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</p:sldIdLst>
  <p:sldSz cx="18288000" cy="10287000"/>
  <p:notesSz cx="6858000" cy="9144000"/>
  <p:embeddedFontLst>
    <p:embeddedFont>
      <p:font typeface="Arial Bold" panose="020B0704020202020204" pitchFamily="34" charset="0"/>
      <p:regular r:id="rId13"/>
      <p:bold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EA7C9F-0956-47FE-9377-E3B1B8CAB192}" v="1" dt="2026-10-01T14:54:09.724"/>
    <p1510:client id="{E8CD1036-7036-4576-99CD-6DD07366F1E4}" v="14" dt="2026-09-30T19:24:34.6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4410" autoAdjust="0"/>
    <p:restoredTop sz="73386" autoAdjust="0"/>
  </p:normalViewPr>
  <p:slideViewPr>
    <p:cSldViewPr>
      <p:cViewPr varScale="1">
        <p:scale>
          <a:sx n="40" d="100"/>
          <a:sy n="40" d="100"/>
        </p:scale>
        <p:origin x="202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72" d="100"/>
          <a:sy n="72" d="100"/>
        </p:scale>
        <p:origin x="3010" y="7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02.10.2026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5381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35793" y="3311843"/>
            <a:ext cx="5586413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5363" y="5381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571500" y="3263106"/>
            <a:ext cx="5410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4400" y="381000"/>
            <a:ext cx="4562475" cy="256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28637" y="3421062"/>
            <a:ext cx="5334000" cy="3081338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617644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04863" y="4873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4562475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54864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048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4452938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8741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4562475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33463" y="514350"/>
            <a:ext cx="4562475" cy="256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4562475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9ADAA6-062D-5B24-21E6-1A82120EA4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8B402C5-A71B-0FF4-B415-A57CFF41BF8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04CBBB-D31F-4312-0D17-C68296E71F4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7F0DE57-160B-328B-F7DB-CEB19829CBF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033463" y="514350"/>
            <a:ext cx="4562475" cy="256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90CF8718-0313-1F33-1237-2EF3FF0662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4562475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23C1FC-414C-AB89-06A2-225AD70219D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680336-AB51-4B84-6CB8-0556B543A5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8363942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7763" y="495300"/>
            <a:ext cx="4562475" cy="256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14400" y="3251200"/>
            <a:ext cx="4795838" cy="308133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462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4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jpeg"/><Relationship Id="rId9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686926" y="1"/>
            <a:ext cx="7601074" cy="10287000"/>
            <a:chOff x="0" y="0"/>
            <a:chExt cx="10134765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134727" cy="13716000"/>
            </a:xfrm>
            <a:custGeom>
              <a:avLst/>
              <a:gdLst/>
              <a:ahLst/>
              <a:cxnLst/>
              <a:rect l="l" t="t" r="r" b="b"/>
              <a:pathLst>
                <a:path w="10134727" h="13716000">
                  <a:moveTo>
                    <a:pt x="0" y="0"/>
                  </a:moveTo>
                  <a:lnTo>
                    <a:pt x="10134727" y="0"/>
                  </a:lnTo>
                  <a:lnTo>
                    <a:pt x="10134727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109118" y="9013374"/>
            <a:ext cx="18506237" cy="1273626"/>
            <a:chOff x="0" y="0"/>
            <a:chExt cx="24674982" cy="169816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674957" cy="1698117"/>
            </a:xfrm>
            <a:custGeom>
              <a:avLst/>
              <a:gdLst/>
              <a:ahLst/>
              <a:cxnLst/>
              <a:rect l="l" t="t" r="r" b="b"/>
              <a:pathLst>
                <a:path w="24674957" h="1698117">
                  <a:moveTo>
                    <a:pt x="0" y="0"/>
                  </a:moveTo>
                  <a:lnTo>
                    <a:pt x="24674957" y="0"/>
                  </a:lnTo>
                  <a:lnTo>
                    <a:pt x="24674957" y="1698117"/>
                  </a:lnTo>
                  <a:lnTo>
                    <a:pt x="0" y="16981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505" b="-50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1"/>
            <a:ext cx="18288000" cy="10287000"/>
            <a:chOff x="0" y="0"/>
            <a:chExt cx="24384000" cy="13716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9222" b="-922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26828" y="6673169"/>
            <a:ext cx="9741716" cy="1994574"/>
            <a:chOff x="0" y="0"/>
            <a:chExt cx="11641309" cy="238350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1641309" cy="2383507"/>
            </a:xfrm>
            <a:custGeom>
              <a:avLst/>
              <a:gdLst/>
              <a:ahLst/>
              <a:cxnLst/>
              <a:rect l="l" t="t" r="r" b="b"/>
              <a:pathLst>
                <a:path w="11641309" h="2383507">
                  <a:moveTo>
                    <a:pt x="0" y="0"/>
                  </a:moveTo>
                  <a:lnTo>
                    <a:pt x="11641309" y="0"/>
                  </a:lnTo>
                  <a:lnTo>
                    <a:pt x="11641309" y="2383507"/>
                  </a:lnTo>
                  <a:lnTo>
                    <a:pt x="0" y="2383507"/>
                  </a:lnTo>
                  <a:close/>
                </a:path>
              </a:pathLst>
            </a:custGeom>
            <a:blipFill>
              <a:blip r:embed="rId5"/>
              <a:stretch>
                <a:fillRect t="-1034" b="-103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11641309" cy="24120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20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26828" y="4970651"/>
            <a:ext cx="9793720" cy="1359618"/>
            <a:chOff x="0" y="0"/>
            <a:chExt cx="13058293" cy="181282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3058293" cy="1812823"/>
            </a:xfrm>
            <a:custGeom>
              <a:avLst/>
              <a:gdLst/>
              <a:ahLst/>
              <a:cxnLst/>
              <a:rect l="l" t="t" r="r" b="b"/>
              <a:pathLst>
                <a:path w="13058293" h="1812823">
                  <a:moveTo>
                    <a:pt x="0" y="0"/>
                  </a:moveTo>
                  <a:lnTo>
                    <a:pt x="13058293" y="0"/>
                  </a:lnTo>
                  <a:lnTo>
                    <a:pt x="13058293" y="1812823"/>
                  </a:lnTo>
                  <a:lnTo>
                    <a:pt x="0" y="1812823"/>
                  </a:lnTo>
                  <a:close/>
                </a:path>
              </a:pathLst>
            </a:custGeom>
            <a:solidFill>
              <a:srgbClr val="5EB3E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13058293" cy="18413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4319"/>
                </a:lnSpc>
              </a:pPr>
              <a:r>
                <a:rPr lang="en-US" sz="3599" b="1" spc="674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Budget Review Subcommittee on Transportation | Oct. 7, 2026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2878830" y="8505696"/>
            <a:ext cx="5210419" cy="1505208"/>
            <a:chOff x="0" y="0"/>
            <a:chExt cx="6947225" cy="200694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947225" cy="2006944"/>
            </a:xfrm>
            <a:custGeom>
              <a:avLst/>
              <a:gdLst/>
              <a:ahLst/>
              <a:cxnLst/>
              <a:rect l="l" t="t" r="r" b="b"/>
              <a:pathLst>
                <a:path w="6947225" h="2006944">
                  <a:moveTo>
                    <a:pt x="0" y="0"/>
                  </a:moveTo>
                  <a:lnTo>
                    <a:pt x="6947225" y="0"/>
                  </a:lnTo>
                  <a:lnTo>
                    <a:pt x="6947225" y="2006944"/>
                  </a:lnTo>
                  <a:lnTo>
                    <a:pt x="0" y="2006944"/>
                  </a:lnTo>
                  <a:close/>
                </a:path>
              </a:pathLst>
            </a:custGeom>
            <a:solidFill>
              <a:srgbClr val="5EB3E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19050"/>
              <a:ext cx="6947225" cy="20259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r">
                <a:lnSpc>
                  <a:spcPts val="3119"/>
                </a:lnSpc>
              </a:pPr>
              <a:r>
                <a:rPr lang="en-US" sz="2599" b="1" spc="486">
                  <a:solidFill>
                    <a:srgbClr val="F3F4F5"/>
                  </a:solidFill>
                  <a:latin typeface="Arial Bold"/>
                  <a:ea typeface="Arial Bold"/>
                  <a:cs typeface="Arial Bold"/>
                  <a:sym typeface="Arial Bold"/>
                </a:rPr>
                <a:t>Matt Bullock</a:t>
              </a:r>
            </a:p>
            <a:p>
              <a:pPr algn="r">
                <a:lnSpc>
                  <a:spcPts val="3119"/>
                </a:lnSpc>
              </a:pPr>
              <a:r>
                <a:rPr lang="en-US" sz="2599" b="1" spc="486">
                  <a:solidFill>
                    <a:srgbClr val="F3F4F5"/>
                  </a:solidFill>
                  <a:latin typeface="Arial Bold"/>
                  <a:ea typeface="Arial Bold"/>
                  <a:cs typeface="Arial Bold"/>
                  <a:sym typeface="Arial Bold"/>
                </a:rPr>
                <a:t>Chief District Engineer​</a:t>
              </a:r>
            </a:p>
            <a:p>
              <a:pPr algn="r">
                <a:lnSpc>
                  <a:spcPts val="3119"/>
                </a:lnSpc>
              </a:pPr>
              <a:r>
                <a:rPr lang="en-US" sz="2599" b="1" spc="487">
                  <a:solidFill>
                    <a:srgbClr val="F3F4F5"/>
                  </a:solidFill>
                  <a:latin typeface="Arial Bold"/>
                  <a:ea typeface="Arial Bold"/>
                  <a:cs typeface="Arial Bold"/>
                  <a:sym typeface="Arial Bold"/>
                </a:rPr>
                <a:t>KYTC District 5​​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9050" y="1393307"/>
            <a:ext cx="9691611" cy="7500395"/>
            <a:chOff x="0" y="0"/>
            <a:chExt cx="12922148" cy="1000052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922123" cy="10000488"/>
            </a:xfrm>
            <a:custGeom>
              <a:avLst/>
              <a:gdLst/>
              <a:ahLst/>
              <a:cxnLst/>
              <a:rect l="l" t="t" r="r" b="b"/>
              <a:pathLst>
                <a:path w="12922123" h="10000488">
                  <a:moveTo>
                    <a:pt x="0" y="0"/>
                  </a:moveTo>
                  <a:lnTo>
                    <a:pt x="12922123" y="0"/>
                  </a:lnTo>
                  <a:lnTo>
                    <a:pt x="12922123" y="10000488"/>
                  </a:lnTo>
                  <a:lnTo>
                    <a:pt x="0" y="10000488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19050" y="1"/>
            <a:ext cx="9144000" cy="10287000"/>
            <a:chOff x="0" y="0"/>
            <a:chExt cx="12192000" cy="13716000"/>
          </a:xfrm>
        </p:grpSpPr>
        <p:sp>
          <p:nvSpPr>
            <p:cNvPr id="5" name="Freeform 5" descr="A picture containing sky, tree, outdoor, track  AI-generated content may be incorrect."/>
            <p:cNvSpPr/>
            <p:nvPr/>
          </p:nvSpPr>
          <p:spPr>
            <a:xfrm>
              <a:off x="0" y="0"/>
              <a:ext cx="12192000" cy="13716000"/>
            </a:xfrm>
            <a:custGeom>
              <a:avLst/>
              <a:gdLst/>
              <a:ahLst/>
              <a:cxnLst/>
              <a:rect l="l" t="t" r="r" b="b"/>
              <a:pathLst>
                <a:path w="12192000" h="13716000">
                  <a:moveTo>
                    <a:pt x="0" y="0"/>
                  </a:moveTo>
                  <a:lnTo>
                    <a:pt x="12192000" y="0"/>
                  </a:lnTo>
                  <a:lnTo>
                    <a:pt x="12192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94341" r="-9434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561231" y="7826047"/>
            <a:ext cx="2568864" cy="666750"/>
            <a:chOff x="0" y="0"/>
            <a:chExt cx="3425152" cy="889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425190" cy="888945"/>
            </a:xfrm>
            <a:custGeom>
              <a:avLst/>
              <a:gdLst/>
              <a:ahLst/>
              <a:cxnLst/>
              <a:rect l="l" t="t" r="r" b="b"/>
              <a:pathLst>
                <a:path w="3425190" h="888945">
                  <a:moveTo>
                    <a:pt x="0" y="0"/>
                  </a:moveTo>
                  <a:lnTo>
                    <a:pt x="3425190" y="0"/>
                  </a:lnTo>
                  <a:lnTo>
                    <a:pt x="3425190" y="888945"/>
                  </a:lnTo>
                  <a:lnTo>
                    <a:pt x="0" y="888945"/>
                  </a:lnTo>
                  <a:close/>
                </a:path>
              </a:pathLst>
            </a:custGeom>
            <a:solidFill>
              <a:srgbClr val="FFC6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3425152" cy="8985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r>
                <a:rPr lang="en-US" sz="2400" b="1" spc="450">
                  <a:solidFill>
                    <a:srgbClr val="003867"/>
                  </a:solidFill>
                  <a:latin typeface="Arial Bold"/>
                  <a:ea typeface="Arial Bold"/>
                  <a:cs typeface="Arial Bold"/>
                  <a:sym typeface="Arial Bold"/>
                </a:rPr>
                <a:t>HIGHLIGHT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652712" y="2945069"/>
            <a:ext cx="868680" cy="991934"/>
            <a:chOff x="0" y="0"/>
            <a:chExt cx="1158240" cy="132257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158240" cy="1322578"/>
            </a:xfrm>
            <a:custGeom>
              <a:avLst/>
              <a:gdLst/>
              <a:ahLst/>
              <a:cxnLst/>
              <a:rect l="l" t="t" r="r" b="b"/>
              <a:pathLst>
                <a:path w="1158240" h="1322578">
                  <a:moveTo>
                    <a:pt x="0" y="0"/>
                  </a:moveTo>
                  <a:lnTo>
                    <a:pt x="1158240" y="0"/>
                  </a:lnTo>
                  <a:lnTo>
                    <a:pt x="1158240" y="1322578"/>
                  </a:lnTo>
                  <a:lnTo>
                    <a:pt x="0" y="13225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14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645327" y="6106242"/>
            <a:ext cx="849087" cy="959701"/>
            <a:chOff x="0" y="0"/>
            <a:chExt cx="1132116" cy="1279601"/>
          </a:xfrm>
        </p:grpSpPr>
        <p:sp>
          <p:nvSpPr>
            <p:cNvPr id="12" name="Freeform 12" descr="Icon  AI-generated content may be incorrect."/>
            <p:cNvSpPr/>
            <p:nvPr/>
          </p:nvSpPr>
          <p:spPr>
            <a:xfrm>
              <a:off x="0" y="0"/>
              <a:ext cx="1132078" cy="1279652"/>
            </a:xfrm>
            <a:custGeom>
              <a:avLst/>
              <a:gdLst/>
              <a:ahLst/>
              <a:cxnLst/>
              <a:rect l="l" t="t" r="r" b="b"/>
              <a:pathLst>
                <a:path w="1132078" h="1279652">
                  <a:moveTo>
                    <a:pt x="0" y="0"/>
                  </a:moveTo>
                  <a:lnTo>
                    <a:pt x="1132078" y="0"/>
                  </a:lnTo>
                  <a:lnTo>
                    <a:pt x="1132078" y="1279652"/>
                  </a:lnTo>
                  <a:lnTo>
                    <a:pt x="0" y="12796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3" b="-17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2138352" y="2888585"/>
            <a:ext cx="5482352" cy="1123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499">
                <a:solidFill>
                  <a:srgbClr val="003867"/>
                </a:solidFill>
                <a:latin typeface="Arial"/>
                <a:ea typeface="Arial"/>
                <a:cs typeface="Arial"/>
                <a:sym typeface="Arial"/>
              </a:rPr>
              <a:t>Widening six miles of I-64 from KY 55 (Exit 32) to the Shelbyville weigh station from four to six lanes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138352" y="4639535"/>
            <a:ext cx="6000153" cy="800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19"/>
              </a:lnSpc>
            </a:pPr>
            <a:r>
              <a:rPr lang="en-US" sz="2599">
                <a:solidFill>
                  <a:srgbClr val="003867"/>
                </a:solidFill>
                <a:latin typeface="Arial"/>
                <a:ea typeface="Arial"/>
                <a:cs typeface="Arial"/>
                <a:sym typeface="Arial"/>
              </a:rPr>
              <a:t>Total project cost: approximately $118 M</a:t>
            </a:r>
          </a:p>
          <a:p>
            <a:pPr algn="l">
              <a:lnSpc>
                <a:spcPts val="3119"/>
              </a:lnSpc>
            </a:pPr>
            <a:r>
              <a:rPr lang="en-US" sz="2599">
                <a:solidFill>
                  <a:srgbClr val="003867"/>
                </a:solidFill>
                <a:latin typeface="Arial"/>
                <a:ea typeface="Arial"/>
                <a:cs typeface="Arial"/>
                <a:sym typeface="Arial"/>
              </a:rPr>
              <a:t>80% federal funding / 20% state funding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138352" y="6195567"/>
            <a:ext cx="5675918" cy="800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19"/>
              </a:lnSpc>
            </a:pPr>
            <a:r>
              <a:rPr lang="en-US" sz="2599">
                <a:solidFill>
                  <a:srgbClr val="003867"/>
                </a:solidFill>
                <a:latin typeface="Arial"/>
                <a:ea typeface="Arial"/>
                <a:cs typeface="Arial"/>
                <a:sym typeface="Arial"/>
              </a:rPr>
              <a:t>Began in February 2025 </a:t>
            </a:r>
          </a:p>
          <a:p>
            <a:pPr algn="l">
              <a:lnSpc>
                <a:spcPts val="3119"/>
              </a:lnSpc>
            </a:pPr>
            <a:r>
              <a:rPr lang="en-US" sz="2599">
                <a:solidFill>
                  <a:srgbClr val="003867"/>
                </a:solidFill>
                <a:latin typeface="Arial"/>
                <a:ea typeface="Arial"/>
                <a:cs typeface="Arial"/>
                <a:sym typeface="Arial"/>
              </a:rPr>
              <a:t>Scheduled for completion in Fall 2027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10533913" y="4599196"/>
            <a:ext cx="1071915" cy="960120"/>
            <a:chOff x="0" y="0"/>
            <a:chExt cx="1429220" cy="1280160"/>
          </a:xfrm>
        </p:grpSpPr>
        <p:sp>
          <p:nvSpPr>
            <p:cNvPr id="17" name="Freeform 17" descr="Icon  AI-generated content may be incorrect."/>
            <p:cNvSpPr/>
            <p:nvPr/>
          </p:nvSpPr>
          <p:spPr>
            <a:xfrm>
              <a:off x="0" y="0"/>
              <a:ext cx="1429258" cy="1280160"/>
            </a:xfrm>
            <a:custGeom>
              <a:avLst/>
              <a:gdLst/>
              <a:ahLst/>
              <a:cxnLst/>
              <a:rect l="l" t="t" r="r" b="b"/>
              <a:pathLst>
                <a:path w="1429258" h="1280160">
                  <a:moveTo>
                    <a:pt x="0" y="0"/>
                  </a:moveTo>
                  <a:lnTo>
                    <a:pt x="1429258" y="0"/>
                  </a:lnTo>
                  <a:lnTo>
                    <a:pt x="1429258" y="1280160"/>
                  </a:lnTo>
                  <a:lnTo>
                    <a:pt x="0" y="12801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7663" t="-35559" r="-26247" b="-3627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0108528" y="462752"/>
            <a:ext cx="8179472" cy="2800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19"/>
              </a:lnSpc>
            </a:pPr>
            <a:r>
              <a:rPr lang="en-US" sz="6099" b="1" spc="457">
                <a:solidFill>
                  <a:srgbClr val="003867"/>
                </a:solidFill>
                <a:latin typeface="Arial Bold"/>
                <a:ea typeface="Arial Bold"/>
                <a:cs typeface="Arial Bold"/>
                <a:sym typeface="Arial Bold"/>
              </a:rPr>
              <a:t>What the Project Includes</a:t>
            </a:r>
          </a:p>
          <a:p>
            <a:pPr algn="l">
              <a:lnSpc>
                <a:spcPts val="7319"/>
              </a:lnSpc>
            </a:pPr>
            <a:endParaRPr lang="en-US" sz="6099" b="1" spc="457">
              <a:solidFill>
                <a:srgbClr val="003867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grpSp>
        <p:nvGrpSpPr>
          <p:cNvPr id="19" name="Group 19"/>
          <p:cNvGrpSpPr/>
          <p:nvPr/>
        </p:nvGrpSpPr>
        <p:grpSpPr>
          <a:xfrm>
            <a:off x="0" y="0"/>
            <a:ext cx="9144000" cy="10287000"/>
            <a:chOff x="0" y="0"/>
            <a:chExt cx="12192000" cy="137160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2192000" cy="13716000"/>
            </a:xfrm>
            <a:custGeom>
              <a:avLst/>
              <a:gdLst/>
              <a:ahLst/>
              <a:cxnLst/>
              <a:rect l="l" t="t" r="r" b="b"/>
              <a:pathLst>
                <a:path w="12192000" h="13716000">
                  <a:moveTo>
                    <a:pt x="0" y="0"/>
                  </a:moveTo>
                  <a:lnTo>
                    <a:pt x="12192000" y="0"/>
                  </a:lnTo>
                  <a:lnTo>
                    <a:pt x="12192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16708" b="-1670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3592486" y="7806997"/>
            <a:ext cx="3869969" cy="1352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199" b="1">
                <a:solidFill>
                  <a:srgbClr val="003867"/>
                </a:solidFill>
                <a:latin typeface="Arial Bold"/>
                <a:ea typeface="Arial Bold"/>
                <a:cs typeface="Arial Bold"/>
                <a:sym typeface="Arial Bold"/>
              </a:rPr>
              <a:t>I-64 carries approximately 50,000 vehicles per day through Shelby County</a:t>
            </a:r>
          </a:p>
          <a:p>
            <a:pPr algn="l">
              <a:lnSpc>
                <a:spcPts val="2639"/>
              </a:lnSpc>
            </a:pPr>
            <a:endParaRPr lang="en-US" sz="2199" b="1">
              <a:solidFill>
                <a:srgbClr val="003867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9050" y="1393307"/>
            <a:ext cx="9691611" cy="7500395"/>
            <a:chOff x="0" y="0"/>
            <a:chExt cx="12922148" cy="1000052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922123" cy="10000488"/>
            </a:xfrm>
            <a:custGeom>
              <a:avLst/>
              <a:gdLst/>
              <a:ahLst/>
              <a:cxnLst/>
              <a:rect l="l" t="t" r="r" b="b"/>
              <a:pathLst>
                <a:path w="12922123" h="10000488">
                  <a:moveTo>
                    <a:pt x="0" y="0"/>
                  </a:moveTo>
                  <a:lnTo>
                    <a:pt x="12922123" y="0"/>
                  </a:lnTo>
                  <a:lnTo>
                    <a:pt x="12922123" y="10000488"/>
                  </a:lnTo>
                  <a:lnTo>
                    <a:pt x="0" y="10000488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19050" y="1"/>
            <a:ext cx="9144000" cy="10287000"/>
            <a:chOff x="0" y="0"/>
            <a:chExt cx="12192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2192000" cy="13716000"/>
            </a:xfrm>
            <a:custGeom>
              <a:avLst/>
              <a:gdLst/>
              <a:ahLst/>
              <a:cxnLst/>
              <a:rect l="l" t="t" r="r" b="b"/>
              <a:pathLst>
                <a:path w="12192000" h="13716000">
                  <a:moveTo>
                    <a:pt x="0" y="0"/>
                  </a:moveTo>
                  <a:lnTo>
                    <a:pt x="12192000" y="0"/>
                  </a:lnTo>
                  <a:lnTo>
                    <a:pt x="12192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94341" r="-9434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477323" y="8082748"/>
            <a:ext cx="2881617" cy="615734"/>
            <a:chOff x="0" y="0"/>
            <a:chExt cx="3842156" cy="82097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842131" cy="820928"/>
            </a:xfrm>
            <a:custGeom>
              <a:avLst/>
              <a:gdLst/>
              <a:ahLst/>
              <a:cxnLst/>
              <a:rect l="l" t="t" r="r" b="b"/>
              <a:pathLst>
                <a:path w="3842131" h="820928">
                  <a:moveTo>
                    <a:pt x="0" y="0"/>
                  </a:moveTo>
                  <a:lnTo>
                    <a:pt x="3842131" y="0"/>
                  </a:lnTo>
                  <a:lnTo>
                    <a:pt x="3842131" y="820928"/>
                  </a:lnTo>
                  <a:lnTo>
                    <a:pt x="0" y="820928"/>
                  </a:lnTo>
                  <a:close/>
                </a:path>
              </a:pathLst>
            </a:custGeom>
            <a:solidFill>
              <a:srgbClr val="FFC6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3842156" cy="8305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r>
                <a:rPr lang="en-US" sz="2400" b="1" spc="450">
                  <a:solidFill>
                    <a:srgbClr val="003867"/>
                  </a:solidFill>
                  <a:latin typeface="Arial Bold"/>
                  <a:ea typeface="Arial Bold"/>
                  <a:cs typeface="Arial Bold"/>
                  <a:sym typeface="Arial Bold"/>
                </a:rPr>
                <a:t>HIGHLIGHT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9672561" y="651052"/>
            <a:ext cx="8318985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 b="1" spc="450">
                <a:solidFill>
                  <a:srgbClr val="003867"/>
                </a:solidFill>
                <a:latin typeface="Arial Bold"/>
                <a:ea typeface="Arial Bold"/>
                <a:cs typeface="Arial Bold"/>
                <a:sym typeface="Arial Bold"/>
              </a:rPr>
              <a:t>Building Bridges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479285" y="2227433"/>
            <a:ext cx="5981753" cy="68880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048"/>
              </a:lnSpc>
            </a:pPr>
            <a:r>
              <a:rPr lang="en-US" sz="2540" dirty="0">
                <a:solidFill>
                  <a:srgbClr val="003867"/>
                </a:solidFill>
                <a:latin typeface="Arial"/>
                <a:ea typeface="Arial"/>
                <a:cs typeface="Arial"/>
                <a:sym typeface="Arial"/>
              </a:rPr>
              <a:t>Reconstructing three bridges over I-64</a:t>
            </a:r>
          </a:p>
          <a:p>
            <a:pPr marL="548527" lvl="1" indent="-274263" algn="l">
              <a:lnSpc>
                <a:spcPts val="3048"/>
              </a:lnSpc>
              <a:buFont typeface="Arial"/>
              <a:buChar char="•"/>
            </a:pPr>
            <a:r>
              <a:rPr lang="en-US" sz="2540" dirty="0">
                <a:solidFill>
                  <a:srgbClr val="003867"/>
                </a:solidFill>
                <a:latin typeface="Arial"/>
                <a:ea typeface="Arial"/>
                <a:cs typeface="Arial"/>
                <a:sym typeface="Arial"/>
              </a:rPr>
              <a:t>KY 2861 / Zaring Mill Road - 90 day closure in 2025</a:t>
            </a:r>
          </a:p>
          <a:p>
            <a:pPr marL="548527" lvl="1" indent="-274263" algn="l">
              <a:lnSpc>
                <a:spcPts val="3048"/>
              </a:lnSpc>
              <a:buFont typeface="Arial"/>
              <a:buChar char="•"/>
            </a:pPr>
            <a:r>
              <a:rPr lang="en-US" sz="2540" dirty="0">
                <a:solidFill>
                  <a:srgbClr val="003867"/>
                </a:solidFill>
                <a:latin typeface="Arial"/>
                <a:ea typeface="Arial"/>
                <a:cs typeface="Arial"/>
                <a:sym typeface="Arial"/>
              </a:rPr>
              <a:t>KY 53 / Mount Eden Road - Construction is currently underway. Traffic will remain open during construction</a:t>
            </a:r>
          </a:p>
          <a:p>
            <a:pPr marL="548527" lvl="1" indent="-274263" algn="l">
              <a:lnSpc>
                <a:spcPts val="3048"/>
              </a:lnSpc>
              <a:buFont typeface="Arial"/>
              <a:buChar char="•"/>
            </a:pPr>
            <a:r>
              <a:rPr lang="en-US" sz="2540" dirty="0">
                <a:solidFill>
                  <a:srgbClr val="003867"/>
                </a:solidFill>
                <a:latin typeface="Arial"/>
                <a:ea typeface="Arial"/>
                <a:cs typeface="Arial"/>
                <a:sym typeface="Arial"/>
              </a:rPr>
              <a:t>KY 1790 / Hooper Station Road - Currently closed; scheduled to reopen in October 2026 </a:t>
            </a:r>
          </a:p>
          <a:p>
            <a:pPr algn="l">
              <a:lnSpc>
                <a:spcPts val="3048"/>
              </a:lnSpc>
            </a:pPr>
            <a:endParaRPr lang="en-US" sz="2540" dirty="0">
              <a:solidFill>
                <a:srgbClr val="003867"/>
              </a:solidFill>
              <a:latin typeface="Arial"/>
              <a:ea typeface="Arial"/>
              <a:cs typeface="Arial"/>
              <a:sym typeface="Arial"/>
            </a:endParaRPr>
          </a:p>
          <a:p>
            <a:pPr algn="just">
              <a:lnSpc>
                <a:spcPts val="3048"/>
              </a:lnSpc>
            </a:pPr>
            <a:r>
              <a:rPr lang="en-US" sz="2540" dirty="0">
                <a:solidFill>
                  <a:srgbClr val="003867"/>
                </a:solidFill>
                <a:latin typeface="Arial"/>
                <a:ea typeface="Arial"/>
                <a:cs typeface="Arial"/>
                <a:sym typeface="Arial"/>
              </a:rPr>
              <a:t>Rebuilding and widening two I-64 bridges</a:t>
            </a:r>
          </a:p>
          <a:p>
            <a:pPr marL="548527" lvl="1" indent="-274263" algn="l">
              <a:lnSpc>
                <a:spcPts val="3048"/>
              </a:lnSpc>
              <a:buFont typeface="Arial"/>
              <a:buChar char="•"/>
            </a:pPr>
            <a:r>
              <a:rPr lang="en-US" sz="2540" dirty="0">
                <a:solidFill>
                  <a:srgbClr val="003867"/>
                </a:solidFill>
                <a:latin typeface="Arial"/>
                <a:ea typeface="Arial"/>
                <a:cs typeface="Arial"/>
                <a:sym typeface="Arial"/>
              </a:rPr>
              <a:t>Clear Creek </a:t>
            </a:r>
          </a:p>
          <a:p>
            <a:pPr marL="548527" lvl="1" indent="-274263" algn="l">
              <a:lnSpc>
                <a:spcPts val="3048"/>
              </a:lnSpc>
              <a:buFont typeface="Arial"/>
              <a:buChar char="•"/>
            </a:pPr>
            <a:r>
              <a:rPr lang="en-US" sz="2540" dirty="0">
                <a:solidFill>
                  <a:srgbClr val="003867"/>
                </a:solidFill>
                <a:latin typeface="Arial"/>
                <a:ea typeface="Arial"/>
                <a:cs typeface="Arial"/>
                <a:sym typeface="Arial"/>
              </a:rPr>
              <a:t>Guist Creek  </a:t>
            </a:r>
          </a:p>
          <a:p>
            <a:pPr algn="l">
              <a:lnSpc>
                <a:spcPts val="3048"/>
              </a:lnSpc>
            </a:pPr>
            <a:endParaRPr lang="en-US" sz="2540" dirty="0">
              <a:solidFill>
                <a:srgbClr val="003867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3048"/>
              </a:lnSpc>
            </a:pPr>
            <a:endParaRPr lang="en-US" sz="2540" dirty="0">
              <a:solidFill>
                <a:srgbClr val="003867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3048"/>
              </a:lnSpc>
            </a:pPr>
            <a:endParaRPr lang="en-US" sz="2540" dirty="0">
              <a:solidFill>
                <a:srgbClr val="003867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3048"/>
              </a:lnSpc>
            </a:pPr>
            <a:endParaRPr lang="en-US" sz="2540" dirty="0">
              <a:solidFill>
                <a:srgbClr val="00386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" name="Group 11"/>
          <p:cNvGrpSpPr/>
          <p:nvPr/>
        </p:nvGrpSpPr>
        <p:grpSpPr>
          <a:xfrm>
            <a:off x="0" y="5"/>
            <a:ext cx="9124950" cy="10287000"/>
            <a:chOff x="0" y="0"/>
            <a:chExt cx="12166600" cy="13716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2166600" cy="13716000"/>
            </a:xfrm>
            <a:custGeom>
              <a:avLst/>
              <a:gdLst/>
              <a:ahLst/>
              <a:cxnLst/>
              <a:rect l="l" t="t" r="r" b="b"/>
              <a:pathLst>
                <a:path w="12166600" h="13716000">
                  <a:moveTo>
                    <a:pt x="0" y="0"/>
                  </a:moveTo>
                  <a:lnTo>
                    <a:pt x="12166600" y="0"/>
                  </a:lnTo>
                  <a:lnTo>
                    <a:pt x="121666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9649" r="-3964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3728737" y="8063698"/>
            <a:ext cx="3869969" cy="1685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199" b="1">
                <a:solidFill>
                  <a:srgbClr val="003867"/>
                </a:solidFill>
                <a:latin typeface="Arial Bold"/>
                <a:ea typeface="Arial Bold"/>
                <a:cs typeface="Arial Bold"/>
                <a:sym typeface="Arial Bold"/>
              </a:rPr>
              <a:t>These bridges are more than 65 years old and have reached the end of their service life. </a:t>
            </a:r>
          </a:p>
          <a:p>
            <a:pPr algn="l">
              <a:lnSpc>
                <a:spcPts val="2639"/>
              </a:lnSpc>
            </a:pPr>
            <a:endParaRPr lang="en-US" sz="2199" b="1">
              <a:solidFill>
                <a:srgbClr val="003867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grpSp>
        <p:nvGrpSpPr>
          <p:cNvPr id="14" name="Group 14"/>
          <p:cNvGrpSpPr/>
          <p:nvPr/>
        </p:nvGrpSpPr>
        <p:grpSpPr>
          <a:xfrm>
            <a:off x="10225569" y="2255297"/>
            <a:ext cx="1017270" cy="735997"/>
            <a:chOff x="0" y="0"/>
            <a:chExt cx="1356360" cy="981329"/>
          </a:xfrm>
        </p:grpSpPr>
        <p:sp>
          <p:nvSpPr>
            <p:cNvPr id="15" name="Freeform 15" descr="Icon  AI-generated content may be incorrect."/>
            <p:cNvSpPr/>
            <p:nvPr/>
          </p:nvSpPr>
          <p:spPr>
            <a:xfrm>
              <a:off x="0" y="0"/>
              <a:ext cx="1356360" cy="981329"/>
            </a:xfrm>
            <a:custGeom>
              <a:avLst/>
              <a:gdLst/>
              <a:ahLst/>
              <a:cxnLst/>
              <a:rect l="l" t="t" r="r" b="b"/>
              <a:pathLst>
                <a:path w="1356360" h="981329">
                  <a:moveTo>
                    <a:pt x="0" y="0"/>
                  </a:moveTo>
                  <a:lnTo>
                    <a:pt x="1356360" y="0"/>
                  </a:lnTo>
                  <a:lnTo>
                    <a:pt x="1356360" y="981329"/>
                  </a:lnTo>
                  <a:lnTo>
                    <a:pt x="0" y="981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4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229727" y="6438900"/>
            <a:ext cx="1017270" cy="735997"/>
            <a:chOff x="0" y="0"/>
            <a:chExt cx="1356360" cy="981329"/>
          </a:xfrm>
        </p:grpSpPr>
        <p:sp>
          <p:nvSpPr>
            <p:cNvPr id="17" name="Freeform 17" descr="Icon  AI-generated content may be incorrect."/>
            <p:cNvSpPr/>
            <p:nvPr/>
          </p:nvSpPr>
          <p:spPr>
            <a:xfrm>
              <a:off x="0" y="0"/>
              <a:ext cx="1356360" cy="981329"/>
            </a:xfrm>
            <a:custGeom>
              <a:avLst/>
              <a:gdLst/>
              <a:ahLst/>
              <a:cxnLst/>
              <a:rect l="l" t="t" r="r" b="b"/>
              <a:pathLst>
                <a:path w="1356360" h="981329">
                  <a:moveTo>
                    <a:pt x="0" y="0"/>
                  </a:moveTo>
                  <a:lnTo>
                    <a:pt x="1356360" y="0"/>
                  </a:lnTo>
                  <a:lnTo>
                    <a:pt x="1356360" y="981329"/>
                  </a:lnTo>
                  <a:lnTo>
                    <a:pt x="0" y="981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4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9050" y="1783525"/>
            <a:ext cx="18205533" cy="6927233"/>
            <a:chOff x="0" y="0"/>
            <a:chExt cx="24274044" cy="92363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273996" cy="9236275"/>
            </a:xfrm>
            <a:custGeom>
              <a:avLst/>
              <a:gdLst/>
              <a:ahLst/>
              <a:cxnLst/>
              <a:rect l="l" t="t" r="r" b="b"/>
              <a:pathLst>
                <a:path w="24273996" h="9236275">
                  <a:moveTo>
                    <a:pt x="0" y="0"/>
                  </a:moveTo>
                  <a:lnTo>
                    <a:pt x="24273996" y="0"/>
                  </a:lnTo>
                  <a:lnTo>
                    <a:pt x="24273996" y="9236275"/>
                  </a:lnTo>
                  <a:lnTo>
                    <a:pt x="0" y="9236275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25403" y="2146855"/>
            <a:ext cx="18037194" cy="6824770"/>
            <a:chOff x="0" y="0"/>
            <a:chExt cx="21966418" cy="831147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966468" cy="8311462"/>
            </a:xfrm>
            <a:custGeom>
              <a:avLst/>
              <a:gdLst/>
              <a:ahLst/>
              <a:cxnLst/>
              <a:rect l="l" t="t" r="r" b="b"/>
              <a:pathLst>
                <a:path w="21966468" h="8311462">
                  <a:moveTo>
                    <a:pt x="0" y="0"/>
                  </a:moveTo>
                  <a:lnTo>
                    <a:pt x="21966468" y="0"/>
                  </a:lnTo>
                  <a:lnTo>
                    <a:pt x="21966468" y="8311462"/>
                  </a:lnTo>
                  <a:lnTo>
                    <a:pt x="0" y="83114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39337" b="-3933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1062" y="9236763"/>
            <a:ext cx="18506237" cy="1273626"/>
            <a:chOff x="0" y="0"/>
            <a:chExt cx="24674982" cy="169816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674957" cy="1698117"/>
            </a:xfrm>
            <a:custGeom>
              <a:avLst/>
              <a:gdLst/>
              <a:ahLst/>
              <a:cxnLst/>
              <a:rect l="l" t="t" r="r" b="b"/>
              <a:pathLst>
                <a:path w="24674957" h="1698117">
                  <a:moveTo>
                    <a:pt x="0" y="0"/>
                  </a:moveTo>
                  <a:lnTo>
                    <a:pt x="24674957" y="0"/>
                  </a:lnTo>
                  <a:lnTo>
                    <a:pt x="24674957" y="1698117"/>
                  </a:lnTo>
                  <a:lnTo>
                    <a:pt x="0" y="16981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505" b="-50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73160" y="-38100"/>
            <a:ext cx="17681076" cy="1714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00"/>
              </a:lnSpc>
            </a:pPr>
            <a:r>
              <a:rPr lang="en-US" sz="5500" b="1" spc="412">
                <a:solidFill>
                  <a:srgbClr val="003867"/>
                </a:solidFill>
                <a:latin typeface="Arial Bold"/>
                <a:ea typeface="Arial Bold"/>
                <a:cs typeface="Arial Bold"/>
                <a:sym typeface="Arial Bold"/>
              </a:rPr>
              <a:t>KY 1790 / Hooper Station Road - Currently closed; scheduled to reopen in October 2026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09118" y="9013374"/>
            <a:ext cx="18506237" cy="1273626"/>
            <a:chOff x="0" y="0"/>
            <a:chExt cx="24674982" cy="169816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674957" cy="1698117"/>
            </a:xfrm>
            <a:custGeom>
              <a:avLst/>
              <a:gdLst/>
              <a:ahLst/>
              <a:cxnLst/>
              <a:rect l="l" t="t" r="r" b="b"/>
              <a:pathLst>
                <a:path w="24674957" h="1698117">
                  <a:moveTo>
                    <a:pt x="0" y="0"/>
                  </a:moveTo>
                  <a:lnTo>
                    <a:pt x="24674957" y="0"/>
                  </a:lnTo>
                  <a:lnTo>
                    <a:pt x="24674957" y="1698117"/>
                  </a:lnTo>
                  <a:lnTo>
                    <a:pt x="0" y="16981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505" b="-50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4127211"/>
            <a:chOff x="0" y="0"/>
            <a:chExt cx="24384000" cy="550294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5502910"/>
            </a:xfrm>
            <a:custGeom>
              <a:avLst/>
              <a:gdLst/>
              <a:ahLst/>
              <a:cxnLst/>
              <a:rect l="l" t="t" r="r" b="b"/>
              <a:pathLst>
                <a:path w="24384000" h="5502910">
                  <a:moveTo>
                    <a:pt x="0" y="0"/>
                  </a:moveTo>
                  <a:lnTo>
                    <a:pt x="24384000" y="0"/>
                  </a:lnTo>
                  <a:lnTo>
                    <a:pt x="24384000" y="5502910"/>
                  </a:lnTo>
                  <a:lnTo>
                    <a:pt x="0" y="55029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97611" b="-9761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66102" y="4457700"/>
            <a:ext cx="7995380" cy="1371600"/>
            <a:chOff x="0" y="0"/>
            <a:chExt cx="10660507" cy="1828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660451" cy="1828800"/>
            </a:xfrm>
            <a:custGeom>
              <a:avLst/>
              <a:gdLst/>
              <a:ahLst/>
              <a:cxnLst/>
              <a:rect l="l" t="t" r="r" b="b"/>
              <a:pathLst>
                <a:path w="10660451" h="1828800">
                  <a:moveTo>
                    <a:pt x="0" y="0"/>
                  </a:moveTo>
                  <a:lnTo>
                    <a:pt x="10660451" y="0"/>
                  </a:lnTo>
                  <a:lnTo>
                    <a:pt x="10660451" y="1828800"/>
                  </a:lnTo>
                  <a:lnTo>
                    <a:pt x="0" y="1828800"/>
                  </a:lnTo>
                  <a:close/>
                </a:path>
              </a:pathLst>
            </a:custGeom>
            <a:solidFill>
              <a:srgbClr val="5EB3E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10660507" cy="1857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200"/>
                </a:lnSpc>
              </a:pPr>
              <a:r>
                <a:rPr lang="en-US" sz="6000" b="1" spc="450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KY 53 Interchange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58372" y="6223743"/>
            <a:ext cx="6193450" cy="3076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09" lvl="1" indent="-313054" algn="l">
              <a:lnSpc>
                <a:spcPts val="3479"/>
              </a:lnSpc>
              <a:buFont typeface="Arial"/>
              <a:buChar char="•"/>
            </a:pPr>
            <a:r>
              <a:rPr lang="en-US" sz="2899">
                <a:solidFill>
                  <a:srgbClr val="003867"/>
                </a:solidFill>
                <a:latin typeface="Arial"/>
                <a:ea typeface="Arial"/>
                <a:cs typeface="Arial"/>
                <a:sym typeface="Arial"/>
              </a:rPr>
              <a:t>The existing KY 53 interchange has a combination of cloverleaf and diamond configurations. </a:t>
            </a:r>
          </a:p>
          <a:p>
            <a:pPr algn="l">
              <a:lnSpc>
                <a:spcPts val="3479"/>
              </a:lnSpc>
            </a:pPr>
            <a:endParaRPr lang="en-US" sz="2899">
              <a:solidFill>
                <a:srgbClr val="00386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26109" lvl="1" indent="-313054" algn="l">
              <a:lnSpc>
                <a:spcPts val="3479"/>
              </a:lnSpc>
              <a:buFont typeface="Arial"/>
              <a:buChar char="•"/>
            </a:pPr>
            <a:r>
              <a:rPr lang="en-US" sz="2899">
                <a:solidFill>
                  <a:srgbClr val="003867"/>
                </a:solidFill>
                <a:latin typeface="Arial"/>
                <a:ea typeface="Arial"/>
                <a:cs typeface="Arial"/>
                <a:sym typeface="Arial"/>
              </a:rPr>
              <a:t>The project will convert it to a signalized diamond interchange. </a:t>
            </a:r>
          </a:p>
          <a:p>
            <a:pPr algn="l">
              <a:lnSpc>
                <a:spcPts val="3479"/>
              </a:lnSpc>
            </a:pPr>
            <a:endParaRPr lang="en-US" sz="2899">
              <a:solidFill>
                <a:srgbClr val="00386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" name="Group 10"/>
          <p:cNvGrpSpPr/>
          <p:nvPr/>
        </p:nvGrpSpPr>
        <p:grpSpPr>
          <a:xfrm>
            <a:off x="9071060" y="3270061"/>
            <a:ext cx="8188240" cy="5926415"/>
            <a:chOff x="0" y="0"/>
            <a:chExt cx="9320618" cy="674599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320669" cy="6745986"/>
            </a:xfrm>
            <a:custGeom>
              <a:avLst/>
              <a:gdLst/>
              <a:ahLst/>
              <a:cxnLst/>
              <a:rect l="l" t="t" r="r" b="b"/>
              <a:pathLst>
                <a:path w="9320669" h="6745986">
                  <a:moveTo>
                    <a:pt x="0" y="0"/>
                  </a:moveTo>
                  <a:lnTo>
                    <a:pt x="9320669" y="0"/>
                  </a:lnTo>
                  <a:lnTo>
                    <a:pt x="9320669" y="6745986"/>
                  </a:lnTo>
                  <a:lnTo>
                    <a:pt x="0" y="67459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3127" b="-312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9050" y="1783525"/>
            <a:ext cx="18205533" cy="6927233"/>
            <a:chOff x="0" y="0"/>
            <a:chExt cx="24274044" cy="92363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273996" cy="9236275"/>
            </a:xfrm>
            <a:custGeom>
              <a:avLst/>
              <a:gdLst/>
              <a:ahLst/>
              <a:cxnLst/>
              <a:rect l="l" t="t" r="r" b="b"/>
              <a:pathLst>
                <a:path w="24273996" h="9236275">
                  <a:moveTo>
                    <a:pt x="0" y="0"/>
                  </a:moveTo>
                  <a:lnTo>
                    <a:pt x="24273996" y="0"/>
                  </a:lnTo>
                  <a:lnTo>
                    <a:pt x="24273996" y="9236275"/>
                  </a:lnTo>
                  <a:lnTo>
                    <a:pt x="0" y="9236275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250806" y="1834757"/>
            <a:ext cx="7943556" cy="6824770"/>
            <a:chOff x="0" y="0"/>
            <a:chExt cx="9673981" cy="831147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674032" cy="8311462"/>
            </a:xfrm>
            <a:custGeom>
              <a:avLst/>
              <a:gdLst/>
              <a:ahLst/>
              <a:cxnLst/>
              <a:rect l="l" t="t" r="r" b="b"/>
              <a:pathLst>
                <a:path w="9674032" h="8311462">
                  <a:moveTo>
                    <a:pt x="0" y="0"/>
                  </a:moveTo>
                  <a:lnTo>
                    <a:pt x="9674032" y="0"/>
                  </a:lnTo>
                  <a:lnTo>
                    <a:pt x="9674032" y="8311462"/>
                  </a:lnTo>
                  <a:lnTo>
                    <a:pt x="0" y="83114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9849" b="-984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376761" y="1828800"/>
            <a:ext cx="8570286" cy="6824770"/>
            <a:chOff x="0" y="0"/>
            <a:chExt cx="10712192" cy="853043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712243" cy="8530416"/>
            </a:xfrm>
            <a:custGeom>
              <a:avLst/>
              <a:gdLst/>
              <a:ahLst/>
              <a:cxnLst/>
              <a:rect l="l" t="t" r="r" b="b"/>
              <a:pathLst>
                <a:path w="10712243" h="8530416">
                  <a:moveTo>
                    <a:pt x="0" y="0"/>
                  </a:moveTo>
                  <a:lnTo>
                    <a:pt x="10712243" y="0"/>
                  </a:lnTo>
                  <a:lnTo>
                    <a:pt x="10712243" y="8530416"/>
                  </a:lnTo>
                  <a:lnTo>
                    <a:pt x="0" y="85304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4534" r="-453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14671" y="8720283"/>
            <a:ext cx="6215825" cy="826848"/>
            <a:chOff x="0" y="0"/>
            <a:chExt cx="8287767" cy="110246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287767" cy="1102464"/>
            </a:xfrm>
            <a:custGeom>
              <a:avLst/>
              <a:gdLst/>
              <a:ahLst/>
              <a:cxnLst/>
              <a:rect l="l" t="t" r="r" b="b"/>
              <a:pathLst>
                <a:path w="8287767" h="1102464">
                  <a:moveTo>
                    <a:pt x="551232" y="0"/>
                  </a:moveTo>
                  <a:lnTo>
                    <a:pt x="7736535" y="0"/>
                  </a:lnTo>
                  <a:cubicBezTo>
                    <a:pt x="7882730" y="0"/>
                    <a:pt x="8022939" y="58076"/>
                    <a:pt x="8126315" y="161452"/>
                  </a:cubicBezTo>
                  <a:cubicBezTo>
                    <a:pt x="8229691" y="264828"/>
                    <a:pt x="8287767" y="405036"/>
                    <a:pt x="8287767" y="551232"/>
                  </a:cubicBezTo>
                  <a:lnTo>
                    <a:pt x="8287767" y="551232"/>
                  </a:lnTo>
                  <a:cubicBezTo>
                    <a:pt x="8287767" y="855669"/>
                    <a:pt x="8040972" y="1102464"/>
                    <a:pt x="7736535" y="1102464"/>
                  </a:cubicBezTo>
                  <a:lnTo>
                    <a:pt x="551232" y="1102464"/>
                  </a:lnTo>
                  <a:cubicBezTo>
                    <a:pt x="246795" y="1102464"/>
                    <a:pt x="0" y="855669"/>
                    <a:pt x="0" y="551232"/>
                  </a:cubicBezTo>
                  <a:lnTo>
                    <a:pt x="0" y="551232"/>
                  </a:lnTo>
                  <a:cubicBezTo>
                    <a:pt x="0" y="246795"/>
                    <a:pt x="246795" y="0"/>
                    <a:pt x="551232" y="0"/>
                  </a:cubicBezTo>
                  <a:close/>
                </a:path>
              </a:pathLst>
            </a:custGeom>
            <a:solidFill>
              <a:srgbClr val="FFC6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8287767" cy="11310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19"/>
                </a:lnSpc>
              </a:pPr>
              <a:r>
                <a:rPr lang="en-US" sz="3599" b="1" spc="674">
                  <a:solidFill>
                    <a:srgbClr val="093B6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August 2025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553991" y="8720283"/>
            <a:ext cx="6215825" cy="826848"/>
            <a:chOff x="0" y="0"/>
            <a:chExt cx="8287767" cy="110246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287767" cy="1102464"/>
            </a:xfrm>
            <a:custGeom>
              <a:avLst/>
              <a:gdLst/>
              <a:ahLst/>
              <a:cxnLst/>
              <a:rect l="l" t="t" r="r" b="b"/>
              <a:pathLst>
                <a:path w="8287767" h="1102464">
                  <a:moveTo>
                    <a:pt x="551232" y="0"/>
                  </a:moveTo>
                  <a:lnTo>
                    <a:pt x="7736535" y="0"/>
                  </a:lnTo>
                  <a:cubicBezTo>
                    <a:pt x="7882730" y="0"/>
                    <a:pt x="8022939" y="58076"/>
                    <a:pt x="8126315" y="161452"/>
                  </a:cubicBezTo>
                  <a:cubicBezTo>
                    <a:pt x="8229691" y="264828"/>
                    <a:pt x="8287767" y="405036"/>
                    <a:pt x="8287767" y="551232"/>
                  </a:cubicBezTo>
                  <a:lnTo>
                    <a:pt x="8287767" y="551232"/>
                  </a:lnTo>
                  <a:cubicBezTo>
                    <a:pt x="8287767" y="855669"/>
                    <a:pt x="8040972" y="1102464"/>
                    <a:pt x="7736535" y="1102464"/>
                  </a:cubicBezTo>
                  <a:lnTo>
                    <a:pt x="551232" y="1102464"/>
                  </a:lnTo>
                  <a:cubicBezTo>
                    <a:pt x="246795" y="1102464"/>
                    <a:pt x="0" y="855669"/>
                    <a:pt x="0" y="551232"/>
                  </a:cubicBezTo>
                  <a:lnTo>
                    <a:pt x="0" y="551232"/>
                  </a:lnTo>
                  <a:cubicBezTo>
                    <a:pt x="0" y="246795"/>
                    <a:pt x="246795" y="0"/>
                    <a:pt x="551232" y="0"/>
                  </a:cubicBezTo>
                  <a:close/>
                </a:path>
              </a:pathLst>
            </a:custGeom>
            <a:solidFill>
              <a:srgbClr val="FFC6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8287767" cy="11310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19"/>
                </a:lnSpc>
              </a:pPr>
              <a:r>
                <a:rPr lang="en-US" sz="3599" b="1" spc="674">
                  <a:solidFill>
                    <a:srgbClr val="093B6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September 2026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1062" y="9236763"/>
            <a:ext cx="18506237" cy="1273626"/>
            <a:chOff x="0" y="0"/>
            <a:chExt cx="24674982" cy="169816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4674957" cy="1698117"/>
            </a:xfrm>
            <a:custGeom>
              <a:avLst/>
              <a:gdLst/>
              <a:ahLst/>
              <a:cxnLst/>
              <a:rect l="l" t="t" r="r" b="b"/>
              <a:pathLst>
                <a:path w="24674957" h="1698117">
                  <a:moveTo>
                    <a:pt x="0" y="0"/>
                  </a:moveTo>
                  <a:lnTo>
                    <a:pt x="24674957" y="0"/>
                  </a:lnTo>
                  <a:lnTo>
                    <a:pt x="24674957" y="1698117"/>
                  </a:lnTo>
                  <a:lnTo>
                    <a:pt x="0" y="16981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505" b="-50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373160" y="-28575"/>
            <a:ext cx="16284076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 b="1" spc="450">
                <a:solidFill>
                  <a:srgbClr val="003867"/>
                </a:solidFill>
                <a:latin typeface="Arial Bold"/>
                <a:ea typeface="Arial Bold"/>
                <a:cs typeface="Arial Bold"/>
                <a:sym typeface="Arial Bold"/>
              </a:rPr>
              <a:t>I-64/KY 53 (Mt. Eden Road) </a:t>
            </a:r>
          </a:p>
          <a:p>
            <a:pPr algn="l">
              <a:lnSpc>
                <a:spcPts val="7200"/>
              </a:lnSpc>
            </a:pPr>
            <a:r>
              <a:rPr lang="en-US" sz="6000" b="1" spc="450">
                <a:solidFill>
                  <a:srgbClr val="003867"/>
                </a:solidFill>
                <a:latin typeface="Arial Bold"/>
                <a:ea typeface="Arial Bold"/>
                <a:cs typeface="Arial Bold"/>
                <a:sym typeface="Arial Bold"/>
              </a:rPr>
              <a:t>Interchange Reconstruction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9050" y="1783525"/>
            <a:ext cx="18205533" cy="6927233"/>
            <a:chOff x="0" y="0"/>
            <a:chExt cx="24274044" cy="92363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273996" cy="9236275"/>
            </a:xfrm>
            <a:custGeom>
              <a:avLst/>
              <a:gdLst/>
              <a:ahLst/>
              <a:cxnLst/>
              <a:rect l="l" t="t" r="r" b="b"/>
              <a:pathLst>
                <a:path w="24273996" h="9236275">
                  <a:moveTo>
                    <a:pt x="0" y="0"/>
                  </a:moveTo>
                  <a:lnTo>
                    <a:pt x="24273996" y="0"/>
                  </a:lnTo>
                  <a:lnTo>
                    <a:pt x="24273996" y="9236275"/>
                  </a:lnTo>
                  <a:lnTo>
                    <a:pt x="0" y="9236275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49288" y="1895514"/>
            <a:ext cx="18037194" cy="6824770"/>
            <a:chOff x="0" y="0"/>
            <a:chExt cx="21966418" cy="831147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966468" cy="8311462"/>
            </a:xfrm>
            <a:custGeom>
              <a:avLst/>
              <a:gdLst/>
              <a:ahLst/>
              <a:cxnLst/>
              <a:rect l="l" t="t" r="r" b="b"/>
              <a:pathLst>
                <a:path w="21966468" h="8311462">
                  <a:moveTo>
                    <a:pt x="0" y="0"/>
                  </a:moveTo>
                  <a:lnTo>
                    <a:pt x="21966468" y="0"/>
                  </a:lnTo>
                  <a:lnTo>
                    <a:pt x="21966468" y="8311462"/>
                  </a:lnTo>
                  <a:lnTo>
                    <a:pt x="0" y="83114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5143" b="-1514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1062" y="9236763"/>
            <a:ext cx="18506237" cy="1273626"/>
            <a:chOff x="0" y="0"/>
            <a:chExt cx="24674982" cy="169816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674957" cy="1698117"/>
            </a:xfrm>
            <a:custGeom>
              <a:avLst/>
              <a:gdLst/>
              <a:ahLst/>
              <a:cxnLst/>
              <a:rect l="l" t="t" r="r" b="b"/>
              <a:pathLst>
                <a:path w="24674957" h="1698117">
                  <a:moveTo>
                    <a:pt x="0" y="0"/>
                  </a:moveTo>
                  <a:lnTo>
                    <a:pt x="24674957" y="0"/>
                  </a:lnTo>
                  <a:lnTo>
                    <a:pt x="24674957" y="1698117"/>
                  </a:lnTo>
                  <a:lnTo>
                    <a:pt x="0" y="16981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505" b="-50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73160" y="-28575"/>
            <a:ext cx="16284076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 b="1" spc="450">
                <a:solidFill>
                  <a:srgbClr val="003867"/>
                </a:solidFill>
                <a:latin typeface="Arial Bold"/>
                <a:ea typeface="Arial Bold"/>
                <a:cs typeface="Arial Bold"/>
                <a:sym typeface="Arial Bold"/>
              </a:rPr>
              <a:t>I-64/KY 53 (Mt. Eden Road) </a:t>
            </a:r>
          </a:p>
          <a:p>
            <a:pPr algn="l">
              <a:lnSpc>
                <a:spcPts val="7200"/>
              </a:lnSpc>
            </a:pPr>
            <a:r>
              <a:rPr lang="en-US" sz="6000" b="1" spc="450">
                <a:solidFill>
                  <a:srgbClr val="003867"/>
                </a:solidFill>
                <a:latin typeface="Arial Bold"/>
                <a:ea typeface="Arial Bold"/>
                <a:cs typeface="Arial Bold"/>
                <a:sym typeface="Arial Bold"/>
              </a:rPr>
              <a:t>Interchange Reconstruction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9050" y="1393307"/>
            <a:ext cx="9691611" cy="7500395"/>
            <a:chOff x="0" y="0"/>
            <a:chExt cx="12922148" cy="1000052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922123" cy="10000488"/>
            </a:xfrm>
            <a:custGeom>
              <a:avLst/>
              <a:gdLst/>
              <a:ahLst/>
              <a:cxnLst/>
              <a:rect l="l" t="t" r="r" b="b"/>
              <a:pathLst>
                <a:path w="12922123" h="10000488">
                  <a:moveTo>
                    <a:pt x="0" y="0"/>
                  </a:moveTo>
                  <a:lnTo>
                    <a:pt x="12922123" y="0"/>
                  </a:lnTo>
                  <a:lnTo>
                    <a:pt x="12922123" y="10000488"/>
                  </a:lnTo>
                  <a:lnTo>
                    <a:pt x="0" y="10000488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19050" y="1"/>
            <a:ext cx="9144000" cy="10287000"/>
            <a:chOff x="0" y="0"/>
            <a:chExt cx="12192000" cy="13716000"/>
          </a:xfrm>
        </p:grpSpPr>
        <p:sp>
          <p:nvSpPr>
            <p:cNvPr id="5" name="Freeform 5" descr="A picture containing sky, tree, outdoor, track  AI-generated content may be incorrect."/>
            <p:cNvSpPr/>
            <p:nvPr/>
          </p:nvSpPr>
          <p:spPr>
            <a:xfrm>
              <a:off x="0" y="0"/>
              <a:ext cx="12192000" cy="13716000"/>
            </a:xfrm>
            <a:custGeom>
              <a:avLst/>
              <a:gdLst/>
              <a:ahLst/>
              <a:cxnLst/>
              <a:rect l="l" t="t" r="r" b="b"/>
              <a:pathLst>
                <a:path w="12192000" h="13716000">
                  <a:moveTo>
                    <a:pt x="0" y="0"/>
                  </a:moveTo>
                  <a:lnTo>
                    <a:pt x="12192000" y="0"/>
                  </a:lnTo>
                  <a:lnTo>
                    <a:pt x="12192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94341" r="-9434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743528" y="8423524"/>
            <a:ext cx="2568864" cy="666750"/>
            <a:chOff x="0" y="0"/>
            <a:chExt cx="3425152" cy="889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425190" cy="888945"/>
            </a:xfrm>
            <a:custGeom>
              <a:avLst/>
              <a:gdLst/>
              <a:ahLst/>
              <a:cxnLst/>
              <a:rect l="l" t="t" r="r" b="b"/>
              <a:pathLst>
                <a:path w="3425190" h="888945">
                  <a:moveTo>
                    <a:pt x="0" y="0"/>
                  </a:moveTo>
                  <a:lnTo>
                    <a:pt x="3425190" y="0"/>
                  </a:lnTo>
                  <a:lnTo>
                    <a:pt x="3425190" y="888945"/>
                  </a:lnTo>
                  <a:lnTo>
                    <a:pt x="0" y="888945"/>
                  </a:lnTo>
                  <a:close/>
                </a:path>
              </a:pathLst>
            </a:custGeom>
            <a:solidFill>
              <a:srgbClr val="FFC6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3425152" cy="8985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r>
                <a:rPr lang="en-US" sz="2400" b="1" spc="450">
                  <a:solidFill>
                    <a:srgbClr val="003867"/>
                  </a:solidFill>
                  <a:latin typeface="Arial Bold"/>
                  <a:ea typeface="Arial Bold"/>
                  <a:cs typeface="Arial Bold"/>
                  <a:sym typeface="Arial Bold"/>
                </a:rPr>
                <a:t>HIGHLIGHT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652712" y="2440238"/>
            <a:ext cx="868680" cy="991934"/>
            <a:chOff x="0" y="0"/>
            <a:chExt cx="1158240" cy="132257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158240" cy="1322578"/>
            </a:xfrm>
            <a:custGeom>
              <a:avLst/>
              <a:gdLst/>
              <a:ahLst/>
              <a:cxnLst/>
              <a:rect l="l" t="t" r="r" b="b"/>
              <a:pathLst>
                <a:path w="1158240" h="1322578">
                  <a:moveTo>
                    <a:pt x="0" y="0"/>
                  </a:moveTo>
                  <a:lnTo>
                    <a:pt x="1158240" y="0"/>
                  </a:lnTo>
                  <a:lnTo>
                    <a:pt x="1158240" y="1322578"/>
                  </a:lnTo>
                  <a:lnTo>
                    <a:pt x="0" y="13225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14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645327" y="5601412"/>
            <a:ext cx="849087" cy="959701"/>
            <a:chOff x="0" y="0"/>
            <a:chExt cx="1132116" cy="1279601"/>
          </a:xfrm>
        </p:grpSpPr>
        <p:sp>
          <p:nvSpPr>
            <p:cNvPr id="12" name="Freeform 12" descr="Icon  AI-generated content may be incorrect."/>
            <p:cNvSpPr/>
            <p:nvPr/>
          </p:nvSpPr>
          <p:spPr>
            <a:xfrm>
              <a:off x="0" y="0"/>
              <a:ext cx="1132078" cy="1279652"/>
            </a:xfrm>
            <a:custGeom>
              <a:avLst/>
              <a:gdLst/>
              <a:ahLst/>
              <a:cxnLst/>
              <a:rect l="l" t="t" r="r" b="b"/>
              <a:pathLst>
                <a:path w="1132078" h="1279652">
                  <a:moveTo>
                    <a:pt x="0" y="0"/>
                  </a:moveTo>
                  <a:lnTo>
                    <a:pt x="1132078" y="0"/>
                  </a:lnTo>
                  <a:lnTo>
                    <a:pt x="1132078" y="1279652"/>
                  </a:lnTo>
                  <a:lnTo>
                    <a:pt x="0" y="12796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3" b="-17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533913" y="4094366"/>
            <a:ext cx="1071915" cy="960120"/>
            <a:chOff x="0" y="0"/>
            <a:chExt cx="1429220" cy="1280160"/>
          </a:xfrm>
        </p:grpSpPr>
        <p:sp>
          <p:nvSpPr>
            <p:cNvPr id="14" name="Freeform 14" descr="Icon  AI-generated content may be incorrect."/>
            <p:cNvSpPr/>
            <p:nvPr/>
          </p:nvSpPr>
          <p:spPr>
            <a:xfrm>
              <a:off x="0" y="0"/>
              <a:ext cx="1429258" cy="1280160"/>
            </a:xfrm>
            <a:custGeom>
              <a:avLst/>
              <a:gdLst/>
              <a:ahLst/>
              <a:cxnLst/>
              <a:rect l="l" t="t" r="r" b="b"/>
              <a:pathLst>
                <a:path w="1429258" h="1280160">
                  <a:moveTo>
                    <a:pt x="0" y="0"/>
                  </a:moveTo>
                  <a:lnTo>
                    <a:pt x="1429258" y="0"/>
                  </a:lnTo>
                  <a:lnTo>
                    <a:pt x="1429258" y="1280160"/>
                  </a:lnTo>
                  <a:lnTo>
                    <a:pt x="0" y="12801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7663" t="-35559" r="-26247" b="-3627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0" y="5"/>
            <a:ext cx="10108528" cy="10287000"/>
            <a:chOff x="0" y="0"/>
            <a:chExt cx="13478037" cy="137160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3478036" cy="13716000"/>
            </a:xfrm>
            <a:custGeom>
              <a:avLst/>
              <a:gdLst/>
              <a:ahLst/>
              <a:cxnLst/>
              <a:rect l="l" t="t" r="r" b="b"/>
              <a:pathLst>
                <a:path w="13478036" h="13716000">
                  <a:moveTo>
                    <a:pt x="0" y="0"/>
                  </a:moveTo>
                  <a:lnTo>
                    <a:pt x="13478036" y="0"/>
                  </a:lnTo>
                  <a:lnTo>
                    <a:pt x="13478036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12956" r="-1295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2237130" y="2386097"/>
            <a:ext cx="5482352" cy="1123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499">
                <a:solidFill>
                  <a:srgbClr val="003867"/>
                </a:solidFill>
                <a:latin typeface="Arial"/>
                <a:ea typeface="Arial"/>
                <a:cs typeface="Arial"/>
                <a:sym typeface="Arial"/>
              </a:rPr>
              <a:t>Pavement (Asphalt) Rehabilitation for approximately 5 miles from U.S. 127 to U.S 60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237130" y="3967247"/>
            <a:ext cx="5675427" cy="1190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19"/>
              </a:lnSpc>
            </a:pPr>
            <a:r>
              <a:rPr lang="en-US" sz="2599">
                <a:solidFill>
                  <a:srgbClr val="003867"/>
                </a:solidFill>
                <a:latin typeface="Arial"/>
                <a:ea typeface="Arial"/>
                <a:cs typeface="Arial"/>
                <a:sym typeface="Arial"/>
              </a:rPr>
              <a:t>Total project cost:  $10.5 M</a:t>
            </a:r>
          </a:p>
          <a:p>
            <a:pPr algn="l">
              <a:lnSpc>
                <a:spcPts val="3119"/>
              </a:lnSpc>
            </a:pPr>
            <a:r>
              <a:rPr lang="en-US" sz="2599">
                <a:solidFill>
                  <a:srgbClr val="003867"/>
                </a:solidFill>
                <a:latin typeface="Arial"/>
                <a:ea typeface="Arial"/>
                <a:cs typeface="Arial"/>
                <a:sym typeface="Arial"/>
              </a:rPr>
              <a:t>80% federal funding / 20% state funding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237130" y="5617414"/>
            <a:ext cx="5675918" cy="800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19"/>
              </a:lnSpc>
            </a:pPr>
            <a:r>
              <a:rPr lang="en-US" sz="2599">
                <a:solidFill>
                  <a:srgbClr val="003867"/>
                </a:solidFill>
                <a:latin typeface="Arial"/>
                <a:ea typeface="Arial"/>
                <a:cs typeface="Arial"/>
                <a:sym typeface="Arial"/>
              </a:rPr>
              <a:t>Began in August 2025 </a:t>
            </a:r>
          </a:p>
          <a:p>
            <a:pPr algn="l">
              <a:lnSpc>
                <a:spcPts val="3119"/>
              </a:lnSpc>
            </a:pPr>
            <a:r>
              <a:rPr lang="en-US" sz="2599">
                <a:solidFill>
                  <a:srgbClr val="003867"/>
                </a:solidFill>
                <a:latin typeface="Arial"/>
                <a:ea typeface="Arial"/>
                <a:cs typeface="Arial"/>
                <a:sym typeface="Arial"/>
              </a:rPr>
              <a:t>Completion in Fall 2026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743528" y="519197"/>
            <a:ext cx="7544472" cy="1876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19"/>
              </a:lnSpc>
            </a:pPr>
            <a:r>
              <a:rPr lang="en-US" sz="6099" b="1" spc="457">
                <a:solidFill>
                  <a:srgbClr val="003867"/>
                </a:solidFill>
                <a:latin typeface="Arial Bold"/>
                <a:ea typeface="Arial Bold"/>
                <a:cs typeface="Arial Bold"/>
                <a:sym typeface="Arial Bold"/>
              </a:rPr>
              <a:t>Franklin County I-64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3773879" y="8404474"/>
            <a:ext cx="3869969" cy="1352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199" b="1">
                <a:solidFill>
                  <a:srgbClr val="003867"/>
                </a:solidFill>
                <a:latin typeface="Arial Bold"/>
                <a:ea typeface="Arial Bold"/>
                <a:cs typeface="Arial Bold"/>
                <a:sym typeface="Arial Bold"/>
              </a:rPr>
              <a:t>Previously completed 2014. Raised roadway profile: Milled off 3 inches, replaced with 5 inches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10446745" y="6797073"/>
            <a:ext cx="1371600" cy="959701"/>
            <a:chOff x="0" y="0"/>
            <a:chExt cx="1828800" cy="1279601"/>
          </a:xfrm>
        </p:grpSpPr>
        <p:sp>
          <p:nvSpPr>
            <p:cNvPr id="23" name="Freeform 23" descr="Text  AI-generated content may be incorrect."/>
            <p:cNvSpPr/>
            <p:nvPr/>
          </p:nvSpPr>
          <p:spPr>
            <a:xfrm>
              <a:off x="0" y="0"/>
              <a:ext cx="1828800" cy="1279652"/>
            </a:xfrm>
            <a:custGeom>
              <a:avLst/>
              <a:gdLst/>
              <a:ahLst/>
              <a:cxnLst/>
              <a:rect l="l" t="t" r="r" b="b"/>
              <a:pathLst>
                <a:path w="1828800" h="1279652">
                  <a:moveTo>
                    <a:pt x="0" y="0"/>
                  </a:moveTo>
                  <a:lnTo>
                    <a:pt x="1828800" y="0"/>
                  </a:lnTo>
                  <a:lnTo>
                    <a:pt x="1828800" y="1279652"/>
                  </a:lnTo>
                  <a:lnTo>
                    <a:pt x="0" y="12796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b="-3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12237130" y="7062611"/>
            <a:ext cx="5675918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19"/>
              </a:lnSpc>
            </a:pPr>
            <a:r>
              <a:rPr lang="en-US" sz="2599">
                <a:solidFill>
                  <a:srgbClr val="003867"/>
                </a:solidFill>
                <a:latin typeface="Arial"/>
                <a:ea typeface="Arial"/>
                <a:cs typeface="Arial"/>
                <a:sym typeface="Arial"/>
              </a:rPr>
              <a:t>U.S. 60 Barrier Wall Retrofit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95F9E0-1543-9123-D35F-61D7410B16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>
            <a:extLst>
              <a:ext uri="{FF2B5EF4-FFF2-40B4-BE49-F238E27FC236}">
                <a16:creationId xmlns:a16="http://schemas.microsoft.com/office/drawing/2014/main" id="{6ACFE827-5FFA-A909-CFE5-CB13A6ADB6BF}"/>
              </a:ext>
            </a:extLst>
          </p:cNvPr>
          <p:cNvGrpSpPr/>
          <p:nvPr/>
        </p:nvGrpSpPr>
        <p:grpSpPr>
          <a:xfrm>
            <a:off x="584200" y="9108775"/>
            <a:ext cx="2568864" cy="666750"/>
            <a:chOff x="0" y="0"/>
            <a:chExt cx="3425152" cy="88900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A6478E2-C536-7051-F443-56D8B75F142B}"/>
                </a:ext>
              </a:extLst>
            </p:cNvPr>
            <p:cNvSpPr/>
            <p:nvPr/>
          </p:nvSpPr>
          <p:spPr>
            <a:xfrm>
              <a:off x="0" y="0"/>
              <a:ext cx="3425190" cy="888945"/>
            </a:xfrm>
            <a:custGeom>
              <a:avLst/>
              <a:gdLst/>
              <a:ahLst/>
              <a:cxnLst/>
              <a:rect l="l" t="t" r="r" b="b"/>
              <a:pathLst>
                <a:path w="3425190" h="888945">
                  <a:moveTo>
                    <a:pt x="0" y="0"/>
                  </a:moveTo>
                  <a:lnTo>
                    <a:pt x="3425190" y="0"/>
                  </a:lnTo>
                  <a:lnTo>
                    <a:pt x="3425190" y="888945"/>
                  </a:lnTo>
                  <a:lnTo>
                    <a:pt x="0" y="888945"/>
                  </a:lnTo>
                  <a:close/>
                </a:path>
              </a:pathLst>
            </a:custGeom>
            <a:solidFill>
              <a:srgbClr val="FFC6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E5C28B0E-DEF6-B1CA-3F1A-B9701367B05A}"/>
                </a:ext>
              </a:extLst>
            </p:cNvPr>
            <p:cNvSpPr txBox="1"/>
            <p:nvPr/>
          </p:nvSpPr>
          <p:spPr>
            <a:xfrm>
              <a:off x="0" y="-9525"/>
              <a:ext cx="3425152" cy="8985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r>
                <a:rPr lang="en-US" sz="2400" b="1" spc="450" dirty="0">
                  <a:solidFill>
                    <a:srgbClr val="003867"/>
                  </a:solidFill>
                  <a:latin typeface="Arial Bold"/>
                  <a:ea typeface="Arial Bold"/>
                  <a:cs typeface="Arial Bold"/>
                  <a:sym typeface="Arial Bold"/>
                </a:rPr>
                <a:t>HIGHLIGHT</a:t>
              </a:r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50B07C1D-9473-C7D9-370D-AEF117F85E27}"/>
              </a:ext>
            </a:extLst>
          </p:cNvPr>
          <p:cNvGrpSpPr/>
          <p:nvPr/>
        </p:nvGrpSpPr>
        <p:grpSpPr>
          <a:xfrm>
            <a:off x="518784" y="3138135"/>
            <a:ext cx="868680" cy="991934"/>
            <a:chOff x="0" y="0"/>
            <a:chExt cx="1158240" cy="1322578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2FB566CA-9B64-1C61-4899-5F4B9F2CD9A2}"/>
                </a:ext>
              </a:extLst>
            </p:cNvPr>
            <p:cNvSpPr/>
            <p:nvPr/>
          </p:nvSpPr>
          <p:spPr>
            <a:xfrm>
              <a:off x="0" y="0"/>
              <a:ext cx="1158240" cy="1322578"/>
            </a:xfrm>
            <a:custGeom>
              <a:avLst/>
              <a:gdLst/>
              <a:ahLst/>
              <a:cxnLst/>
              <a:rect l="l" t="t" r="r" b="b"/>
              <a:pathLst>
                <a:path w="1158240" h="1322578">
                  <a:moveTo>
                    <a:pt x="0" y="0"/>
                  </a:moveTo>
                  <a:lnTo>
                    <a:pt x="1158240" y="0"/>
                  </a:lnTo>
                  <a:lnTo>
                    <a:pt x="1158240" y="1322578"/>
                  </a:lnTo>
                  <a:lnTo>
                    <a:pt x="0" y="13225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4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A3DEFC43-E686-7218-F2C7-97A7D046DBD6}"/>
              </a:ext>
            </a:extLst>
          </p:cNvPr>
          <p:cNvGrpSpPr/>
          <p:nvPr/>
        </p:nvGrpSpPr>
        <p:grpSpPr>
          <a:xfrm>
            <a:off x="536308" y="7451010"/>
            <a:ext cx="849087" cy="959701"/>
            <a:chOff x="0" y="0"/>
            <a:chExt cx="1132116" cy="1279601"/>
          </a:xfrm>
        </p:grpSpPr>
        <p:sp>
          <p:nvSpPr>
            <p:cNvPr id="12" name="Freeform 12" descr="Icon  AI-generated content may be incorrect.">
              <a:extLst>
                <a:ext uri="{FF2B5EF4-FFF2-40B4-BE49-F238E27FC236}">
                  <a16:creationId xmlns:a16="http://schemas.microsoft.com/office/drawing/2014/main" id="{AB92E9BD-7D54-DC14-F187-C07C8B9E0625}"/>
                </a:ext>
              </a:extLst>
            </p:cNvPr>
            <p:cNvSpPr/>
            <p:nvPr/>
          </p:nvSpPr>
          <p:spPr>
            <a:xfrm>
              <a:off x="0" y="0"/>
              <a:ext cx="1132078" cy="1279652"/>
            </a:xfrm>
            <a:custGeom>
              <a:avLst/>
              <a:gdLst/>
              <a:ahLst/>
              <a:cxnLst/>
              <a:rect l="l" t="t" r="r" b="b"/>
              <a:pathLst>
                <a:path w="1132078" h="1279652">
                  <a:moveTo>
                    <a:pt x="0" y="0"/>
                  </a:moveTo>
                  <a:lnTo>
                    <a:pt x="1132078" y="0"/>
                  </a:lnTo>
                  <a:lnTo>
                    <a:pt x="1132078" y="1279652"/>
                  </a:lnTo>
                  <a:lnTo>
                    <a:pt x="0" y="12796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3" b="-17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EF0B7794-425E-302A-C92D-D6020DF22F3A}"/>
              </a:ext>
            </a:extLst>
          </p:cNvPr>
          <p:cNvGrpSpPr/>
          <p:nvPr/>
        </p:nvGrpSpPr>
        <p:grpSpPr>
          <a:xfrm>
            <a:off x="399985" y="6095506"/>
            <a:ext cx="1071915" cy="960120"/>
            <a:chOff x="0" y="0"/>
            <a:chExt cx="1429220" cy="1280160"/>
          </a:xfrm>
        </p:grpSpPr>
        <p:sp>
          <p:nvSpPr>
            <p:cNvPr id="14" name="Freeform 14" descr="Icon  AI-generated content may be incorrect.">
              <a:extLst>
                <a:ext uri="{FF2B5EF4-FFF2-40B4-BE49-F238E27FC236}">
                  <a16:creationId xmlns:a16="http://schemas.microsoft.com/office/drawing/2014/main" id="{AC8294B7-5148-C3EF-ABF3-00F6D857A47F}"/>
                </a:ext>
              </a:extLst>
            </p:cNvPr>
            <p:cNvSpPr/>
            <p:nvPr/>
          </p:nvSpPr>
          <p:spPr>
            <a:xfrm>
              <a:off x="0" y="0"/>
              <a:ext cx="1429258" cy="1280160"/>
            </a:xfrm>
            <a:custGeom>
              <a:avLst/>
              <a:gdLst/>
              <a:ahLst/>
              <a:cxnLst/>
              <a:rect l="l" t="t" r="r" b="b"/>
              <a:pathLst>
                <a:path w="1429258" h="1280160">
                  <a:moveTo>
                    <a:pt x="0" y="0"/>
                  </a:moveTo>
                  <a:lnTo>
                    <a:pt x="1429258" y="0"/>
                  </a:lnTo>
                  <a:lnTo>
                    <a:pt x="1429258" y="1280160"/>
                  </a:lnTo>
                  <a:lnTo>
                    <a:pt x="0" y="12801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27663" t="-35559" r="-26247" b="-3627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" name="TextBox 17">
            <a:extLst>
              <a:ext uri="{FF2B5EF4-FFF2-40B4-BE49-F238E27FC236}">
                <a16:creationId xmlns:a16="http://schemas.microsoft.com/office/drawing/2014/main" id="{D5AAEB64-88B9-27D7-EF44-310AE1A8D607}"/>
              </a:ext>
            </a:extLst>
          </p:cNvPr>
          <p:cNvSpPr txBox="1"/>
          <p:nvPr/>
        </p:nvSpPr>
        <p:spPr>
          <a:xfrm>
            <a:off x="2103202" y="3083994"/>
            <a:ext cx="5482352" cy="1123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499" dirty="0">
                <a:solidFill>
                  <a:srgbClr val="003867"/>
                </a:solidFill>
                <a:latin typeface="Arial"/>
                <a:ea typeface="Arial"/>
                <a:cs typeface="Arial"/>
                <a:sym typeface="Arial"/>
              </a:rPr>
              <a:t>Pavement (Asphalt) Rehabilitation for approximately 9 miles from U.S. 127 to U.S 60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4CEBFD9E-E267-84E5-5E79-0ACF06DD86E8}"/>
              </a:ext>
            </a:extLst>
          </p:cNvPr>
          <p:cNvSpPr txBox="1"/>
          <p:nvPr/>
        </p:nvSpPr>
        <p:spPr>
          <a:xfrm>
            <a:off x="2103202" y="5968387"/>
            <a:ext cx="5675427" cy="1190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19"/>
              </a:lnSpc>
            </a:pPr>
            <a:r>
              <a:rPr lang="en-US" sz="2599" dirty="0">
                <a:solidFill>
                  <a:srgbClr val="003867"/>
                </a:solidFill>
                <a:latin typeface="Arial"/>
                <a:ea typeface="Arial"/>
                <a:cs typeface="Arial"/>
                <a:sym typeface="Arial"/>
              </a:rPr>
              <a:t>Total contract cost:  $14.4 M</a:t>
            </a:r>
          </a:p>
          <a:p>
            <a:pPr algn="l">
              <a:lnSpc>
                <a:spcPts val="3119"/>
              </a:lnSpc>
            </a:pPr>
            <a:r>
              <a:rPr lang="en-US" sz="2599" dirty="0">
                <a:solidFill>
                  <a:srgbClr val="003867"/>
                </a:solidFill>
                <a:latin typeface="Arial"/>
                <a:ea typeface="Arial"/>
                <a:cs typeface="Arial"/>
                <a:sym typeface="Arial"/>
              </a:rPr>
              <a:t>80% federal funding / 20% state funding</a:t>
            </a: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F9ACA39B-743C-289A-2F1F-047AD1108E2E}"/>
              </a:ext>
            </a:extLst>
          </p:cNvPr>
          <p:cNvSpPr txBox="1"/>
          <p:nvPr/>
        </p:nvSpPr>
        <p:spPr>
          <a:xfrm>
            <a:off x="2128111" y="7467012"/>
            <a:ext cx="5675918" cy="800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19"/>
              </a:lnSpc>
            </a:pPr>
            <a:r>
              <a:rPr lang="en-US" sz="2599" dirty="0">
                <a:solidFill>
                  <a:srgbClr val="003867"/>
                </a:solidFill>
                <a:latin typeface="Arial"/>
                <a:ea typeface="Arial"/>
                <a:cs typeface="Arial"/>
                <a:sym typeface="Arial"/>
              </a:rPr>
              <a:t>Began in March 2026 </a:t>
            </a:r>
          </a:p>
          <a:p>
            <a:pPr algn="l">
              <a:lnSpc>
                <a:spcPts val="3119"/>
              </a:lnSpc>
            </a:pPr>
            <a:r>
              <a:rPr lang="en-US" sz="2599" dirty="0">
                <a:solidFill>
                  <a:srgbClr val="003867"/>
                </a:solidFill>
                <a:latin typeface="Arial"/>
                <a:ea typeface="Arial"/>
                <a:cs typeface="Arial"/>
                <a:sym typeface="Arial"/>
              </a:rPr>
              <a:t>Completion in September 2026</a:t>
            </a: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CE0EB23A-A103-507F-97E7-BCEA3569E28E}"/>
              </a:ext>
            </a:extLst>
          </p:cNvPr>
          <p:cNvSpPr txBox="1"/>
          <p:nvPr/>
        </p:nvSpPr>
        <p:spPr>
          <a:xfrm>
            <a:off x="609600" y="55418"/>
            <a:ext cx="7544472" cy="28084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19"/>
              </a:lnSpc>
            </a:pPr>
            <a:r>
              <a:rPr lang="en-US" sz="6099" b="1" spc="457" dirty="0">
                <a:solidFill>
                  <a:srgbClr val="003867"/>
                </a:solidFill>
                <a:latin typeface="Arial Bold"/>
                <a:ea typeface="Arial Bold"/>
                <a:cs typeface="Arial Bold"/>
                <a:sym typeface="Arial Bold"/>
              </a:rPr>
              <a:t>Woodford, Scott, Fayette County</a:t>
            </a:r>
          </a:p>
          <a:p>
            <a:pPr algn="l">
              <a:lnSpc>
                <a:spcPts val="7319"/>
              </a:lnSpc>
            </a:pPr>
            <a:r>
              <a:rPr lang="en-US" sz="6099" b="1" spc="457" dirty="0">
                <a:solidFill>
                  <a:srgbClr val="003867"/>
                </a:solidFill>
                <a:latin typeface="Arial Bold"/>
                <a:ea typeface="Arial Bold"/>
                <a:cs typeface="Arial Bold"/>
                <a:sym typeface="Arial Bold"/>
              </a:rPr>
              <a:t>I-64</a:t>
            </a: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9AF6336D-433E-D911-958D-FD2BDA7432A1}"/>
              </a:ext>
            </a:extLst>
          </p:cNvPr>
          <p:cNvSpPr txBox="1"/>
          <p:nvPr/>
        </p:nvSpPr>
        <p:spPr>
          <a:xfrm>
            <a:off x="3614551" y="9089725"/>
            <a:ext cx="3869969" cy="666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199" b="1" dirty="0">
                <a:solidFill>
                  <a:srgbClr val="003867"/>
                </a:solidFill>
                <a:latin typeface="Arial Bold"/>
                <a:ea typeface="Arial Bold"/>
                <a:cs typeface="Arial Bold"/>
                <a:sym typeface="Arial Bold"/>
              </a:rPr>
              <a:t>Reconstructed On-Ramps at Midway</a:t>
            </a:r>
          </a:p>
        </p:txBody>
      </p:sp>
      <p:grpSp>
        <p:nvGrpSpPr>
          <p:cNvPr id="22" name="Group 22">
            <a:extLst>
              <a:ext uri="{FF2B5EF4-FFF2-40B4-BE49-F238E27FC236}">
                <a16:creationId xmlns:a16="http://schemas.microsoft.com/office/drawing/2014/main" id="{95585074-A657-679F-C0A5-20944B248246}"/>
              </a:ext>
            </a:extLst>
          </p:cNvPr>
          <p:cNvGrpSpPr/>
          <p:nvPr/>
        </p:nvGrpSpPr>
        <p:grpSpPr>
          <a:xfrm>
            <a:off x="267324" y="4450037"/>
            <a:ext cx="1371600" cy="959701"/>
            <a:chOff x="0" y="0"/>
            <a:chExt cx="1828800" cy="1279601"/>
          </a:xfrm>
        </p:grpSpPr>
        <p:sp>
          <p:nvSpPr>
            <p:cNvPr id="23" name="Freeform 23" descr="Text  AI-generated content may be incorrect.">
              <a:extLst>
                <a:ext uri="{FF2B5EF4-FFF2-40B4-BE49-F238E27FC236}">
                  <a16:creationId xmlns:a16="http://schemas.microsoft.com/office/drawing/2014/main" id="{353A3DB2-ED95-009D-CAE4-9F981F815551}"/>
                </a:ext>
              </a:extLst>
            </p:cNvPr>
            <p:cNvSpPr/>
            <p:nvPr/>
          </p:nvSpPr>
          <p:spPr>
            <a:xfrm>
              <a:off x="0" y="0"/>
              <a:ext cx="1828800" cy="1279652"/>
            </a:xfrm>
            <a:custGeom>
              <a:avLst/>
              <a:gdLst/>
              <a:ahLst/>
              <a:cxnLst/>
              <a:rect l="l" t="t" r="r" b="b"/>
              <a:pathLst>
                <a:path w="1828800" h="1279652">
                  <a:moveTo>
                    <a:pt x="0" y="0"/>
                  </a:moveTo>
                  <a:lnTo>
                    <a:pt x="1828800" y="0"/>
                  </a:lnTo>
                  <a:lnTo>
                    <a:pt x="1828800" y="1279652"/>
                  </a:lnTo>
                  <a:lnTo>
                    <a:pt x="0" y="12796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3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4" name="TextBox 24">
            <a:extLst>
              <a:ext uri="{FF2B5EF4-FFF2-40B4-BE49-F238E27FC236}">
                <a16:creationId xmlns:a16="http://schemas.microsoft.com/office/drawing/2014/main" id="{A3D717C0-3A2C-2DF2-C486-6FB31704C23B}"/>
              </a:ext>
            </a:extLst>
          </p:cNvPr>
          <p:cNvSpPr txBox="1"/>
          <p:nvPr/>
        </p:nvSpPr>
        <p:spPr>
          <a:xfrm>
            <a:off x="2128111" y="4499756"/>
            <a:ext cx="5675918" cy="11926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19"/>
              </a:lnSpc>
            </a:pPr>
            <a:r>
              <a:rPr lang="en-US" sz="2599" dirty="0">
                <a:solidFill>
                  <a:srgbClr val="003867"/>
                </a:solidFill>
                <a:latin typeface="Arial"/>
                <a:ea typeface="Arial"/>
                <a:cs typeface="Arial"/>
                <a:sym typeface="Arial"/>
              </a:rPr>
              <a:t>Bridge maintenance, cleaning, barrier wall, and guardrail improvements for 6 bridges along I-64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234DAFFA-871C-B4B6-84D7-C1E25355BF9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04" r="12506"/>
          <a:stretch>
            <a:fillRect/>
          </a:stretch>
        </p:blipFill>
        <p:spPr>
          <a:xfrm>
            <a:off x="8839200" y="17318"/>
            <a:ext cx="94488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0174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09118" y="9013374"/>
            <a:ext cx="18506237" cy="1273626"/>
            <a:chOff x="0" y="0"/>
            <a:chExt cx="24674982" cy="169816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674957" cy="1698117"/>
            </a:xfrm>
            <a:custGeom>
              <a:avLst/>
              <a:gdLst/>
              <a:ahLst/>
              <a:cxnLst/>
              <a:rect l="l" t="t" r="r" b="b"/>
              <a:pathLst>
                <a:path w="24674957" h="1698117">
                  <a:moveTo>
                    <a:pt x="0" y="0"/>
                  </a:moveTo>
                  <a:lnTo>
                    <a:pt x="24674957" y="0"/>
                  </a:lnTo>
                  <a:lnTo>
                    <a:pt x="24674957" y="1698117"/>
                  </a:lnTo>
                  <a:lnTo>
                    <a:pt x="0" y="16981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505" b="-50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5905"/>
            </a:xfrm>
            <a:custGeom>
              <a:avLst/>
              <a:gdLst/>
              <a:ahLst/>
              <a:cxnLst/>
              <a:rect l="l" t="t" r="r" b="b"/>
              <a:pathLst>
                <a:path w="24384000" h="13715905">
                  <a:moveTo>
                    <a:pt x="0" y="0"/>
                  </a:moveTo>
                  <a:lnTo>
                    <a:pt x="24384000" y="0"/>
                  </a:lnTo>
                  <a:lnTo>
                    <a:pt x="24384000" y="13715905"/>
                  </a:lnTo>
                  <a:lnTo>
                    <a:pt x="0" y="137159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68" r="-68" b="-3351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10998" y="5841406"/>
            <a:ext cx="819150" cy="819150"/>
            <a:chOff x="0" y="0"/>
            <a:chExt cx="1092200" cy="1092200"/>
          </a:xfrm>
        </p:grpSpPr>
        <p:sp>
          <p:nvSpPr>
            <p:cNvPr id="7" name="Freeform 7" descr="Icon  AI-generated content may be incorrect."/>
            <p:cNvSpPr/>
            <p:nvPr/>
          </p:nvSpPr>
          <p:spPr>
            <a:xfrm>
              <a:off x="0" y="0"/>
              <a:ext cx="1092200" cy="1092200"/>
            </a:xfrm>
            <a:custGeom>
              <a:avLst/>
              <a:gdLst/>
              <a:ahLst/>
              <a:cxnLst/>
              <a:rect l="l" t="t" r="r" b="b"/>
              <a:pathLst>
                <a:path w="1092200" h="1092200">
                  <a:moveTo>
                    <a:pt x="0" y="0"/>
                  </a:moveTo>
                  <a:lnTo>
                    <a:pt x="1092200" y="0"/>
                  </a:lnTo>
                  <a:lnTo>
                    <a:pt x="1092200" y="1092200"/>
                  </a:lnTo>
                  <a:lnTo>
                    <a:pt x="0" y="1092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10998" y="6790296"/>
            <a:ext cx="819150" cy="819150"/>
            <a:chOff x="0" y="0"/>
            <a:chExt cx="1092200" cy="1092200"/>
          </a:xfrm>
        </p:grpSpPr>
        <p:sp>
          <p:nvSpPr>
            <p:cNvPr id="9" name="Freeform 9" descr="Icon  AI-generated content may be incorrect."/>
            <p:cNvSpPr/>
            <p:nvPr/>
          </p:nvSpPr>
          <p:spPr>
            <a:xfrm>
              <a:off x="0" y="0"/>
              <a:ext cx="1092200" cy="1092200"/>
            </a:xfrm>
            <a:custGeom>
              <a:avLst/>
              <a:gdLst/>
              <a:ahLst/>
              <a:cxnLst/>
              <a:rect l="l" t="t" r="r" b="b"/>
              <a:pathLst>
                <a:path w="1092200" h="1092200">
                  <a:moveTo>
                    <a:pt x="0" y="0"/>
                  </a:moveTo>
                  <a:lnTo>
                    <a:pt x="1092200" y="0"/>
                  </a:lnTo>
                  <a:lnTo>
                    <a:pt x="1092200" y="1092200"/>
                  </a:lnTo>
                  <a:lnTo>
                    <a:pt x="0" y="1092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998" y="7739186"/>
            <a:ext cx="819150" cy="819150"/>
            <a:chOff x="0" y="0"/>
            <a:chExt cx="1092200" cy="1092200"/>
          </a:xfrm>
        </p:grpSpPr>
        <p:sp>
          <p:nvSpPr>
            <p:cNvPr id="11" name="Freeform 11" descr="Icon  AI-generated content may be incorrect."/>
            <p:cNvSpPr/>
            <p:nvPr/>
          </p:nvSpPr>
          <p:spPr>
            <a:xfrm>
              <a:off x="0" y="0"/>
              <a:ext cx="1092200" cy="1092200"/>
            </a:xfrm>
            <a:custGeom>
              <a:avLst/>
              <a:gdLst/>
              <a:ahLst/>
              <a:cxnLst/>
              <a:rect l="l" t="t" r="r" b="b"/>
              <a:pathLst>
                <a:path w="1092200" h="1092200">
                  <a:moveTo>
                    <a:pt x="0" y="0"/>
                  </a:moveTo>
                  <a:lnTo>
                    <a:pt x="1092200" y="0"/>
                  </a:lnTo>
                  <a:lnTo>
                    <a:pt x="1092200" y="1092200"/>
                  </a:lnTo>
                  <a:lnTo>
                    <a:pt x="0" y="1092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10998" y="8688067"/>
            <a:ext cx="819150" cy="819150"/>
            <a:chOff x="0" y="0"/>
            <a:chExt cx="1092200" cy="1092200"/>
          </a:xfrm>
        </p:grpSpPr>
        <p:sp>
          <p:nvSpPr>
            <p:cNvPr id="13" name="Freeform 13" descr="Icon  AI-generated content may be incorrect."/>
            <p:cNvSpPr/>
            <p:nvPr/>
          </p:nvSpPr>
          <p:spPr>
            <a:xfrm>
              <a:off x="0" y="0"/>
              <a:ext cx="1092200" cy="1092200"/>
            </a:xfrm>
            <a:custGeom>
              <a:avLst/>
              <a:gdLst/>
              <a:ahLst/>
              <a:cxnLst/>
              <a:rect l="l" t="t" r="r" b="b"/>
              <a:pathLst>
                <a:path w="1092200" h="1092200">
                  <a:moveTo>
                    <a:pt x="0" y="0"/>
                  </a:moveTo>
                  <a:lnTo>
                    <a:pt x="1092200" y="0"/>
                  </a:lnTo>
                  <a:lnTo>
                    <a:pt x="1092200" y="1092200"/>
                  </a:lnTo>
                  <a:lnTo>
                    <a:pt x="0" y="1092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0" y="1154562"/>
            <a:ext cx="6147721" cy="868683"/>
            <a:chOff x="0" y="0"/>
            <a:chExt cx="8196961" cy="115824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96961" cy="1158244"/>
            </a:xfrm>
            <a:custGeom>
              <a:avLst/>
              <a:gdLst/>
              <a:ahLst/>
              <a:cxnLst/>
              <a:rect l="l" t="t" r="r" b="b"/>
              <a:pathLst>
                <a:path w="8196961" h="1158244">
                  <a:moveTo>
                    <a:pt x="0" y="0"/>
                  </a:moveTo>
                  <a:lnTo>
                    <a:pt x="8196961" y="0"/>
                  </a:lnTo>
                  <a:lnTo>
                    <a:pt x="8196961" y="1158244"/>
                  </a:lnTo>
                  <a:lnTo>
                    <a:pt x="0" y="1158244"/>
                  </a:lnTo>
                  <a:close/>
                </a:path>
              </a:pathLst>
            </a:custGeom>
            <a:solidFill>
              <a:srgbClr val="00386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76200"/>
              <a:ext cx="8196961" cy="12344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76"/>
                </a:lnSpc>
              </a:pPr>
              <a:r>
                <a:rPr lang="en-US" sz="2100" b="1" spc="450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Matt.Bullock@ky.gov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0" y="34155"/>
            <a:ext cx="3433972" cy="868680"/>
            <a:chOff x="0" y="0"/>
            <a:chExt cx="4578629" cy="115824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578604" cy="1158240"/>
            </a:xfrm>
            <a:custGeom>
              <a:avLst/>
              <a:gdLst/>
              <a:ahLst/>
              <a:cxnLst/>
              <a:rect l="l" t="t" r="r" b="b"/>
              <a:pathLst>
                <a:path w="4578604" h="1158240">
                  <a:moveTo>
                    <a:pt x="0" y="0"/>
                  </a:moveTo>
                  <a:lnTo>
                    <a:pt x="4578604" y="0"/>
                  </a:lnTo>
                  <a:lnTo>
                    <a:pt x="4578604" y="1158240"/>
                  </a:lnTo>
                  <a:lnTo>
                    <a:pt x="0" y="1158240"/>
                  </a:lnTo>
                  <a:close/>
                </a:path>
              </a:pathLst>
            </a:custGeom>
            <a:solidFill>
              <a:srgbClr val="00386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4578629" cy="11677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r>
                <a:rPr lang="en-US" sz="2400" b="1" spc="450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QUESTIONS?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5925759" y="7924759"/>
            <a:ext cx="2362241" cy="2362241"/>
            <a:chOff x="0" y="0"/>
            <a:chExt cx="6028322" cy="602832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028309" cy="6028309"/>
            </a:xfrm>
            <a:custGeom>
              <a:avLst/>
              <a:gdLst/>
              <a:ahLst/>
              <a:cxnLst/>
              <a:rect l="l" t="t" r="r" b="b"/>
              <a:pathLst>
                <a:path w="6028309" h="6028309">
                  <a:moveTo>
                    <a:pt x="0" y="3014218"/>
                  </a:moveTo>
                  <a:cubicBezTo>
                    <a:pt x="0" y="1349502"/>
                    <a:pt x="1349502" y="0"/>
                    <a:pt x="3014218" y="0"/>
                  </a:cubicBezTo>
                  <a:cubicBezTo>
                    <a:pt x="4678934" y="0"/>
                    <a:pt x="6028309" y="1349502"/>
                    <a:pt x="6028309" y="3014218"/>
                  </a:cubicBezTo>
                  <a:cubicBezTo>
                    <a:pt x="6028309" y="4678934"/>
                    <a:pt x="4678807" y="6028309"/>
                    <a:pt x="3014218" y="6028309"/>
                  </a:cubicBezTo>
                  <a:cubicBezTo>
                    <a:pt x="1349629" y="6028309"/>
                    <a:pt x="0" y="4678807"/>
                    <a:pt x="0" y="3014218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6197027" y="8611572"/>
            <a:ext cx="1819694" cy="1061491"/>
            <a:chOff x="0" y="0"/>
            <a:chExt cx="4643768" cy="2708872"/>
          </a:xfrm>
        </p:grpSpPr>
        <p:sp>
          <p:nvSpPr>
            <p:cNvPr id="23" name="Freeform 23" descr="Logo, company name  AI-generated content may be incorrect."/>
            <p:cNvSpPr/>
            <p:nvPr/>
          </p:nvSpPr>
          <p:spPr>
            <a:xfrm>
              <a:off x="0" y="0"/>
              <a:ext cx="4643755" cy="2708910"/>
            </a:xfrm>
            <a:custGeom>
              <a:avLst/>
              <a:gdLst/>
              <a:ahLst/>
              <a:cxnLst/>
              <a:rect l="l" t="t" r="r" b="b"/>
              <a:pathLst>
                <a:path w="4643755" h="2708910">
                  <a:moveTo>
                    <a:pt x="0" y="0"/>
                  </a:moveTo>
                  <a:lnTo>
                    <a:pt x="4643755" y="0"/>
                  </a:lnTo>
                  <a:lnTo>
                    <a:pt x="4643755" y="2708910"/>
                  </a:lnTo>
                  <a:lnTo>
                    <a:pt x="0" y="27089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40" b="-3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6033447" y="8032452"/>
            <a:ext cx="2146860" cy="2146860"/>
            <a:chOff x="0" y="0"/>
            <a:chExt cx="5478678" cy="547867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5478780" cy="5478780"/>
            </a:xfrm>
            <a:custGeom>
              <a:avLst/>
              <a:gdLst/>
              <a:ahLst/>
              <a:cxnLst/>
              <a:rect l="l" t="t" r="r" b="b"/>
              <a:pathLst>
                <a:path w="5478780" h="5478780">
                  <a:moveTo>
                    <a:pt x="0" y="2739390"/>
                  </a:moveTo>
                  <a:cubicBezTo>
                    <a:pt x="0" y="1226439"/>
                    <a:pt x="1226439" y="0"/>
                    <a:pt x="2739390" y="0"/>
                  </a:cubicBezTo>
                  <a:lnTo>
                    <a:pt x="2739390" y="19050"/>
                  </a:lnTo>
                  <a:lnTo>
                    <a:pt x="2739390" y="0"/>
                  </a:lnTo>
                  <a:cubicBezTo>
                    <a:pt x="4252341" y="0"/>
                    <a:pt x="5478780" y="1226439"/>
                    <a:pt x="5478780" y="2739390"/>
                  </a:cubicBezTo>
                  <a:lnTo>
                    <a:pt x="5459730" y="2739390"/>
                  </a:lnTo>
                  <a:lnTo>
                    <a:pt x="5478780" y="2739390"/>
                  </a:lnTo>
                  <a:cubicBezTo>
                    <a:pt x="5478780" y="4252341"/>
                    <a:pt x="4252341" y="5478780"/>
                    <a:pt x="2739390" y="5478780"/>
                  </a:cubicBezTo>
                  <a:lnTo>
                    <a:pt x="2739390" y="5459730"/>
                  </a:lnTo>
                  <a:lnTo>
                    <a:pt x="2739390" y="5478780"/>
                  </a:lnTo>
                  <a:cubicBezTo>
                    <a:pt x="1226439" y="5478653"/>
                    <a:pt x="0" y="4252214"/>
                    <a:pt x="0" y="2739390"/>
                  </a:cubicBezTo>
                  <a:lnTo>
                    <a:pt x="19050" y="2739390"/>
                  </a:lnTo>
                  <a:lnTo>
                    <a:pt x="38100" y="2739390"/>
                  </a:lnTo>
                  <a:lnTo>
                    <a:pt x="19050" y="2739390"/>
                  </a:lnTo>
                  <a:lnTo>
                    <a:pt x="0" y="2739390"/>
                  </a:lnTo>
                  <a:moveTo>
                    <a:pt x="38100" y="2739390"/>
                  </a:moveTo>
                  <a:cubicBezTo>
                    <a:pt x="38100" y="2749931"/>
                    <a:pt x="29591" y="2758440"/>
                    <a:pt x="19050" y="2758440"/>
                  </a:cubicBezTo>
                  <a:cubicBezTo>
                    <a:pt x="8509" y="2758440"/>
                    <a:pt x="0" y="2749804"/>
                    <a:pt x="0" y="2739390"/>
                  </a:cubicBezTo>
                  <a:cubicBezTo>
                    <a:pt x="0" y="2728976"/>
                    <a:pt x="8509" y="2720340"/>
                    <a:pt x="19050" y="2720340"/>
                  </a:cubicBezTo>
                  <a:cubicBezTo>
                    <a:pt x="29591" y="2720340"/>
                    <a:pt x="38100" y="2728849"/>
                    <a:pt x="38100" y="2739390"/>
                  </a:cubicBezTo>
                  <a:cubicBezTo>
                    <a:pt x="38100" y="4231259"/>
                    <a:pt x="1247521" y="5440680"/>
                    <a:pt x="2739390" y="5440680"/>
                  </a:cubicBezTo>
                  <a:cubicBezTo>
                    <a:pt x="4231259" y="5440680"/>
                    <a:pt x="5440680" y="4231259"/>
                    <a:pt x="5440680" y="2739390"/>
                  </a:cubicBezTo>
                  <a:cubicBezTo>
                    <a:pt x="5440553" y="1247521"/>
                    <a:pt x="4231132" y="38100"/>
                    <a:pt x="2739390" y="38100"/>
                  </a:cubicBezTo>
                  <a:lnTo>
                    <a:pt x="2739390" y="19050"/>
                  </a:lnTo>
                  <a:lnTo>
                    <a:pt x="2739390" y="38100"/>
                  </a:lnTo>
                  <a:cubicBezTo>
                    <a:pt x="1247521" y="38100"/>
                    <a:pt x="38100" y="1247521"/>
                    <a:pt x="38100" y="2739390"/>
                  </a:cubicBezTo>
                  <a:close/>
                </a:path>
              </a:pathLst>
            </a:custGeom>
            <a:solidFill>
              <a:srgbClr val="003867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321588" y="5871172"/>
            <a:ext cx="1542402" cy="6453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12"/>
              </a:lnSpc>
            </a:pPr>
            <a:r>
              <a:rPr lang="en-US" sz="27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</a:t>
            </a:r>
            <a:r>
              <a:rPr lang="en-US" sz="27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KYTC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321588" y="6820052"/>
            <a:ext cx="1960855" cy="6453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12"/>
              </a:lnSpc>
            </a:pPr>
            <a:r>
              <a:rPr lang="en-US" sz="27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</a:t>
            </a:r>
            <a:r>
              <a:rPr lang="en-US" sz="27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KYTC120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321588" y="7768942"/>
            <a:ext cx="3251092" cy="6453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12"/>
              </a:lnSpc>
            </a:pPr>
            <a:r>
              <a:rPr lang="en-US" sz="27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</a:t>
            </a:r>
            <a:r>
              <a:rPr lang="en-US" sz="27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KYTransportation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321588" y="8717823"/>
            <a:ext cx="3251092" cy="6453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12"/>
              </a:lnSpc>
            </a:pPr>
            <a:r>
              <a:rPr lang="en-US" sz="27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</a:t>
            </a:r>
            <a:r>
              <a:rPr lang="en-US" sz="27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KYTransportation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590</TotalTime>
  <Words>419</Words>
  <Application>Microsoft Office PowerPoint</Application>
  <PresentationFormat>Custom</PresentationFormat>
  <Paragraphs>79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Arial Bold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I-64 Budget Review SubCom on Trans. Oct 7 2026</dc:title>
  <dc:creator>Fochtman, Elissa L (KYTC)</dc:creator>
  <cp:lastModifiedBy>Fochtman, Elissa L (KYTC)</cp:lastModifiedBy>
  <cp:revision>3</cp:revision>
  <dcterms:created xsi:type="dcterms:W3CDTF">2006-08-16T00:00:00Z</dcterms:created>
  <dcterms:modified xsi:type="dcterms:W3CDTF">2026-10-02T18:13:52Z</dcterms:modified>
  <dc:identifier>DAHWNxVRg2s</dc:identifier>
</cp:coreProperties>
</file>