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77" r:id="rId5"/>
    <p:sldId id="335" r:id="rId6"/>
    <p:sldId id="256" r:id="rId7"/>
    <p:sldId id="332" r:id="rId8"/>
    <p:sldId id="334" r:id="rId9"/>
    <p:sldId id="33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64B7D-4FA8-40F6-9F36-6590059FFEAC}" v="142" dt="2019-11-19T21:30:40.070"/>
    <p1510:client id="{2D142917-5BAF-4E7D-A3E1-6FC2A325050B}" v="3" dt="2019-11-19T17:22:35.663"/>
    <p1510:client id="{863F5738-47D2-4A35-AEAA-3C0FF278DDA4}" v="41" dt="2019-11-19T21:39:47.675"/>
    <p1510:client id="{F71B048E-5501-EF54-EE36-55F324D5ECD2}" v="353" dt="2019-11-19T21:25:07.372"/>
    <p1510:client id="{1E09A620-C0FB-2B18-4B67-701D4CE5A561}" v="151" dt="2019-11-19T18:50:15.257"/>
    <p1510:client id="{CC505203-AB27-8534-CB77-1146D556069D}" v="10" dt="2019-11-19T17:59:21.678"/>
    <p1510:client id="{BAEB43A1-53AF-4327-9572-28830090FB44}" v="372" dt="2019-11-19T21:18:51.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84" y="1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53F13-6406-40C0-B019-FD9758B768DA}" type="datetimeFigureOut">
              <a:rPr lang="en-US" smtClean="0"/>
              <a:t>11/20/2019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BF12C-F3B7-4444-9441-5566CA98C759}" type="slidenum">
              <a:rPr lang="en-US" smtClean="0"/>
              <a:t>‹#›</a:t>
            </a:fld>
            <a:endParaRPr lang="en-US"/>
          </a:p>
        </p:txBody>
      </p:sp>
    </p:spTree>
    <p:extLst>
      <p:ext uri="{BB962C8B-B14F-4D97-AF65-F5344CB8AC3E}">
        <p14:creationId xmlns:p14="http://schemas.microsoft.com/office/powerpoint/2010/main" val="24272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9F58B-C329-4E7D-B205-90435819A78F}" type="slidenum">
              <a:rPr lang="en-US" smtClean="0"/>
              <a:t>1</a:t>
            </a:fld>
            <a:endParaRPr lang="en-US"/>
          </a:p>
        </p:txBody>
      </p:sp>
    </p:spTree>
    <p:extLst>
      <p:ext uri="{BB962C8B-B14F-4D97-AF65-F5344CB8AC3E}">
        <p14:creationId xmlns:p14="http://schemas.microsoft.com/office/powerpoint/2010/main" val="91527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examples beyond Norma</a:t>
            </a:r>
          </a:p>
        </p:txBody>
      </p:sp>
      <p:sp>
        <p:nvSpPr>
          <p:cNvPr id="4" name="Slide Number Placeholder 3"/>
          <p:cNvSpPr>
            <a:spLocks noGrp="1"/>
          </p:cNvSpPr>
          <p:nvPr>
            <p:ph type="sldNum" sz="quarter" idx="5"/>
          </p:nvPr>
        </p:nvSpPr>
        <p:spPr/>
        <p:txBody>
          <a:bodyPr/>
          <a:lstStyle/>
          <a:p>
            <a:fld id="{E7EBF12C-F3B7-4444-9441-5566CA98C759}" type="slidenum">
              <a:rPr lang="en-US" smtClean="0"/>
              <a:t>2</a:t>
            </a:fld>
            <a:endParaRPr lang="en-US"/>
          </a:p>
        </p:txBody>
      </p:sp>
    </p:spTree>
    <p:extLst>
      <p:ext uri="{BB962C8B-B14F-4D97-AF65-F5344CB8AC3E}">
        <p14:creationId xmlns:p14="http://schemas.microsoft.com/office/powerpoint/2010/main" val="36202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Placement with a relative is used as an alternative to foster care when the agency determines that a child can no longer remain safe in their home.  The term 'placement with a relative' applies when a child is placed with a relative via a prevention plan or through temporary or permanent custody, given by the court to the relative or the Cabinet.  Regardless of how the child came to be placed with the relative, </a:t>
            </a:r>
            <a:r>
              <a:rPr lang="en-US" sz="1200" b="0" i="0" kern="1200" dirty="0" err="1">
                <a:solidFill>
                  <a:schemeClr val="tx1"/>
                </a:solidFill>
                <a:effectLst/>
                <a:latin typeface="+mn-lt"/>
                <a:ea typeface="+mn-ea"/>
                <a:cs typeface="+mn-cs"/>
              </a:rPr>
              <a:t>P&amp;P</a:t>
            </a:r>
            <a:r>
              <a:rPr lang="en-US" sz="1200" b="0" i="0" kern="1200" dirty="0">
                <a:solidFill>
                  <a:schemeClr val="tx1"/>
                </a:solidFill>
                <a:effectLst/>
                <a:latin typeface="+mn-lt"/>
                <a:ea typeface="+mn-ea"/>
                <a:cs typeface="+mn-cs"/>
              </a:rPr>
              <a:t> provides case management activities that seek to utilize a least restrictive placement, assist parent/caretakers in reunifying with their child(</a:t>
            </a:r>
            <a:r>
              <a:rPr lang="en-US" sz="1200" b="0" i="0" kern="1200" dirty="0" err="1">
                <a:solidFill>
                  <a:schemeClr val="tx1"/>
                </a:solidFill>
                <a:effectLst/>
                <a:latin typeface="+mn-lt"/>
                <a:ea typeface="+mn-ea"/>
                <a:cs typeface="+mn-cs"/>
              </a:rPr>
              <a:t>ren</a:t>
            </a:r>
            <a:r>
              <a:rPr lang="en-US" sz="1200" b="0" i="0" kern="1200" dirty="0">
                <a:solidFill>
                  <a:schemeClr val="tx1"/>
                </a:solidFill>
                <a:effectLst/>
                <a:latin typeface="+mn-lt"/>
                <a:ea typeface="+mn-ea"/>
                <a:cs typeface="+mn-cs"/>
              </a:rPr>
              <a:t>), providing supportive services to the relative and achieving alternative permanency for the child if reunification is not possible.</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If the Cabinet is granted custody of the child, all applicable </a:t>
            </a:r>
            <a:r>
              <a:rPr lang="en-US" sz="1200" b="0" i="0" kern="1200" dirty="0" err="1">
                <a:solidFill>
                  <a:schemeClr val="tx1"/>
                </a:solidFill>
                <a:effectLst/>
                <a:latin typeface="+mn-lt"/>
                <a:ea typeface="+mn-ea"/>
                <a:cs typeface="+mn-cs"/>
              </a:rPr>
              <a:t>OOHC</a:t>
            </a:r>
            <a:r>
              <a:rPr lang="en-US" sz="1200" b="0" i="0" kern="1200" dirty="0">
                <a:solidFill>
                  <a:schemeClr val="tx1"/>
                </a:solidFill>
                <a:effectLst/>
                <a:latin typeface="+mn-lt"/>
                <a:ea typeface="+mn-ea"/>
                <a:cs typeface="+mn-cs"/>
              </a:rPr>
              <a:t> standard of practices (SOPs) are utilized.  If the child is placed on a prevention plan with a relative or in the custody of the relative, in home SOPs are applicable.  The following SOP is utilized for any placement with a relative regardless of who has custody.</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E7EBF12C-F3B7-4444-9441-5566CA98C759}" type="slidenum">
              <a:rPr lang="en-US" smtClean="0"/>
              <a:t>3</a:t>
            </a:fld>
            <a:endParaRPr lang="en-US"/>
          </a:p>
        </p:txBody>
      </p:sp>
    </p:spTree>
    <p:extLst>
      <p:ext uri="{BB962C8B-B14F-4D97-AF65-F5344CB8AC3E}">
        <p14:creationId xmlns:p14="http://schemas.microsoft.com/office/powerpoint/2010/main" val="1456929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9F58B-C329-4E7D-B205-90435819A78F}" type="slidenum">
              <a:rPr lang="en-US" smtClean="0"/>
              <a:t>4</a:t>
            </a:fld>
            <a:endParaRPr lang="en-US"/>
          </a:p>
        </p:txBody>
      </p:sp>
    </p:spTree>
    <p:extLst>
      <p:ext uri="{BB962C8B-B14F-4D97-AF65-F5344CB8AC3E}">
        <p14:creationId xmlns:p14="http://schemas.microsoft.com/office/powerpoint/2010/main" val="1612951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9F58B-C329-4E7D-B205-90435819A78F}" type="slidenum">
              <a:rPr lang="en-US" smtClean="0"/>
              <a:t>5</a:t>
            </a:fld>
            <a:endParaRPr lang="en-US"/>
          </a:p>
        </p:txBody>
      </p:sp>
    </p:spTree>
    <p:extLst>
      <p:ext uri="{BB962C8B-B14F-4D97-AF65-F5344CB8AC3E}">
        <p14:creationId xmlns:p14="http://schemas.microsoft.com/office/powerpoint/2010/main" val="1889491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9F58B-C329-4E7D-B205-90435819A78F}" type="slidenum">
              <a:rPr lang="en-US" smtClean="0"/>
              <a:t>6</a:t>
            </a:fld>
            <a:endParaRPr lang="en-US"/>
          </a:p>
        </p:txBody>
      </p:sp>
    </p:spTree>
    <p:extLst>
      <p:ext uri="{BB962C8B-B14F-4D97-AF65-F5344CB8AC3E}">
        <p14:creationId xmlns:p14="http://schemas.microsoft.com/office/powerpoint/2010/main" val="415817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548943-D3D6-48CA-AB35-6709AE6CF6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FA85827-FCB2-49D3-B713-9BAF465D2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A7E20DD-C348-4040-9447-E223F663BA50}"/>
              </a:ext>
            </a:extLst>
          </p:cNvPr>
          <p:cNvSpPr>
            <a:spLocks noGrp="1"/>
          </p:cNvSpPr>
          <p:nvPr>
            <p:ph type="dt" sz="half" idx="10"/>
          </p:nvPr>
        </p:nvSpPr>
        <p:spPr/>
        <p:txBody>
          <a:bodyPr/>
          <a:lstStyle/>
          <a:p>
            <a:fld id="{D838A136-F90C-4D7B-B9B4-5941FC611C49}" type="datetimeFigureOut">
              <a:rPr lang="en-US" smtClean="0"/>
              <a:t>11/20/2019</a:t>
            </a:fld>
            <a:endParaRPr lang="en-US"/>
          </a:p>
        </p:txBody>
      </p:sp>
      <p:sp>
        <p:nvSpPr>
          <p:cNvPr id="5" name="Footer Placeholder 4">
            <a:extLst>
              <a:ext uri="{FF2B5EF4-FFF2-40B4-BE49-F238E27FC236}">
                <a16:creationId xmlns:a16="http://schemas.microsoft.com/office/drawing/2014/main" xmlns="" id="{C7EA538D-DF9B-4E23-B87B-17BF323E6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F72DAA-09F3-42A4-A670-F869F3FCABB9}"/>
              </a:ext>
            </a:extLst>
          </p:cNvPr>
          <p:cNvSpPr>
            <a:spLocks noGrp="1"/>
          </p:cNvSpPr>
          <p:nvPr>
            <p:ph type="sldNum" sz="quarter" idx="12"/>
          </p:nvPr>
        </p:nvSpPr>
        <p:spPr/>
        <p:txBody>
          <a:bodyPr/>
          <a:lstStyle/>
          <a:p>
            <a:fld id="{C86F3309-7E71-4D1E-91BB-BD55A40E998B}" type="slidenum">
              <a:rPr lang="en-US" smtClean="0"/>
              <a:t>‹#›</a:t>
            </a:fld>
            <a:endParaRPr lang="en-US"/>
          </a:p>
        </p:txBody>
      </p:sp>
    </p:spTree>
    <p:extLst>
      <p:ext uri="{BB962C8B-B14F-4D97-AF65-F5344CB8AC3E}">
        <p14:creationId xmlns:p14="http://schemas.microsoft.com/office/powerpoint/2010/main" val="286827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9EFD6-1A64-495A-92DC-CEAD24145A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D335CCB-A9C8-4F88-B275-0BF446F1D1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B49BAC-049A-407B-916C-669BBB99EA4D}"/>
              </a:ext>
            </a:extLst>
          </p:cNvPr>
          <p:cNvSpPr>
            <a:spLocks noGrp="1"/>
          </p:cNvSpPr>
          <p:nvPr>
            <p:ph type="dt" sz="half" idx="10"/>
          </p:nvPr>
        </p:nvSpPr>
        <p:spPr/>
        <p:txBody>
          <a:bodyPr/>
          <a:lstStyle/>
          <a:p>
            <a:fld id="{D838A136-F90C-4D7B-B9B4-5941FC611C49}" type="datetimeFigureOut">
              <a:rPr lang="en-US" smtClean="0"/>
              <a:t>11/20/2019</a:t>
            </a:fld>
            <a:endParaRPr lang="en-US"/>
          </a:p>
        </p:txBody>
      </p:sp>
      <p:sp>
        <p:nvSpPr>
          <p:cNvPr id="5" name="Footer Placeholder 4">
            <a:extLst>
              <a:ext uri="{FF2B5EF4-FFF2-40B4-BE49-F238E27FC236}">
                <a16:creationId xmlns:a16="http://schemas.microsoft.com/office/drawing/2014/main" xmlns="" id="{794CB8A3-CB7B-4061-83A7-848A240BA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26146A-BC33-4584-8AEB-F312637B6CCC}"/>
              </a:ext>
            </a:extLst>
          </p:cNvPr>
          <p:cNvSpPr>
            <a:spLocks noGrp="1"/>
          </p:cNvSpPr>
          <p:nvPr>
            <p:ph type="sldNum" sz="quarter" idx="12"/>
          </p:nvPr>
        </p:nvSpPr>
        <p:spPr/>
        <p:txBody>
          <a:bodyPr/>
          <a:lstStyle/>
          <a:p>
            <a:fld id="{C86F3309-7E71-4D1E-91BB-BD55A40E998B}" type="slidenum">
              <a:rPr lang="en-US" smtClean="0"/>
              <a:t>‹#›</a:t>
            </a:fld>
            <a:endParaRPr lang="en-US"/>
          </a:p>
        </p:txBody>
      </p:sp>
    </p:spTree>
    <p:extLst>
      <p:ext uri="{BB962C8B-B14F-4D97-AF65-F5344CB8AC3E}">
        <p14:creationId xmlns:p14="http://schemas.microsoft.com/office/powerpoint/2010/main" val="1263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CF0B83-CDF7-4EA9-8249-9E2CCB447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0C977A-C36C-4DD1-B0A5-C152B79FA1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2D4142-6F45-436D-8616-A9A17B25CDAC}"/>
              </a:ext>
            </a:extLst>
          </p:cNvPr>
          <p:cNvSpPr>
            <a:spLocks noGrp="1"/>
          </p:cNvSpPr>
          <p:nvPr>
            <p:ph type="dt" sz="half" idx="10"/>
          </p:nvPr>
        </p:nvSpPr>
        <p:spPr/>
        <p:txBody>
          <a:bodyPr/>
          <a:lstStyle/>
          <a:p>
            <a:fld id="{D838A136-F90C-4D7B-B9B4-5941FC611C49}" type="datetimeFigureOut">
              <a:rPr lang="en-US" smtClean="0"/>
              <a:t>11/20/2019</a:t>
            </a:fld>
            <a:endParaRPr lang="en-US"/>
          </a:p>
        </p:txBody>
      </p:sp>
      <p:sp>
        <p:nvSpPr>
          <p:cNvPr id="5" name="Footer Placeholder 4">
            <a:extLst>
              <a:ext uri="{FF2B5EF4-FFF2-40B4-BE49-F238E27FC236}">
                <a16:creationId xmlns:a16="http://schemas.microsoft.com/office/drawing/2014/main" xmlns="" id="{B6B72B10-D144-49D1-B45D-343B8538F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B6ABAD-1367-4587-B661-6B6C1ECA9CC4}"/>
              </a:ext>
            </a:extLst>
          </p:cNvPr>
          <p:cNvSpPr>
            <a:spLocks noGrp="1"/>
          </p:cNvSpPr>
          <p:nvPr>
            <p:ph type="sldNum" sz="quarter" idx="12"/>
          </p:nvPr>
        </p:nvSpPr>
        <p:spPr/>
        <p:txBody>
          <a:bodyPr/>
          <a:lstStyle/>
          <a:p>
            <a:fld id="{C86F3309-7E71-4D1E-91BB-BD55A40E998B}" type="slidenum">
              <a:rPr lang="en-US" smtClean="0"/>
              <a:t>‹#›</a:t>
            </a:fld>
            <a:endParaRPr lang="en-US"/>
          </a:p>
        </p:txBody>
      </p:sp>
    </p:spTree>
    <p:extLst>
      <p:ext uri="{BB962C8B-B14F-4D97-AF65-F5344CB8AC3E}">
        <p14:creationId xmlns:p14="http://schemas.microsoft.com/office/powerpoint/2010/main" val="209241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87AE1-D7F2-420A-AAD5-F4141956AA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8ABC1-77D3-49EF-8454-91A2216B2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462CE3-344A-4BB3-9AB7-E40A817A7A95}"/>
              </a:ext>
            </a:extLst>
          </p:cNvPr>
          <p:cNvSpPr>
            <a:spLocks noGrp="1"/>
          </p:cNvSpPr>
          <p:nvPr>
            <p:ph type="dt" sz="half" idx="10"/>
          </p:nvPr>
        </p:nvSpPr>
        <p:spPr/>
        <p:txBody>
          <a:bodyPr/>
          <a:lstStyle/>
          <a:p>
            <a:fld id="{D838A136-F90C-4D7B-B9B4-5941FC611C49}" type="datetimeFigureOut">
              <a:rPr lang="en-US" smtClean="0"/>
              <a:t>11/20/2019</a:t>
            </a:fld>
            <a:endParaRPr lang="en-US"/>
          </a:p>
        </p:txBody>
      </p:sp>
      <p:sp>
        <p:nvSpPr>
          <p:cNvPr id="5" name="Footer Placeholder 4">
            <a:extLst>
              <a:ext uri="{FF2B5EF4-FFF2-40B4-BE49-F238E27FC236}">
                <a16:creationId xmlns:a16="http://schemas.microsoft.com/office/drawing/2014/main" xmlns="" id="{94A92B09-61E2-41BF-B451-3B8FC3E4D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19EC57-7F91-47AC-B2F8-3A54C5173B11}"/>
              </a:ext>
            </a:extLst>
          </p:cNvPr>
          <p:cNvSpPr>
            <a:spLocks noGrp="1"/>
          </p:cNvSpPr>
          <p:nvPr>
            <p:ph type="sldNum" sz="quarter" idx="12"/>
          </p:nvPr>
        </p:nvSpPr>
        <p:spPr/>
        <p:txBody>
          <a:bodyPr/>
          <a:lstStyle/>
          <a:p>
            <a:fld id="{C86F3309-7E71-4D1E-91BB-BD55A40E998B}" type="slidenum">
              <a:rPr lang="en-US" smtClean="0"/>
              <a:t>‹#›</a:t>
            </a:fld>
            <a:endParaRPr lang="en-US"/>
          </a:p>
        </p:txBody>
      </p:sp>
    </p:spTree>
    <p:extLst>
      <p:ext uri="{BB962C8B-B14F-4D97-AF65-F5344CB8AC3E}">
        <p14:creationId xmlns:p14="http://schemas.microsoft.com/office/powerpoint/2010/main" val="3534589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B23236-A1B2-47AC-83EA-B57F121213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4426A7E-C4A6-4EAE-AC45-A2277DC6B3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363FCA2-7FBC-4320-B216-BF68FDECFEE0}"/>
              </a:ext>
            </a:extLst>
          </p:cNvPr>
          <p:cNvSpPr>
            <a:spLocks noGrp="1"/>
          </p:cNvSpPr>
          <p:nvPr>
            <p:ph type="dt" sz="half" idx="10"/>
          </p:nvPr>
        </p:nvSpPr>
        <p:spPr/>
        <p:txBody>
          <a:bodyPr/>
          <a:lstStyle/>
          <a:p>
            <a:fld id="{D838A136-F90C-4D7B-B9B4-5941FC611C49}" type="datetimeFigureOut">
              <a:rPr lang="en-US" smtClean="0"/>
              <a:t>11/20/2019</a:t>
            </a:fld>
            <a:endParaRPr lang="en-US"/>
          </a:p>
        </p:txBody>
      </p:sp>
      <p:sp>
        <p:nvSpPr>
          <p:cNvPr id="5" name="Footer Placeholder 4">
            <a:extLst>
              <a:ext uri="{FF2B5EF4-FFF2-40B4-BE49-F238E27FC236}">
                <a16:creationId xmlns:a16="http://schemas.microsoft.com/office/drawing/2014/main" xmlns="" id="{03DEB665-2B21-49FF-B22A-55FB9276B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75894A-77D7-45BF-8F32-C3505EBB70B8}"/>
              </a:ext>
            </a:extLst>
          </p:cNvPr>
          <p:cNvSpPr>
            <a:spLocks noGrp="1"/>
          </p:cNvSpPr>
          <p:nvPr>
            <p:ph type="sldNum" sz="quarter" idx="12"/>
          </p:nvPr>
        </p:nvSpPr>
        <p:spPr/>
        <p:txBody>
          <a:bodyPr/>
          <a:lstStyle/>
          <a:p>
            <a:fld id="{C86F3309-7E71-4D1E-91BB-BD55A40E998B}" type="slidenum">
              <a:rPr lang="en-US" smtClean="0"/>
              <a:t>‹#›</a:t>
            </a:fld>
            <a:endParaRPr lang="en-US"/>
          </a:p>
        </p:txBody>
      </p:sp>
    </p:spTree>
    <p:extLst>
      <p:ext uri="{BB962C8B-B14F-4D97-AF65-F5344CB8AC3E}">
        <p14:creationId xmlns:p14="http://schemas.microsoft.com/office/powerpoint/2010/main" val="399082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647F5B-F862-4898-B1CB-506BB80D8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528119-E2D8-43E1-A11D-AAF9FDF6FB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0020A98-B9FB-4827-BD03-2A63F14223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3F2C99-2F15-401D-B2F8-D4E38BA1BBFD}"/>
              </a:ext>
            </a:extLst>
          </p:cNvPr>
          <p:cNvSpPr>
            <a:spLocks noGrp="1"/>
          </p:cNvSpPr>
          <p:nvPr>
            <p:ph type="dt" sz="half" idx="10"/>
          </p:nvPr>
        </p:nvSpPr>
        <p:spPr/>
        <p:txBody>
          <a:bodyPr/>
          <a:lstStyle/>
          <a:p>
            <a:fld id="{D838A136-F90C-4D7B-B9B4-5941FC611C49}" type="datetimeFigureOut">
              <a:rPr lang="en-US" smtClean="0"/>
              <a:t>11/20/2019</a:t>
            </a:fld>
            <a:endParaRPr lang="en-US"/>
          </a:p>
        </p:txBody>
      </p:sp>
      <p:sp>
        <p:nvSpPr>
          <p:cNvPr id="6" name="Footer Placeholder 5">
            <a:extLst>
              <a:ext uri="{FF2B5EF4-FFF2-40B4-BE49-F238E27FC236}">
                <a16:creationId xmlns:a16="http://schemas.microsoft.com/office/drawing/2014/main" xmlns="" id="{33BC262D-699E-41A9-9CA5-E181703F56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0977AC-F0E9-4B2D-9ECE-6F02937E1690}"/>
              </a:ext>
            </a:extLst>
          </p:cNvPr>
          <p:cNvSpPr>
            <a:spLocks noGrp="1"/>
          </p:cNvSpPr>
          <p:nvPr>
            <p:ph type="sldNum" sz="quarter" idx="12"/>
          </p:nvPr>
        </p:nvSpPr>
        <p:spPr/>
        <p:txBody>
          <a:bodyPr/>
          <a:lstStyle/>
          <a:p>
            <a:fld id="{C86F3309-7E71-4D1E-91BB-BD55A40E998B}" type="slidenum">
              <a:rPr lang="en-US" smtClean="0"/>
              <a:t>‹#›</a:t>
            </a:fld>
            <a:endParaRPr lang="en-US"/>
          </a:p>
        </p:txBody>
      </p:sp>
    </p:spTree>
    <p:extLst>
      <p:ext uri="{BB962C8B-B14F-4D97-AF65-F5344CB8AC3E}">
        <p14:creationId xmlns:p14="http://schemas.microsoft.com/office/powerpoint/2010/main" val="1571304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90E12-2162-42C9-89CC-26B9950640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E093FE8-E0EC-4DFC-9FDF-C29215F76A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A126B7-3E8B-4BF3-8996-BF76E6FBA5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A7AF46C-F88A-41BB-88AC-51B4ADE9B7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8C0FF5C-078A-4390-AA7B-F474393504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07DEF03-B61D-45AD-BC62-CEDB977877D5}"/>
              </a:ext>
            </a:extLst>
          </p:cNvPr>
          <p:cNvSpPr>
            <a:spLocks noGrp="1"/>
          </p:cNvSpPr>
          <p:nvPr>
            <p:ph type="dt" sz="half" idx="10"/>
          </p:nvPr>
        </p:nvSpPr>
        <p:spPr/>
        <p:txBody>
          <a:bodyPr/>
          <a:lstStyle/>
          <a:p>
            <a:fld id="{D838A136-F90C-4D7B-B9B4-5941FC611C49}" type="datetimeFigureOut">
              <a:rPr lang="en-US" smtClean="0"/>
              <a:t>11/20/2019</a:t>
            </a:fld>
            <a:endParaRPr lang="en-US"/>
          </a:p>
        </p:txBody>
      </p:sp>
      <p:sp>
        <p:nvSpPr>
          <p:cNvPr id="8" name="Footer Placeholder 7">
            <a:extLst>
              <a:ext uri="{FF2B5EF4-FFF2-40B4-BE49-F238E27FC236}">
                <a16:creationId xmlns:a16="http://schemas.microsoft.com/office/drawing/2014/main" xmlns="" id="{F85F3A47-5F2F-4CD0-A984-7A270A3E15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6AB0A8B-A601-4756-A11B-0095DDBEAB09}"/>
              </a:ext>
            </a:extLst>
          </p:cNvPr>
          <p:cNvSpPr>
            <a:spLocks noGrp="1"/>
          </p:cNvSpPr>
          <p:nvPr>
            <p:ph type="sldNum" sz="quarter" idx="12"/>
          </p:nvPr>
        </p:nvSpPr>
        <p:spPr/>
        <p:txBody>
          <a:bodyPr/>
          <a:lstStyle/>
          <a:p>
            <a:fld id="{C86F3309-7E71-4D1E-91BB-BD55A40E998B}" type="slidenum">
              <a:rPr lang="en-US" smtClean="0"/>
              <a:t>‹#›</a:t>
            </a:fld>
            <a:endParaRPr lang="en-US"/>
          </a:p>
        </p:txBody>
      </p:sp>
    </p:spTree>
    <p:extLst>
      <p:ext uri="{BB962C8B-B14F-4D97-AF65-F5344CB8AC3E}">
        <p14:creationId xmlns:p14="http://schemas.microsoft.com/office/powerpoint/2010/main" val="1071193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100F84-9661-4599-8EE8-E9B9D5048A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D90FA96-3941-4123-A3BC-BD5565965DF6}"/>
              </a:ext>
            </a:extLst>
          </p:cNvPr>
          <p:cNvSpPr>
            <a:spLocks noGrp="1"/>
          </p:cNvSpPr>
          <p:nvPr>
            <p:ph type="dt" sz="half" idx="10"/>
          </p:nvPr>
        </p:nvSpPr>
        <p:spPr/>
        <p:txBody>
          <a:bodyPr/>
          <a:lstStyle/>
          <a:p>
            <a:fld id="{D838A136-F90C-4D7B-B9B4-5941FC611C49}" type="datetimeFigureOut">
              <a:rPr lang="en-US" smtClean="0"/>
              <a:t>11/20/2019</a:t>
            </a:fld>
            <a:endParaRPr lang="en-US"/>
          </a:p>
        </p:txBody>
      </p:sp>
      <p:sp>
        <p:nvSpPr>
          <p:cNvPr id="4" name="Footer Placeholder 3">
            <a:extLst>
              <a:ext uri="{FF2B5EF4-FFF2-40B4-BE49-F238E27FC236}">
                <a16:creationId xmlns:a16="http://schemas.microsoft.com/office/drawing/2014/main" xmlns="" id="{CCFA774C-A713-49C2-831A-46EFF3FD2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6D2B872-F12C-4A78-94D2-E124DBE28E08}"/>
              </a:ext>
            </a:extLst>
          </p:cNvPr>
          <p:cNvSpPr>
            <a:spLocks noGrp="1"/>
          </p:cNvSpPr>
          <p:nvPr>
            <p:ph type="sldNum" sz="quarter" idx="12"/>
          </p:nvPr>
        </p:nvSpPr>
        <p:spPr/>
        <p:txBody>
          <a:bodyPr/>
          <a:lstStyle/>
          <a:p>
            <a:fld id="{C86F3309-7E71-4D1E-91BB-BD55A40E998B}" type="slidenum">
              <a:rPr lang="en-US" smtClean="0"/>
              <a:t>‹#›</a:t>
            </a:fld>
            <a:endParaRPr lang="en-US"/>
          </a:p>
        </p:txBody>
      </p:sp>
    </p:spTree>
    <p:extLst>
      <p:ext uri="{BB962C8B-B14F-4D97-AF65-F5344CB8AC3E}">
        <p14:creationId xmlns:p14="http://schemas.microsoft.com/office/powerpoint/2010/main" val="775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67554B8-E622-4469-B3D4-8FF32EC65DFD}"/>
              </a:ext>
            </a:extLst>
          </p:cNvPr>
          <p:cNvSpPr>
            <a:spLocks noGrp="1"/>
          </p:cNvSpPr>
          <p:nvPr>
            <p:ph type="dt" sz="half" idx="10"/>
          </p:nvPr>
        </p:nvSpPr>
        <p:spPr/>
        <p:txBody>
          <a:bodyPr/>
          <a:lstStyle/>
          <a:p>
            <a:fld id="{D838A136-F90C-4D7B-B9B4-5941FC611C49}" type="datetimeFigureOut">
              <a:rPr lang="en-US" smtClean="0"/>
              <a:t>11/20/2019</a:t>
            </a:fld>
            <a:endParaRPr lang="en-US"/>
          </a:p>
        </p:txBody>
      </p:sp>
      <p:sp>
        <p:nvSpPr>
          <p:cNvPr id="3" name="Footer Placeholder 2">
            <a:extLst>
              <a:ext uri="{FF2B5EF4-FFF2-40B4-BE49-F238E27FC236}">
                <a16:creationId xmlns:a16="http://schemas.microsoft.com/office/drawing/2014/main" xmlns="" id="{6EFB63E9-5A46-4C72-B127-27965C8983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D58A42E-0BFE-4665-8A39-87D557D4449F}"/>
              </a:ext>
            </a:extLst>
          </p:cNvPr>
          <p:cNvSpPr>
            <a:spLocks noGrp="1"/>
          </p:cNvSpPr>
          <p:nvPr>
            <p:ph type="sldNum" sz="quarter" idx="12"/>
          </p:nvPr>
        </p:nvSpPr>
        <p:spPr/>
        <p:txBody>
          <a:bodyPr/>
          <a:lstStyle/>
          <a:p>
            <a:fld id="{C86F3309-7E71-4D1E-91BB-BD55A40E998B}" type="slidenum">
              <a:rPr lang="en-US" smtClean="0"/>
              <a:t>‹#›</a:t>
            </a:fld>
            <a:endParaRPr lang="en-US"/>
          </a:p>
        </p:txBody>
      </p:sp>
    </p:spTree>
    <p:extLst>
      <p:ext uri="{BB962C8B-B14F-4D97-AF65-F5344CB8AC3E}">
        <p14:creationId xmlns:p14="http://schemas.microsoft.com/office/powerpoint/2010/main" val="12107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5CD3DA-ADF9-4C1F-8151-4423421712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59EE315-2DEA-4678-AB0C-53E33C93A6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7FAA9C-89BF-4E31-BC29-74CEB42D4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FF326D-B516-4713-B692-6A517D584B2E}"/>
              </a:ext>
            </a:extLst>
          </p:cNvPr>
          <p:cNvSpPr>
            <a:spLocks noGrp="1"/>
          </p:cNvSpPr>
          <p:nvPr>
            <p:ph type="dt" sz="half" idx="10"/>
          </p:nvPr>
        </p:nvSpPr>
        <p:spPr/>
        <p:txBody>
          <a:bodyPr/>
          <a:lstStyle/>
          <a:p>
            <a:fld id="{D838A136-F90C-4D7B-B9B4-5941FC611C49}" type="datetimeFigureOut">
              <a:rPr lang="en-US" smtClean="0"/>
              <a:t>11/20/2019</a:t>
            </a:fld>
            <a:endParaRPr lang="en-US"/>
          </a:p>
        </p:txBody>
      </p:sp>
      <p:sp>
        <p:nvSpPr>
          <p:cNvPr id="6" name="Footer Placeholder 5">
            <a:extLst>
              <a:ext uri="{FF2B5EF4-FFF2-40B4-BE49-F238E27FC236}">
                <a16:creationId xmlns:a16="http://schemas.microsoft.com/office/drawing/2014/main" xmlns="" id="{1B2E35CD-AE1C-4F67-99A1-CCF5CAD5B1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839D76-2F57-47D5-8201-E9D89694F63B}"/>
              </a:ext>
            </a:extLst>
          </p:cNvPr>
          <p:cNvSpPr>
            <a:spLocks noGrp="1"/>
          </p:cNvSpPr>
          <p:nvPr>
            <p:ph type="sldNum" sz="quarter" idx="12"/>
          </p:nvPr>
        </p:nvSpPr>
        <p:spPr/>
        <p:txBody>
          <a:bodyPr/>
          <a:lstStyle/>
          <a:p>
            <a:fld id="{C86F3309-7E71-4D1E-91BB-BD55A40E998B}" type="slidenum">
              <a:rPr lang="en-US" smtClean="0"/>
              <a:t>‹#›</a:t>
            </a:fld>
            <a:endParaRPr lang="en-US"/>
          </a:p>
        </p:txBody>
      </p:sp>
    </p:spTree>
    <p:extLst>
      <p:ext uri="{BB962C8B-B14F-4D97-AF65-F5344CB8AC3E}">
        <p14:creationId xmlns:p14="http://schemas.microsoft.com/office/powerpoint/2010/main" val="345650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D0BB5-0C0A-43DA-B68F-688A25979A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64C5560-8A7D-47B2-9EF8-FC3FB9B8AD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31C8036-95B7-480E-B755-C54D91E50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D7F4314-8BAC-49B9-BE73-87F8CDB27624}"/>
              </a:ext>
            </a:extLst>
          </p:cNvPr>
          <p:cNvSpPr>
            <a:spLocks noGrp="1"/>
          </p:cNvSpPr>
          <p:nvPr>
            <p:ph type="dt" sz="half" idx="10"/>
          </p:nvPr>
        </p:nvSpPr>
        <p:spPr/>
        <p:txBody>
          <a:bodyPr/>
          <a:lstStyle/>
          <a:p>
            <a:fld id="{D838A136-F90C-4D7B-B9B4-5941FC611C49}" type="datetimeFigureOut">
              <a:rPr lang="en-US" smtClean="0"/>
              <a:t>11/20/2019</a:t>
            </a:fld>
            <a:endParaRPr lang="en-US"/>
          </a:p>
        </p:txBody>
      </p:sp>
      <p:sp>
        <p:nvSpPr>
          <p:cNvPr id="6" name="Footer Placeholder 5">
            <a:extLst>
              <a:ext uri="{FF2B5EF4-FFF2-40B4-BE49-F238E27FC236}">
                <a16:creationId xmlns:a16="http://schemas.microsoft.com/office/drawing/2014/main" xmlns="" id="{2D57F5DA-5BD0-4679-9BB7-DB015E76F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C63556-8FDF-4F23-87DC-A070A767EA85}"/>
              </a:ext>
            </a:extLst>
          </p:cNvPr>
          <p:cNvSpPr>
            <a:spLocks noGrp="1"/>
          </p:cNvSpPr>
          <p:nvPr>
            <p:ph type="sldNum" sz="quarter" idx="12"/>
          </p:nvPr>
        </p:nvSpPr>
        <p:spPr/>
        <p:txBody>
          <a:bodyPr/>
          <a:lstStyle/>
          <a:p>
            <a:fld id="{C86F3309-7E71-4D1E-91BB-BD55A40E998B}" type="slidenum">
              <a:rPr lang="en-US" smtClean="0"/>
              <a:t>‹#›</a:t>
            </a:fld>
            <a:endParaRPr lang="en-US"/>
          </a:p>
        </p:txBody>
      </p:sp>
    </p:spTree>
    <p:extLst>
      <p:ext uri="{BB962C8B-B14F-4D97-AF65-F5344CB8AC3E}">
        <p14:creationId xmlns:p14="http://schemas.microsoft.com/office/powerpoint/2010/main" val="559845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411BDA8-1228-4D91-8332-943A47228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CF8F8B-AE72-44E6-A17D-A08BD9F9B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E98DCC9-8E49-47C7-AE84-E41FFE441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8A136-F90C-4D7B-B9B4-5941FC611C49}" type="datetimeFigureOut">
              <a:rPr lang="en-US" smtClean="0"/>
              <a:t>11/20/2019</a:t>
            </a:fld>
            <a:endParaRPr lang="en-US"/>
          </a:p>
        </p:txBody>
      </p:sp>
      <p:sp>
        <p:nvSpPr>
          <p:cNvPr id="5" name="Footer Placeholder 4">
            <a:extLst>
              <a:ext uri="{FF2B5EF4-FFF2-40B4-BE49-F238E27FC236}">
                <a16:creationId xmlns:a16="http://schemas.microsoft.com/office/drawing/2014/main" xmlns="" id="{112F6CF4-03CE-4037-B1C3-0D66AF0D1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E980250-9D6E-4E0B-A026-4165F8B7AC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F3309-7E71-4D1E-91BB-BD55A40E998B}" type="slidenum">
              <a:rPr lang="en-US" smtClean="0"/>
              <a:t>‹#›</a:t>
            </a:fld>
            <a:endParaRPr lang="en-US"/>
          </a:p>
        </p:txBody>
      </p:sp>
    </p:spTree>
    <p:extLst>
      <p:ext uri="{BB962C8B-B14F-4D97-AF65-F5344CB8AC3E}">
        <p14:creationId xmlns:p14="http://schemas.microsoft.com/office/powerpoint/2010/main" val="447590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FE9645-84BD-4F07-B86B-840A50B4E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9" name="Oval 8">
            <a:extLst>
              <a:ext uri="{FF2B5EF4-FFF2-40B4-BE49-F238E27FC236}">
                <a16:creationId xmlns:a16="http://schemas.microsoft.com/office/drawing/2014/main" xmlns="" id="{80202F53-85F0-4011-A2FC-6FF410A4789D}"/>
              </a:ext>
            </a:extLst>
          </p:cNvPr>
          <p:cNvSpPr/>
          <p:nvPr/>
        </p:nvSpPr>
        <p:spPr>
          <a:xfrm>
            <a:off x="7973837" y="2539289"/>
            <a:ext cx="5452704" cy="5427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xmlns="" id="{C271707B-BA30-4ACC-B5D2-B170F2C48E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27" t="4262" r="24630" b="10788"/>
          <a:stretch/>
        </p:blipFill>
        <p:spPr>
          <a:xfrm>
            <a:off x="9407571" y="4898459"/>
            <a:ext cx="2141790" cy="1809729"/>
          </a:xfrm>
          <a:prstGeom prst="rect">
            <a:avLst/>
          </a:prstGeom>
        </p:spPr>
      </p:pic>
      <p:pic>
        <p:nvPicPr>
          <p:cNvPr id="8" name="Picture 7">
            <a:extLst>
              <a:ext uri="{FF2B5EF4-FFF2-40B4-BE49-F238E27FC236}">
                <a16:creationId xmlns:a16="http://schemas.microsoft.com/office/drawing/2014/main" xmlns="" id="{D3AE2A18-E7C3-4FD2-BFF9-A78D4E4997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2879" y="3207106"/>
            <a:ext cx="2411174" cy="1674100"/>
          </a:xfrm>
          <a:prstGeom prst="rect">
            <a:avLst/>
          </a:prstGeom>
        </p:spPr>
      </p:pic>
    </p:spTree>
    <p:extLst>
      <p:ext uri="{BB962C8B-B14F-4D97-AF65-F5344CB8AC3E}">
        <p14:creationId xmlns:p14="http://schemas.microsoft.com/office/powerpoint/2010/main" val="3974811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rmaVideo1119-compressed">
            <a:hlinkClick r:id="" action="ppaction://media"/>
            <a:extLst>
              <a:ext uri="{FF2B5EF4-FFF2-40B4-BE49-F238E27FC236}">
                <a16:creationId xmlns:a16="http://schemas.microsoft.com/office/drawing/2014/main" xmlns="" id="{F19C1BEC-B6C7-4883-BD80-4F4B0D5787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2086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CC9D02A-437B-41CA-9CF4-A29DBED016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3697" y="169621"/>
            <a:ext cx="2058103" cy="2058103"/>
          </a:xfrm>
          <a:prstGeom prst="rect">
            <a:avLst/>
          </a:prstGeom>
        </p:spPr>
      </p:pic>
      <p:pic>
        <p:nvPicPr>
          <p:cNvPr id="8" name="Picture 7">
            <a:extLst>
              <a:ext uri="{FF2B5EF4-FFF2-40B4-BE49-F238E27FC236}">
                <a16:creationId xmlns:a16="http://schemas.microsoft.com/office/drawing/2014/main" xmlns="" id="{F9B2D0CA-EC7A-48E6-908B-7B384E249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3697" y="4630275"/>
            <a:ext cx="2058103" cy="2058103"/>
          </a:xfrm>
          <a:prstGeom prst="rect">
            <a:avLst/>
          </a:prstGeom>
        </p:spPr>
      </p:pic>
      <p:pic>
        <p:nvPicPr>
          <p:cNvPr id="7" name="Picture 6">
            <a:extLst>
              <a:ext uri="{FF2B5EF4-FFF2-40B4-BE49-F238E27FC236}">
                <a16:creationId xmlns:a16="http://schemas.microsoft.com/office/drawing/2014/main" xmlns="" id="{7194A86F-B764-491F-BBC7-C767F547A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9497" y="2055748"/>
            <a:ext cx="2746503" cy="2746503"/>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xmlns="" id="{A42E2C3E-23AE-4037-B9CF-B282CD9CAF5D}"/>
              </a:ext>
            </a:extLst>
          </p:cNvPr>
          <p:cNvSpPr/>
          <p:nvPr/>
        </p:nvSpPr>
        <p:spPr>
          <a:xfrm>
            <a:off x="0" y="-1"/>
            <a:ext cx="2927758" cy="6858000"/>
          </a:xfrm>
          <a:prstGeom prst="rect">
            <a:avLst/>
          </a:prstGeom>
          <a:solidFill>
            <a:srgbClr val="40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9B9E7269-95A6-4E16-87E3-76937F85135B}"/>
              </a:ext>
            </a:extLst>
          </p:cNvPr>
          <p:cNvGrpSpPr/>
          <p:nvPr/>
        </p:nvGrpSpPr>
        <p:grpSpPr>
          <a:xfrm>
            <a:off x="355707" y="1603436"/>
            <a:ext cx="2208345" cy="3651129"/>
            <a:chOff x="355707" y="1200679"/>
            <a:chExt cx="2208345" cy="3651129"/>
          </a:xfrm>
        </p:grpSpPr>
        <p:pic>
          <p:nvPicPr>
            <p:cNvPr id="11" name="Picture 10">
              <a:extLst>
                <a:ext uri="{FF2B5EF4-FFF2-40B4-BE49-F238E27FC236}">
                  <a16:creationId xmlns:a16="http://schemas.microsoft.com/office/drawing/2014/main" xmlns="" id="{665A6DCB-1BA5-47DE-97D8-BD128CAA1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856" y="3428999"/>
              <a:ext cx="2048045" cy="1422809"/>
            </a:xfrm>
            <a:prstGeom prst="rect">
              <a:avLst/>
            </a:prstGeom>
          </p:spPr>
        </p:pic>
        <p:pic>
          <p:nvPicPr>
            <p:cNvPr id="12" name="Picture 11">
              <a:extLst>
                <a:ext uri="{FF2B5EF4-FFF2-40B4-BE49-F238E27FC236}">
                  <a16:creationId xmlns:a16="http://schemas.microsoft.com/office/drawing/2014/main" xmlns="" id="{E3C9C205-C7E0-46EB-96F4-FB2F2CA163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707" y="1200679"/>
              <a:ext cx="2208345" cy="1407115"/>
            </a:xfrm>
            <a:prstGeom prst="rect">
              <a:avLst/>
            </a:prstGeom>
          </p:spPr>
        </p:pic>
      </p:grpSp>
      <p:pic>
        <p:nvPicPr>
          <p:cNvPr id="15" name="Picture 14">
            <a:extLst>
              <a:ext uri="{FF2B5EF4-FFF2-40B4-BE49-F238E27FC236}">
                <a16:creationId xmlns:a16="http://schemas.microsoft.com/office/drawing/2014/main" xmlns="" id="{CEB17BD8-4947-4A2E-BADB-FB618B9EA6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2734" y="4407583"/>
            <a:ext cx="1505888" cy="2061754"/>
          </a:xfrm>
          <a:prstGeom prst="rect">
            <a:avLst/>
          </a:prstGeom>
        </p:spPr>
      </p:pic>
      <p:pic>
        <p:nvPicPr>
          <p:cNvPr id="17" name="Picture 16">
            <a:extLst>
              <a:ext uri="{FF2B5EF4-FFF2-40B4-BE49-F238E27FC236}">
                <a16:creationId xmlns:a16="http://schemas.microsoft.com/office/drawing/2014/main" xmlns="" id="{1B751E46-7FFA-48D4-8144-988106B7C8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9239" y="3979165"/>
            <a:ext cx="1671484" cy="2490171"/>
          </a:xfrm>
          <a:prstGeom prst="rect">
            <a:avLst/>
          </a:prstGeom>
        </p:spPr>
      </p:pic>
      <p:sp>
        <p:nvSpPr>
          <p:cNvPr id="2" name="TextBox 1">
            <a:extLst>
              <a:ext uri="{FF2B5EF4-FFF2-40B4-BE49-F238E27FC236}">
                <a16:creationId xmlns:a16="http://schemas.microsoft.com/office/drawing/2014/main" xmlns="" id="{6EE193E0-414C-4FD3-AA49-AA4E9CABD07A}"/>
              </a:ext>
            </a:extLst>
          </p:cNvPr>
          <p:cNvSpPr txBox="1"/>
          <p:nvPr/>
        </p:nvSpPr>
        <p:spPr>
          <a:xfrm>
            <a:off x="3880362" y="887197"/>
            <a:ext cx="1684767" cy="523220"/>
          </a:xfrm>
          <a:prstGeom prst="rect">
            <a:avLst/>
          </a:prstGeom>
          <a:noFill/>
        </p:spPr>
        <p:txBody>
          <a:bodyPr wrap="square" rtlCol="0">
            <a:spAutoFit/>
          </a:bodyPr>
          <a:lstStyle/>
          <a:p>
            <a:pPr algn="ctr"/>
            <a:r>
              <a:rPr lang="en-US" sz="2800" b="1" dirty="0"/>
              <a:t>In Home</a:t>
            </a:r>
          </a:p>
        </p:txBody>
      </p:sp>
      <p:sp>
        <p:nvSpPr>
          <p:cNvPr id="3" name="TextBox 2">
            <a:extLst>
              <a:ext uri="{FF2B5EF4-FFF2-40B4-BE49-F238E27FC236}">
                <a16:creationId xmlns:a16="http://schemas.microsoft.com/office/drawing/2014/main" xmlns="" id="{5FB10B36-40B8-4C82-848E-8439A9FF2768}"/>
              </a:ext>
            </a:extLst>
          </p:cNvPr>
          <p:cNvSpPr txBox="1"/>
          <p:nvPr/>
        </p:nvSpPr>
        <p:spPr>
          <a:xfrm>
            <a:off x="3521595" y="2908725"/>
            <a:ext cx="2402303" cy="954107"/>
          </a:xfrm>
          <a:prstGeom prst="rect">
            <a:avLst/>
          </a:prstGeom>
          <a:noFill/>
        </p:spPr>
        <p:txBody>
          <a:bodyPr wrap="square" rtlCol="0">
            <a:spAutoFit/>
          </a:bodyPr>
          <a:lstStyle/>
          <a:p>
            <a:pPr algn="ctr"/>
            <a:r>
              <a:rPr lang="en-US" sz="2800" b="1" dirty="0"/>
              <a:t>Relative Care </a:t>
            </a:r>
          </a:p>
          <a:p>
            <a:pPr algn="ctr"/>
            <a:r>
              <a:rPr lang="en-US" sz="2800" b="1" dirty="0"/>
              <a:t>“Kinship Care”</a:t>
            </a:r>
          </a:p>
        </p:txBody>
      </p:sp>
      <p:sp>
        <p:nvSpPr>
          <p:cNvPr id="4" name="TextBox 3">
            <a:extLst>
              <a:ext uri="{FF2B5EF4-FFF2-40B4-BE49-F238E27FC236}">
                <a16:creationId xmlns:a16="http://schemas.microsoft.com/office/drawing/2014/main" xmlns="" id="{1F89D73E-8285-4259-A52A-B5A1DD4F03AE}"/>
              </a:ext>
            </a:extLst>
          </p:cNvPr>
          <p:cNvSpPr txBox="1"/>
          <p:nvPr/>
        </p:nvSpPr>
        <p:spPr>
          <a:xfrm>
            <a:off x="3850177" y="5074625"/>
            <a:ext cx="1745143" cy="1077218"/>
          </a:xfrm>
          <a:prstGeom prst="rect">
            <a:avLst/>
          </a:prstGeom>
          <a:noFill/>
        </p:spPr>
        <p:txBody>
          <a:bodyPr wrap="square" rtlCol="0">
            <a:spAutoFit/>
          </a:bodyPr>
          <a:lstStyle/>
          <a:p>
            <a:pPr algn="ctr"/>
            <a:r>
              <a:rPr lang="en-US" sz="2400" b="1" dirty="0"/>
              <a:t>Foster Care</a:t>
            </a:r>
            <a:endParaRPr lang="en-US" sz="2400" b="1"/>
          </a:p>
          <a:p>
            <a:pPr algn="ctr"/>
            <a:r>
              <a:rPr lang="en-US" sz="2000" b="1" dirty="0"/>
              <a:t>(relative or non-relative)</a:t>
            </a:r>
            <a:endParaRPr lang="en-US" sz="2000" b="1"/>
          </a:p>
        </p:txBody>
      </p:sp>
      <p:sp>
        <p:nvSpPr>
          <p:cNvPr id="9" name="TextBox 8">
            <a:extLst>
              <a:ext uri="{FF2B5EF4-FFF2-40B4-BE49-F238E27FC236}">
                <a16:creationId xmlns:a16="http://schemas.microsoft.com/office/drawing/2014/main" xmlns="" id="{7D4246FB-B589-4CF0-B1C5-E666A92ED908}"/>
              </a:ext>
            </a:extLst>
          </p:cNvPr>
          <p:cNvSpPr txBox="1"/>
          <p:nvPr/>
        </p:nvSpPr>
        <p:spPr>
          <a:xfrm>
            <a:off x="6268100" y="2600948"/>
            <a:ext cx="5796081" cy="1569660"/>
          </a:xfrm>
          <a:prstGeom prst="rect">
            <a:avLst/>
          </a:prstGeom>
          <a:noFill/>
        </p:spPr>
        <p:txBody>
          <a:bodyPr wrap="square" rtlCol="0">
            <a:spAutoFit/>
          </a:bodyPr>
          <a:lstStyle/>
          <a:p>
            <a:r>
              <a:rPr lang="en-US" sz="2400"/>
              <a:t>Placement with a relative is used as an alternative to foster care when the agency determines that a child can no longer remain safely in their home.</a:t>
            </a:r>
          </a:p>
        </p:txBody>
      </p:sp>
    </p:spTree>
    <p:extLst>
      <p:ext uri="{BB962C8B-B14F-4D97-AF65-F5344CB8AC3E}">
        <p14:creationId xmlns:p14="http://schemas.microsoft.com/office/powerpoint/2010/main" val="530842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15D0F4B8-953E-4BF3-90AD-ED737DD22342}"/>
              </a:ext>
            </a:extLst>
          </p:cNvPr>
          <p:cNvSpPr/>
          <p:nvPr/>
        </p:nvSpPr>
        <p:spPr>
          <a:xfrm>
            <a:off x="0" y="0"/>
            <a:ext cx="3483379" cy="6858000"/>
          </a:xfrm>
          <a:prstGeom prst="rect">
            <a:avLst/>
          </a:prstGeom>
          <a:solidFill>
            <a:srgbClr val="40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1047E0A1-49AB-4854-8186-80BF2FF3D69E}"/>
              </a:ext>
            </a:extLst>
          </p:cNvPr>
          <p:cNvSpPr txBox="1"/>
          <p:nvPr/>
        </p:nvSpPr>
        <p:spPr>
          <a:xfrm>
            <a:off x="3833526" y="142277"/>
            <a:ext cx="7797113" cy="2031325"/>
          </a:xfrm>
          <a:prstGeom prst="rect">
            <a:avLst/>
          </a:prstGeom>
          <a:noFill/>
        </p:spPr>
        <p:txBody>
          <a:bodyPr wrap="square" rtlCol="0" anchor="t">
            <a:spAutoFit/>
          </a:bodyPr>
          <a:lstStyle/>
          <a:p>
            <a:r>
              <a:rPr lang="en-US" sz="5400" b="1">
                <a:solidFill>
                  <a:srgbClr val="F58420"/>
                </a:solidFill>
                <a:ea typeface="Roboto" panose="02000000000000000000" pitchFamily="2" charset="0"/>
                <a:cs typeface="Roboto" panose="02000000000000000000" pitchFamily="2" charset="0"/>
              </a:rPr>
              <a:t>Budget Priorities</a:t>
            </a:r>
          </a:p>
          <a:p>
            <a:pPr fontAlgn="base"/>
            <a:endParaRPr lang="en-US" sz="2400">
              <a:solidFill>
                <a:srgbClr val="444444"/>
              </a:solidFill>
              <a:latin typeface="Open Sans"/>
            </a:endParaRPr>
          </a:p>
          <a:p>
            <a:pPr fontAlgn="base"/>
            <a:endParaRPr lang="en-US" sz="2400">
              <a:solidFill>
                <a:srgbClr val="444444"/>
              </a:solidFill>
              <a:latin typeface="Open Sans"/>
            </a:endParaRPr>
          </a:p>
          <a:p>
            <a:endParaRPr lang="en-US" sz="2400">
              <a:solidFill>
                <a:srgbClr val="F58420"/>
              </a:solidFill>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xmlns="" id="{FA0F6C51-5033-493B-89AB-E9A533E13800}"/>
              </a:ext>
            </a:extLst>
          </p:cNvPr>
          <p:cNvSpPr txBox="1"/>
          <p:nvPr/>
        </p:nvSpPr>
        <p:spPr>
          <a:xfrm>
            <a:off x="3833526" y="1175745"/>
            <a:ext cx="7859789" cy="5539978"/>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a:t>Increase the amount and availability of the </a:t>
            </a:r>
            <a:r>
              <a:rPr lang="en-US" sz="2400" b="1"/>
              <a:t>Relative Placement Support Benefit</a:t>
            </a:r>
            <a:r>
              <a:rPr lang="en-US" sz="2400"/>
              <a:t>, a one-time financial support to those caring for a child who has experienced abuse or neglect to purchase essential items, such as clothing, bedding, formula, and school supplies.  </a:t>
            </a:r>
          </a:p>
          <a:p>
            <a:pPr fontAlgn="base"/>
            <a:endParaRPr lang="en-US" sz="2400"/>
          </a:p>
          <a:p>
            <a:pPr marL="285750" indent="-285750" fontAlgn="base">
              <a:buFont typeface="Arial" panose="020B0604020202020204" pitchFamily="34" charset="0"/>
              <a:buChar char="•"/>
            </a:pPr>
            <a:r>
              <a:rPr lang="en-US" sz="2400" b="1"/>
              <a:t>Respite care</a:t>
            </a:r>
            <a:r>
              <a:rPr lang="en-US" sz="2400"/>
              <a:t>, a temporary break from the ongoing responsibilities of caregiving, can provide a much-needed break to help caregivers balance caring for the child with caring for themselves. Foster families already receive respite care resources, and Kentucky can offer those same options for safe, affordable respite care to kinship caregivers.  </a:t>
            </a:r>
          </a:p>
          <a:p>
            <a:endParaRPr lang="en-US"/>
          </a:p>
        </p:txBody>
      </p:sp>
      <p:grpSp>
        <p:nvGrpSpPr>
          <p:cNvPr id="10" name="Group 9">
            <a:extLst>
              <a:ext uri="{FF2B5EF4-FFF2-40B4-BE49-F238E27FC236}">
                <a16:creationId xmlns:a16="http://schemas.microsoft.com/office/drawing/2014/main" xmlns="" id="{F68CE1F6-1209-4D12-A9E1-DB6D856A0277}"/>
              </a:ext>
            </a:extLst>
          </p:cNvPr>
          <p:cNvGrpSpPr/>
          <p:nvPr/>
        </p:nvGrpSpPr>
        <p:grpSpPr>
          <a:xfrm>
            <a:off x="637517" y="1603435"/>
            <a:ext cx="2208345" cy="3651129"/>
            <a:chOff x="355707" y="1200679"/>
            <a:chExt cx="2208345" cy="3651129"/>
          </a:xfrm>
        </p:grpSpPr>
        <p:pic>
          <p:nvPicPr>
            <p:cNvPr id="12" name="Picture 11">
              <a:extLst>
                <a:ext uri="{FF2B5EF4-FFF2-40B4-BE49-F238E27FC236}">
                  <a16:creationId xmlns:a16="http://schemas.microsoft.com/office/drawing/2014/main" xmlns="" id="{6BAD600D-79DB-4DB3-B81E-D1E6CC084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56" y="3428999"/>
              <a:ext cx="2048045" cy="1422809"/>
            </a:xfrm>
            <a:prstGeom prst="rect">
              <a:avLst/>
            </a:prstGeom>
          </p:spPr>
        </p:pic>
        <p:pic>
          <p:nvPicPr>
            <p:cNvPr id="13" name="Picture 12">
              <a:extLst>
                <a:ext uri="{FF2B5EF4-FFF2-40B4-BE49-F238E27FC236}">
                  <a16:creationId xmlns:a16="http://schemas.microsoft.com/office/drawing/2014/main" xmlns="" id="{96042FA6-D6B9-48F6-9F30-E7A349E55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707" y="1200679"/>
              <a:ext cx="2208345" cy="1407115"/>
            </a:xfrm>
            <a:prstGeom prst="rect">
              <a:avLst/>
            </a:prstGeom>
          </p:spPr>
        </p:pic>
      </p:grpSp>
    </p:spTree>
    <p:extLst>
      <p:ext uri="{BB962C8B-B14F-4D97-AF65-F5344CB8AC3E}">
        <p14:creationId xmlns:p14="http://schemas.microsoft.com/office/powerpoint/2010/main" val="2011600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9CC31E8-E8EA-4794-91F9-9DD1219075CB}"/>
              </a:ext>
            </a:extLst>
          </p:cNvPr>
          <p:cNvSpPr/>
          <p:nvPr/>
        </p:nvSpPr>
        <p:spPr>
          <a:xfrm>
            <a:off x="4965" y="0"/>
            <a:ext cx="3483379" cy="6858000"/>
          </a:xfrm>
          <a:prstGeom prst="rect">
            <a:avLst/>
          </a:prstGeom>
          <a:solidFill>
            <a:srgbClr val="40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15D0F4B8-953E-4BF3-90AD-ED737DD22342}"/>
              </a:ext>
            </a:extLst>
          </p:cNvPr>
          <p:cNvSpPr/>
          <p:nvPr/>
        </p:nvSpPr>
        <p:spPr>
          <a:xfrm>
            <a:off x="158620" y="0"/>
            <a:ext cx="3349690" cy="6858000"/>
          </a:xfrm>
          <a:prstGeom prst="rect">
            <a:avLst/>
          </a:prstGeom>
          <a:solidFill>
            <a:srgbClr val="40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1047E0A1-49AB-4854-8186-80BF2FF3D69E}"/>
              </a:ext>
            </a:extLst>
          </p:cNvPr>
          <p:cNvSpPr txBox="1"/>
          <p:nvPr/>
        </p:nvSpPr>
        <p:spPr>
          <a:xfrm>
            <a:off x="3896202" y="488506"/>
            <a:ext cx="7797113" cy="2031325"/>
          </a:xfrm>
          <a:prstGeom prst="rect">
            <a:avLst/>
          </a:prstGeom>
          <a:noFill/>
        </p:spPr>
        <p:txBody>
          <a:bodyPr wrap="square" rtlCol="0" anchor="t">
            <a:spAutoFit/>
          </a:bodyPr>
          <a:lstStyle/>
          <a:p>
            <a:r>
              <a:rPr lang="en-US" sz="5400" b="1">
                <a:solidFill>
                  <a:srgbClr val="F58420"/>
                </a:solidFill>
                <a:ea typeface="Roboto" panose="02000000000000000000" pitchFamily="2" charset="0"/>
                <a:cs typeface="Roboto" panose="02000000000000000000" pitchFamily="2" charset="0"/>
              </a:rPr>
              <a:t>Non-Budget Priorities</a:t>
            </a:r>
          </a:p>
          <a:p>
            <a:pPr fontAlgn="base"/>
            <a:endParaRPr lang="en-US" sz="2400">
              <a:solidFill>
                <a:srgbClr val="444444"/>
              </a:solidFill>
              <a:latin typeface="Open Sans"/>
            </a:endParaRPr>
          </a:p>
          <a:p>
            <a:pPr fontAlgn="base"/>
            <a:endParaRPr lang="en-US" sz="2400">
              <a:solidFill>
                <a:srgbClr val="444444"/>
              </a:solidFill>
              <a:latin typeface="Open Sans"/>
            </a:endParaRPr>
          </a:p>
          <a:p>
            <a:endParaRPr lang="en-US" sz="2400">
              <a:solidFill>
                <a:srgbClr val="F58420"/>
              </a:solidFill>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xmlns="" id="{141E57D2-35F2-40F9-BAF6-FA1B914B5E44}"/>
              </a:ext>
            </a:extLst>
          </p:cNvPr>
          <p:cNvSpPr txBox="1"/>
          <p:nvPr/>
        </p:nvSpPr>
        <p:spPr>
          <a:xfrm>
            <a:off x="4224241" y="2207576"/>
            <a:ext cx="740826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t>Standardize</a:t>
            </a:r>
            <a:r>
              <a:rPr lang="en-US" sz="4800"/>
              <a:t> kinship care practices across the Commonwealth, prioritizing </a:t>
            </a:r>
            <a:r>
              <a:rPr lang="en-US" sz="4800" b="1"/>
              <a:t>quality and accessibility</a:t>
            </a:r>
            <a:r>
              <a:rPr lang="en-US" sz="4800"/>
              <a:t>.</a:t>
            </a:r>
            <a:endParaRPr lang="en-US" sz="4800">
              <a:cs typeface="Calibri"/>
            </a:endParaRPr>
          </a:p>
        </p:txBody>
      </p:sp>
      <p:grpSp>
        <p:nvGrpSpPr>
          <p:cNvPr id="10" name="Group 9">
            <a:extLst>
              <a:ext uri="{FF2B5EF4-FFF2-40B4-BE49-F238E27FC236}">
                <a16:creationId xmlns:a16="http://schemas.microsoft.com/office/drawing/2014/main" xmlns="" id="{73A3A52E-EC94-4AF9-9358-71A4B52ADA29}"/>
              </a:ext>
            </a:extLst>
          </p:cNvPr>
          <p:cNvGrpSpPr/>
          <p:nvPr/>
        </p:nvGrpSpPr>
        <p:grpSpPr>
          <a:xfrm>
            <a:off x="637517" y="1603435"/>
            <a:ext cx="2208345" cy="3651129"/>
            <a:chOff x="355707" y="1200679"/>
            <a:chExt cx="2208345" cy="3651129"/>
          </a:xfrm>
        </p:grpSpPr>
        <p:pic>
          <p:nvPicPr>
            <p:cNvPr id="12" name="Picture 11">
              <a:extLst>
                <a:ext uri="{FF2B5EF4-FFF2-40B4-BE49-F238E27FC236}">
                  <a16:creationId xmlns:a16="http://schemas.microsoft.com/office/drawing/2014/main" xmlns="" id="{93CA361F-2AED-47B0-96A3-F3A60CBD8B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56" y="3428999"/>
              <a:ext cx="2048045" cy="1422809"/>
            </a:xfrm>
            <a:prstGeom prst="rect">
              <a:avLst/>
            </a:prstGeom>
          </p:spPr>
        </p:pic>
        <p:pic>
          <p:nvPicPr>
            <p:cNvPr id="13" name="Picture 12">
              <a:extLst>
                <a:ext uri="{FF2B5EF4-FFF2-40B4-BE49-F238E27FC236}">
                  <a16:creationId xmlns:a16="http://schemas.microsoft.com/office/drawing/2014/main" xmlns="" id="{3F9AE41B-DA1C-4E45-B2B2-DD3FC30FB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707" y="1200679"/>
              <a:ext cx="2208345" cy="1407115"/>
            </a:xfrm>
            <a:prstGeom prst="rect">
              <a:avLst/>
            </a:prstGeom>
          </p:spPr>
        </p:pic>
      </p:grpSp>
    </p:spTree>
    <p:extLst>
      <p:ext uri="{BB962C8B-B14F-4D97-AF65-F5344CB8AC3E}">
        <p14:creationId xmlns:p14="http://schemas.microsoft.com/office/powerpoint/2010/main" val="502747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FE9645-84BD-4F07-B86B-840A50B4E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9" name="Oval 8">
            <a:extLst>
              <a:ext uri="{FF2B5EF4-FFF2-40B4-BE49-F238E27FC236}">
                <a16:creationId xmlns:a16="http://schemas.microsoft.com/office/drawing/2014/main" xmlns="" id="{80202F53-85F0-4011-A2FC-6FF410A4789D}"/>
              </a:ext>
            </a:extLst>
          </p:cNvPr>
          <p:cNvSpPr/>
          <p:nvPr/>
        </p:nvSpPr>
        <p:spPr>
          <a:xfrm>
            <a:off x="7973837" y="2539289"/>
            <a:ext cx="5452704" cy="54275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xmlns="" id="{C271707B-BA30-4ACC-B5D2-B170F2C48E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27" t="4262" r="24630" b="10788"/>
          <a:stretch/>
        </p:blipFill>
        <p:spPr>
          <a:xfrm>
            <a:off x="9407571" y="4898459"/>
            <a:ext cx="2141790" cy="1809729"/>
          </a:xfrm>
          <a:prstGeom prst="rect">
            <a:avLst/>
          </a:prstGeom>
        </p:spPr>
      </p:pic>
      <p:pic>
        <p:nvPicPr>
          <p:cNvPr id="8" name="Picture 7">
            <a:extLst>
              <a:ext uri="{FF2B5EF4-FFF2-40B4-BE49-F238E27FC236}">
                <a16:creationId xmlns:a16="http://schemas.microsoft.com/office/drawing/2014/main" xmlns="" id="{D3AE2A18-E7C3-4FD2-BFF9-A78D4E4997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2879" y="3207106"/>
            <a:ext cx="2411174" cy="1674100"/>
          </a:xfrm>
          <a:prstGeom prst="rect">
            <a:avLst/>
          </a:prstGeom>
        </p:spPr>
      </p:pic>
      <p:sp>
        <p:nvSpPr>
          <p:cNvPr id="6" name="TextBox 5">
            <a:extLst>
              <a:ext uri="{FF2B5EF4-FFF2-40B4-BE49-F238E27FC236}">
                <a16:creationId xmlns:a16="http://schemas.microsoft.com/office/drawing/2014/main" xmlns="" id="{C734999C-4C2A-456E-97B2-C2B307D80A4F}"/>
              </a:ext>
            </a:extLst>
          </p:cNvPr>
          <p:cNvSpPr txBox="1"/>
          <p:nvPr/>
        </p:nvSpPr>
        <p:spPr>
          <a:xfrm>
            <a:off x="-1829071" y="4881206"/>
            <a:ext cx="7797113" cy="3046988"/>
          </a:xfrm>
          <a:prstGeom prst="rect">
            <a:avLst/>
          </a:prstGeom>
          <a:noFill/>
        </p:spPr>
        <p:txBody>
          <a:bodyPr wrap="square" rtlCol="0" anchor="t">
            <a:spAutoFit/>
          </a:bodyPr>
          <a:lstStyle/>
          <a:p>
            <a:pPr algn="ctr"/>
            <a:r>
              <a:rPr lang="en-US" sz="6000" b="1" dirty="0">
                <a:ea typeface="Roboto" panose="02000000000000000000" pitchFamily="2" charset="0"/>
                <a:cs typeface="Roboto" panose="02000000000000000000" pitchFamily="2" charset="0"/>
              </a:rPr>
              <a:t>Questions?</a:t>
            </a:r>
          </a:p>
          <a:p>
            <a:pPr algn="ctr"/>
            <a:r>
              <a:rPr lang="en-US" sz="6000" b="1" dirty="0">
                <a:ea typeface="Roboto" panose="02000000000000000000" pitchFamily="2" charset="0"/>
                <a:cs typeface="Roboto" panose="02000000000000000000" pitchFamily="2" charset="0"/>
              </a:rPr>
              <a:t>Thank you!</a:t>
            </a:r>
          </a:p>
          <a:p>
            <a:pPr fontAlgn="base"/>
            <a:endParaRPr lang="en-US" sz="2400" dirty="0">
              <a:latin typeface="Open Sans"/>
            </a:endParaRPr>
          </a:p>
          <a:p>
            <a:pPr fontAlgn="base"/>
            <a:endParaRPr lang="en-US" sz="2400" dirty="0">
              <a:latin typeface="Open Sans"/>
            </a:endParaRPr>
          </a:p>
          <a:p>
            <a:endParaRPr lang="en-US" sz="2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31120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82BF1D3C4F8E4AB02A43061D79D7AB" ma:contentTypeVersion="13" ma:contentTypeDescription="Create a new document." ma:contentTypeScope="" ma:versionID="4d6027c991bdd55231630bac25c84d68">
  <xsd:schema xmlns:xsd="http://www.w3.org/2001/XMLSchema" xmlns:xs="http://www.w3.org/2001/XMLSchema" xmlns:p="http://schemas.microsoft.com/office/2006/metadata/properties" xmlns:ns2="aad4de46-f9bd-4aa2-85c8-49d9acde42fe" xmlns:ns3="b47f3a40-ce59-4071-a13d-9e84ed07b26a" targetNamespace="http://schemas.microsoft.com/office/2006/metadata/properties" ma:root="true" ma:fieldsID="2360f352a0a9d51f75708268f06ed95b" ns2:_="" ns3:_="">
    <xsd:import namespace="aad4de46-f9bd-4aa2-85c8-49d9acde42fe"/>
    <xsd:import namespace="b47f3a40-ce59-4071-a13d-9e84ed07b26a"/>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d4de46-f9bd-4aa2-85c8-49d9acde42f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7f3a40-ce59-4071-a13d-9e84ed07b26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CF2FFD-8725-4665-91C3-2171B51CCA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d4de46-f9bd-4aa2-85c8-49d9acde42fe"/>
    <ds:schemaRef ds:uri="b47f3a40-ce59-4071-a13d-9e84ed07b2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0E583A-0DAE-41CC-88EC-EDAE9ED43BCB}">
  <ds:schemaRefs>
    <ds:schemaRef ds:uri="b47f3a40-ce59-4071-a13d-9e84ed07b26a"/>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aad4de46-f9bd-4aa2-85c8-49d9acde42f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DFBC593-867F-4F91-8C82-248D18B2B2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118</Words>
  <Application>Microsoft Office PowerPoint</Application>
  <PresentationFormat>Widescreen</PresentationFormat>
  <Paragraphs>28</Paragraphs>
  <Slides>6</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Open Sans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Moody</dc:creator>
  <cp:lastModifiedBy>Lancaster, Becky (LRC)</cp:lastModifiedBy>
  <cp:revision>4</cp:revision>
  <dcterms:created xsi:type="dcterms:W3CDTF">2019-11-13T17:02:28Z</dcterms:created>
  <dcterms:modified xsi:type="dcterms:W3CDTF">2019-11-20T13:43:21Z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0x0101007E82BF1D3C4F8E4AB02A43061D79D7AB</vt:lpwstr>
  </property>
</Properties>
</file>