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0" r:id="rId2"/>
    <p:sldId id="334" r:id="rId3"/>
    <p:sldId id="327" r:id="rId4"/>
    <p:sldId id="394" r:id="rId5"/>
    <p:sldId id="377" r:id="rId6"/>
    <p:sldId id="391" r:id="rId7"/>
    <p:sldId id="382" r:id="rId8"/>
    <p:sldId id="396" r:id="rId9"/>
    <p:sldId id="3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674D"/>
    <a:srgbClr val="523528"/>
    <a:srgbClr val="AE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 autoAdjust="0"/>
    <p:restoredTop sz="54545" autoAdjust="0"/>
  </p:normalViewPr>
  <p:slideViewPr>
    <p:cSldViewPr snapToGrid="0">
      <p:cViewPr varScale="1">
        <p:scale>
          <a:sx n="44" d="100"/>
          <a:sy n="44" d="100"/>
        </p:scale>
        <p:origin x="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2B87D-61CB-4E3A-B90F-153A0FE3BDD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53553-F144-429A-86DD-58BF6AEF5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1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3553-F144-429A-86DD-58BF6AEF5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9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9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5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6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382D-45F1-436A-A9ED-D79AFD58DCE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3B96-B76C-4CBD-B4D9-55FB26CC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openxmlformats.org/officeDocument/2006/relationships/image" Target="../media/image1.jpg"/><Relationship Id="rId21" Type="http://schemas.openxmlformats.org/officeDocument/2006/relationships/image" Target="../media/image19.JP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224463"/>
            <a:ext cx="10515600" cy="1564105"/>
          </a:xfrm>
        </p:spPr>
        <p:txBody>
          <a:bodyPr/>
          <a:lstStyle/>
          <a:p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>Horse Country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7852" y="4788568"/>
            <a:ext cx="10205987" cy="18288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89674D"/>
                </a:solidFill>
                <a:latin typeface="P22 Underground" panose="02000506020000020004" pitchFamily="50" charset="0"/>
              </a:rPr>
              <a:t>ANNE SABATINO HARDY,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4222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5899484" cy="1325563"/>
          </a:xfrm>
        </p:spPr>
        <p:txBody>
          <a:bodyPr/>
          <a:lstStyle/>
          <a:p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>Board of Directors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" y="914400"/>
            <a:ext cx="11186160" cy="59436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P. Headley Bell – </a:t>
            </a:r>
            <a:r>
              <a:rPr lang="en-US" b="1" dirty="0">
                <a:solidFill>
                  <a:srgbClr val="89674D"/>
                </a:solidFill>
              </a:rPr>
              <a:t>Mill Ridge Farm</a:t>
            </a: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Price H. Bell, Jr. – </a:t>
            </a:r>
            <a:r>
              <a:rPr lang="en-US" b="1" dirty="0">
                <a:solidFill>
                  <a:srgbClr val="89674D"/>
                </a:solidFill>
              </a:rPr>
              <a:t>Mill Ridge Farm</a:t>
            </a:r>
          </a:p>
          <a:p>
            <a:pPr algn="ctr"/>
            <a:endParaRPr lang="en-US" b="1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Allison Hancock Bishop</a:t>
            </a:r>
            <a:r>
              <a:rPr lang="en-US" b="1" dirty="0">
                <a:solidFill>
                  <a:srgbClr val="89674D"/>
                </a:solidFill>
              </a:rPr>
              <a:t> – Claiborne Farm</a:t>
            </a: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Brutus J. Clay – </a:t>
            </a:r>
            <a:r>
              <a:rPr lang="en-US" b="1" dirty="0">
                <a:solidFill>
                  <a:srgbClr val="89674D"/>
                </a:solidFill>
              </a:rPr>
              <a:t>Runnymede Farm</a:t>
            </a: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Luke H. Fallon, DVM</a:t>
            </a:r>
            <a:r>
              <a:rPr lang="en-US" b="1" dirty="0">
                <a:solidFill>
                  <a:srgbClr val="89674D"/>
                </a:solidFill>
              </a:rPr>
              <a:t> </a:t>
            </a:r>
            <a:r>
              <a:rPr lang="en-US" dirty="0">
                <a:solidFill>
                  <a:srgbClr val="89674D"/>
                </a:solidFill>
              </a:rPr>
              <a:t>– </a:t>
            </a:r>
            <a:r>
              <a:rPr lang="en-US" b="1" dirty="0" err="1">
                <a:solidFill>
                  <a:srgbClr val="89674D"/>
                </a:solidFill>
              </a:rPr>
              <a:t>Hagyard</a:t>
            </a:r>
            <a:r>
              <a:rPr lang="en-US" b="1" dirty="0">
                <a:solidFill>
                  <a:srgbClr val="89674D"/>
                </a:solidFill>
              </a:rPr>
              <a:t> Equine Medical Institute</a:t>
            </a:r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Adam Johnson – </a:t>
            </a:r>
            <a:r>
              <a:rPr lang="en-US" b="1" dirty="0">
                <a:solidFill>
                  <a:srgbClr val="89674D"/>
                </a:solidFill>
              </a:rPr>
              <a:t>Kentucky Bourbon Trail</a:t>
            </a:r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Mary Quinn Ramer – </a:t>
            </a:r>
            <a:r>
              <a:rPr lang="en-US" b="1" dirty="0" err="1">
                <a:solidFill>
                  <a:srgbClr val="89674D"/>
                </a:solidFill>
              </a:rPr>
              <a:t>VisitLEX</a:t>
            </a:r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Duncan Taylor – </a:t>
            </a:r>
            <a:r>
              <a:rPr lang="en-US" b="1" dirty="0">
                <a:solidFill>
                  <a:srgbClr val="89674D"/>
                </a:solidFill>
              </a:rPr>
              <a:t>Taylor Made Farm</a:t>
            </a: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Rusty Thompson – </a:t>
            </a:r>
            <a:r>
              <a:rPr lang="en-US" b="1" dirty="0">
                <a:solidFill>
                  <a:srgbClr val="89674D"/>
                </a:solidFill>
              </a:rPr>
              <a:t>Darley America</a:t>
            </a:r>
            <a:endParaRPr lang="en-US" dirty="0">
              <a:solidFill>
                <a:srgbClr val="89674D"/>
              </a:solidFill>
            </a:endParaRPr>
          </a:p>
          <a:p>
            <a:pPr algn="ctr"/>
            <a:endParaRPr lang="en-US" dirty="0">
              <a:solidFill>
                <a:srgbClr val="89674D"/>
              </a:solidFill>
            </a:endParaRPr>
          </a:p>
          <a:p>
            <a:pPr algn="ctr"/>
            <a:r>
              <a:rPr lang="en-US" dirty="0">
                <a:solidFill>
                  <a:srgbClr val="89674D"/>
                </a:solidFill>
              </a:rPr>
              <a:t>Shannon Arvin – </a:t>
            </a:r>
            <a:r>
              <a:rPr lang="en-US" b="1" dirty="0">
                <a:solidFill>
                  <a:srgbClr val="89674D"/>
                </a:solidFill>
              </a:rPr>
              <a:t>Stoll </a:t>
            </a:r>
            <a:r>
              <a:rPr lang="en-US" b="1" dirty="0" err="1">
                <a:solidFill>
                  <a:srgbClr val="89674D"/>
                </a:solidFill>
              </a:rPr>
              <a:t>Keenon</a:t>
            </a:r>
            <a:r>
              <a:rPr lang="en-US" b="1" dirty="0">
                <a:solidFill>
                  <a:srgbClr val="89674D"/>
                </a:solidFill>
              </a:rPr>
              <a:t> Ogden</a:t>
            </a:r>
            <a:r>
              <a:rPr lang="en-US" dirty="0">
                <a:solidFill>
                  <a:srgbClr val="89674D"/>
                </a:solidFill>
              </a:rPr>
              <a:t>, </a:t>
            </a:r>
            <a:r>
              <a:rPr lang="en-US" i="1" dirty="0">
                <a:solidFill>
                  <a:srgbClr val="89674D"/>
                </a:solidFill>
              </a:rPr>
              <a:t>Secretary</a:t>
            </a:r>
          </a:p>
          <a:p>
            <a:pPr algn="ctr"/>
            <a:endParaRPr lang="en-US" i="1" dirty="0">
              <a:solidFill>
                <a:srgbClr val="89674D"/>
              </a:solidFill>
            </a:endParaRPr>
          </a:p>
          <a:p>
            <a:pPr algn="ctr"/>
            <a:r>
              <a:rPr lang="en-US" i="1" dirty="0">
                <a:solidFill>
                  <a:srgbClr val="89674D"/>
                </a:solidFill>
              </a:rPr>
              <a:t>Previous: Clifford Barry, Pin Oak Stud; John Phillips, Darby Dan</a:t>
            </a:r>
          </a:p>
        </p:txBody>
      </p:sp>
    </p:spTree>
    <p:extLst>
      <p:ext uri="{BB962C8B-B14F-4D97-AF65-F5344CB8AC3E}">
        <p14:creationId xmlns:p14="http://schemas.microsoft.com/office/powerpoint/2010/main" val="313781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966470" y="243840"/>
            <a:ext cx="14112240" cy="6412832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Adena</a:t>
            </a:r>
            <a:r>
              <a:rPr lang="en-US" sz="2300" dirty="0">
                <a:solidFill>
                  <a:srgbClr val="89674D"/>
                </a:solidFill>
              </a:rPr>
              <a:t> Springs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Airdrie</a:t>
            </a:r>
            <a:r>
              <a:rPr lang="en-US" sz="2300" dirty="0">
                <a:solidFill>
                  <a:srgbClr val="89674D"/>
                </a:solidFill>
              </a:rPr>
              <a:t> Stud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Ashford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Blackwood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Brookdale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Claiborne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Darby Dan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Darley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Denali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Diamond A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Fasig</a:t>
            </a:r>
            <a:r>
              <a:rPr lang="en-US" sz="2300" dirty="0">
                <a:solidFill>
                  <a:srgbClr val="89674D"/>
                </a:solidFill>
              </a:rPr>
              <a:t>-Tipton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Gainesway</a:t>
            </a:r>
            <a:r>
              <a:rPr lang="en-US" sz="2300" dirty="0">
                <a:solidFill>
                  <a:srgbClr val="89674D"/>
                </a:solidFill>
              </a:rPr>
              <a:t> Farm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Hallway Feeds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2300" dirty="0">
              <a:solidFill>
                <a:srgbClr val="89674D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Hagyard</a:t>
            </a:r>
            <a:r>
              <a:rPr lang="en-US" sz="2300" dirty="0">
                <a:solidFill>
                  <a:srgbClr val="89674D"/>
                </a:solidFill>
              </a:rPr>
              <a:t> Equine Medical Institute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Hermitage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Hurstland</a:t>
            </a:r>
            <a:endParaRPr lang="en-US" sz="2300" dirty="0">
              <a:solidFill>
                <a:srgbClr val="89674D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KTA/KTOB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Kentucky Equine Humane Center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Keeneland</a:t>
            </a:r>
            <a:endParaRPr lang="en-US" sz="2300" dirty="0">
              <a:solidFill>
                <a:srgbClr val="89674D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Keene Ridge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Lanes End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Mill Ridge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Mt. Brilliant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Pin Oak Stud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Rood and Riddle Equine Hospital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Runnymede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2300" dirty="0">
              <a:solidFill>
                <a:srgbClr val="89674D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Saxony Farm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Secretariat Center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Siena Farm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Spendthrift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Spy Coast Farm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St. George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Stone Farm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Stonestreet</a:t>
            </a:r>
            <a:endParaRPr lang="en-US" sz="2300" dirty="0">
              <a:solidFill>
                <a:srgbClr val="89674D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Taylor Made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The Jockey Club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Three Chimneys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 err="1">
                <a:solidFill>
                  <a:srgbClr val="89674D"/>
                </a:solidFill>
              </a:rPr>
              <a:t>Winstar</a:t>
            </a:r>
            <a:r>
              <a:rPr lang="en-US" sz="2300" dirty="0">
                <a:solidFill>
                  <a:srgbClr val="89674D"/>
                </a:solidFill>
              </a:rPr>
              <a:t> Farm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89674D"/>
                </a:solidFill>
              </a:rPr>
              <a:t>Winter Quarter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sz="2300" dirty="0">
              <a:solidFill>
                <a:srgbClr val="896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037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523528"/>
                </a:solidFill>
                <a:latin typeface="Magpie" panose="020F0503040202020203" pitchFamily="34" charset="0"/>
              </a:rPr>
              <a:t>Mission:</a:t>
            </a:r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/>
            </a:r>
            <a:b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</a:br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/>
            </a:r>
            <a:b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</a:br>
            <a:r>
              <a:rPr lang="en-US" sz="4000" dirty="0">
                <a:solidFill>
                  <a:srgbClr val="89674D"/>
                </a:solidFill>
                <a:latin typeface="P22 Underground" panose="02000506020000020004" pitchFamily="50" charset="0"/>
                <a:cs typeface="Calibri" panose="020F0502020204030204" pitchFamily="34" charset="0"/>
              </a:rPr>
              <a:t>Connect guests to the horse, land &amp; people through experiences that inspire love of the animal and Kentucky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/>
            </a:r>
            <a:b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</a:br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/>
            </a:r>
            <a:b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</a:br>
            <a:r>
              <a:rPr lang="en-US" sz="4900" dirty="0">
                <a:solidFill>
                  <a:srgbClr val="523528"/>
                </a:solidFill>
                <a:latin typeface="Magpie" panose="020F0503040202020203" pitchFamily="34" charset="0"/>
              </a:rPr>
              <a:t>Vision:</a:t>
            </a:r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/>
            </a:r>
            <a:b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</a:br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/>
            </a:r>
            <a:b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</a:br>
            <a:r>
              <a:rPr lang="en-US" sz="4000" dirty="0">
                <a:solidFill>
                  <a:srgbClr val="89674D"/>
                </a:solidFill>
                <a:latin typeface="P22 Underground" panose="02000506020000020004" pitchFamily="50" charset="0"/>
                <a:cs typeface="Calibri" panose="020F0502020204030204" pitchFamily="34" charset="0"/>
              </a:rPr>
              <a:t>Lifelong passion for the horse and Kentucky</a:t>
            </a:r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/>
            </a:r>
            <a:b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</a:br>
            <a:endParaRPr lang="en-US" dirty="0">
              <a:solidFill>
                <a:srgbClr val="523528"/>
              </a:solidFill>
              <a:latin typeface="Magpie" panose="020F050304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5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196" y="194268"/>
            <a:ext cx="1642610" cy="83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65" y="2626545"/>
            <a:ext cx="2137586" cy="767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3" y="3266625"/>
            <a:ext cx="4671060" cy="940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08" y="2644648"/>
            <a:ext cx="1730823" cy="1487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2" y="194268"/>
            <a:ext cx="2192503" cy="864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2186"/>
            <a:ext cx="1909510" cy="776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28" y="5862840"/>
            <a:ext cx="2828925" cy="44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64" y="4645778"/>
            <a:ext cx="6907683" cy="752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24" y="1797817"/>
            <a:ext cx="2987799" cy="1121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76" y="5146911"/>
            <a:ext cx="2924175" cy="44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7" y="1986245"/>
            <a:ext cx="1063481" cy="1000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2" y="1173388"/>
            <a:ext cx="2428875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09" y="4453863"/>
            <a:ext cx="2514032" cy="548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77" y="324027"/>
            <a:ext cx="1676723" cy="652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2" y="6022651"/>
            <a:ext cx="5097293" cy="579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11" y="650191"/>
            <a:ext cx="2170339" cy="82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67" y="5730398"/>
            <a:ext cx="3501739" cy="871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09" y="3593654"/>
            <a:ext cx="3965853" cy="734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1" y="1215476"/>
            <a:ext cx="4556601" cy="1043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81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5311" y="207255"/>
            <a:ext cx="11358528" cy="10367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>The Road to 1 Million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23" y="2188852"/>
            <a:ext cx="8162325" cy="1036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70" y="1685960"/>
            <a:ext cx="1957409" cy="502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5" y="3579876"/>
            <a:ext cx="7680622" cy="1970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87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2151" y="636402"/>
            <a:ext cx="10849303" cy="1069741"/>
          </a:xfrm>
        </p:spPr>
        <p:txBody>
          <a:bodyPr/>
          <a:lstStyle/>
          <a:p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>100K…and growing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6040" y="1513489"/>
            <a:ext cx="11750040" cy="494622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89674D"/>
              </a:solidFill>
              <a:latin typeface="P22 Underground" panose="0200050602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89674D"/>
              </a:solidFill>
              <a:latin typeface="P22 Underground" panose="0200050602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89674D"/>
              </a:solidFill>
              <a:latin typeface="P22 Underground" panose="0200050602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89674D"/>
              </a:solidFill>
              <a:latin typeface="P22 Underground" panose="02000506020000020004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2391054"/>
            <a:ext cx="6248400" cy="3924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91" y="3360821"/>
            <a:ext cx="4848726" cy="3232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53" y="226499"/>
            <a:ext cx="3873364" cy="3953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16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9321" y="251618"/>
            <a:ext cx="98061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23528"/>
                </a:solidFill>
                <a:latin typeface="Magpie" panose="020F0503040202020203" pitchFamily="34" charset="0"/>
              </a:rPr>
              <a:t>The Future in Horse Country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" y="1873188"/>
            <a:ext cx="11186160" cy="498481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89674D"/>
                </a:solidFill>
                <a:latin typeface="P22 Underground" panose="02000506020000020004"/>
              </a:rPr>
              <a:t>Economic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89674D"/>
                </a:solidFill>
                <a:latin typeface="P22 Underground" panose="02000506020000020004"/>
              </a:rPr>
              <a:t>Tourism impact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89674D"/>
                </a:solidFill>
                <a:latin typeface="P22 Underground" panose="02000506020000020004"/>
              </a:rPr>
              <a:t>Job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89674D"/>
              </a:solidFill>
              <a:latin typeface="P22 Underground" panose="0200050602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89674D"/>
                </a:solidFill>
                <a:latin typeface="P22 Underground" panose="02000506020000020004"/>
              </a:rPr>
              <a:t>New Markets: Beyond the fan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89674D"/>
                </a:solidFill>
                <a:latin typeface="P22 Underground" panose="02000506020000020004"/>
              </a:rPr>
              <a:t>Top Chef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89674D"/>
                </a:solidFill>
                <a:latin typeface="P22 Underground" panose="02000506020000020004"/>
              </a:rPr>
              <a:t>Investors in racing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89674D"/>
              </a:solidFill>
              <a:latin typeface="P22 Underground" panose="0200050602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89674D"/>
                </a:solidFill>
                <a:latin typeface="P22 Underground" panose="02000506020000020004"/>
              </a:rPr>
              <a:t>New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89674D"/>
              </a:solidFill>
              <a:latin typeface="P22 Underground" panose="0200050602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89674D"/>
              </a:solidFill>
              <a:latin typeface="P22 Underground" panose="0200050602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896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21637" y="112542"/>
            <a:ext cx="3334043" cy="6654018"/>
          </a:xfrm>
          <a:prstGeom prst="rect">
            <a:avLst/>
          </a:prstGeom>
          <a:solidFill>
            <a:schemeClr val="bg1"/>
          </a:solidFill>
          <a:ln w="34925">
            <a:solidFill>
              <a:srgbClr val="5235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970678"/>
            <a:ext cx="6583680" cy="493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3" y="219222"/>
            <a:ext cx="3099289" cy="2068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3" y="4579032"/>
            <a:ext cx="3099289" cy="2066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4" t="28513" b="38461"/>
          <a:stretch/>
        </p:blipFill>
        <p:spPr>
          <a:xfrm>
            <a:off x="7948243" y="2348487"/>
            <a:ext cx="3099289" cy="2168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24" y="6221497"/>
            <a:ext cx="478234" cy="478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83" y="6220957"/>
            <a:ext cx="478234" cy="480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42" y="6223415"/>
            <a:ext cx="478234" cy="4782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01" y="6204521"/>
            <a:ext cx="478234" cy="475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94" y="230960"/>
            <a:ext cx="480328" cy="484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27" y="226164"/>
            <a:ext cx="478235" cy="4759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42" y="219222"/>
            <a:ext cx="478234" cy="482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01" y="221545"/>
            <a:ext cx="478234" cy="4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0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134</Words>
  <Application>Microsoft Office PowerPoint</Application>
  <PresentationFormat>Widescreen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Magpie</vt:lpstr>
      <vt:lpstr>P22 Underground</vt:lpstr>
      <vt:lpstr>Office Theme</vt:lpstr>
      <vt:lpstr>Horse Country</vt:lpstr>
      <vt:lpstr>Board of Directors</vt:lpstr>
      <vt:lpstr>PowerPoint Presentation</vt:lpstr>
      <vt:lpstr>Mission:  Connect guests to the horse, land &amp; people through experiences that inspire love of the animal and Kentucky   Vision:  Lifelong passion for the horse and Kentucky </vt:lpstr>
      <vt:lpstr>PowerPoint Presentation</vt:lpstr>
      <vt:lpstr>The Road to 1 Million</vt:lpstr>
      <vt:lpstr>100K…and growing</vt:lpstr>
      <vt:lpstr>The Future in Horse Country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Hartley, Rachel (LRC)</cp:lastModifiedBy>
  <cp:revision>357</cp:revision>
  <dcterms:created xsi:type="dcterms:W3CDTF">2016-05-01T19:38:27Z</dcterms:created>
  <dcterms:modified xsi:type="dcterms:W3CDTF">2018-11-13T20:16:43Z</dcterms:modified>
</cp:coreProperties>
</file>