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1" r:id="rId6"/>
    <p:sldId id="260"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7" autoAdjust="0"/>
    <p:restoredTop sz="94660"/>
  </p:normalViewPr>
  <p:slideViewPr>
    <p:cSldViewPr snapToGrid="0">
      <p:cViewPr varScale="1">
        <p:scale>
          <a:sx n="89" d="100"/>
          <a:sy n="89" d="100"/>
        </p:scale>
        <p:origin x="418" y="72"/>
      </p:cViewPr>
      <p:guideLst/>
    </p:cSldViewPr>
  </p:slideViewPr>
  <p:notesTextViewPr>
    <p:cViewPr>
      <p:scale>
        <a:sx n="1" d="1"/>
        <a:sy n="1" d="1"/>
      </p:scale>
      <p:origin x="0" y="0"/>
    </p:cViewPr>
  </p:notesTextViewPr>
  <p:notesViewPr>
    <p:cSldViewPr snapToGrid="0">
      <p:cViewPr varScale="1">
        <p:scale>
          <a:sx n="66" d="100"/>
          <a:sy n="66" d="100"/>
        </p:scale>
        <p:origin x="1988"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366F95-21DF-4D4C-883D-1E9CEC884713}" type="datetimeFigureOut">
              <a:rPr lang="en-US" smtClean="0"/>
              <a:t>11/14/2018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47C43B-64B0-41D3-BB79-0E91BB4EE122}" type="slidenum">
              <a:rPr lang="en-US" smtClean="0"/>
              <a:t>‹#›</a:t>
            </a:fld>
            <a:endParaRPr lang="en-US" dirty="0"/>
          </a:p>
        </p:txBody>
      </p:sp>
    </p:spTree>
    <p:extLst>
      <p:ext uri="{BB962C8B-B14F-4D97-AF65-F5344CB8AC3E}">
        <p14:creationId xmlns:p14="http://schemas.microsoft.com/office/powerpoint/2010/main" val="918715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sz="1400" dirty="0"/>
              <a:t>Introduction/Thank you for opportunity and would like to provide a general update on the Division of Incentives &amp; Development—which includes 3 breeder incentive funds &amp; 3 purse development funds. I’d also like to thank the legislature for continuing to support our equine programs in KY.  Every racing state offers some form of incentive to keep equines in that state.  KY is unique in that we offer our incentives on a world-wide basis and we are the only state that offers rewards to owners and breeders of 13 different equine breeds.   </a:t>
            </a:r>
          </a:p>
          <a:p>
            <a:endParaRPr lang="en-US" sz="1400" dirty="0"/>
          </a:p>
        </p:txBody>
      </p:sp>
      <p:sp>
        <p:nvSpPr>
          <p:cNvPr id="4" name="Slide Number Placeholder 3"/>
          <p:cNvSpPr>
            <a:spLocks noGrp="1"/>
          </p:cNvSpPr>
          <p:nvPr>
            <p:ph type="sldNum" sz="quarter" idx="10"/>
          </p:nvPr>
        </p:nvSpPr>
        <p:spPr/>
        <p:txBody>
          <a:bodyPr/>
          <a:lstStyle/>
          <a:p>
            <a:fld id="{1147C43B-64B0-41D3-BB79-0E91BB4EE122}" type="slidenum">
              <a:rPr lang="en-US" smtClean="0"/>
              <a:t>1</a:t>
            </a:fld>
            <a:endParaRPr lang="en-US" dirty="0"/>
          </a:p>
        </p:txBody>
      </p:sp>
    </p:spTree>
    <p:extLst>
      <p:ext uri="{BB962C8B-B14F-4D97-AF65-F5344CB8AC3E}">
        <p14:creationId xmlns:p14="http://schemas.microsoft.com/office/powerpoint/2010/main" val="67793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1147C43B-64B0-41D3-BB79-0E91BB4EE122}" type="slidenum">
              <a:rPr lang="en-US" smtClean="0"/>
              <a:t>2</a:t>
            </a:fld>
            <a:endParaRPr lang="en-US" dirty="0"/>
          </a:p>
        </p:txBody>
      </p:sp>
    </p:spTree>
    <p:extLst>
      <p:ext uri="{BB962C8B-B14F-4D97-AF65-F5344CB8AC3E}">
        <p14:creationId xmlns:p14="http://schemas.microsoft.com/office/powerpoint/2010/main" val="3663508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1147C43B-64B0-41D3-BB79-0E91BB4EE122}" type="slidenum">
              <a:rPr lang="en-US" smtClean="0"/>
              <a:t>3</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614426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1147C43B-64B0-41D3-BB79-0E91BB4EE122}" type="slidenum">
              <a:rPr lang="en-US" smtClean="0"/>
              <a:t>4</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643618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1147C43B-64B0-41D3-BB79-0E91BB4EE122}" type="slidenum">
              <a:rPr lang="en-US" smtClean="0"/>
              <a:t>5</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295830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1147C43B-64B0-41D3-BB79-0E91BB4EE122}" type="slidenum">
              <a:rPr lang="en-US" smtClean="0"/>
              <a:t>6</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23282980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47C43B-64B0-41D3-BB79-0E91BB4EE122}" type="slidenum">
              <a:rPr lang="en-US" smtClean="0"/>
              <a:t>7</a:t>
            </a:fld>
            <a:endParaRPr lang="en-US" dirty="0"/>
          </a:p>
        </p:txBody>
      </p:sp>
    </p:spTree>
    <p:extLst>
      <p:ext uri="{BB962C8B-B14F-4D97-AF65-F5344CB8AC3E}">
        <p14:creationId xmlns:p14="http://schemas.microsoft.com/office/powerpoint/2010/main" val="3976150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B50928-8E3F-4027-93BB-46FFC5B82E0C}" type="datetimeFigureOut">
              <a:rPr lang="en-US" smtClean="0"/>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E8BF31-95E7-4457-9890-CB1529724EB6}" type="slidenum">
              <a:rPr lang="en-US" smtClean="0"/>
              <a:t>‹#›</a:t>
            </a:fld>
            <a:endParaRPr lang="en-US" dirty="0"/>
          </a:p>
        </p:txBody>
      </p:sp>
    </p:spTree>
    <p:extLst>
      <p:ext uri="{BB962C8B-B14F-4D97-AF65-F5344CB8AC3E}">
        <p14:creationId xmlns:p14="http://schemas.microsoft.com/office/powerpoint/2010/main" val="3770488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B50928-8E3F-4027-93BB-46FFC5B82E0C}" type="datetimeFigureOut">
              <a:rPr lang="en-US" smtClean="0"/>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E8BF31-95E7-4457-9890-CB1529724EB6}" type="slidenum">
              <a:rPr lang="en-US" smtClean="0"/>
              <a:t>‹#›</a:t>
            </a:fld>
            <a:endParaRPr lang="en-US" dirty="0"/>
          </a:p>
        </p:txBody>
      </p:sp>
    </p:spTree>
    <p:extLst>
      <p:ext uri="{BB962C8B-B14F-4D97-AF65-F5344CB8AC3E}">
        <p14:creationId xmlns:p14="http://schemas.microsoft.com/office/powerpoint/2010/main" val="2454781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B50928-8E3F-4027-93BB-46FFC5B82E0C}" type="datetimeFigureOut">
              <a:rPr lang="en-US" smtClean="0"/>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E8BF31-95E7-4457-9890-CB1529724EB6}" type="slidenum">
              <a:rPr lang="en-US" smtClean="0"/>
              <a:t>‹#›</a:t>
            </a:fld>
            <a:endParaRPr lang="en-US" dirty="0"/>
          </a:p>
        </p:txBody>
      </p:sp>
    </p:spTree>
    <p:extLst>
      <p:ext uri="{BB962C8B-B14F-4D97-AF65-F5344CB8AC3E}">
        <p14:creationId xmlns:p14="http://schemas.microsoft.com/office/powerpoint/2010/main" val="1543586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B50928-8E3F-4027-93BB-46FFC5B82E0C}" type="datetimeFigureOut">
              <a:rPr lang="en-US" smtClean="0"/>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E8BF31-95E7-4457-9890-CB1529724EB6}" type="slidenum">
              <a:rPr lang="en-US" smtClean="0"/>
              <a:t>‹#›</a:t>
            </a:fld>
            <a:endParaRPr lang="en-US" dirty="0"/>
          </a:p>
        </p:txBody>
      </p:sp>
    </p:spTree>
    <p:extLst>
      <p:ext uri="{BB962C8B-B14F-4D97-AF65-F5344CB8AC3E}">
        <p14:creationId xmlns:p14="http://schemas.microsoft.com/office/powerpoint/2010/main" val="3534316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9B50928-8E3F-4027-93BB-46FFC5B82E0C}" type="datetimeFigureOut">
              <a:rPr lang="en-US" smtClean="0"/>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E8BF31-95E7-4457-9890-CB1529724EB6}" type="slidenum">
              <a:rPr lang="en-US" smtClean="0"/>
              <a:t>‹#›</a:t>
            </a:fld>
            <a:endParaRPr lang="en-US" dirty="0"/>
          </a:p>
        </p:txBody>
      </p:sp>
    </p:spTree>
    <p:extLst>
      <p:ext uri="{BB962C8B-B14F-4D97-AF65-F5344CB8AC3E}">
        <p14:creationId xmlns:p14="http://schemas.microsoft.com/office/powerpoint/2010/main" val="293996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B50928-8E3F-4027-93BB-46FFC5B82E0C}" type="datetimeFigureOut">
              <a:rPr lang="en-US" smtClean="0"/>
              <a:t>11/14/2018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E8BF31-95E7-4457-9890-CB1529724EB6}" type="slidenum">
              <a:rPr lang="en-US" smtClean="0"/>
              <a:t>‹#›</a:t>
            </a:fld>
            <a:endParaRPr lang="en-US" dirty="0"/>
          </a:p>
        </p:txBody>
      </p:sp>
    </p:spTree>
    <p:extLst>
      <p:ext uri="{BB962C8B-B14F-4D97-AF65-F5344CB8AC3E}">
        <p14:creationId xmlns:p14="http://schemas.microsoft.com/office/powerpoint/2010/main" val="1297276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B50928-8E3F-4027-93BB-46FFC5B82E0C}" type="datetimeFigureOut">
              <a:rPr lang="en-US" smtClean="0"/>
              <a:t>11/14/2018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0E8BF31-95E7-4457-9890-CB1529724EB6}" type="slidenum">
              <a:rPr lang="en-US" smtClean="0"/>
              <a:t>‹#›</a:t>
            </a:fld>
            <a:endParaRPr lang="en-US" dirty="0"/>
          </a:p>
        </p:txBody>
      </p:sp>
    </p:spTree>
    <p:extLst>
      <p:ext uri="{BB962C8B-B14F-4D97-AF65-F5344CB8AC3E}">
        <p14:creationId xmlns:p14="http://schemas.microsoft.com/office/powerpoint/2010/main" val="1684696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B50928-8E3F-4027-93BB-46FFC5B82E0C}" type="datetimeFigureOut">
              <a:rPr lang="en-US" smtClean="0"/>
              <a:t>11/14/2018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0E8BF31-95E7-4457-9890-CB1529724EB6}" type="slidenum">
              <a:rPr lang="en-US" smtClean="0"/>
              <a:t>‹#›</a:t>
            </a:fld>
            <a:endParaRPr lang="en-US" dirty="0"/>
          </a:p>
        </p:txBody>
      </p:sp>
    </p:spTree>
    <p:extLst>
      <p:ext uri="{BB962C8B-B14F-4D97-AF65-F5344CB8AC3E}">
        <p14:creationId xmlns:p14="http://schemas.microsoft.com/office/powerpoint/2010/main" val="3566710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B50928-8E3F-4027-93BB-46FFC5B82E0C}" type="datetimeFigureOut">
              <a:rPr lang="en-US" smtClean="0"/>
              <a:t>11/14/2018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0E8BF31-95E7-4457-9890-CB1529724EB6}" type="slidenum">
              <a:rPr lang="en-US" smtClean="0"/>
              <a:t>‹#›</a:t>
            </a:fld>
            <a:endParaRPr lang="en-US" dirty="0"/>
          </a:p>
        </p:txBody>
      </p:sp>
    </p:spTree>
    <p:extLst>
      <p:ext uri="{BB962C8B-B14F-4D97-AF65-F5344CB8AC3E}">
        <p14:creationId xmlns:p14="http://schemas.microsoft.com/office/powerpoint/2010/main" val="1797630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9B50928-8E3F-4027-93BB-46FFC5B82E0C}" type="datetimeFigureOut">
              <a:rPr lang="en-US" smtClean="0"/>
              <a:t>11/14/2018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E8BF31-95E7-4457-9890-CB1529724EB6}" type="slidenum">
              <a:rPr lang="en-US" smtClean="0"/>
              <a:t>‹#›</a:t>
            </a:fld>
            <a:endParaRPr lang="en-US" dirty="0"/>
          </a:p>
        </p:txBody>
      </p:sp>
    </p:spTree>
    <p:extLst>
      <p:ext uri="{BB962C8B-B14F-4D97-AF65-F5344CB8AC3E}">
        <p14:creationId xmlns:p14="http://schemas.microsoft.com/office/powerpoint/2010/main" val="370730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9B50928-8E3F-4027-93BB-46FFC5B82E0C}" type="datetimeFigureOut">
              <a:rPr lang="en-US" smtClean="0"/>
              <a:t>11/14/2018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E8BF31-95E7-4457-9890-CB1529724EB6}" type="slidenum">
              <a:rPr lang="en-US" smtClean="0"/>
              <a:t>‹#›</a:t>
            </a:fld>
            <a:endParaRPr lang="en-US" dirty="0"/>
          </a:p>
        </p:txBody>
      </p:sp>
    </p:spTree>
    <p:extLst>
      <p:ext uri="{BB962C8B-B14F-4D97-AF65-F5344CB8AC3E}">
        <p14:creationId xmlns:p14="http://schemas.microsoft.com/office/powerpoint/2010/main" val="2666046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B50928-8E3F-4027-93BB-46FFC5B82E0C}" type="datetimeFigureOut">
              <a:rPr lang="en-US" smtClean="0"/>
              <a:t>11/14/2018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E8BF31-95E7-4457-9890-CB1529724EB6}" type="slidenum">
              <a:rPr lang="en-US" smtClean="0"/>
              <a:t>‹#›</a:t>
            </a:fld>
            <a:endParaRPr lang="en-US" dirty="0"/>
          </a:p>
        </p:txBody>
      </p:sp>
    </p:spTree>
    <p:extLst>
      <p:ext uri="{BB962C8B-B14F-4D97-AF65-F5344CB8AC3E}">
        <p14:creationId xmlns:p14="http://schemas.microsoft.com/office/powerpoint/2010/main" val="1534347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500" b="1" dirty="0" smtClean="0">
                <a:solidFill>
                  <a:schemeClr val="bg1"/>
                </a:solidFill>
              </a:rPr>
              <a:t>Kentucky Horse Racing Commission</a:t>
            </a:r>
            <a:endParaRPr lang="en-US" sz="7500" b="1" dirty="0">
              <a:solidFill>
                <a:schemeClr val="bg1"/>
              </a:solidFill>
            </a:endParaRPr>
          </a:p>
        </p:txBody>
      </p:sp>
      <p:sp>
        <p:nvSpPr>
          <p:cNvPr id="3" name="Subtitle 2"/>
          <p:cNvSpPr>
            <a:spLocks noGrp="1"/>
          </p:cNvSpPr>
          <p:nvPr>
            <p:ph type="subTitle" idx="1"/>
          </p:nvPr>
        </p:nvSpPr>
        <p:spPr/>
        <p:txBody>
          <a:bodyPr>
            <a:normAutofit/>
          </a:bodyPr>
          <a:lstStyle/>
          <a:p>
            <a:r>
              <a:rPr lang="en-US" sz="3000" dirty="0" smtClean="0">
                <a:solidFill>
                  <a:schemeClr val="bg1"/>
                </a:solidFill>
              </a:rPr>
              <a:t>Marc A. Guilfoil, Executive Director</a:t>
            </a:r>
          </a:p>
          <a:p>
            <a:endParaRPr lang="en-US" sz="1500" dirty="0" smtClean="0">
              <a:solidFill>
                <a:schemeClr val="bg1"/>
              </a:solidFill>
            </a:endParaRPr>
          </a:p>
          <a:p>
            <a:r>
              <a:rPr lang="en-US" sz="3000" dirty="0" smtClean="0">
                <a:solidFill>
                  <a:schemeClr val="bg1"/>
                </a:solidFill>
              </a:rPr>
              <a:t>Jamie H. Eads, Deputy Executive Director</a:t>
            </a:r>
            <a:endParaRPr lang="en-US" sz="3000" dirty="0">
              <a:solidFill>
                <a:schemeClr val="bg1"/>
              </a:solidFill>
            </a:endParaRPr>
          </a:p>
        </p:txBody>
      </p:sp>
    </p:spTree>
    <p:extLst>
      <p:ext uri="{BB962C8B-B14F-4D97-AF65-F5344CB8AC3E}">
        <p14:creationId xmlns:p14="http://schemas.microsoft.com/office/powerpoint/2010/main" val="3128952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7869" y="365125"/>
            <a:ext cx="10515600" cy="1325563"/>
          </a:xfrm>
        </p:spPr>
        <p:txBody>
          <a:bodyPr>
            <a:normAutofit fontScale="90000"/>
          </a:bodyPr>
          <a:lstStyle/>
          <a:p>
            <a:r>
              <a:rPr lang="en-US" sz="3800" b="1" u="sng" dirty="0" smtClean="0">
                <a:solidFill>
                  <a:schemeClr val="bg1"/>
                </a:solidFill>
              </a:rPr>
              <a:t>THOROUGHBREDS</a:t>
            </a:r>
            <a:r>
              <a:rPr lang="en-US" sz="3800" b="1" dirty="0" smtClean="0">
                <a:solidFill>
                  <a:schemeClr val="bg1"/>
                </a:solidFill>
              </a:rPr>
              <a:t>:</a:t>
            </a:r>
            <a:r>
              <a:rPr lang="en-US" sz="3800" dirty="0" smtClean="0">
                <a:solidFill>
                  <a:schemeClr val="bg1"/>
                </a:solidFill>
              </a:rPr>
              <a:t> Kentucky Breeders’ Incentive Fund and Kentucky Thoroughbred Development Fund</a:t>
            </a:r>
            <a:endParaRPr lang="en-US" sz="3800" dirty="0">
              <a:solidFill>
                <a:schemeClr val="bg1"/>
              </a:solidFill>
            </a:endParaRPr>
          </a:p>
        </p:txBody>
      </p:sp>
      <p:sp>
        <p:nvSpPr>
          <p:cNvPr id="3" name="Content Placeholder 2"/>
          <p:cNvSpPr>
            <a:spLocks noGrp="1"/>
          </p:cNvSpPr>
          <p:nvPr>
            <p:ph idx="1"/>
          </p:nvPr>
        </p:nvSpPr>
        <p:spPr/>
        <p:txBody>
          <a:bodyPr>
            <a:normAutofit lnSpcReduction="10000"/>
          </a:bodyPr>
          <a:lstStyle/>
          <a:p>
            <a:r>
              <a:rPr lang="en-US" dirty="0" smtClean="0">
                <a:solidFill>
                  <a:schemeClr val="bg1"/>
                </a:solidFill>
              </a:rPr>
              <a:t>KTBIF: 80% of the 6% stallion stud fee tax</a:t>
            </a:r>
          </a:p>
          <a:p>
            <a:pPr lvl="1"/>
            <a:r>
              <a:rPr lang="en-US" dirty="0" smtClean="0">
                <a:solidFill>
                  <a:schemeClr val="bg1"/>
                </a:solidFill>
              </a:rPr>
              <a:t>$140M since 2006: Awards are distributed to KY breeders for winning eligible races across the globe: </a:t>
            </a:r>
          </a:p>
          <a:p>
            <a:pPr marL="457200" lvl="1" indent="0">
              <a:buNone/>
            </a:pPr>
            <a:endParaRPr lang="en-US" dirty="0" smtClean="0">
              <a:solidFill>
                <a:schemeClr val="bg1"/>
              </a:solidFill>
            </a:endParaRPr>
          </a:p>
          <a:p>
            <a:pPr marL="914400" lvl="2" indent="0">
              <a:buNone/>
            </a:pPr>
            <a:r>
              <a:rPr lang="en-US" i="1" dirty="0" smtClean="0">
                <a:solidFill>
                  <a:schemeClr val="bg1"/>
                </a:solidFill>
              </a:rPr>
              <a:t>“Regardless </a:t>
            </a:r>
            <a:r>
              <a:rPr lang="en-US" i="1" dirty="0">
                <a:solidFill>
                  <a:schemeClr val="bg1"/>
                </a:solidFill>
              </a:rPr>
              <a:t>of how Roaring Lion does in the Classic, he has already made a valuable contribution to Naify's program. She breeds in Kentucky to take advantage of the Kentucky Thoroughbred Breeders' Incentive Fund, which pays for grade/group 1 or grade/group 2 wins anywhere in the U.S., Canada, England, France, and Ireland. To date, Roaring Lion has accumulated $35,000 in incentive funds</a:t>
            </a:r>
            <a:r>
              <a:rPr lang="en-US" i="1" dirty="0" smtClean="0">
                <a:solidFill>
                  <a:schemeClr val="bg1"/>
                </a:solidFill>
              </a:rPr>
              <a:t>. “		</a:t>
            </a:r>
          </a:p>
          <a:p>
            <a:pPr marL="914400" lvl="2" indent="0">
              <a:buNone/>
            </a:pPr>
            <a:r>
              <a:rPr lang="en-US" i="1" dirty="0">
                <a:solidFill>
                  <a:schemeClr val="bg1"/>
                </a:solidFill>
              </a:rPr>
              <a:t>	</a:t>
            </a:r>
            <a:r>
              <a:rPr lang="en-US" i="1" dirty="0" smtClean="0">
                <a:solidFill>
                  <a:schemeClr val="bg1"/>
                </a:solidFill>
              </a:rPr>
              <a:t>						Bloodhorse.com on 11/2/18</a:t>
            </a:r>
          </a:p>
          <a:p>
            <a:pPr marL="914400" lvl="2" indent="0">
              <a:buNone/>
            </a:pPr>
            <a:endParaRPr lang="en-US" i="1" dirty="0" smtClean="0">
              <a:solidFill>
                <a:schemeClr val="bg1"/>
              </a:solidFill>
            </a:endParaRPr>
          </a:p>
          <a:p>
            <a:pPr lvl="1"/>
            <a:r>
              <a:rPr lang="en-US" i="1" dirty="0" smtClean="0">
                <a:solidFill>
                  <a:schemeClr val="bg1"/>
                </a:solidFill>
              </a:rPr>
              <a:t>August 15 deadline: 9,146 mares nominated; will continue to accept nominations until 12/31/18 for pregnant mares, weanlings &amp; yearlings.</a:t>
            </a:r>
            <a:endParaRPr lang="en-US" i="1" dirty="0">
              <a:solidFill>
                <a:schemeClr val="bg1"/>
              </a:solidFill>
            </a:endParaRPr>
          </a:p>
          <a:p>
            <a:pPr lvl="1"/>
            <a:endParaRPr lang="en-US" dirty="0"/>
          </a:p>
        </p:txBody>
      </p:sp>
    </p:spTree>
    <p:extLst>
      <p:ext uri="{BB962C8B-B14F-4D97-AF65-F5344CB8AC3E}">
        <p14:creationId xmlns:p14="http://schemas.microsoft.com/office/powerpoint/2010/main" val="1173180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00000"/>
              </a:lnSpc>
            </a:pPr>
            <a:r>
              <a:rPr lang="en-US" sz="6000" b="1" dirty="0" smtClean="0">
                <a:solidFill>
                  <a:schemeClr val="bg1"/>
                </a:solidFill>
              </a:rPr>
              <a:t/>
            </a:r>
            <a:br>
              <a:rPr lang="en-US" sz="6000" b="1" dirty="0" smtClean="0">
                <a:solidFill>
                  <a:schemeClr val="bg1"/>
                </a:solidFill>
              </a:rPr>
            </a:br>
            <a:r>
              <a:rPr lang="en-US" sz="4200" b="1" u="sng" dirty="0" smtClean="0">
                <a:solidFill>
                  <a:schemeClr val="bg1"/>
                </a:solidFill>
              </a:rPr>
              <a:t>THOROUGHBREDS</a:t>
            </a:r>
            <a:r>
              <a:rPr lang="en-US" sz="4200" b="1" dirty="0" smtClean="0">
                <a:solidFill>
                  <a:schemeClr val="bg1"/>
                </a:solidFill>
              </a:rPr>
              <a:t>: Report of Mares Bred in North America							</a:t>
            </a:r>
            <a:r>
              <a:rPr lang="en-US" sz="2000" b="1" dirty="0" smtClean="0">
                <a:solidFill>
                  <a:schemeClr val="bg1"/>
                </a:solidFill>
              </a:rPr>
              <a:t>source: The Jockey Club</a:t>
            </a:r>
            <a:r>
              <a:rPr lang="en-US" sz="4200" b="1" dirty="0" smtClean="0">
                <a:solidFill>
                  <a:schemeClr val="bg1"/>
                </a:solidFill>
              </a:rPr>
              <a:t/>
            </a:r>
            <a:br>
              <a:rPr lang="en-US" sz="4200" b="1" dirty="0" smtClean="0">
                <a:solidFill>
                  <a:schemeClr val="bg1"/>
                </a:solidFill>
              </a:rPr>
            </a:br>
            <a:r>
              <a:rPr lang="en-US" sz="6000" b="1" dirty="0" smtClean="0">
                <a:solidFill>
                  <a:schemeClr val="bg1"/>
                </a:solidFill>
              </a:rPr>
              <a:t>									</a:t>
            </a:r>
            <a:endParaRPr lang="en-US" sz="1100" b="1" dirty="0">
              <a:solidFill>
                <a:schemeClr val="bg1"/>
              </a:solidFill>
            </a:endParaRPr>
          </a:p>
        </p:txBody>
      </p:sp>
      <p:pic>
        <p:nvPicPr>
          <p:cNvPr id="4" name="Content Placeholder 3"/>
          <p:cNvPicPr>
            <a:picLocks noGrp="1" noChangeAspect="1"/>
          </p:cNvPicPr>
          <p:nvPr>
            <p:ph idx="1"/>
          </p:nvPr>
        </p:nvPicPr>
        <p:blipFill>
          <a:blip r:embed="rId3"/>
          <a:stretch>
            <a:fillRect/>
          </a:stretch>
        </p:blipFill>
        <p:spPr>
          <a:xfrm>
            <a:off x="1140823" y="2113439"/>
            <a:ext cx="9597118" cy="4023148"/>
          </a:xfrm>
          <a:prstGeom prst="rect">
            <a:avLst/>
          </a:prstGeom>
        </p:spPr>
      </p:pic>
    </p:spTree>
    <p:extLst>
      <p:ext uri="{BB962C8B-B14F-4D97-AF65-F5344CB8AC3E}">
        <p14:creationId xmlns:p14="http://schemas.microsoft.com/office/powerpoint/2010/main" val="2440208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800" b="1" u="sng" dirty="0">
                <a:solidFill>
                  <a:schemeClr val="bg1"/>
                </a:solidFill>
              </a:rPr>
              <a:t>THOROUGHBREDS</a:t>
            </a:r>
            <a:r>
              <a:rPr lang="en-US" sz="3800" b="1" dirty="0">
                <a:solidFill>
                  <a:schemeClr val="bg1"/>
                </a:solidFill>
              </a:rPr>
              <a:t>:</a:t>
            </a:r>
            <a:r>
              <a:rPr lang="en-US" sz="3800" dirty="0">
                <a:solidFill>
                  <a:schemeClr val="bg1"/>
                </a:solidFill>
              </a:rPr>
              <a:t> Kentucky </a:t>
            </a:r>
            <a:r>
              <a:rPr lang="en-US" sz="3800" dirty="0" smtClean="0">
                <a:solidFill>
                  <a:schemeClr val="bg1"/>
                </a:solidFill>
              </a:rPr>
              <a:t>Breeders’ </a:t>
            </a:r>
            <a:r>
              <a:rPr lang="en-US" sz="3800" dirty="0">
                <a:solidFill>
                  <a:schemeClr val="bg1"/>
                </a:solidFill>
              </a:rPr>
              <a:t>Incentive Fund and Kentucky Thoroughbred Development Fund</a:t>
            </a:r>
            <a:endParaRPr lang="en-US" sz="3800" dirty="0"/>
          </a:p>
        </p:txBody>
      </p:sp>
      <p:sp>
        <p:nvSpPr>
          <p:cNvPr id="3" name="Content Placeholder 2"/>
          <p:cNvSpPr>
            <a:spLocks noGrp="1"/>
          </p:cNvSpPr>
          <p:nvPr>
            <p:ph idx="1"/>
          </p:nvPr>
        </p:nvSpPr>
        <p:spPr/>
        <p:txBody>
          <a:bodyPr/>
          <a:lstStyle/>
          <a:p>
            <a:pPr>
              <a:lnSpc>
                <a:spcPct val="150000"/>
              </a:lnSpc>
            </a:pPr>
            <a:r>
              <a:rPr lang="en-US" dirty="0" smtClean="0">
                <a:solidFill>
                  <a:schemeClr val="bg1"/>
                </a:solidFill>
              </a:rPr>
              <a:t>KTDF: a portion of the tax on all thoroughbred wagers at Kentucky racetracks funds the Kentucky Thoroughbred Development Fund.</a:t>
            </a:r>
          </a:p>
          <a:p>
            <a:pPr>
              <a:lnSpc>
                <a:spcPct val="150000"/>
              </a:lnSpc>
            </a:pPr>
            <a:r>
              <a:rPr lang="en-US" dirty="0" smtClean="0">
                <a:solidFill>
                  <a:schemeClr val="bg1"/>
                </a:solidFill>
              </a:rPr>
              <a:t>Provides added money to </a:t>
            </a:r>
          </a:p>
          <a:p>
            <a:pPr>
              <a:lnSpc>
                <a:spcPct val="150000"/>
              </a:lnSpc>
            </a:pPr>
            <a:r>
              <a:rPr lang="en-US" dirty="0" smtClean="0">
                <a:solidFill>
                  <a:schemeClr val="bg1"/>
                </a:solidFill>
              </a:rPr>
              <a:t>Significant increase over the last few years:</a:t>
            </a:r>
          </a:p>
          <a:p>
            <a:pPr lvl="1">
              <a:lnSpc>
                <a:spcPct val="150000"/>
              </a:lnSpc>
            </a:pPr>
            <a:r>
              <a:rPr lang="en-US" dirty="0" smtClean="0">
                <a:solidFill>
                  <a:schemeClr val="bg1"/>
                </a:solidFill>
              </a:rPr>
              <a:t>2017:  $9,678,897</a:t>
            </a:r>
          </a:p>
          <a:p>
            <a:pPr lvl="1">
              <a:lnSpc>
                <a:spcPct val="150000"/>
              </a:lnSpc>
            </a:pPr>
            <a:r>
              <a:rPr lang="en-US" dirty="0" smtClean="0">
                <a:solidFill>
                  <a:schemeClr val="bg1"/>
                </a:solidFill>
              </a:rPr>
              <a:t>2018 (thru 9/30/18):  7,945,857</a:t>
            </a:r>
            <a:endParaRPr lang="en-US" dirty="0">
              <a:solidFill>
                <a:schemeClr val="bg1"/>
              </a:solidFill>
            </a:endParaRPr>
          </a:p>
        </p:txBody>
      </p:sp>
    </p:spTree>
    <p:extLst>
      <p:ext uri="{BB962C8B-B14F-4D97-AF65-F5344CB8AC3E}">
        <p14:creationId xmlns:p14="http://schemas.microsoft.com/office/powerpoint/2010/main" val="3495451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b="1" dirty="0" smtClean="0">
                <a:solidFill>
                  <a:schemeClr val="bg1"/>
                </a:solidFill>
              </a:rPr>
              <a:t>STANDARDBREDS</a:t>
            </a:r>
            <a:r>
              <a:rPr lang="en-US" sz="3800" dirty="0" smtClean="0">
                <a:solidFill>
                  <a:schemeClr val="bg1"/>
                </a:solidFill>
              </a:rPr>
              <a:t>: Kentucky Sire Stakes</a:t>
            </a:r>
            <a:endParaRPr lang="en-US" sz="3800" dirty="0">
              <a:solidFill>
                <a:schemeClr val="bg1"/>
              </a:solidFill>
            </a:endParaRPr>
          </a:p>
        </p:txBody>
      </p:sp>
      <p:sp>
        <p:nvSpPr>
          <p:cNvPr id="4" name="Text Placeholder 3"/>
          <p:cNvSpPr>
            <a:spLocks noGrp="1"/>
          </p:cNvSpPr>
          <p:nvPr>
            <p:ph type="body" sz="half" idx="2"/>
          </p:nvPr>
        </p:nvSpPr>
        <p:spPr/>
        <p:txBody>
          <a:bodyPr/>
          <a:lstStyle/>
          <a:p>
            <a:pPr marL="342900" indent="-342900">
              <a:lnSpc>
                <a:spcPct val="100000"/>
              </a:lnSpc>
              <a:buFont typeface="Arial" panose="020B0604020202020204" pitchFamily="34" charset="0"/>
              <a:buChar char="•"/>
            </a:pPr>
            <a:r>
              <a:rPr lang="en-US" sz="3000" dirty="0" smtClean="0">
                <a:solidFill>
                  <a:schemeClr val="bg1"/>
                </a:solidFill>
              </a:rPr>
              <a:t>Standardbred programs combine two taxes: 13% of the 6% stallion tax along with the pari-mutuel tax to fund the Kentucky Sire Stakes</a:t>
            </a:r>
          </a:p>
          <a:p>
            <a:endParaRPr lang="en-US" dirty="0"/>
          </a:p>
        </p:txBody>
      </p:sp>
      <p:pic>
        <p:nvPicPr>
          <p:cNvPr id="10" name="Picture 9"/>
          <p:cNvPicPr>
            <a:picLocks noChangeAspect="1"/>
          </p:cNvPicPr>
          <p:nvPr/>
        </p:nvPicPr>
        <p:blipFill>
          <a:blip r:embed="rId3"/>
          <a:stretch>
            <a:fillRect/>
          </a:stretch>
        </p:blipFill>
        <p:spPr>
          <a:xfrm>
            <a:off x="5876925" y="-47625"/>
            <a:ext cx="6315075" cy="6905625"/>
          </a:xfrm>
          <a:prstGeom prst="rect">
            <a:avLst/>
          </a:prstGeom>
        </p:spPr>
      </p:pic>
    </p:spTree>
    <p:extLst>
      <p:ext uri="{BB962C8B-B14F-4D97-AF65-F5344CB8AC3E}">
        <p14:creationId xmlns:p14="http://schemas.microsoft.com/office/powerpoint/2010/main" val="3794420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a:xfrm>
            <a:off x="839787" y="457200"/>
            <a:ext cx="3932237" cy="1600200"/>
          </a:xfrm>
        </p:spPr>
        <p:txBody>
          <a:bodyPr>
            <a:noAutofit/>
          </a:bodyPr>
          <a:lstStyle/>
          <a:p>
            <a:r>
              <a:rPr lang="en-US" sz="3800" b="1" dirty="0">
                <a:solidFill>
                  <a:schemeClr val="bg1"/>
                </a:solidFill>
              </a:rPr>
              <a:t>STANDARDBREDS</a:t>
            </a:r>
            <a:r>
              <a:rPr lang="en-US" sz="3800" dirty="0">
                <a:solidFill>
                  <a:schemeClr val="bg1"/>
                </a:solidFill>
              </a:rPr>
              <a:t>: Kentucky Sire Stakes</a:t>
            </a:r>
            <a:endParaRPr lang="en-US" sz="3800" dirty="0"/>
          </a:p>
        </p:txBody>
      </p:sp>
      <p:sp>
        <p:nvSpPr>
          <p:cNvPr id="30" name="Text Placeholder 29"/>
          <p:cNvSpPr>
            <a:spLocks noGrp="1"/>
          </p:cNvSpPr>
          <p:nvPr>
            <p:ph type="body" sz="half" idx="2"/>
          </p:nvPr>
        </p:nvSpPr>
        <p:spPr/>
        <p:txBody>
          <a:bodyPr>
            <a:noAutofit/>
          </a:bodyPr>
          <a:lstStyle/>
          <a:p>
            <a:pPr marL="285750" indent="-285750">
              <a:buFont typeface="Arial" panose="020B0604020202020204" pitchFamily="34" charset="0"/>
              <a:buChar char="•"/>
            </a:pPr>
            <a:r>
              <a:rPr lang="en-US" sz="2000" dirty="0" smtClean="0">
                <a:solidFill>
                  <a:schemeClr val="bg1"/>
                </a:solidFill>
              </a:rPr>
              <a:t>Fair included KYSS Championship races </a:t>
            </a:r>
          </a:p>
          <a:p>
            <a:pPr marL="285750" indent="-285750">
              <a:buFont typeface="Arial" panose="020B0604020202020204" pitchFamily="34" charset="0"/>
              <a:buChar char="•"/>
            </a:pPr>
            <a:r>
              <a:rPr lang="en-US" sz="2000" dirty="0" smtClean="0">
                <a:solidFill>
                  <a:schemeClr val="bg1"/>
                </a:solidFill>
              </a:rPr>
              <a:t>Equine education component—KEEP, New Vocations, Harness Horse Youth Foundation &amp; a parade of breeds</a:t>
            </a:r>
          </a:p>
          <a:p>
            <a:pPr marL="285750" indent="-285750">
              <a:buFont typeface="Arial" panose="020B0604020202020204" pitchFamily="34" charset="0"/>
              <a:buChar char="•"/>
            </a:pPr>
            <a:r>
              <a:rPr lang="en-US" sz="2000" dirty="0" smtClean="0">
                <a:solidFill>
                  <a:schemeClr val="bg1"/>
                </a:solidFill>
              </a:rPr>
              <a:t>Highlighted all things Kentucky—local music entertainment, artist, food trucks, bourbon &amp; craft beer.  </a:t>
            </a:r>
            <a:endParaRPr lang="en-US" sz="2000" dirty="0">
              <a:solidFill>
                <a:schemeClr val="bg1"/>
              </a:solidFill>
            </a:endParaRPr>
          </a:p>
        </p:txBody>
      </p:sp>
      <p:sp>
        <p:nvSpPr>
          <p:cNvPr id="3" name="Content Placeholder 2"/>
          <p:cNvSpPr>
            <a:spLocks noGrp="1"/>
          </p:cNvSpPr>
          <p:nvPr>
            <p:ph sz="half" idx="4294967295"/>
          </p:nvPr>
        </p:nvSpPr>
        <p:spPr>
          <a:xfrm>
            <a:off x="0" y="1825625"/>
            <a:ext cx="5181600" cy="4351338"/>
          </a:xfrm>
        </p:spPr>
        <p:txBody>
          <a:bodyPr/>
          <a:lstStyle/>
          <a:p>
            <a:pPr marL="0" indent="0">
              <a:buNone/>
            </a:pPr>
            <a:r>
              <a:rPr lang="en-US" dirty="0" smtClean="0"/>
              <a:t> </a:t>
            </a:r>
            <a:endParaRPr lang="en-US" dirty="0"/>
          </a:p>
        </p:txBody>
      </p:sp>
      <p:pic>
        <p:nvPicPr>
          <p:cNvPr id="32" name="Picture 31"/>
          <p:cNvPicPr>
            <a:picLocks noChangeAspect="1"/>
          </p:cNvPicPr>
          <p:nvPr/>
        </p:nvPicPr>
        <p:blipFill>
          <a:blip r:embed="rId3"/>
          <a:stretch>
            <a:fillRect/>
          </a:stretch>
        </p:blipFill>
        <p:spPr>
          <a:xfrm>
            <a:off x="7323909" y="343989"/>
            <a:ext cx="4110445" cy="6069057"/>
          </a:xfrm>
          <a:prstGeom prst="rect">
            <a:avLst/>
          </a:prstGeom>
        </p:spPr>
      </p:pic>
    </p:spTree>
    <p:extLst>
      <p:ext uri="{BB962C8B-B14F-4D97-AF65-F5344CB8AC3E}">
        <p14:creationId xmlns:p14="http://schemas.microsoft.com/office/powerpoint/2010/main" val="4197576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b="1" dirty="0" smtClean="0">
                <a:solidFill>
                  <a:schemeClr val="bg1"/>
                </a:solidFill>
              </a:rPr>
              <a:t>ALL OTHER EQUINE BREEDS:</a:t>
            </a:r>
            <a:endParaRPr lang="en-US" sz="3800" b="1" dirty="0">
              <a:solidFill>
                <a:schemeClr val="bg1"/>
              </a:solidFill>
            </a:endParaRPr>
          </a:p>
        </p:txBody>
      </p:sp>
      <p:sp useBgFill="1">
        <p:nvSpPr>
          <p:cNvPr id="3" name="Content Placeholder 2"/>
          <p:cNvSpPr>
            <a:spLocks noGrp="1"/>
          </p:cNvSpPr>
          <p:nvPr>
            <p:ph idx="1"/>
          </p:nvPr>
        </p:nvSpPr>
        <p:spPr/>
        <p:txBody>
          <a:bodyPr>
            <a:normAutofit lnSpcReduction="10000"/>
          </a:bodyPr>
          <a:lstStyle/>
          <a:p>
            <a:r>
              <a:rPr lang="en-US" dirty="0" smtClean="0">
                <a:solidFill>
                  <a:schemeClr val="bg1"/>
                </a:solidFill>
              </a:rPr>
              <a:t>KHBIF: receives 7% of the 6% stallion sales tax and those funds are distributed over 11 non-racing approved KY Affiliates.  Since inception, over $11.8M since 2006</a:t>
            </a:r>
          </a:p>
          <a:p>
            <a:r>
              <a:rPr lang="en-US" dirty="0" smtClean="0">
                <a:solidFill>
                  <a:schemeClr val="bg1"/>
                </a:solidFill>
              </a:rPr>
              <a:t>Over the last several years we have been working with the advisory committee and legal team to revise this regulation to allow us to cast a broader net and increase participation in the fund.  </a:t>
            </a:r>
            <a:r>
              <a:rPr lang="en-US" smtClean="0">
                <a:solidFill>
                  <a:schemeClr val="bg1"/>
                </a:solidFill>
              </a:rPr>
              <a:t>On October 1 </a:t>
            </a:r>
            <a:r>
              <a:rPr lang="en-US" dirty="0" smtClean="0">
                <a:solidFill>
                  <a:schemeClr val="bg1"/>
                </a:solidFill>
              </a:rPr>
              <a:t>we met with representatives from all breeds to discuss concerns with the goal of continuing to revise the regulation while still providing rewards owners and breeders of Kentucky-bred horses.</a:t>
            </a:r>
          </a:p>
          <a:p>
            <a:r>
              <a:rPr lang="en-US" dirty="0" smtClean="0">
                <a:solidFill>
                  <a:schemeClr val="bg1"/>
                </a:solidFill>
              </a:rPr>
              <a:t>KQPAADF: Purse program &amp; to date, those funds have not been disbursed.   </a:t>
            </a:r>
            <a:endParaRPr lang="en-US" dirty="0">
              <a:solidFill>
                <a:schemeClr val="bg1"/>
              </a:solidFill>
            </a:endParaRPr>
          </a:p>
        </p:txBody>
      </p:sp>
    </p:spTree>
    <p:extLst>
      <p:ext uri="{BB962C8B-B14F-4D97-AF65-F5344CB8AC3E}">
        <p14:creationId xmlns:p14="http://schemas.microsoft.com/office/powerpoint/2010/main" val="2837935955"/>
      </p:ext>
    </p:extLst>
  </p:cSld>
  <p:clrMapOvr>
    <a:masterClrMapping/>
  </p:clrMapOvr>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TotalTime>
  <Words>487</Words>
  <Application>Microsoft Office PowerPoint</Application>
  <PresentationFormat>Widescreen</PresentationFormat>
  <Paragraphs>38</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Kentucky Horse Racing Commission</vt:lpstr>
      <vt:lpstr>THOROUGHBREDS: Kentucky Breeders’ Incentive Fund and Kentucky Thoroughbred Development Fund</vt:lpstr>
      <vt:lpstr> THOROUGHBREDS: Report of Mares Bred in North America       source: The Jockey Club          </vt:lpstr>
      <vt:lpstr>THOROUGHBREDS: Kentucky Breeders’ Incentive Fund and Kentucky Thoroughbred Development Fund</vt:lpstr>
      <vt:lpstr>STANDARDBREDS: Kentucky Sire Stakes</vt:lpstr>
      <vt:lpstr>STANDARDBREDS: Kentucky Sire Stakes</vt:lpstr>
      <vt:lpstr>ALL OTHER EQUINE BREEDS:</vt:lpstr>
    </vt:vector>
  </TitlesOfParts>
  <Company>Commonwealth of Kentucky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Kentucky Horse Racing Commission</dc:title>
  <dc:creator>Eads, Jamie (PPC)</dc:creator>
  <cp:lastModifiedBy>Spoonamore, Susan (LRC)</cp:lastModifiedBy>
  <cp:revision>20</cp:revision>
  <dcterms:created xsi:type="dcterms:W3CDTF">2018-11-13T15:08:52Z</dcterms:created>
  <dcterms:modified xsi:type="dcterms:W3CDTF">2018-11-14T13:44:43Z</dcterms:modified>
</cp:coreProperties>
</file>