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91" r:id="rId3"/>
    <p:sldId id="267" r:id="rId4"/>
    <p:sldId id="283" r:id="rId5"/>
    <p:sldId id="271" r:id="rId6"/>
    <p:sldId id="299" r:id="rId7"/>
    <p:sldId id="292" r:id="rId8"/>
    <p:sldId id="301" r:id="rId9"/>
    <p:sldId id="281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Stanley" initials="S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AFF"/>
    <a:srgbClr val="D6D2C4"/>
    <a:srgbClr val="0033A0"/>
    <a:srgbClr val="0000FF"/>
    <a:srgbClr val="0033CC"/>
    <a:srgbClr val="CFA6D8"/>
    <a:srgbClr val="CEA1D0"/>
    <a:srgbClr val="0000CC"/>
    <a:srgbClr val="33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Garamond" panose="02020404030301010803" pitchFamily="18" charset="0"/>
              </a:defRPr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</a:p>
          <a:p>
            <a:pPr>
              <a:defRPr>
                <a:latin typeface="Garamond" panose="02020404030301010803" pitchFamily="18" charset="0"/>
              </a:defRPr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(fall semester)</a:t>
            </a:r>
          </a:p>
        </c:rich>
      </c:tx>
      <c:layout>
        <c:manualLayout>
          <c:xMode val="edge"/>
          <c:yMode val="edge"/>
          <c:x val="5.73812464316922E-2"/>
          <c:y val="0.13807135805432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0433397068196E-2"/>
          <c:y val="0.26206282313436402"/>
          <c:w val="0.94391332058636102"/>
          <c:h val="0.57541137979506196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00FF"/>
            </a:solidFill>
          </c:spPr>
          <c:invertIfNegative val="0"/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6D8-44F1-ADCB-C454EB62ED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Undergrad!$A$2:$A$14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Undergrad!$B$2:$B$14</c:f>
              <c:numCache>
                <c:formatCode>General</c:formatCode>
                <c:ptCount val="13"/>
                <c:pt idx="0">
                  <c:v>42</c:v>
                </c:pt>
                <c:pt idx="1">
                  <c:v>103</c:v>
                </c:pt>
                <c:pt idx="2">
                  <c:v>121</c:v>
                </c:pt>
                <c:pt idx="3">
                  <c:v>168</c:v>
                </c:pt>
                <c:pt idx="4">
                  <c:v>219</c:v>
                </c:pt>
                <c:pt idx="5">
                  <c:v>237</c:v>
                </c:pt>
                <c:pt idx="6">
                  <c:v>266</c:v>
                </c:pt>
                <c:pt idx="7">
                  <c:v>301</c:v>
                </c:pt>
                <c:pt idx="8">
                  <c:v>322</c:v>
                </c:pt>
                <c:pt idx="9">
                  <c:v>304</c:v>
                </c:pt>
                <c:pt idx="10">
                  <c:v>320</c:v>
                </c:pt>
                <c:pt idx="11">
                  <c:v>301</c:v>
                </c:pt>
                <c:pt idx="12">
                  <c:v>330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D8-44F1-ADCB-C454EB62ED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10252520"/>
        <c:axId val="410250560"/>
      </c:barChart>
      <c:catAx>
        <c:axId val="41025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0250560"/>
        <c:crosses val="autoZero"/>
        <c:auto val="1"/>
        <c:lblAlgn val="ctr"/>
        <c:lblOffset val="100"/>
        <c:noMultiLvlLbl val="0"/>
      </c:catAx>
      <c:valAx>
        <c:axId val="410250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0252520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029-423B-8FDC-0F8528871172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029-423B-8FDC-0F8528871172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029-423B-8FDC-0F8528871172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029-423B-8FDC-0F8528871172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029-423B-8FDC-0F8528871172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029-423B-8FDC-0F8528871172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029-423B-8FDC-0F8528871172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029-423B-8FDC-0F8528871172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1029-423B-8FDC-0F8528871172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029-423B-8FDC-0F8528871172}"/>
              </c:ext>
            </c:extLst>
          </c:dPt>
          <c:dLbls>
            <c:dLbl>
              <c:idx val="0"/>
              <c:layout>
                <c:manualLayout>
                  <c:x val="-0.18571473028642099"/>
                  <c:y val="0.62543331586930495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1"/>
                      <a:t>9%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029-423B-8FDC-0F852887117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9074173454023"/>
                  <c:y val="0.3101778042265950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1"/>
                      <a:t>11%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029-423B-8FDC-0F852887117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4122927916324203E-3"/>
                  <c:y val="-0.35151056333428099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1"/>
                      <a:t>17%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029-423B-8FDC-0F852887117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5196823319470894E-2"/>
                  <c:y val="-0.35708876606506601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1"/>
                      <a:t>7%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029-423B-8FDC-0F852887117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685780691260898E-2"/>
                  <c:y val="-0.51442967184896304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1"/>
                      <a:t>6%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029-423B-8FDC-0F852887117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3555976427915498E-2"/>
                  <c:y val="-0.171151265361174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1"/>
                      <a:t>7%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029-423B-8FDC-0F852887117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6990405384309801"/>
                  <c:y val="-0.25123997601586801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1"/>
                      <a:t>2%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029-423B-8FDC-0F852887117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1184714914131499"/>
                  <c:y val="-6.0063492177902397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1"/>
                      <a:t>5%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029-423B-8FDC-0F852887117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7364344913656199"/>
                  <c:y val="0.10883655787162901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1"/>
                      <a:t>17%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029-423B-8FDC-0F852887117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56390087790674E-2"/>
                  <c:y val="0.16186315800380299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1"/>
                      <a:t>6%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029-423B-8FDC-0F852887117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8.3191164882647703E-2"/>
                  <c:y val="0.7319349797571940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1" baseline="0"/>
                      <a:t>13%</a:t>
                    </a:r>
                    <a:endParaRPr lang="en-US" sz="1600" baseline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707-4C52-A5BD-0E456E9713F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'Jobs (Summarized)- 2018'!$A$2:$A$12</c:f>
              <c:strCache>
                <c:ptCount val="11"/>
                <c:pt idx="0">
                  <c:v>Continuing Education - 17%</c:v>
                </c:pt>
                <c:pt idx="1">
                  <c:v>Riding/Training/Showing- 17%</c:v>
                </c:pt>
                <c:pt idx="2">
                  <c:v>Unknown - 13%</c:v>
                </c:pt>
                <c:pt idx="3">
                  <c:v>Equine Medical - 11%</c:v>
                </c:pt>
                <c:pt idx="4">
                  <c:v>Farm Management/Breeding - 9% </c:v>
                </c:pt>
                <c:pt idx="5">
                  <c:v>Sales/Retail - 7%</c:v>
                </c:pt>
                <c:pt idx="6">
                  <c:v>Non Profit/Associations/Education - 7%</c:v>
                </c:pt>
                <c:pt idx="7">
                  <c:v>Employed, but not in equine - 6%</c:v>
                </c:pt>
                <c:pt idx="8">
                  <c:v>Marketing/Public Relations - 6%</c:v>
                </c:pt>
                <c:pt idx="9">
                  <c:v>Research - 5%</c:v>
                </c:pt>
                <c:pt idx="10">
                  <c:v>Professional Services - 2%</c:v>
                </c:pt>
              </c:strCache>
            </c:strRef>
          </c:cat>
          <c:val>
            <c:numRef>
              <c:f>'Jobs (Summarized)- 2018'!$B$2:$B$12</c:f>
              <c:numCache>
                <c:formatCode>General</c:formatCode>
                <c:ptCount val="11"/>
                <c:pt idx="0">
                  <c:v>61</c:v>
                </c:pt>
                <c:pt idx="1">
                  <c:v>59</c:v>
                </c:pt>
                <c:pt idx="2">
                  <c:v>47</c:v>
                </c:pt>
                <c:pt idx="3">
                  <c:v>39</c:v>
                </c:pt>
                <c:pt idx="4">
                  <c:v>33</c:v>
                </c:pt>
                <c:pt idx="5">
                  <c:v>26</c:v>
                </c:pt>
                <c:pt idx="6">
                  <c:v>26</c:v>
                </c:pt>
                <c:pt idx="7">
                  <c:v>21</c:v>
                </c:pt>
                <c:pt idx="8">
                  <c:v>20</c:v>
                </c:pt>
                <c:pt idx="9">
                  <c:v>17</c:v>
                </c:pt>
                <c:pt idx="1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029-423B-8FDC-0F8528871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8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9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9444444538405905"/>
          <c:y val="4.0980250031421701E-2"/>
          <c:w val="0.35034571161489902"/>
          <c:h val="0.89345098215741703"/>
        </c:manualLayout>
      </c:layout>
      <c:overlay val="0"/>
      <c:spPr>
        <a:effectLst/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Sheet2!$B$1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34-4B46-AA6E-FC80F4103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34-4B46-AA6E-FC80F4103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34-4B46-AA6E-FC80F4103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34-4B46-AA6E-FC80F4103394}"/>
              </c:ext>
            </c:extLst>
          </c:dPt>
          <c:dLbls>
            <c:delete val="1"/>
          </c:dLbls>
          <c:cat>
            <c:strRef>
              <c:f>Sheet2!$A$2:$A$4</c:f>
              <c:strCache>
                <c:ptCount val="3"/>
                <c:pt idx="0">
                  <c:v>Kentucky</c:v>
                </c:pt>
                <c:pt idx="1">
                  <c:v>Out of State</c:v>
                </c:pt>
                <c:pt idx="2">
                  <c:v>Graduate School</c:v>
                </c:pt>
              </c:strCache>
            </c:strRef>
          </c:cat>
          <c:val>
            <c:numRef>
              <c:f>Sheet2!$B$2:$B$4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0.22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534-4B46-AA6E-FC80F41033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0.19464</cdr:x>
      <cdr:y>0.11134</cdr:y>
    </cdr:from>
    <cdr:to>
      <cdr:x>0.5</cdr:x>
      <cdr:y>0.30595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59360" y="453317"/>
          <a:ext cx="1348203" cy="792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Further </a:t>
          </a:r>
        </a:p>
        <a:p xmlns:a="http://schemas.openxmlformats.org/drawingml/2006/main">
          <a:pPr algn="ctr"/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0.5142</cdr:x>
      <cdr:y>0.35984</cdr:y>
    </cdr:from>
    <cdr:to>
      <cdr:x>0.88128</cdr:x>
      <cdr:y>0.55941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70258" y="1465075"/>
          <a:ext cx="1620698" cy="812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Kentucky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0.57578</cdr:x>
      <cdr:y>0.50638</cdr:y>
    </cdr:from>
    <cdr:to>
      <cdr:x>0.78575</cdr:x>
      <cdr:y>0.69274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42120" y="2061708"/>
          <a:ext cx="927058" cy="758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58%</a:t>
          </a:r>
          <a:endParaRPr lang="en-US" sz="3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0.06849</cdr:x>
      <cdr:y>0.46535</cdr:y>
    </cdr:from>
    <cdr:to>
      <cdr:x>0.4809</cdr:x>
      <cdr:y>0.58911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406" y="1894646"/>
          <a:ext cx="1820828" cy="503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Other States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0.20223</cdr:x>
      <cdr:y>0.58104</cdr:y>
    </cdr:from>
    <cdr:to>
      <cdr:x>0.32351</cdr:x>
      <cdr:y>0.699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92851" y="2365671"/>
          <a:ext cx="535467" cy="480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22%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0.27367</cdr:x>
      <cdr:y>0.28765</cdr:y>
    </cdr:from>
    <cdr:to>
      <cdr:x>0.39494</cdr:x>
      <cdr:y>0.40562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208300" y="1171165"/>
          <a:ext cx="535422" cy="480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20%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5C6DAC-FF89-46D7-9EAE-9AC04B5A1475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9C02AA-EDCB-4D4F-AAA3-F6338C52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49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442D-A0BF-47DC-AA24-B35CDFD745C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F815-3D6D-44AA-AE5F-3613E5F9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442D-A0BF-47DC-AA24-B35CDFD745C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F815-3D6D-44AA-AE5F-3613E5F9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0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442D-A0BF-47DC-AA24-B35CDFD745C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F815-3D6D-44AA-AE5F-3613E5F9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0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442D-A0BF-47DC-AA24-B35CDFD745C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F815-3D6D-44AA-AE5F-3613E5F9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442D-A0BF-47DC-AA24-B35CDFD745C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F815-3D6D-44AA-AE5F-3613E5F9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442D-A0BF-47DC-AA24-B35CDFD745C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F815-3D6D-44AA-AE5F-3613E5F9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2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442D-A0BF-47DC-AA24-B35CDFD745C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F815-3D6D-44AA-AE5F-3613E5F9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442D-A0BF-47DC-AA24-B35CDFD745C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F815-3D6D-44AA-AE5F-3613E5F9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1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442D-A0BF-47DC-AA24-B35CDFD745C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F815-3D6D-44AA-AE5F-3613E5F9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8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442D-A0BF-47DC-AA24-B35CDFD745C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F815-3D6D-44AA-AE5F-3613E5F9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4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442D-A0BF-47DC-AA24-B35CDFD745C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F815-3D6D-44AA-AE5F-3613E5F9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F442D-A0BF-47DC-AA24-B35CDFD745C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DF815-3D6D-44AA-AE5F-3613E5F9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6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 flipV="1">
            <a:off x="371191" y="351356"/>
            <a:ext cx="1118634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Kentucky Report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Joint Subcommittee on Equine Issues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18, 2019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853" y="5535817"/>
            <a:ext cx="2285569" cy="10865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71191" y="2517296"/>
            <a:ext cx="6649829" cy="1633433"/>
            <a:chOff x="518124" y="2687116"/>
            <a:chExt cx="10192236" cy="952509"/>
          </a:xfrm>
        </p:grpSpPr>
        <p:sp>
          <p:nvSpPr>
            <p:cNvPr id="4" name="Rectangle 3"/>
            <p:cNvSpPr/>
            <p:nvPr/>
          </p:nvSpPr>
          <p:spPr>
            <a:xfrm>
              <a:off x="518124" y="2849936"/>
              <a:ext cx="10192236" cy="7896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 Nancy Cox, </a:t>
              </a:r>
              <a:r>
                <a:rPr lang="en-US" sz="24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Dean</a:t>
              </a:r>
            </a:p>
            <a:p>
              <a:pPr algn="ctr"/>
              <a:endPara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 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James MacLeod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</a:t>
              </a:r>
              <a:endPara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78230" y="2687116"/>
              <a:ext cx="283138" cy="341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3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77" y="2069271"/>
            <a:ext cx="4163957" cy="33107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0800000" flipV="1">
            <a:off x="371191" y="4597352"/>
            <a:ext cx="67148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8A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 Ag Equine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8A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8A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8A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Kentucky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8A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College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1E8A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Agriculture, Food and Environment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8A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8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5">
                <a:lumMod val="5000"/>
                <a:lumOff val="95000"/>
              </a:schemeClr>
            </a:gs>
            <a:gs pos="87000">
              <a:srgbClr val="0033A0"/>
            </a:gs>
            <a:gs pos="100000">
              <a:srgbClr val="0000FF"/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5873" y="-633"/>
            <a:ext cx="11666370" cy="119296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Equine at UK: National and International Leadership, </a:t>
            </a:r>
            <a:br>
              <a:rPr lang="en-US" sz="3600" b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 Direct Positive Impact on Kentucky</a:t>
            </a:r>
            <a:endParaRPr 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15873" y="1391902"/>
            <a:ext cx="7610455" cy="44888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Legacy of equine research has evolved from health and nutrition to all facets of equine science.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Recommitment to the industry in the aftermath of Mare Reproductive Loss Syndrome crisis in 2001.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programs launched 2005 as UK Equine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Initiative.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areas of excellence in education, economics, environment, pharmacology and racetrack safety.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50 faculty and staff provide diverse expertise and scientific approaches.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70" y="5870191"/>
            <a:ext cx="1781871" cy="84713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5873" y="1192333"/>
            <a:ext cx="75397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064431" y="1391902"/>
            <a:ext cx="3917812" cy="4018661"/>
            <a:chOff x="7947462" y="1457014"/>
            <a:chExt cx="3917812" cy="40186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/>
          </p:blipFill>
          <p:spPr>
            <a:xfrm>
              <a:off x="10287922" y="4181365"/>
              <a:ext cx="1577351" cy="12875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2" r="15741"/>
            <a:stretch/>
          </p:blipFill>
          <p:spPr>
            <a:xfrm>
              <a:off x="7947462" y="4174643"/>
              <a:ext cx="2241568" cy="130103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462" y="1457014"/>
              <a:ext cx="3917812" cy="2615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1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5">
                <a:lumMod val="5000"/>
                <a:lumOff val="95000"/>
              </a:schemeClr>
            </a:gs>
            <a:gs pos="87000">
              <a:srgbClr val="0033A0"/>
            </a:gs>
            <a:gs pos="100000">
              <a:srgbClr val="0000FF"/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1967" y="4201"/>
            <a:ext cx="11476667" cy="96795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Development: </a:t>
            </a:r>
            <a:r>
              <a:rPr lang="en-US" sz="36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en-US" sz="3600" b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Our </a:t>
            </a:r>
            <a:r>
              <a:rPr lang="en-US" sz="36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22371" y="818101"/>
            <a:ext cx="7577369" cy="5203196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 undergraduate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Equine Science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Emphasis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science,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business, communications/leadership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330 students currently enrolled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418 alumni in 11 years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Graduate/professional equine-affiliated programs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Equine health studies at the Gluck Equine Research Center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Agricultural disciplines including Animal Science, Plant and Soil Science, Economics, Engineering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UK colleges and departments, including Medicine, Nursing, Law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Business, Engineering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Science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skill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levels, lifelong learning,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leverage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Adult and youth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education: UK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university and industry partnerships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Basic,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career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technical education programs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solidFill>
                <a:srgbClr val="1846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72157"/>
            <a:ext cx="2939852" cy="2384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07" y="3476698"/>
            <a:ext cx="2922826" cy="194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70" y="5870191"/>
            <a:ext cx="1781871" cy="8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2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5">
                <a:lumMod val="5000"/>
                <a:lumOff val="95000"/>
              </a:schemeClr>
            </a:gs>
            <a:gs pos="87000">
              <a:srgbClr val="0033A0"/>
            </a:gs>
            <a:gs pos="100000">
              <a:srgbClr val="0000FF"/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70" y="5870191"/>
            <a:ext cx="1781871" cy="847131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119944"/>
              </p:ext>
            </p:extLst>
          </p:nvPr>
        </p:nvGraphicFramePr>
        <p:xfrm>
          <a:off x="312288" y="1000492"/>
          <a:ext cx="6999116" cy="478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313509" y="195308"/>
            <a:ext cx="11260182" cy="122854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Equine Science and Management </a:t>
            </a:r>
            <a:r>
              <a:rPr lang="en-US" sz="3600" b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36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sp useBgFill="1">
        <p:nvSpPr>
          <p:cNvPr id="12" name="Rectangle 11"/>
          <p:cNvSpPr/>
          <p:nvPr/>
        </p:nvSpPr>
        <p:spPr>
          <a:xfrm>
            <a:off x="7615953" y="1910989"/>
            <a:ext cx="3417807" cy="3323987"/>
          </a:xfrm>
          <a:prstGeom prst="rect">
            <a:avLst/>
          </a:prstGeom>
          <a:ln w="158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demographics: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21%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generation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418 total graduates as of April 2019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industry retention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iceberg for industry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</p:txBody>
      </p:sp>
    </p:spTree>
    <p:extLst>
      <p:ext uri="{BB962C8B-B14F-4D97-AF65-F5344CB8AC3E}">
        <p14:creationId xmlns:p14="http://schemas.microsoft.com/office/powerpoint/2010/main" val="41762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5">
                <a:lumMod val="5000"/>
                <a:lumOff val="95000"/>
              </a:schemeClr>
            </a:gs>
            <a:gs pos="87000">
              <a:srgbClr val="0033A0"/>
            </a:gs>
            <a:gs pos="100000">
              <a:srgbClr val="0000FF"/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925585"/>
              </p:ext>
            </p:extLst>
          </p:nvPr>
        </p:nvGraphicFramePr>
        <p:xfrm>
          <a:off x="241142" y="1503876"/>
          <a:ext cx="11825174" cy="443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1575" y="537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Equine Science and Management Alumni Employment </a:t>
            </a:r>
            <a:r>
              <a:rPr lang="en-US" sz="3600" b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(April 2019)</a:t>
            </a:r>
            <a:endParaRPr lang="en-US" sz="3600" b="1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70" y="5870191"/>
            <a:ext cx="1781871" cy="8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5">
                <a:lumMod val="5000"/>
                <a:lumOff val="95000"/>
              </a:schemeClr>
            </a:gs>
            <a:gs pos="87000">
              <a:srgbClr val="0033A0"/>
            </a:gs>
            <a:gs pos="100000">
              <a:srgbClr val="0000FF"/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087279"/>
              </p:ext>
            </p:extLst>
          </p:nvPr>
        </p:nvGraphicFramePr>
        <p:xfrm>
          <a:off x="215017" y="1564836"/>
          <a:ext cx="11825174" cy="443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1575" y="537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Equine Science and Management Alumni Employment </a:t>
            </a:r>
            <a:r>
              <a:rPr lang="en-US" sz="3600" b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(April 2019)</a:t>
            </a:r>
            <a:endParaRPr lang="en-US" sz="3600" b="1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70" y="5870191"/>
            <a:ext cx="1781871" cy="84713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194199"/>
              </p:ext>
            </p:extLst>
          </p:nvPr>
        </p:nvGraphicFramePr>
        <p:xfrm>
          <a:off x="1775901" y="1564836"/>
          <a:ext cx="4415127" cy="407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0365" y="1804653"/>
            <a:ext cx="53240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the reverse of a ‘brain drain’ in terms of employment. Not only are we keeping our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‘best and brightest’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young citizens within the state, but we are drawing the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‘best and brightest’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from around the country to Kentucky.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1E8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Importantly, they </a:t>
            </a:r>
            <a:r>
              <a:rPr lang="en-US" sz="2400" b="1" dirty="0">
                <a:solidFill>
                  <a:srgbClr val="1E8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in </a:t>
            </a:r>
            <a:r>
              <a:rPr lang="en-US" sz="2400" b="1" dirty="0" smtClean="0">
                <a:solidFill>
                  <a:srgbClr val="1E8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</a:t>
            </a:r>
            <a:r>
              <a:rPr lang="en-US" sz="2400" b="1" dirty="0">
                <a:solidFill>
                  <a:srgbClr val="1E8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5">
                <a:lumMod val="5000"/>
                <a:lumOff val="95000"/>
              </a:schemeClr>
            </a:gs>
            <a:gs pos="87000">
              <a:srgbClr val="0033A0"/>
            </a:gs>
            <a:gs pos="100000">
              <a:srgbClr val="0000FF"/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" y="0"/>
            <a:ext cx="11877821" cy="123871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Complex, Multidimensional Challenges Require Comprehensive, Multidisciplinary Solutions</a:t>
            </a:r>
            <a:endParaRPr lang="en-US" sz="3600" b="1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70" y="5870191"/>
            <a:ext cx="1781871" cy="84713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67310" y="1265703"/>
            <a:ext cx="5333055" cy="4133944"/>
            <a:chOff x="767310" y="1242564"/>
            <a:chExt cx="5333055" cy="4133944"/>
          </a:xfrm>
        </p:grpSpPr>
        <p:sp>
          <p:nvSpPr>
            <p:cNvPr id="8" name="Moon 7"/>
            <p:cNvSpPr/>
            <p:nvPr/>
          </p:nvSpPr>
          <p:spPr>
            <a:xfrm rot="1097631">
              <a:off x="3120159" y="2139678"/>
              <a:ext cx="2980206" cy="3236830"/>
            </a:xfrm>
            <a:prstGeom prst="moon">
              <a:avLst>
                <a:gd name="adj" fmla="val 875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Moon 8"/>
            <p:cNvSpPr/>
            <p:nvPr/>
          </p:nvSpPr>
          <p:spPr>
            <a:xfrm rot="20502369" flipH="1">
              <a:off x="767310" y="2095811"/>
              <a:ext cx="2785248" cy="3236830"/>
            </a:xfrm>
            <a:prstGeom prst="moon">
              <a:avLst>
                <a:gd name="adj" fmla="val 87500"/>
              </a:avLst>
            </a:prstGeom>
            <a:solidFill>
              <a:srgbClr val="CFA6D8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Moon 9"/>
            <p:cNvSpPr/>
            <p:nvPr/>
          </p:nvSpPr>
          <p:spPr>
            <a:xfrm rot="16200000">
              <a:off x="2211756" y="1010158"/>
              <a:ext cx="2266264" cy="2731075"/>
            </a:xfrm>
            <a:prstGeom prst="moon">
              <a:avLst>
                <a:gd name="adj" fmla="val 875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621151" y="2889197"/>
              <a:ext cx="1447474" cy="11896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86132" y="1969091"/>
              <a:ext cx="15175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Horse</a:t>
              </a:r>
              <a:endPara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63461" y="3822399"/>
              <a:ext cx="1749430" cy="598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Surface</a:t>
              </a:r>
              <a:endPara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20298" y="3795089"/>
              <a:ext cx="1393728" cy="592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Rider</a:t>
              </a:r>
              <a:endParaRPr lang="en-US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86326" y="3128212"/>
              <a:ext cx="1749430" cy="598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Safety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873" y="1728832"/>
            <a:ext cx="4864401" cy="339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42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5">
                <a:lumMod val="5000"/>
                <a:lumOff val="95000"/>
              </a:schemeClr>
            </a:gs>
            <a:gs pos="87000">
              <a:srgbClr val="0033A0"/>
            </a:gs>
            <a:gs pos="100000">
              <a:srgbClr val="0000FF"/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r="4220" b="16642"/>
          <a:stretch/>
        </p:blipFill>
        <p:spPr>
          <a:xfrm>
            <a:off x="6053586" y="3860505"/>
            <a:ext cx="2728062" cy="1737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70" y="5870191"/>
            <a:ext cx="1781871" cy="847131"/>
          </a:xfrm>
          <a:prstGeom prst="rect">
            <a:avLst/>
          </a:prstGeom>
        </p:spPr>
      </p:pic>
      <p:sp>
        <p:nvSpPr>
          <p:cNvPr id="19" name="Content Placeholder 5"/>
          <p:cNvSpPr>
            <a:spLocks noGrp="1"/>
          </p:cNvSpPr>
          <p:nvPr>
            <p:ph idx="1"/>
          </p:nvPr>
        </p:nvSpPr>
        <p:spPr>
          <a:xfrm>
            <a:off x="148047" y="557398"/>
            <a:ext cx="5956662" cy="529260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Horse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musculoskeletal health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well-being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Rider injury prevention and health assessment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Surfaces, racing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pharmacology, toxicology and testing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Farm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Facilities and Pasture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Barn design and ventilation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Manure and insect management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Optimizing pastures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Environmental stewardship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Youth and Adult Educational Programs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4-H equine programs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Adult equine programs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Legal, business and cultural equine programs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career options for retired equine athletes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Equine-assisted therapy and workforce training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Equine welfare research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t="930" r="-4958" b="-930"/>
          <a:stretch/>
        </p:blipFill>
        <p:spPr>
          <a:xfrm>
            <a:off x="8204803" y="2555823"/>
            <a:ext cx="1867051" cy="15144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r="13676"/>
          <a:stretch/>
        </p:blipFill>
        <p:spPr>
          <a:xfrm>
            <a:off x="10181469" y="1081910"/>
            <a:ext cx="1857839" cy="1668629"/>
          </a:xfrm>
          <a:prstGeom prst="rect">
            <a:avLst/>
          </a:prstGeom>
        </p:spPr>
      </p:pic>
      <p:pic>
        <p:nvPicPr>
          <p:cNvPr id="25" name="Picture 24" descr="Base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23321" b="23178"/>
          <a:stretch/>
        </p:blipFill>
        <p:spPr>
          <a:xfrm>
            <a:off x="5952931" y="1567991"/>
            <a:ext cx="1731219" cy="1914557"/>
          </a:xfrm>
          <a:prstGeom prst="rect">
            <a:avLst/>
          </a:prstGeom>
        </p:spPr>
      </p:pic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368731" y="1"/>
            <a:ext cx="11321386" cy="6428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Public Outreach Programs</a:t>
            </a:r>
            <a:endParaRPr lang="en-US" sz="3600" b="1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Surfac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54" y="848911"/>
            <a:ext cx="1917700" cy="1397000"/>
          </a:xfrm>
          <a:prstGeom prst="rect">
            <a:avLst/>
          </a:prstGeom>
        </p:spPr>
      </p:pic>
      <p:pic>
        <p:nvPicPr>
          <p:cNvPr id="3" name="Picture 2" descr="Pastur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66" y="2866795"/>
            <a:ext cx="18034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75" y="5256752"/>
            <a:ext cx="2402958" cy="11424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43749" y="2517297"/>
            <a:ext cx="6649829" cy="1676782"/>
            <a:chOff x="1089146" y="2687116"/>
            <a:chExt cx="10192236" cy="977787"/>
          </a:xfrm>
        </p:grpSpPr>
        <p:sp>
          <p:nvSpPr>
            <p:cNvPr id="4" name="Rectangle 3"/>
            <p:cNvSpPr/>
            <p:nvPr/>
          </p:nvSpPr>
          <p:spPr>
            <a:xfrm>
              <a:off x="1089146" y="3521323"/>
              <a:ext cx="10192236" cy="143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78230" y="2687116"/>
              <a:ext cx="283138" cy="341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3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21210" y="876321"/>
            <a:ext cx="6491695" cy="4481786"/>
            <a:chOff x="721210" y="1487841"/>
            <a:chExt cx="6491695" cy="4481786"/>
          </a:xfrm>
        </p:grpSpPr>
        <p:sp>
          <p:nvSpPr>
            <p:cNvPr id="5" name="Rectangle 4"/>
            <p:cNvSpPr/>
            <p:nvPr/>
          </p:nvSpPr>
          <p:spPr>
            <a:xfrm rot="10800000" flipV="1">
              <a:off x="721210" y="1487841"/>
              <a:ext cx="649169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Questions and Discussion</a:t>
              </a:r>
              <a:endPara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945" y="2712625"/>
              <a:ext cx="5790225" cy="325700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490453" y="1252082"/>
            <a:ext cx="3527603" cy="3382399"/>
            <a:chOff x="7490453" y="1252082"/>
            <a:chExt cx="3527603" cy="33823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453" y="1252082"/>
              <a:ext cx="3527603" cy="235116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10800000" flipV="1">
              <a:off x="7643871" y="3772707"/>
              <a:ext cx="322076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1E8A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</a:t>
              </a:r>
              <a:endParaRPr lang="en-US" sz="3600" dirty="0">
                <a:solidFill>
                  <a:srgbClr val="1E8A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6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10106</TotalTime>
  <Words>462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Equine at UK: National and International Leadership,  But a Direct Positive Impact on Kentucky</vt:lpstr>
      <vt:lpstr>Workforce Development: UK and Our Partners</vt:lpstr>
      <vt:lpstr>Equine Science and Management  Undergraduate Program</vt:lpstr>
      <vt:lpstr>Equine Science and Management Alumni Employment (April 2019)</vt:lpstr>
      <vt:lpstr>Equine Science and Management Alumni Employment (April 2019)</vt:lpstr>
      <vt:lpstr>Complex, Multidimensional Challenges Require Comprehensive, Multidisciplinary Solutions</vt:lpstr>
      <vt:lpstr>Research and Public Outreach Programs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Wiemers, Holly</dc:creator>
  <cp:lastModifiedBy>Spoonamore, Susan (LRC)</cp:lastModifiedBy>
  <cp:revision>149</cp:revision>
  <cp:lastPrinted>2018-11-11T16:18:02Z</cp:lastPrinted>
  <dcterms:created xsi:type="dcterms:W3CDTF">2018-11-06T18:08:19Z</dcterms:created>
  <dcterms:modified xsi:type="dcterms:W3CDTF">2019-11-15T13:52:39Z</dcterms:modified>
</cp:coreProperties>
</file>