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7" r:id="rId4"/>
    <p:sldId id="258" r:id="rId5"/>
    <p:sldId id="259" r:id="rId6"/>
    <p:sldId id="261" r:id="rId7"/>
    <p:sldId id="260" r:id="rId8"/>
    <p:sldId id="262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0C0C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1" autoAdjust="0"/>
  </p:normalViewPr>
  <p:slideViewPr>
    <p:cSldViewPr snapToGrid="0">
      <p:cViewPr varScale="1">
        <p:scale>
          <a:sx n="110" d="100"/>
          <a:sy n="110" d="100"/>
        </p:scale>
        <p:origin x="5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8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366F95-21DF-4D4C-883D-1E9CEC8847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47C43B-64B0-41D3-BB79-0E91BB4EE1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1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77057"/>
              </p:ext>
            </p:extLst>
          </p:nvPr>
        </p:nvGraphicFramePr>
        <p:xfrm>
          <a:off x="847702" y="4958321"/>
          <a:ext cx="5460767" cy="3625650"/>
        </p:xfrm>
        <a:graphic>
          <a:graphicData uri="http://schemas.openxmlformats.org/drawingml/2006/table">
            <a:tbl>
              <a:tblPr/>
              <a:tblGrid>
                <a:gridCol w="5460767">
                  <a:extLst>
                    <a:ext uri="{9D8B030D-6E8A-4147-A177-3AD203B41FA5}">
                      <a16:colId xmlns:a16="http://schemas.microsoft.com/office/drawing/2014/main" xmlns="" val="3597914068"/>
                    </a:ext>
                  </a:extLst>
                </a:gridCol>
              </a:tblGrid>
              <a:tr h="36256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641" marR="93641" marT="46546" marB="4654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619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50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2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1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9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C43B-64B0-41D3-BB79-0E91BB4EE1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8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8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1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3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4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0928-8E3F-4027-93BB-46FFC5B82E0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BF31-95E7-4457-9890-CB1529724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ckeyclub.com/default.asp?section=Resources&amp;area=19&amp;report=LF&amp;reportyear=20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6114610"/>
            <a:ext cx="2343613" cy="5503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29255" y="1273895"/>
            <a:ext cx="6615557" cy="1761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66"/>
                </a:solidFill>
              </a:rPr>
              <a:t>Marc A. Guilfoil, Executive Director</a:t>
            </a: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66"/>
                </a:solidFill>
              </a:rPr>
              <a:t>Jamie H. Eads, Deputy Executive Director </a:t>
            </a: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66"/>
                </a:solidFill>
              </a:rPr>
              <a:t>Dr. Bruce Howard, Interim Equine Medical Director, Chief State Veterinarian </a:t>
            </a:r>
            <a:endParaRPr lang="en-US" sz="2800" b="1" dirty="0">
              <a:solidFill>
                <a:srgbClr val="00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36" y="-19299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Kentucky Thoroughbred Breeders’ Incentive Fund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9" y="1828801"/>
            <a:ext cx="10515600" cy="4611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KTBIF: 80% of the 6% stallion stud fee tax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$155M </a:t>
            </a:r>
            <a:r>
              <a:rPr lang="en-US" dirty="0">
                <a:solidFill>
                  <a:schemeClr val="bg1"/>
                </a:solidFill>
              </a:rPr>
              <a:t>since 2006: Awards are distributed to </a:t>
            </a:r>
            <a:r>
              <a:rPr lang="en-US" dirty="0" smtClean="0">
                <a:solidFill>
                  <a:schemeClr val="bg1"/>
                </a:solidFill>
              </a:rPr>
              <a:t>Kentucky </a:t>
            </a:r>
            <a:r>
              <a:rPr lang="en-US" dirty="0">
                <a:solidFill>
                  <a:schemeClr val="bg1"/>
                </a:solidFill>
              </a:rPr>
              <a:t>breeders for winning eligible races across the </a:t>
            </a:r>
            <a:r>
              <a:rPr lang="en-US" dirty="0" smtClean="0">
                <a:solidFill>
                  <a:schemeClr val="bg1"/>
                </a:solidFill>
              </a:rPr>
              <a:t>globe.  Breeders were awarded $14.2M for wins in 2018 and have until 12.31.19 to collect the funds.  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August 15 deadline: </a:t>
            </a:r>
            <a:r>
              <a:rPr lang="en-US" i="1" dirty="0" smtClean="0">
                <a:solidFill>
                  <a:schemeClr val="bg1"/>
                </a:solidFill>
              </a:rPr>
              <a:t>9,335 mares </a:t>
            </a:r>
            <a:r>
              <a:rPr lang="en-US" i="1" dirty="0">
                <a:solidFill>
                  <a:schemeClr val="bg1"/>
                </a:solidFill>
              </a:rPr>
              <a:t>nominated; will continue to accept nominations until </a:t>
            </a:r>
            <a:r>
              <a:rPr lang="en-US" i="1" dirty="0" smtClean="0">
                <a:solidFill>
                  <a:schemeClr val="bg1"/>
                </a:solidFill>
              </a:rPr>
              <a:t>12/31/19 </a:t>
            </a:r>
            <a:r>
              <a:rPr lang="en-US" i="1" dirty="0">
                <a:solidFill>
                  <a:schemeClr val="bg1"/>
                </a:solidFill>
              </a:rPr>
              <a:t>for pregnant mares, weanlings &amp; yearlings.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Internationally: 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The Curragh: </a:t>
            </a:r>
            <a:r>
              <a:rPr lang="en-US" i="1" dirty="0" err="1" smtClean="0">
                <a:solidFill>
                  <a:schemeClr val="bg1"/>
                </a:solidFill>
              </a:rPr>
              <a:t>Keeneland</a:t>
            </a:r>
            <a:r>
              <a:rPr lang="en-US" i="1" dirty="0" smtClean="0">
                <a:solidFill>
                  <a:schemeClr val="bg1"/>
                </a:solidFill>
              </a:rPr>
              <a:t> Phoenix Stakes, Ky-</a:t>
            </a:r>
            <a:r>
              <a:rPr lang="en-US" i="1" dirty="0" err="1" smtClean="0">
                <a:solidFill>
                  <a:schemeClr val="bg1"/>
                </a:solidFill>
              </a:rPr>
              <a:t>breds</a:t>
            </a:r>
            <a:r>
              <a:rPr lang="en-US" i="1" dirty="0" smtClean="0">
                <a:solidFill>
                  <a:schemeClr val="bg1"/>
                </a:solidFill>
              </a:rPr>
              <a:t> finish 1-2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Breeders’ Cup World Championships: Ky-</a:t>
            </a:r>
            <a:r>
              <a:rPr lang="en-US" i="1" dirty="0" err="1" smtClean="0">
                <a:solidFill>
                  <a:schemeClr val="bg1"/>
                </a:solidFill>
              </a:rPr>
              <a:t>breds</a:t>
            </a:r>
            <a:r>
              <a:rPr lang="en-US" i="1" dirty="0" smtClean="0">
                <a:solidFill>
                  <a:schemeClr val="bg1"/>
                </a:solidFill>
              </a:rPr>
              <a:t> represent 64% of the fields, followed by Ireland (12%), Great Britain (7%), and Florida (4%)</a:t>
            </a:r>
            <a:endParaRPr lang="en-US" i="1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6" y="438420"/>
            <a:ext cx="8255684" cy="587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1" y="468378"/>
            <a:ext cx="11540837" cy="10023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Thoroughbreds: Report of Mares Bred in North America																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90745"/>
              </p:ext>
            </p:extLst>
          </p:nvPr>
        </p:nvGraphicFramePr>
        <p:xfrm>
          <a:off x="867064" y="1425704"/>
          <a:ext cx="10312400" cy="4180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0947">
                  <a:extLst>
                    <a:ext uri="{9D8B030D-6E8A-4147-A177-3AD203B41FA5}">
                      <a16:colId xmlns:a16="http://schemas.microsoft.com/office/drawing/2014/main" xmlns="" val="3085467972"/>
                    </a:ext>
                  </a:extLst>
                </a:gridCol>
                <a:gridCol w="1475680">
                  <a:extLst>
                    <a:ext uri="{9D8B030D-6E8A-4147-A177-3AD203B41FA5}">
                      <a16:colId xmlns:a16="http://schemas.microsoft.com/office/drawing/2014/main" xmlns="" val="2503026512"/>
                    </a:ext>
                  </a:extLst>
                </a:gridCol>
                <a:gridCol w="1423597">
                  <a:extLst>
                    <a:ext uri="{9D8B030D-6E8A-4147-A177-3AD203B41FA5}">
                      <a16:colId xmlns:a16="http://schemas.microsoft.com/office/drawing/2014/main" xmlns="" val="1293077473"/>
                    </a:ext>
                  </a:extLst>
                </a:gridCol>
                <a:gridCol w="1284710">
                  <a:extLst>
                    <a:ext uri="{9D8B030D-6E8A-4147-A177-3AD203B41FA5}">
                      <a16:colId xmlns:a16="http://schemas.microsoft.com/office/drawing/2014/main" xmlns="" val="1005722715"/>
                    </a:ext>
                  </a:extLst>
                </a:gridCol>
                <a:gridCol w="1076378">
                  <a:extLst>
                    <a:ext uri="{9D8B030D-6E8A-4147-A177-3AD203B41FA5}">
                      <a16:colId xmlns:a16="http://schemas.microsoft.com/office/drawing/2014/main" xmlns="" val="2575279804"/>
                    </a:ext>
                  </a:extLst>
                </a:gridCol>
                <a:gridCol w="1076378">
                  <a:extLst>
                    <a:ext uri="{9D8B030D-6E8A-4147-A177-3AD203B41FA5}">
                      <a16:colId xmlns:a16="http://schemas.microsoft.com/office/drawing/2014/main" xmlns="" val="2874258067"/>
                    </a:ext>
                  </a:extLst>
                </a:gridCol>
                <a:gridCol w="1284710">
                  <a:extLst>
                    <a:ext uri="{9D8B030D-6E8A-4147-A177-3AD203B41FA5}">
                      <a16:colId xmlns:a16="http://schemas.microsoft.com/office/drawing/2014/main" xmlns="" val="2195524014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State/Province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 Stallions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 Stallions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Pct. Change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 Mares Bred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2019 Mares Bred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Pct. Change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40854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Kentucky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228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220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-3.50%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17,322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17,123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-1.10%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44472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California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137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124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-9.50%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2,482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2,018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-18.70%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514108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Florida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3.80%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1,917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1,863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-2.80%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41336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New York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-10.40%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1,115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1,058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-5.10%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60412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Louisiana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-1.30%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1,125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984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-12.50%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1252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Maryland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3.30%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780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-10.00%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8246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Pennsylvania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-12.50%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686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12.50%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3853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Ontario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-21.60%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620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538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-13.20%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12714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Oklahoma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-11.60%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470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1.90%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52158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064" y="5842337"/>
            <a:ext cx="6558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*</a:t>
            </a:r>
            <a:r>
              <a:rPr lang="en-US" sz="1200" b="1" dirty="0" smtClean="0">
                <a:solidFill>
                  <a:schemeClr val="bg1"/>
                </a:solidFill>
              </a:rPr>
              <a:t>  </a:t>
            </a:r>
            <a:r>
              <a:rPr lang="en-US" sz="1200" b="1" i="1" dirty="0" smtClean="0">
                <a:solidFill>
                  <a:schemeClr val="bg1"/>
                </a:solidFill>
              </a:rPr>
              <a:t>2019 Fact Book,</a:t>
            </a:r>
            <a:r>
              <a:rPr lang="en-US" sz="1200" b="1" dirty="0" smtClean="0">
                <a:solidFill>
                  <a:schemeClr val="bg1"/>
                </a:solidFill>
              </a:rPr>
              <a:t> Breeding Statistics, viewed November 12, 2019, </a:t>
            </a:r>
            <a:r>
              <a:rPr lang="en-US" sz="1200" dirty="0" smtClean="0">
                <a:solidFill>
                  <a:srgbClr val="C0C0C0"/>
                </a:solidFill>
                <a:hlinkClick r:id="rId4"/>
              </a:rPr>
              <a:t>http</a:t>
            </a:r>
            <a:r>
              <a:rPr lang="en-US" sz="1200" dirty="0">
                <a:solidFill>
                  <a:srgbClr val="C0C0C0"/>
                </a:solidFill>
                <a:hlinkClick r:id="rId4"/>
              </a:rPr>
              <a:t>://www.jockeyclub.com/default.asp?section=Resources&amp;area=19&amp;report=LF&amp;reportyear=2018</a:t>
            </a:r>
            <a:endParaRPr lang="en-US" sz="1200" dirty="0">
              <a:solidFill>
                <a:srgbClr val="C0C0C0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Kentucky Thoroughbred </a:t>
            </a:r>
            <a:r>
              <a:rPr lang="en-US" sz="4000" b="1" dirty="0" smtClean="0">
                <a:solidFill>
                  <a:schemeClr val="bg1"/>
                </a:solidFill>
              </a:rPr>
              <a:t>Development Fund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KTDF: A portion of the tax on all thoroughbred wagers at Kentucky racetracks funds the Kentucky Thoroughbred Development Fund.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Significant increase over the last few years: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2017:  $9,678,897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2018:  $12,409,100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2019 (CD September): $14,859,595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84" y="6046701"/>
            <a:ext cx="224352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906" y="387927"/>
            <a:ext cx="7166162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Standardbred</a:t>
            </a:r>
            <a:r>
              <a:rPr lang="en-US" sz="3800" dirty="0" smtClean="0">
                <a:solidFill>
                  <a:schemeClr val="bg1"/>
                </a:solidFill>
              </a:rPr>
              <a:t>: Kentucky Sire Stakes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170" y="1910605"/>
            <a:ext cx="3932237" cy="381158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Standardbred programs combine two taxes; 13% of the 6% stallion tax and the pari-mutuel tax merge to fund the Kentucky Sire Stakes.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7728"/>
          <a:stretch>
            <a:fillRect/>
          </a:stretch>
        </p:blipFill>
        <p:spPr>
          <a:xfrm>
            <a:off x="365764" y="1578096"/>
            <a:ext cx="6203269" cy="487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839788" y="357742"/>
            <a:ext cx="11305309" cy="88669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Standardbred: </a:t>
            </a:r>
            <a:r>
              <a:rPr lang="en-US" sz="4000" dirty="0">
                <a:solidFill>
                  <a:schemeClr val="bg1"/>
                </a:solidFill>
              </a:rPr>
              <a:t>Kentucky Sire </a:t>
            </a:r>
            <a:r>
              <a:rPr lang="en-US" sz="4000" dirty="0" smtClean="0">
                <a:solidFill>
                  <a:schemeClr val="bg1"/>
                </a:solidFill>
              </a:rPr>
              <a:t>Stakes &amp; Fayette Fest</a:t>
            </a:r>
            <a:endParaRPr lang="en-US" sz="4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>
          <a:xfrm>
            <a:off x="277091" y="1593274"/>
            <a:ext cx="5167746" cy="47382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Fayette Fest included KYSS Championships, offering $2 million purses.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The festival offered equine education from 14 organizations, farrier demonstrations &amp; a breed barn showcasing 19 horses.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Highlighted all things Kentucky—Miss Kentucky, local music entertainment, food trucks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&amp; a Kentucky Proud Market. 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7883" r="7853"/>
          <a:stretch/>
        </p:blipFill>
        <p:spPr>
          <a:xfrm>
            <a:off x="5777345" y="1593274"/>
            <a:ext cx="5855133" cy="42588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ALL OTHER EQUINE BREEDS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KHBIF has distributed over $14 million since 2006. The fund receives 7% of the 6% stallion sales tax and distributes incentives to 11 approved, non-racing, Kentucky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ffiliates.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KHRC continues to work with the advisory committee and legal team to revise the regulation to increase participation in the fund. 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KQPAADF: To date, the supplemental purse program funds have not been distributed.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27" y="6047387"/>
            <a:ext cx="2245419" cy="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498</Words>
  <Application>Microsoft Office PowerPoint</Application>
  <PresentationFormat>Widescreen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Kentucky Thoroughbred Breeders’ Incentive Fund</vt:lpstr>
      <vt:lpstr>PowerPoint Presentation</vt:lpstr>
      <vt:lpstr> Thoroughbreds: Report of Mares Bred in North America                </vt:lpstr>
      <vt:lpstr>Kentucky Thoroughbred Development Fund</vt:lpstr>
      <vt:lpstr>Standardbred: Kentucky Sire Stakes</vt:lpstr>
      <vt:lpstr>Standardbred: Kentucky Sire Stakes &amp; Fayette Fest</vt:lpstr>
      <vt:lpstr>ALL OTHER EQUINE BREEDS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Horse Racing Commission</dc:title>
  <dc:creator>Eads, Jamie (PPC)</dc:creator>
  <cp:lastModifiedBy>Kasacavage, Stefan (LRC)</cp:lastModifiedBy>
  <cp:revision>45</cp:revision>
  <cp:lastPrinted>2019-11-12T18:07:21Z</cp:lastPrinted>
  <dcterms:created xsi:type="dcterms:W3CDTF">2018-11-13T15:08:52Z</dcterms:created>
  <dcterms:modified xsi:type="dcterms:W3CDTF">2019-11-14T16:21:05Z</dcterms:modified>
</cp:coreProperties>
</file>