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5"/>
  </p:notesMasterIdLst>
  <p:sldIdLst>
    <p:sldId id="256" r:id="rId2"/>
    <p:sldId id="393" r:id="rId3"/>
    <p:sldId id="373" r:id="rId4"/>
    <p:sldId id="390" r:id="rId5"/>
    <p:sldId id="391" r:id="rId6"/>
    <p:sldId id="392" r:id="rId7"/>
    <p:sldId id="381" r:id="rId8"/>
    <p:sldId id="389" r:id="rId9"/>
    <p:sldId id="387" r:id="rId10"/>
    <p:sldId id="388" r:id="rId11"/>
    <p:sldId id="384" r:id="rId12"/>
    <p:sldId id="385" r:id="rId13"/>
    <p:sldId id="3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7D0433-DFAA-4419-984C-1A443084F3C5}">
          <p14:sldIdLst>
            <p14:sldId id="256"/>
            <p14:sldId id="393"/>
            <p14:sldId id="373"/>
            <p14:sldId id="390"/>
            <p14:sldId id="391"/>
            <p14:sldId id="392"/>
            <p14:sldId id="381"/>
            <p14:sldId id="389"/>
            <p14:sldId id="387"/>
            <p14:sldId id="388"/>
            <p14:sldId id="384"/>
            <p14:sldId id="385"/>
            <p14:sldId id="382"/>
          </p14:sldIdLst>
        </p14:section>
        <p14:section name="Untitled Section" id="{25ED3D41-C946-4396-A121-0F3C0D823A5D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00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10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B7AD0-F71B-4545-B07C-D73256B194E6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CDA03-D332-4D09-AA7A-CE8684C6E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0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Intoduction</a:t>
            </a:r>
          </a:p>
          <a:p>
            <a:endParaRPr lang="en-US" dirty="0"/>
          </a:p>
          <a:p>
            <a:r>
              <a:rPr lang="en-US" dirty="0" smtClean="0"/>
              <a:t>Education</a:t>
            </a:r>
          </a:p>
          <a:p>
            <a:endParaRPr lang="en-US" dirty="0"/>
          </a:p>
          <a:p>
            <a:r>
              <a:rPr lang="en-US" dirty="0" smtClean="0"/>
              <a:t>Professional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CLC  does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DA03-D332-4D09-AA7A-CE8684C6EE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35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Intoduction</a:t>
            </a:r>
          </a:p>
          <a:p>
            <a:endParaRPr lang="en-US" dirty="0"/>
          </a:p>
          <a:p>
            <a:r>
              <a:rPr lang="en-US" dirty="0" smtClean="0"/>
              <a:t>Education</a:t>
            </a:r>
          </a:p>
          <a:p>
            <a:endParaRPr lang="en-US" dirty="0"/>
          </a:p>
          <a:p>
            <a:r>
              <a:rPr lang="en-US" dirty="0" smtClean="0"/>
              <a:t>Professional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CLC  does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DA03-D332-4D09-AA7A-CE8684C6EE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5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AAA-BE4E-4B0E-9881-AE3A51B0CC39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1364-09D2-48A6-B427-C316A31C424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1B51-EA09-49CD-84EB-18FC4AE1C5DD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89-3965-4EEE-B99F-DEEF97B56ACC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4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C7CA-795D-4EB5-BAC6-D1A0212ABA6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1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7C36-DCD2-4DD0-A324-DCA93536149D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792-D3E0-42E8-B9CF-727CCE701315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5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160-5022-4A5F-B02C-DB8AD46DD215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219B-2ABF-4025-833A-4EC32370D179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1649-DE19-4A69-8F3A-4E9424525627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0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AE8A-C759-41A6-AF14-52E97F7375E3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5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B577-8FB9-47B6-9555-39B22E4810B6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7056" y="1302025"/>
            <a:ext cx="9144000" cy="740189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Office of Attorney General </a:t>
            </a:r>
            <a:br>
              <a:rPr lang="en-US" sz="4400" b="1" dirty="0" smtClean="0"/>
            </a:br>
            <a:r>
              <a:rPr lang="en-US" sz="4400" b="1" dirty="0" smtClean="0"/>
              <a:t>Daniel Cameron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6104" y="2364741"/>
            <a:ext cx="10465905" cy="3488635"/>
          </a:xfrm>
        </p:spPr>
        <p:txBody>
          <a:bodyPr>
            <a:normAutofit fontScale="70000" lnSpcReduction="20000"/>
          </a:bodyPr>
          <a:lstStyle/>
          <a:p>
            <a:endParaRPr lang="en-US" sz="3500" b="1" dirty="0" smtClean="0"/>
          </a:p>
          <a:p>
            <a:r>
              <a:rPr lang="en-US" sz="4600" b="1" dirty="0" smtClean="0"/>
              <a:t>Update </a:t>
            </a:r>
            <a:r>
              <a:rPr lang="en-US" sz="4600" b="1" dirty="0"/>
              <a:t>on Opioid Litigation and </a:t>
            </a:r>
            <a:endParaRPr lang="en-US" sz="4600" b="1" dirty="0" smtClean="0"/>
          </a:p>
          <a:p>
            <a:r>
              <a:rPr lang="en-US" sz="4600" b="1" dirty="0" smtClean="0"/>
              <a:t>Status </a:t>
            </a:r>
            <a:r>
              <a:rPr lang="en-US" sz="4600" b="1" dirty="0"/>
              <a:t>of Related </a:t>
            </a:r>
            <a:r>
              <a:rPr lang="en-US" sz="4600" b="1" dirty="0" smtClean="0"/>
              <a:t>Settlements</a:t>
            </a:r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3400" dirty="0" smtClean="0"/>
              <a:t>   Before the Interim Joint Committee on State Government</a:t>
            </a:r>
            <a:endParaRPr lang="en-US" sz="3400" dirty="0"/>
          </a:p>
          <a:p>
            <a:endParaRPr lang="en-US" sz="5100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Kentucky Opioid Abatement </a:t>
            </a:r>
            <a:br>
              <a:rPr lang="en-US" dirty="0" smtClean="0"/>
            </a:br>
            <a:r>
              <a:rPr lang="en-US" dirty="0" smtClean="0"/>
              <a:t>Advisory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049" y="1825625"/>
            <a:ext cx="1088276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Members of the Commission appointed by Attorney General Cameron:</a:t>
            </a:r>
          </a:p>
          <a:p>
            <a:pPr lvl="1"/>
            <a:r>
              <a:rPr lang="en-US" dirty="0" smtClean="0"/>
              <a:t>Dr. Jason Roop, PhD, of Campbellsville, representing victims of the opioid crisis</a:t>
            </a:r>
          </a:p>
          <a:p>
            <a:pPr lvl="1"/>
            <a:r>
              <a:rPr lang="en-US" dirty="0" smtClean="0"/>
              <a:t>Van Ingram, of Frankfort, representing drug treatment and prevention</a:t>
            </a:r>
          </a:p>
          <a:p>
            <a:pPr lvl="1"/>
            <a:r>
              <a:rPr lang="en-US" dirty="0" smtClean="0"/>
              <a:t>Vic Brown, of London, representing law enforcement</a:t>
            </a:r>
          </a:p>
          <a:p>
            <a:pPr lvl="1"/>
            <a:r>
              <a:rPr lang="en-US" dirty="0" smtClean="0"/>
              <a:t>Von Purdy, of Louisville, representing citizens at large</a:t>
            </a:r>
          </a:p>
          <a:p>
            <a:pPr lvl="1"/>
            <a:r>
              <a:rPr lang="en-US" dirty="0" smtClean="0"/>
              <a:t>Karen Butcher, of Georgetown, representing citizens at large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Attorney General’s designee: Bryan Hubbard, Executive Director of the Commission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Kentucky Opioid Abatement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Advisory </a:t>
            </a:r>
            <a:r>
              <a:rPr lang="en-US" dirty="0"/>
              <a:t>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48" y="1825625"/>
            <a:ext cx="10679836" cy="4351338"/>
          </a:xfrm>
        </p:spPr>
        <p:txBody>
          <a:bodyPr/>
          <a:lstStyle/>
          <a:p>
            <a:r>
              <a:rPr lang="en-US" dirty="0" smtClean="0"/>
              <a:t>Other members </a:t>
            </a:r>
            <a:r>
              <a:rPr lang="en-US" dirty="0"/>
              <a:t>of the </a:t>
            </a:r>
            <a:r>
              <a:rPr lang="en-US" dirty="0" smtClean="0"/>
              <a:t>Commission:</a:t>
            </a:r>
          </a:p>
          <a:p>
            <a:pPr lvl="1"/>
            <a:r>
              <a:rPr lang="en-US" dirty="0" smtClean="0"/>
              <a:t>Treasurer Allison Ball</a:t>
            </a:r>
          </a:p>
          <a:p>
            <a:pPr lvl="1"/>
            <a:r>
              <a:rPr lang="en-US" dirty="0" smtClean="0"/>
              <a:t>Representative Danny Bentley, of Russell, appointed by the Speaker of the House (non-voting)</a:t>
            </a:r>
          </a:p>
          <a:p>
            <a:pPr lvl="1"/>
            <a:r>
              <a:rPr lang="en-US" dirty="0" smtClean="0"/>
              <a:t>Karen Kelly, of Somerset, appointed by the President of the Senate (non-voting)</a:t>
            </a:r>
          </a:p>
          <a:p>
            <a:pPr lvl="1"/>
            <a:r>
              <a:rPr lang="en-US" dirty="0"/>
              <a:t>Dr. Sharon Walsh, PhD, of Lexington, appointed by UK’s </a:t>
            </a:r>
            <a:r>
              <a:rPr lang="en-US" dirty="0" err="1"/>
              <a:t>HEALing</a:t>
            </a:r>
            <a:r>
              <a:rPr lang="en-US" dirty="0"/>
              <a:t> Communities Study Team</a:t>
            </a:r>
          </a:p>
          <a:p>
            <a:pPr lvl="1"/>
            <a:r>
              <a:rPr lang="en-US" dirty="0" smtClean="0"/>
              <a:t>CHFS Secretary Eric Friedlander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Kentucky Opioid Abatement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Advisory </a:t>
            </a:r>
            <a:r>
              <a:rPr lang="en-US" dirty="0"/>
              <a:t>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Outlook for 2022 and 2023</a:t>
            </a:r>
          </a:p>
          <a:p>
            <a:pPr lvl="1"/>
            <a:r>
              <a:rPr lang="en-US" dirty="0" smtClean="0"/>
              <a:t>Expect meetings in late summer and fall, to take place in locations throughout Kentucky</a:t>
            </a:r>
          </a:p>
          <a:p>
            <a:pPr lvl="1"/>
            <a:r>
              <a:rPr lang="en-US" dirty="0"/>
              <a:t>First meetings will address drafting and publishing </a:t>
            </a:r>
            <a:r>
              <a:rPr lang="en-US" dirty="0" smtClean="0"/>
              <a:t>regulations; KRS </a:t>
            </a:r>
            <a:r>
              <a:rPr lang="en-US" dirty="0"/>
              <a:t>15.291 allows for emergency </a:t>
            </a:r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Expect to have online application process ready by end of 2022, with applications submitted and reviewed beginning in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From the Office of Attorney General </a:t>
            </a:r>
            <a:br>
              <a:rPr lang="en-US" dirty="0" smtClean="0"/>
            </a:br>
            <a:r>
              <a:rPr lang="en-US" dirty="0" smtClean="0"/>
              <a:t>Daniel Cameron: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Victor Maddox, Deputy Attorney General</a:t>
            </a:r>
          </a:p>
          <a:p>
            <a:r>
              <a:rPr lang="en-US" dirty="0"/>
              <a:t>Chris Lewis, Executive Director, Office of Consumer Protection</a:t>
            </a:r>
          </a:p>
          <a:p>
            <a:r>
              <a:rPr lang="en-US" dirty="0"/>
              <a:t>Bryan Hubbard, Executive Director, Kentucky Opioid Abatement Advisory Commission</a:t>
            </a:r>
          </a:p>
          <a:p>
            <a:r>
              <a:rPr lang="en-US" dirty="0"/>
              <a:t>Blake Christopher, Deputy General Counsel &amp; Director of Legal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5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799" y="315591"/>
            <a:ext cx="9144000" cy="109590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Settled Litigation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1411495"/>
            <a:ext cx="10210799" cy="42671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cs typeface="Calibri" panose="020F0502020204030204" pitchFamily="34" charset="0"/>
              </a:rPr>
              <a:t>Big 3 and Johnson &amp; Johnson: $483 million to KY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Calibri" panose="020F0502020204030204" pitchFamily="34" charset="0"/>
              </a:rPr>
              <a:t>$26 billion global settlement—the second largest multi-state settlement in U.S. history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Calibri" panose="020F0502020204030204" pitchFamily="34" charset="0"/>
              </a:rPr>
              <a:t>Distributors: AmerisourceBergen, Cardinal Health, and McKesson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Calibri" panose="020F0502020204030204" pitchFamily="34" charset="0"/>
              </a:rPr>
              <a:t>Manufacturer: Janssen (</a:t>
            </a:r>
            <a:r>
              <a:rPr lang="en-US" sz="3200" i="1" dirty="0" smtClean="0">
                <a:cs typeface="Calibri" panose="020F0502020204030204" pitchFamily="34" charset="0"/>
              </a:rPr>
              <a:t>i.e.</a:t>
            </a:r>
            <a:r>
              <a:rPr lang="en-US" sz="3200" dirty="0" smtClean="0">
                <a:cs typeface="Calibri" panose="020F0502020204030204" pitchFamily="34" charset="0"/>
              </a:rPr>
              <a:t>, Johnson &amp; Johnson)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Calibri" panose="020F0502020204030204" pitchFamily="34" charset="0"/>
              </a:rPr>
              <a:t>21 RS HB 427 (codified at KRS 15.291 and 15.293) provides for distribution of funds </a:t>
            </a:r>
          </a:p>
          <a:p>
            <a:pPr algn="l"/>
            <a:endParaRPr lang="en-US" sz="3200" dirty="0">
              <a:cs typeface="Calibri" panose="020F0502020204030204" pitchFamily="34" charset="0"/>
            </a:endParaRPr>
          </a:p>
          <a:p>
            <a:pPr algn="l"/>
            <a:endParaRPr lang="en-US" sz="3000" dirty="0" smtClean="0">
              <a:cs typeface="Calibri" panose="020F0502020204030204" pitchFamily="34" charset="0"/>
            </a:endParaRPr>
          </a:p>
          <a:p>
            <a:pPr algn="l"/>
            <a:endParaRPr lang="en-US" sz="30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7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Distributor Settlement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928210"/>
              </p:ext>
            </p:extLst>
          </p:nvPr>
        </p:nvGraphicFramePr>
        <p:xfrm>
          <a:off x="868017" y="1244185"/>
          <a:ext cx="10485783" cy="4892202"/>
        </p:xfrm>
        <a:graphic>
          <a:graphicData uri="http://schemas.openxmlformats.org/drawingml/2006/table">
            <a:tbl>
              <a:tblPr/>
              <a:tblGrid>
                <a:gridCol w="1401418">
                  <a:extLst>
                    <a:ext uri="{9D8B030D-6E8A-4147-A177-3AD203B41FA5}">
                      <a16:colId xmlns:a16="http://schemas.microsoft.com/office/drawing/2014/main" xmlns="" val="3876319712"/>
                    </a:ext>
                  </a:extLst>
                </a:gridCol>
                <a:gridCol w="2610678">
                  <a:extLst>
                    <a:ext uri="{9D8B030D-6E8A-4147-A177-3AD203B41FA5}">
                      <a16:colId xmlns:a16="http://schemas.microsoft.com/office/drawing/2014/main" xmlns="" val="464211139"/>
                    </a:ext>
                  </a:extLst>
                </a:gridCol>
                <a:gridCol w="3160643">
                  <a:extLst>
                    <a:ext uri="{9D8B030D-6E8A-4147-A177-3AD203B41FA5}">
                      <a16:colId xmlns:a16="http://schemas.microsoft.com/office/drawing/2014/main" xmlns="" val="1777469389"/>
                    </a:ext>
                  </a:extLst>
                </a:gridCol>
                <a:gridCol w="3313044">
                  <a:extLst>
                    <a:ext uri="{9D8B030D-6E8A-4147-A177-3AD203B41FA5}">
                      <a16:colId xmlns:a16="http://schemas.microsoft.com/office/drawing/2014/main" xmlns="" val="878427786"/>
                    </a:ext>
                  </a:extLst>
                </a:gridCol>
              </a:tblGrid>
              <a:tr h="884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Payment</a:t>
                      </a:r>
                    </a:p>
                  </a:txBody>
                  <a:tcPr marL="1844" marR="1844" marT="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Month/Year </a:t>
                      </a:r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of Payment</a:t>
                      </a:r>
                    </a:p>
                  </a:txBody>
                  <a:tcPr marL="1844" marR="1844" marT="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to Kentucky</a:t>
                      </a:r>
                    </a:p>
                  </a:txBody>
                  <a:tcPr marL="1844" marR="1844" marT="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50% Portion of Total</a:t>
                      </a:r>
                    </a:p>
                  </a:txBody>
                  <a:tcPr marL="1844" marR="1844" marT="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0737028"/>
                  </a:ext>
                </a:extLst>
              </a:tr>
              <a:tr h="5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Jun/July, 2022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$16,589,173.53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$8,294,586.77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1336053"/>
                  </a:ext>
                </a:extLst>
              </a:tr>
              <a:tr h="652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2-3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July, 2022-2023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$17,434,412.65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$8,717,206.32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6641918"/>
                  </a:ext>
                </a:extLst>
              </a:tr>
              <a:tr h="622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4-7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July, 2024-2027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$21,821,637.12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$10,910,818.56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2047322"/>
                  </a:ext>
                </a:extLst>
              </a:tr>
              <a:tr h="634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8-10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July, 2028-2030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$25,664,874.37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$12,832,437.19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1437265"/>
                  </a:ext>
                </a:extLst>
              </a:tr>
              <a:tr h="7283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11-18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July, 2031-2038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$21,573,917.05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$10,786,958.52</a:t>
                      </a: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1550508"/>
                  </a:ext>
                </a:extLst>
              </a:tr>
              <a:tr h="8142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r>
                        <a:rPr lang="en-US" sz="3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Distributors</a:t>
                      </a:r>
                      <a:r>
                        <a:rPr lang="en-US" sz="3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 Total</a:t>
                      </a:r>
                      <a:endParaRPr lang="en-US" sz="30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844" marR="1844" marT="1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844" marR="1844" marT="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$388,330,506.82</a:t>
                      </a:r>
                    </a:p>
                  </a:txBody>
                  <a:tcPr marL="1844" marR="1844" marT="1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$194,165,253.41</a:t>
                      </a:r>
                    </a:p>
                  </a:txBody>
                  <a:tcPr marL="1844" marR="1844" marT="1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41535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7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539"/>
            <a:ext cx="10515600" cy="963610"/>
          </a:xfrm>
        </p:spPr>
        <p:txBody>
          <a:bodyPr/>
          <a:lstStyle/>
          <a:p>
            <a:pPr algn="ctr"/>
            <a:r>
              <a:rPr lang="en-US" dirty="0" smtClean="0"/>
              <a:t>Janssen/J&amp;J Settlement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689591"/>
              </p:ext>
            </p:extLst>
          </p:nvPr>
        </p:nvGraphicFramePr>
        <p:xfrm>
          <a:off x="1023729" y="1282148"/>
          <a:ext cx="10455968" cy="4562062"/>
        </p:xfrm>
        <a:graphic>
          <a:graphicData uri="http://schemas.openxmlformats.org/drawingml/2006/table">
            <a:tbl>
              <a:tblPr/>
              <a:tblGrid>
                <a:gridCol w="1632660">
                  <a:extLst>
                    <a:ext uri="{9D8B030D-6E8A-4147-A177-3AD203B41FA5}">
                      <a16:colId xmlns:a16="http://schemas.microsoft.com/office/drawing/2014/main" xmlns="" val="3945867080"/>
                    </a:ext>
                  </a:extLst>
                </a:gridCol>
                <a:gridCol w="2917944">
                  <a:extLst>
                    <a:ext uri="{9D8B030D-6E8A-4147-A177-3AD203B41FA5}">
                      <a16:colId xmlns:a16="http://schemas.microsoft.com/office/drawing/2014/main" xmlns="" val="390344770"/>
                    </a:ext>
                  </a:extLst>
                </a:gridCol>
                <a:gridCol w="2952682">
                  <a:extLst>
                    <a:ext uri="{9D8B030D-6E8A-4147-A177-3AD203B41FA5}">
                      <a16:colId xmlns:a16="http://schemas.microsoft.com/office/drawing/2014/main" xmlns="" val="2520858089"/>
                    </a:ext>
                  </a:extLst>
                </a:gridCol>
                <a:gridCol w="2952682">
                  <a:extLst>
                    <a:ext uri="{9D8B030D-6E8A-4147-A177-3AD203B41FA5}">
                      <a16:colId xmlns:a16="http://schemas.microsoft.com/office/drawing/2014/main" xmlns="" val="2222841609"/>
                    </a:ext>
                  </a:extLst>
                </a:gridCol>
              </a:tblGrid>
              <a:tr h="1061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Month/Year </a:t>
                      </a:r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Payment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to Kentucky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50% Portion</a:t>
                      </a:r>
                      <a:b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8664270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1-4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$50,714,830.95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$25,357,415.47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2471208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$20,127,668.44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$10,063,834.22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5025506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2026-2028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$3,640,153.87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$1,820,076.94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1911919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9-11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2029-2031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$4,560,376.38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$2,280,188.19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3718848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J&amp;J Totals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$95,444,090.13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$47,722,045.07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7816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10515600" cy="852142"/>
          </a:xfrm>
        </p:spPr>
        <p:txBody>
          <a:bodyPr/>
          <a:lstStyle/>
          <a:p>
            <a:pPr algn="ctr"/>
            <a:r>
              <a:rPr lang="en-US" dirty="0" smtClean="0"/>
              <a:t>Combined Settlement Totals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2824"/>
              </p:ext>
            </p:extLst>
          </p:nvPr>
        </p:nvGraphicFramePr>
        <p:xfrm>
          <a:off x="838200" y="1321905"/>
          <a:ext cx="10810461" cy="4625011"/>
        </p:xfrm>
        <a:graphic>
          <a:graphicData uri="http://schemas.openxmlformats.org/drawingml/2006/table">
            <a:tbl>
              <a:tblPr/>
              <a:tblGrid>
                <a:gridCol w="1586948">
                  <a:extLst>
                    <a:ext uri="{9D8B030D-6E8A-4147-A177-3AD203B41FA5}">
                      <a16:colId xmlns:a16="http://schemas.microsoft.com/office/drawing/2014/main" xmlns="" val="1451952330"/>
                    </a:ext>
                  </a:extLst>
                </a:gridCol>
                <a:gridCol w="1709530">
                  <a:extLst>
                    <a:ext uri="{9D8B030D-6E8A-4147-A177-3AD203B41FA5}">
                      <a16:colId xmlns:a16="http://schemas.microsoft.com/office/drawing/2014/main" xmlns="" val="4129413612"/>
                    </a:ext>
                  </a:extLst>
                </a:gridCol>
                <a:gridCol w="1779105">
                  <a:extLst>
                    <a:ext uri="{9D8B030D-6E8A-4147-A177-3AD203B41FA5}">
                      <a16:colId xmlns:a16="http://schemas.microsoft.com/office/drawing/2014/main" xmlns="" val="1674705989"/>
                    </a:ext>
                  </a:extLst>
                </a:gridCol>
                <a:gridCol w="178904">
                  <a:extLst>
                    <a:ext uri="{9D8B030D-6E8A-4147-A177-3AD203B41FA5}">
                      <a16:colId xmlns:a16="http://schemas.microsoft.com/office/drawing/2014/main" xmlns="" val="4264500371"/>
                    </a:ext>
                  </a:extLst>
                </a:gridCol>
                <a:gridCol w="1729409">
                  <a:extLst>
                    <a:ext uri="{9D8B030D-6E8A-4147-A177-3AD203B41FA5}">
                      <a16:colId xmlns:a16="http://schemas.microsoft.com/office/drawing/2014/main" xmlns="" val="1331523475"/>
                    </a:ext>
                  </a:extLst>
                </a:gridCol>
                <a:gridCol w="1938130">
                  <a:extLst>
                    <a:ext uri="{9D8B030D-6E8A-4147-A177-3AD203B41FA5}">
                      <a16:colId xmlns:a16="http://schemas.microsoft.com/office/drawing/2014/main" xmlns="" val="327413288"/>
                    </a:ext>
                  </a:extLst>
                </a:gridCol>
                <a:gridCol w="1888435">
                  <a:extLst>
                    <a:ext uri="{9D8B030D-6E8A-4147-A177-3AD203B41FA5}">
                      <a16:colId xmlns:a16="http://schemas.microsoft.com/office/drawing/2014/main" xmlns="" val="1729894667"/>
                    </a:ext>
                  </a:extLst>
                </a:gridCol>
              </a:tblGrid>
              <a:tr h="665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Month/Year of Payment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to Kentucky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50% Portion 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Total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Month/Year of Payment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to Kentucky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50% Portion 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of Total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873967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Jun,/Jul. 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$16,589,173.53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$8,294,586.77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$30,225,250.75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$15,112,625.38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4131358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$68,149,243.60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$34,074,621.80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$26,134,293.42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$13,067,146.71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7733967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$17,434,412.65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$8,717,206.32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1657880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$21,821,637.12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$10,910,818.56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0966787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$41,949,305.56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$20,974,652.78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7907240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$25,461,791.00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$12,730,895.50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139353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$25,461,791.00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$12,730,895.50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2454807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$29,305,028.25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$14,652,514.12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291909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$30,225,250.75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$15,112,625.38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July, 2038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$21,573,917.05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$10,786,958.52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691003"/>
                  </a:ext>
                </a:extLst>
              </a:tr>
              <a:tr h="39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Combind Totals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$483,774,596.96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$241,887,298.48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95705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4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Pending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22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Commonwealth vs. TEVA/Allergan (Fayette Circuit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Commonwealth vs. CVS (Franklin County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Commonwealth vs. Walgreens (Boone County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Commonwealth vs. Endo (Franklin County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Commonwealth vs. Mallinckrodt  (Madison County/Delaware Bankruptcy Court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mtClean="0"/>
              <a:t>Proof </a:t>
            </a:r>
            <a:r>
              <a:rPr lang="en-US" dirty="0" smtClean="0"/>
              <a:t>of claim </a:t>
            </a:r>
            <a:r>
              <a:rPr lang="en-US" dirty="0"/>
              <a:t>filed in Purdue Bankruptcy </a:t>
            </a:r>
            <a:r>
              <a:rPr lang="en-US" dirty="0" smtClean="0"/>
              <a:t>(S.D.N.Y.)</a:t>
            </a:r>
          </a:p>
          <a:p>
            <a:pPr marL="0" indent="0">
              <a:buNone/>
            </a:pPr>
            <a:endParaRPr lang="en-US" dirty="0" smtClean="0">
              <a:cs typeface="Calibri" panose="020F0502020204030204" pitchFamily="34" charset="0"/>
            </a:endParaRPr>
          </a:p>
          <a:p>
            <a:r>
              <a:rPr lang="en-US" dirty="0" smtClean="0">
                <a:cs typeface="Calibri" panose="020F0502020204030204" pitchFamily="34" charset="0"/>
              </a:rPr>
              <a:t>Because of 22 RS HB 92, the administration of funds from a</a:t>
            </a:r>
            <a:r>
              <a:rPr lang="en-US" dirty="0" smtClean="0"/>
              <a:t>ny settlements, judgments, etc. in these lawsuits is covered by the plan in 21 RS HB 92</a:t>
            </a:r>
          </a:p>
          <a:p>
            <a:pPr marL="0" indent="0">
              <a:buNone/>
            </a:pP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Administration of Opioid Settlement Funds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57" y="1825625"/>
            <a:ext cx="1073426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For Big 3, Johnson &amp; Johnson, and any other settlement covered by 21 RS HB 427 or 22 RS HB 92</a:t>
            </a:r>
          </a:p>
          <a:p>
            <a:r>
              <a:rPr lang="en-US" dirty="0" smtClean="0"/>
              <a:t>50% of funds to local governments; other 50% to the Commonwealth</a:t>
            </a:r>
          </a:p>
          <a:p>
            <a:pPr lvl="1"/>
            <a:r>
              <a:rPr lang="en-US" dirty="0" smtClean="0"/>
              <a:t>Settlement checks will be submitted to a national administrator, who will disperse funds to the Commonwealth, cities, and counties</a:t>
            </a:r>
          </a:p>
          <a:p>
            <a:r>
              <a:rPr lang="en-US" dirty="0" smtClean="0"/>
              <a:t>All funds—whether </a:t>
            </a:r>
            <a:r>
              <a:rPr lang="en-US" dirty="0"/>
              <a:t>to local governments or to the </a:t>
            </a:r>
            <a:r>
              <a:rPr lang="en-US" dirty="0" smtClean="0"/>
              <a:t>Commission—must be </a:t>
            </a:r>
            <a:r>
              <a:rPr lang="en-US" dirty="0"/>
              <a:t>used for opioid </a:t>
            </a:r>
            <a:r>
              <a:rPr lang="en-US" dirty="0" smtClean="0"/>
              <a:t>abatement</a:t>
            </a:r>
          </a:p>
          <a:p>
            <a:r>
              <a:rPr lang="en-US" dirty="0" smtClean="0"/>
              <a:t>Local </a:t>
            </a:r>
            <a:r>
              <a:rPr lang="en-US" dirty="0"/>
              <a:t>governments and recipients of Commission funds </a:t>
            </a:r>
            <a:r>
              <a:rPr lang="en-US" dirty="0" smtClean="0"/>
              <a:t>must </a:t>
            </a:r>
            <a:r>
              <a:rPr lang="en-US" dirty="0"/>
              <a:t>submit regular certifications of compliance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2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Kentucky Opioid Abatement </a:t>
            </a:r>
            <a:r>
              <a:rPr lang="en-US" dirty="0" smtClean="0">
                <a:solidFill>
                  <a:prstClr val="white"/>
                </a:solidFill>
              </a:rPr>
              <a:t/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Advisory </a:t>
            </a:r>
            <a:r>
              <a:rPr lang="en-US" dirty="0">
                <a:solidFill>
                  <a:prstClr val="white"/>
                </a:solidFill>
              </a:rPr>
              <a:t>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336" y="1825625"/>
            <a:ext cx="10652464" cy="4351338"/>
          </a:xfrm>
        </p:spPr>
        <p:txBody>
          <a:bodyPr/>
          <a:lstStyle/>
          <a:p>
            <a:r>
              <a:rPr lang="en-US" dirty="0"/>
              <a:t>Established by 21 RS HB 427 </a:t>
            </a:r>
            <a:r>
              <a:rPr lang="en-US" dirty="0" smtClean="0"/>
              <a:t>and codified </a:t>
            </a:r>
            <a:r>
              <a:rPr lang="en-US" dirty="0"/>
              <a:t>at </a:t>
            </a:r>
            <a:r>
              <a:rPr lang="en-US" dirty="0" smtClean="0"/>
              <a:t>KRS </a:t>
            </a:r>
            <a:r>
              <a:rPr lang="en-US" dirty="0"/>
              <a:t>15.291 and </a:t>
            </a:r>
            <a:r>
              <a:rPr lang="en-US" dirty="0" smtClean="0"/>
              <a:t>15.293</a:t>
            </a:r>
          </a:p>
          <a:p>
            <a:r>
              <a:rPr lang="en-US" dirty="0" smtClean="0"/>
              <a:t>Oversees </a:t>
            </a:r>
            <a:r>
              <a:rPr lang="en-US" smtClean="0"/>
              <a:t>Commonwealth’s 50% share </a:t>
            </a:r>
            <a:r>
              <a:rPr lang="en-US" dirty="0" smtClean="0"/>
              <a:t>of settlement proceeds</a:t>
            </a:r>
          </a:p>
          <a:p>
            <a:r>
              <a:rPr lang="en-US" dirty="0" smtClean="0"/>
              <a:t>Commission composition:</a:t>
            </a:r>
          </a:p>
          <a:p>
            <a:pPr lvl="1"/>
            <a:r>
              <a:rPr lang="en-US" dirty="0" smtClean="0"/>
              <a:t>11 total members: 9 voting &amp; 2 non-voting</a:t>
            </a:r>
          </a:p>
          <a:p>
            <a:pPr lvl="1"/>
            <a:r>
              <a:rPr lang="en-US" dirty="0" smtClean="0"/>
              <a:t>Voting members: 2-year terms, after staggered initial terms</a:t>
            </a:r>
          </a:p>
          <a:p>
            <a:pPr lvl="1"/>
            <a:r>
              <a:rPr lang="en-US" dirty="0" smtClean="0"/>
              <a:t>Non-voting members: serve at the pleasure of Senate President and Speaker of the 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812</Words>
  <Application>Microsoft Office PowerPoint</Application>
  <PresentationFormat>Widescreen</PresentationFormat>
  <Paragraphs>220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Office Theme</vt:lpstr>
      <vt:lpstr> Office of Attorney General  Daniel Cameron</vt:lpstr>
      <vt:lpstr>From the Office of Attorney General  Daniel Cameron:</vt:lpstr>
      <vt:lpstr>Settled Litigation</vt:lpstr>
      <vt:lpstr>Distributor Settlement</vt:lpstr>
      <vt:lpstr>Janssen/J&amp;J Settlement</vt:lpstr>
      <vt:lpstr>Combined Settlement Totals</vt:lpstr>
      <vt:lpstr>Pending Litigation</vt:lpstr>
      <vt:lpstr>Administration of Opioid Settlement Funds </vt:lpstr>
      <vt:lpstr>Kentucky Opioid Abatement  Advisory Commission</vt:lpstr>
      <vt:lpstr>Kentucky Opioid Abatement  Advisory Commission</vt:lpstr>
      <vt:lpstr>Kentucky Opioid Abatement  Advisory Commission</vt:lpstr>
      <vt:lpstr>Kentucky Opioid Abatement  Advisory Commission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victim project</dc:title>
  <dc:creator>Denise Durbin</dc:creator>
  <cp:lastModifiedBy>Sciantarelli, Peggy (LRC)</cp:lastModifiedBy>
  <cp:revision>224</cp:revision>
  <dcterms:created xsi:type="dcterms:W3CDTF">2017-05-23T12:48:05Z</dcterms:created>
  <dcterms:modified xsi:type="dcterms:W3CDTF">2022-06-17T19:59:57Z</dcterms:modified>
</cp:coreProperties>
</file>