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533" r:id="rId2"/>
    <p:sldId id="573" r:id="rId3"/>
    <p:sldId id="588" r:id="rId4"/>
    <p:sldId id="596" r:id="rId5"/>
    <p:sldId id="597" r:id="rId6"/>
    <p:sldId id="574" r:id="rId7"/>
    <p:sldId id="534" r:id="rId8"/>
    <p:sldId id="579" r:id="rId9"/>
    <p:sldId id="580" r:id="rId10"/>
    <p:sldId id="589" r:id="rId11"/>
    <p:sldId id="577" r:id="rId12"/>
    <p:sldId id="583" r:id="rId13"/>
    <p:sldId id="585" r:id="rId14"/>
    <p:sldId id="584" r:id="rId15"/>
    <p:sldId id="590" r:id="rId16"/>
    <p:sldId id="591" r:id="rId17"/>
    <p:sldId id="592" r:id="rId18"/>
    <p:sldId id="593" r:id="rId19"/>
    <p:sldId id="594" r:id="rId20"/>
    <p:sldId id="595" r:id="rId21"/>
    <p:sldId id="554" r:id="rId22"/>
  </p:sldIdLst>
  <p:sldSz cx="9144000" cy="6858000" type="screen4x3"/>
  <p:notesSz cx="7023100" cy="9309100"/>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FF"/>
    <a:srgbClr val="0099FF"/>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56" autoAdjust="0"/>
    <p:restoredTop sz="94563" autoAdjust="0"/>
  </p:normalViewPr>
  <p:slideViewPr>
    <p:cSldViewPr>
      <p:cViewPr varScale="1">
        <p:scale>
          <a:sx n="84" d="100"/>
          <a:sy n="84" d="100"/>
        </p:scale>
        <p:origin x="1454" y="72"/>
      </p:cViewPr>
      <p:guideLst>
        <p:guide orient="horz" pos="2160"/>
        <p:guide pos="2880"/>
      </p:guideLst>
    </p:cSldViewPr>
  </p:slideViewPr>
  <p:outlineViewPr>
    <p:cViewPr>
      <p:scale>
        <a:sx n="33" d="100"/>
        <a:sy n="33" d="100"/>
      </p:scale>
      <p:origin x="0" y="2453"/>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7" d="100"/>
          <a:sy n="77" d="100"/>
        </p:scale>
        <p:origin x="-2076" y="-84"/>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accent1">
                    <a:lumMod val="75000"/>
                  </a:schemeClr>
                </a:solidFill>
                <a:latin typeface="+mn-lt"/>
                <a:ea typeface="+mn-ea"/>
                <a:cs typeface="+mn-cs"/>
              </a:defRPr>
            </a:pPr>
            <a:r>
              <a:rPr lang="en-US" sz="2400" dirty="0">
                <a:solidFill>
                  <a:schemeClr val="accent1">
                    <a:lumMod val="75000"/>
                  </a:schemeClr>
                </a:solidFill>
              </a:rPr>
              <a:t>WEP</a:t>
            </a:r>
            <a:r>
              <a:rPr lang="en-US" sz="2400" baseline="0" dirty="0">
                <a:solidFill>
                  <a:schemeClr val="accent1">
                    <a:lumMod val="75000"/>
                  </a:schemeClr>
                </a:solidFill>
              </a:rPr>
              <a:t> Loan &amp; Grant Funds Obligated</a:t>
            </a:r>
          </a:p>
          <a:p>
            <a:pPr>
              <a:defRPr>
                <a:solidFill>
                  <a:schemeClr val="accent1">
                    <a:lumMod val="75000"/>
                  </a:schemeClr>
                </a:solidFill>
              </a:defRPr>
            </a:pPr>
            <a:r>
              <a:rPr lang="en-US" sz="2400" baseline="0" dirty="0">
                <a:solidFill>
                  <a:schemeClr val="accent1">
                    <a:lumMod val="75000"/>
                  </a:schemeClr>
                </a:solidFill>
              </a:rPr>
              <a:t>FY 2015 - 2019</a:t>
            </a:r>
            <a:endParaRPr lang="en-US" sz="2400" dirty="0">
              <a:solidFill>
                <a:schemeClr val="accent1">
                  <a:lumMod val="75000"/>
                </a:schemeClr>
              </a:solidFill>
            </a:endParaRPr>
          </a:p>
        </c:rich>
      </c:tx>
      <c:layout>
        <c:manualLayout>
          <c:xMode val="edge"/>
          <c:yMode val="edge"/>
          <c:x val="0.24359032294876184"/>
          <c:y val="1.5201081274067271E-3"/>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accent1">
                  <a:lumMod val="75000"/>
                </a:schemeClr>
              </a:solidFill>
              <a:latin typeface="+mn-lt"/>
              <a:ea typeface="+mn-ea"/>
              <a:cs typeface="+mn-cs"/>
            </a:defRPr>
          </a:pPr>
          <a:endParaRPr lang="en-US"/>
        </a:p>
      </c:txPr>
    </c:title>
    <c:autoTitleDeleted val="0"/>
    <c:plotArea>
      <c:layout>
        <c:manualLayout>
          <c:layoutTarget val="inner"/>
          <c:xMode val="edge"/>
          <c:yMode val="edge"/>
          <c:x val="0.10906065452755906"/>
          <c:y val="0.21015242309593854"/>
          <c:w val="0.87687684547244082"/>
          <c:h val="0.66054123643324092"/>
        </c:manualLayout>
      </c:layout>
      <c:barChart>
        <c:barDir val="col"/>
        <c:grouping val="clustered"/>
        <c:varyColors val="0"/>
        <c:ser>
          <c:idx val="0"/>
          <c:order val="0"/>
          <c:tx>
            <c:strRef>
              <c:f>Sheet1!$B$1</c:f>
              <c:strCache>
                <c:ptCount val="1"/>
                <c:pt idx="0">
                  <c:v>Loan</c:v>
                </c:pt>
              </c:strCache>
            </c:strRef>
          </c:tx>
          <c:spPr>
            <a:solidFill>
              <a:schemeClr val="accent1"/>
            </a:solidFill>
            <a:ln>
              <a:noFill/>
            </a:ln>
            <a:effectLst/>
          </c:spPr>
          <c:invertIfNegative val="0"/>
          <c:dLbls>
            <c:dLbl>
              <c:idx val="0"/>
              <c:layout>
                <c:manualLayout>
                  <c:x val="0"/>
                  <c:y val="-2.8124998269869694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EDBB-4F33-9AA8-39C19185A5E9}"/>
                </c:ext>
                <c:ext xmlns:c15="http://schemas.microsoft.com/office/drawing/2012/chart" uri="{CE6537A1-D6FC-4f65-9D91-7224C49458BB}"/>
              </c:extLst>
            </c:dLbl>
            <c:dLbl>
              <c:idx val="1"/>
              <c:layout>
                <c:manualLayout>
                  <c:x val="-1.5625000000000001E-3"/>
                  <c:y val="-2.578124841404722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EDBB-4F33-9AA8-39C19185A5E9}"/>
                </c:ext>
                <c:ext xmlns:c15="http://schemas.microsoft.com/office/drawing/2012/chart" uri="{CE6537A1-D6FC-4f65-9D91-7224C49458BB}"/>
              </c:extLst>
            </c:dLbl>
            <c:dLbl>
              <c:idx val="2"/>
              <c:layout>
                <c:manualLayout>
                  <c:x val="-1.5625000000000001E-3"/>
                  <c:y val="-4.2187497404804625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EDBB-4F33-9AA8-39C19185A5E9}"/>
                </c:ext>
                <c:ext xmlns:c15="http://schemas.microsoft.com/office/drawing/2012/chart" uri="{CE6537A1-D6FC-4f65-9D91-7224C49458BB}"/>
              </c:extLst>
            </c:dLbl>
            <c:dLbl>
              <c:idx val="3"/>
              <c:layout>
                <c:manualLayout>
                  <c:x val="0"/>
                  <c:y val="-2.8124998269869736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EDBB-4F33-9AA8-39C19185A5E9}"/>
                </c:ext>
                <c:ext xmlns:c15="http://schemas.microsoft.com/office/drawing/2012/chart" uri="{CE6537A1-D6FC-4f65-9D91-7224C49458BB}"/>
              </c:extLst>
            </c:dLbl>
            <c:dLbl>
              <c:idx val="4"/>
              <c:layout>
                <c:manualLayout>
                  <c:x val="3.1250000000000002E-3"/>
                  <c:y val="-1.8749998846579796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EDBB-4F33-9AA8-39C19185A5E9}"/>
                </c:ext>
                <c:ext xmlns:c15="http://schemas.microsoft.com/office/drawing/2012/chart" uri="{CE6537A1-D6FC-4f65-9D91-7224C49458BB}"/>
              </c:extLst>
            </c:dLbl>
            <c:spPr>
              <a:solidFill>
                <a:schemeClr val="accent1">
                  <a:lumMod val="40000"/>
                  <a:lumOff val="60000"/>
                </a:schemeClr>
              </a:solidFill>
              <a:ln>
                <a:solidFill>
                  <a:schemeClr val="tx1">
                    <a:alpha val="93000"/>
                  </a:schemeClr>
                </a:solidFill>
              </a:ln>
              <a:effectLst/>
            </c:spPr>
            <c:txPr>
              <a:bodyPr rot="0" spcFirstLastPara="1" vertOverflow="clip" horzOverflow="clip" vert="horz" wrap="square" lIns="36576" tIns="18288" rIns="36576" bIns="18288" anchor="ctr" anchorCtr="1">
                <a:spAutoFit/>
              </a:bodyPr>
              <a:lstStyle/>
              <a:p>
                <a:pPr>
                  <a:defRPr sz="1200" b="1" i="0" u="none" strike="noStrike" kern="1200" baseline="0">
                    <a:solidFill>
                      <a:schemeClr val="dk1">
                        <a:lumMod val="65000"/>
                        <a:lumOff val="3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roundRec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2015</c:v>
                </c:pt>
                <c:pt idx="1">
                  <c:v>2016</c:v>
                </c:pt>
                <c:pt idx="2">
                  <c:v>2017</c:v>
                </c:pt>
                <c:pt idx="3">
                  <c:v>2018</c:v>
                </c:pt>
                <c:pt idx="4">
                  <c:v>2019</c:v>
                </c:pt>
              </c:numCache>
            </c:numRef>
          </c:cat>
          <c:val>
            <c:numRef>
              <c:f>Sheet1!$B$2:$B$6</c:f>
              <c:numCache>
                <c:formatCode>"$"#,##0_);\("$"#,##0\)</c:formatCode>
                <c:ptCount val="5"/>
                <c:pt idx="0">
                  <c:v>58853000</c:v>
                </c:pt>
                <c:pt idx="1">
                  <c:v>31900000</c:v>
                </c:pt>
                <c:pt idx="2">
                  <c:v>38322000</c:v>
                </c:pt>
                <c:pt idx="3">
                  <c:v>47805000</c:v>
                </c:pt>
                <c:pt idx="4">
                  <c:v>32838790</c:v>
                </c:pt>
              </c:numCache>
            </c:numRef>
          </c:val>
          <c:extLst xmlns:c16r2="http://schemas.microsoft.com/office/drawing/2015/06/chart">
            <c:ext xmlns:c16="http://schemas.microsoft.com/office/drawing/2014/chart" uri="{C3380CC4-5D6E-409C-BE32-E72D297353CC}">
              <c16:uniqueId val="{00000005-EDBB-4F33-9AA8-39C19185A5E9}"/>
            </c:ext>
          </c:extLst>
        </c:ser>
        <c:ser>
          <c:idx val="1"/>
          <c:order val="1"/>
          <c:tx>
            <c:strRef>
              <c:f>Sheet1!$C$1</c:f>
              <c:strCache>
                <c:ptCount val="1"/>
                <c:pt idx="0">
                  <c:v>Grant</c:v>
                </c:pt>
              </c:strCache>
            </c:strRef>
          </c:tx>
          <c:spPr>
            <a:solidFill>
              <a:schemeClr val="accent2"/>
            </a:solidFill>
            <a:ln>
              <a:noFill/>
            </a:ln>
            <a:effectLst/>
          </c:spPr>
          <c:invertIfNegative val="0"/>
          <c:dLbls>
            <c:dLbl>
              <c:idx val="0"/>
              <c:layout>
                <c:manualLayout>
                  <c:x val="-1.5625000000000001E-3"/>
                  <c:y val="-4.9218746972271965E-2"/>
                </c:manualLayout>
              </c:layout>
              <c:spPr>
                <a:solidFill>
                  <a:schemeClr val="accent2">
                    <a:lumMod val="40000"/>
                    <a:lumOff val="60000"/>
                  </a:schemeClr>
                </a:solidFill>
                <a:ln>
                  <a:solidFill>
                    <a:schemeClr val="accent2">
                      <a:lumMod val="75000"/>
                      <a:alpha val="93000"/>
                    </a:schemeClr>
                  </a:solidFill>
                </a:ln>
                <a:effectLst/>
              </c:spPr>
              <c:txPr>
                <a:bodyPr rot="0" spcFirstLastPara="1" vertOverflow="clip" horzOverflow="clip" vert="horz" wrap="square" lIns="36576" tIns="18288" rIns="36576" bIns="18288" anchor="ctr" anchorCtr="1">
                  <a:spAutoFit/>
                </a:bodyPr>
                <a:lstStyle/>
                <a:p>
                  <a:pPr>
                    <a:defRPr sz="1200" b="1" i="0" u="none" strike="noStrike" kern="1200" baseline="0">
                      <a:solidFill>
                        <a:schemeClr val="dk1">
                          <a:lumMod val="65000"/>
                          <a:lumOff val="35000"/>
                        </a:schemeClr>
                      </a:solidFill>
                      <a:latin typeface="+mn-lt"/>
                      <a:ea typeface="+mn-ea"/>
                      <a:cs typeface="+mn-cs"/>
                    </a:defRPr>
                  </a:pPr>
                  <a:endParaRPr lang="en-US"/>
                </a:p>
              </c:txP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EDBB-4F33-9AA8-39C19185A5E9}"/>
                </c:ext>
                <c:ext xmlns:c15="http://schemas.microsoft.com/office/drawing/2012/chart" uri="{CE6537A1-D6FC-4f65-9D91-7224C49458BB}">
                  <c15:spPr xmlns:c15="http://schemas.microsoft.com/office/drawing/2012/chart">
                    <a:prstGeom prst="roundRect">
                      <a:avLst/>
                    </a:prstGeom>
                    <a:noFill/>
                    <a:ln>
                      <a:noFill/>
                    </a:ln>
                  </c15:spPr>
                </c:ext>
              </c:extLst>
            </c:dLbl>
            <c:dLbl>
              <c:idx val="1"/>
              <c:layout>
                <c:manualLayout>
                  <c:x val="-1.5625000000000001E-3"/>
                  <c:y val="-3.7499997693159592E-2"/>
                </c:manualLayout>
              </c:layout>
              <c:spPr>
                <a:solidFill>
                  <a:schemeClr val="accent2">
                    <a:lumMod val="40000"/>
                    <a:lumOff val="60000"/>
                  </a:schemeClr>
                </a:solidFill>
                <a:ln>
                  <a:solidFill>
                    <a:schemeClr val="accent2">
                      <a:lumMod val="75000"/>
                      <a:alpha val="93000"/>
                    </a:schemeClr>
                  </a:solidFill>
                </a:ln>
                <a:effectLst/>
              </c:spPr>
              <c:txPr>
                <a:bodyPr rot="0" spcFirstLastPara="1" vertOverflow="clip" horzOverflow="clip" vert="horz" wrap="square" lIns="36576" tIns="18288" rIns="36576" bIns="18288" anchor="ctr" anchorCtr="1">
                  <a:spAutoFit/>
                </a:bodyPr>
                <a:lstStyle/>
                <a:p>
                  <a:pPr>
                    <a:defRPr sz="1200" b="1" i="0" u="none" strike="noStrike" kern="1200" baseline="0">
                      <a:solidFill>
                        <a:schemeClr val="dk1">
                          <a:lumMod val="65000"/>
                          <a:lumOff val="35000"/>
                        </a:schemeClr>
                      </a:solidFill>
                      <a:latin typeface="+mn-lt"/>
                      <a:ea typeface="+mn-ea"/>
                      <a:cs typeface="+mn-cs"/>
                    </a:defRPr>
                  </a:pPr>
                  <a:endParaRPr lang="en-US"/>
                </a:p>
              </c:txP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EDBB-4F33-9AA8-39C19185A5E9}"/>
                </c:ext>
                <c:ext xmlns:c15="http://schemas.microsoft.com/office/drawing/2012/chart" uri="{CE6537A1-D6FC-4f65-9D91-7224C49458BB}">
                  <c15:spPr xmlns:c15="http://schemas.microsoft.com/office/drawing/2012/chart">
                    <a:prstGeom prst="roundRect">
                      <a:avLst/>
                    </a:prstGeom>
                    <a:noFill/>
                    <a:ln>
                      <a:noFill/>
                    </a:ln>
                  </c15:spPr>
                </c:ext>
              </c:extLst>
            </c:dLbl>
            <c:dLbl>
              <c:idx val="2"/>
              <c:layout>
                <c:manualLayout>
                  <c:x val="-5.729100483608997E-17"/>
                  <c:y val="-3.5156247837337201E-2"/>
                </c:manualLayout>
              </c:layout>
              <c:spPr>
                <a:solidFill>
                  <a:schemeClr val="accent2">
                    <a:lumMod val="40000"/>
                    <a:lumOff val="60000"/>
                  </a:schemeClr>
                </a:solidFill>
                <a:ln>
                  <a:solidFill>
                    <a:schemeClr val="accent2">
                      <a:lumMod val="75000"/>
                      <a:alpha val="93000"/>
                    </a:schemeClr>
                  </a:solidFill>
                </a:ln>
                <a:effectLst/>
              </c:spPr>
              <c:txPr>
                <a:bodyPr rot="0" spcFirstLastPara="1" vertOverflow="clip" horzOverflow="clip" vert="horz" wrap="square" lIns="36576" tIns="18288" rIns="36576" bIns="18288" anchor="ctr" anchorCtr="1">
                  <a:spAutoFit/>
                </a:bodyPr>
                <a:lstStyle/>
                <a:p>
                  <a:pPr>
                    <a:defRPr sz="1200" b="1" i="0" u="none" strike="noStrike" kern="1200" baseline="0">
                      <a:solidFill>
                        <a:schemeClr val="dk1">
                          <a:lumMod val="65000"/>
                          <a:lumOff val="35000"/>
                        </a:schemeClr>
                      </a:solidFill>
                      <a:latin typeface="+mn-lt"/>
                      <a:ea typeface="+mn-ea"/>
                      <a:cs typeface="+mn-cs"/>
                    </a:defRPr>
                  </a:pPr>
                  <a:endParaRPr lang="en-US"/>
                </a:p>
              </c:txP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8-EDBB-4F33-9AA8-39C19185A5E9}"/>
                </c:ext>
                <c:ext xmlns:c15="http://schemas.microsoft.com/office/drawing/2012/chart" uri="{CE6537A1-D6FC-4f65-9D91-7224C49458BB}">
                  <c15:spPr xmlns:c15="http://schemas.microsoft.com/office/drawing/2012/chart">
                    <a:prstGeom prst="roundRect">
                      <a:avLst/>
                    </a:prstGeom>
                    <a:noFill/>
                    <a:ln>
                      <a:noFill/>
                    </a:ln>
                  </c15:spPr>
                </c:ext>
              </c:extLst>
            </c:dLbl>
            <c:dLbl>
              <c:idx val="3"/>
              <c:layout>
                <c:manualLayout>
                  <c:x val="0"/>
                  <c:y val="-4.4531247260627099E-2"/>
                </c:manualLayout>
              </c:layout>
              <c:spPr>
                <a:solidFill>
                  <a:schemeClr val="accent2">
                    <a:lumMod val="40000"/>
                    <a:lumOff val="60000"/>
                  </a:schemeClr>
                </a:solidFill>
                <a:ln>
                  <a:solidFill>
                    <a:schemeClr val="accent2">
                      <a:lumMod val="75000"/>
                      <a:alpha val="93000"/>
                    </a:schemeClr>
                  </a:solidFill>
                </a:ln>
                <a:effectLst/>
              </c:spPr>
              <c:txPr>
                <a:bodyPr rot="0" spcFirstLastPara="1" vertOverflow="clip" horzOverflow="clip" vert="horz" wrap="square" lIns="36576" tIns="18288" rIns="36576" bIns="18288" anchor="ctr" anchorCtr="1">
                  <a:spAutoFit/>
                </a:bodyPr>
                <a:lstStyle/>
                <a:p>
                  <a:pPr>
                    <a:defRPr sz="1200" b="1" i="0" u="none" strike="noStrike" kern="1200" baseline="0">
                      <a:solidFill>
                        <a:schemeClr val="dk1">
                          <a:lumMod val="65000"/>
                          <a:lumOff val="35000"/>
                        </a:schemeClr>
                      </a:solidFill>
                      <a:latin typeface="+mn-lt"/>
                      <a:ea typeface="+mn-ea"/>
                      <a:cs typeface="+mn-cs"/>
                    </a:defRPr>
                  </a:pPr>
                  <a:endParaRPr lang="en-US"/>
                </a:p>
              </c:txP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9-EDBB-4F33-9AA8-39C19185A5E9}"/>
                </c:ext>
                <c:ext xmlns:c15="http://schemas.microsoft.com/office/drawing/2012/chart" uri="{CE6537A1-D6FC-4f65-9D91-7224C49458BB}">
                  <c15:spPr xmlns:c15="http://schemas.microsoft.com/office/drawing/2012/chart">
                    <a:prstGeom prst="roundRect">
                      <a:avLst/>
                    </a:prstGeom>
                    <a:noFill/>
                    <a:ln>
                      <a:noFill/>
                    </a:ln>
                  </c15:spPr>
                </c:ext>
              </c:extLst>
            </c:dLbl>
            <c:dLbl>
              <c:idx val="4"/>
              <c:layout>
                <c:manualLayout>
                  <c:x val="-1.1458200967217994E-16"/>
                  <c:y val="-3.7499997693159592E-2"/>
                </c:manualLayout>
              </c:layout>
              <c:spPr>
                <a:solidFill>
                  <a:schemeClr val="accent2">
                    <a:lumMod val="40000"/>
                    <a:lumOff val="60000"/>
                  </a:schemeClr>
                </a:solidFill>
                <a:ln>
                  <a:solidFill>
                    <a:schemeClr val="accent2">
                      <a:lumMod val="75000"/>
                      <a:alpha val="93000"/>
                    </a:schemeClr>
                  </a:solidFill>
                </a:ln>
                <a:effectLst/>
              </c:spPr>
              <c:txPr>
                <a:bodyPr rot="0" spcFirstLastPara="1" vertOverflow="clip" horzOverflow="clip" vert="horz" wrap="square" lIns="36576" tIns="18288" rIns="36576" bIns="18288" anchor="ctr" anchorCtr="1">
                  <a:spAutoFit/>
                </a:bodyPr>
                <a:lstStyle/>
                <a:p>
                  <a:pPr>
                    <a:defRPr sz="1200" b="1" i="0" u="none" strike="noStrike" kern="1200" baseline="0">
                      <a:solidFill>
                        <a:schemeClr val="dk1">
                          <a:lumMod val="65000"/>
                          <a:lumOff val="35000"/>
                        </a:schemeClr>
                      </a:solidFill>
                      <a:latin typeface="+mn-lt"/>
                      <a:ea typeface="+mn-ea"/>
                      <a:cs typeface="+mn-cs"/>
                    </a:defRPr>
                  </a:pPr>
                  <a:endParaRPr lang="en-US"/>
                </a:p>
              </c:txP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A-EDBB-4F33-9AA8-39C19185A5E9}"/>
                </c:ext>
                <c:ext xmlns:c15="http://schemas.microsoft.com/office/drawing/2012/chart" uri="{CE6537A1-D6FC-4f65-9D91-7224C49458BB}">
                  <c15:spPr xmlns:c15="http://schemas.microsoft.com/office/drawing/2012/chart">
                    <a:prstGeom prst="roundRect">
                      <a:avLst/>
                    </a:prstGeom>
                    <a:noFill/>
                    <a:ln>
                      <a:noFill/>
                    </a:ln>
                  </c15:spPr>
                </c:ext>
              </c:extLst>
            </c:dLbl>
            <c:spPr>
              <a:solidFill>
                <a:schemeClr val="accent2">
                  <a:lumMod val="40000"/>
                  <a:lumOff val="60000"/>
                </a:schemeClr>
              </a:solidFill>
              <a:ln>
                <a:solidFill>
                  <a:schemeClr val="accent2">
                    <a:lumMod val="75000"/>
                    <a:alpha val="93000"/>
                  </a:schemeClr>
                </a:solidFill>
              </a:ln>
              <a:effectLst/>
            </c:spPr>
            <c:txPr>
              <a:bodyPr rot="0" spcFirstLastPara="1" vertOverflow="clip" horzOverflow="clip" vert="horz" wrap="square" lIns="36576" tIns="18288" rIns="36576" bIns="18288" anchor="ctr" anchorCtr="1">
                <a:spAutoFit/>
              </a:bodyPr>
              <a:lstStyle/>
              <a:p>
                <a:pPr>
                  <a:defRPr sz="12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0"/>
            <c:extLst xmlns:c16r2="http://schemas.microsoft.com/office/drawing/2015/06/chart">
              <c:ext xmlns:c15="http://schemas.microsoft.com/office/drawing/2012/chart" uri="{CE6537A1-D6FC-4f65-9D91-7224C49458BB}">
                <c15:spPr xmlns:c15="http://schemas.microsoft.com/office/drawing/2012/chart">
                  <a:prstGeom prst="roundRec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2015</c:v>
                </c:pt>
                <c:pt idx="1">
                  <c:v>2016</c:v>
                </c:pt>
                <c:pt idx="2">
                  <c:v>2017</c:v>
                </c:pt>
                <c:pt idx="3">
                  <c:v>2018</c:v>
                </c:pt>
                <c:pt idx="4">
                  <c:v>2019</c:v>
                </c:pt>
              </c:numCache>
            </c:numRef>
          </c:cat>
          <c:val>
            <c:numRef>
              <c:f>Sheet1!$C$2:$C$6</c:f>
              <c:numCache>
                <c:formatCode>"$"#,##0_);\("$"#,##0\)</c:formatCode>
                <c:ptCount val="5"/>
                <c:pt idx="0">
                  <c:v>11282250</c:v>
                </c:pt>
                <c:pt idx="1">
                  <c:v>9609000</c:v>
                </c:pt>
                <c:pt idx="2">
                  <c:v>12470000</c:v>
                </c:pt>
                <c:pt idx="3">
                  <c:v>15983665</c:v>
                </c:pt>
                <c:pt idx="4">
                  <c:v>10150000</c:v>
                </c:pt>
              </c:numCache>
            </c:numRef>
          </c:val>
          <c:extLst xmlns:c16r2="http://schemas.microsoft.com/office/drawing/2015/06/chart">
            <c:ext xmlns:c16="http://schemas.microsoft.com/office/drawing/2014/chart" uri="{C3380CC4-5D6E-409C-BE32-E72D297353CC}">
              <c16:uniqueId val="{0000000B-EDBB-4F33-9AA8-39C19185A5E9}"/>
            </c:ext>
          </c:extLst>
        </c:ser>
        <c:dLbls>
          <c:showLegendKey val="0"/>
          <c:showVal val="0"/>
          <c:showCatName val="0"/>
          <c:showSerName val="0"/>
          <c:showPercent val="0"/>
          <c:showBubbleSize val="0"/>
        </c:dLbls>
        <c:gapWidth val="156"/>
        <c:axId val="349627000"/>
        <c:axId val="349629352"/>
      </c:barChart>
      <c:catAx>
        <c:axId val="34962700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500" b="1" i="0" u="none" strike="noStrike" kern="1200" baseline="0">
                <a:solidFill>
                  <a:schemeClr val="tx1">
                    <a:lumMod val="65000"/>
                    <a:lumOff val="35000"/>
                  </a:schemeClr>
                </a:solidFill>
                <a:latin typeface="+mn-lt"/>
                <a:ea typeface="+mn-ea"/>
                <a:cs typeface="+mn-cs"/>
              </a:defRPr>
            </a:pPr>
            <a:endParaRPr lang="en-US"/>
          </a:p>
        </c:txPr>
        <c:crossAx val="349629352"/>
        <c:crosses val="autoZero"/>
        <c:auto val="1"/>
        <c:lblAlgn val="ctr"/>
        <c:lblOffset val="10"/>
        <c:noMultiLvlLbl val="0"/>
      </c:catAx>
      <c:valAx>
        <c:axId val="349629352"/>
        <c:scaling>
          <c:orientation val="minMax"/>
        </c:scaling>
        <c:delete val="0"/>
        <c:axPos val="l"/>
        <c:majorGridlines>
          <c:spPr>
            <a:ln w="9525" cap="flat" cmpd="sng" algn="ctr">
              <a:solidFill>
                <a:schemeClr val="tx1">
                  <a:lumMod val="15000"/>
                  <a:lumOff val="85000"/>
                </a:schemeClr>
              </a:solidFill>
              <a:round/>
            </a:ln>
            <a:effectLst/>
          </c:spPr>
        </c:majorGridlines>
        <c:numFmt formatCode="&quot;$&quot;#,##0_);\(&quot;$&quot;#,##0\)"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349627000"/>
        <c:crosses val="autoZero"/>
        <c:crossBetween val="between"/>
      </c:valAx>
      <c:spPr>
        <a:noFill/>
        <a:ln>
          <a:noFill/>
        </a:ln>
        <a:effectLst/>
      </c:spPr>
    </c:plotArea>
    <c:legend>
      <c:legendPos val="b"/>
      <c:layout>
        <c:manualLayout>
          <c:xMode val="edge"/>
          <c:yMode val="edge"/>
          <c:x val="0.42322975100807181"/>
          <c:y val="0.16216911982364143"/>
          <c:w val="0.1563023830097654"/>
          <c:h val="4.8405309382485613E-2"/>
        </c:manualLayout>
      </c:layout>
      <c:overlay val="0"/>
      <c:spPr>
        <a:noFill/>
        <a:ln>
          <a:solidFill>
            <a:schemeClr val="accent1">
              <a:lumMod val="75000"/>
            </a:schemeClr>
          </a:solid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w="12700">
      <a:solidFill>
        <a:schemeClr val="accent1">
          <a:lumMod val="75000"/>
        </a:schemeClr>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2"/>
            <a:ext cx="3042592" cy="465616"/>
          </a:xfrm>
          <a:prstGeom prst="rect">
            <a:avLst/>
          </a:prstGeom>
          <a:noFill/>
          <a:ln w="9525">
            <a:noFill/>
            <a:miter lim="800000"/>
            <a:headEnd/>
            <a:tailEnd/>
          </a:ln>
          <a:effectLst/>
        </p:spPr>
        <p:txBody>
          <a:bodyPr vert="horz" wrap="square" lIns="93285" tIns="46643" rIns="93285" bIns="46643" numCol="1" anchor="t" anchorCtr="0" compatLnSpc="1">
            <a:prstTxWarp prst="textNoShape">
              <a:avLst/>
            </a:prstTxWarp>
          </a:bodyPr>
          <a:lstStyle>
            <a:lvl1pPr defTabSz="932227">
              <a:defRPr sz="1200">
                <a:latin typeface="Times New Roman" pitchFamily="18" charset="0"/>
              </a:defRPr>
            </a:lvl1pPr>
          </a:lstStyle>
          <a:p>
            <a:pPr>
              <a:defRPr/>
            </a:pPr>
            <a:endParaRPr lang="en-US" dirty="0"/>
          </a:p>
        </p:txBody>
      </p:sp>
      <p:sp>
        <p:nvSpPr>
          <p:cNvPr id="6147" name="Rectangle 3"/>
          <p:cNvSpPr>
            <a:spLocks noGrp="1" noChangeArrowheads="1"/>
          </p:cNvSpPr>
          <p:nvPr>
            <p:ph type="dt" sz="quarter" idx="1"/>
          </p:nvPr>
        </p:nvSpPr>
        <p:spPr bwMode="auto">
          <a:xfrm>
            <a:off x="3980508" y="2"/>
            <a:ext cx="3042592" cy="465616"/>
          </a:xfrm>
          <a:prstGeom prst="rect">
            <a:avLst/>
          </a:prstGeom>
          <a:noFill/>
          <a:ln w="9525">
            <a:noFill/>
            <a:miter lim="800000"/>
            <a:headEnd/>
            <a:tailEnd/>
          </a:ln>
          <a:effectLst/>
        </p:spPr>
        <p:txBody>
          <a:bodyPr vert="horz" wrap="square" lIns="93285" tIns="46643" rIns="93285" bIns="46643" numCol="1" anchor="t" anchorCtr="0" compatLnSpc="1">
            <a:prstTxWarp prst="textNoShape">
              <a:avLst/>
            </a:prstTxWarp>
          </a:bodyPr>
          <a:lstStyle>
            <a:lvl1pPr algn="r" defTabSz="932227">
              <a:defRPr sz="1200">
                <a:latin typeface="Times New Roman" pitchFamily="18" charset="0"/>
              </a:defRPr>
            </a:lvl1pPr>
          </a:lstStyle>
          <a:p>
            <a:pPr>
              <a:defRPr/>
            </a:pPr>
            <a:endParaRPr lang="en-US" dirty="0"/>
          </a:p>
        </p:txBody>
      </p:sp>
      <p:sp>
        <p:nvSpPr>
          <p:cNvPr id="6148" name="Rectangle 4"/>
          <p:cNvSpPr>
            <a:spLocks noGrp="1" noChangeArrowheads="1"/>
          </p:cNvSpPr>
          <p:nvPr>
            <p:ph type="ftr" sz="quarter" idx="2"/>
          </p:nvPr>
        </p:nvSpPr>
        <p:spPr bwMode="auto">
          <a:xfrm>
            <a:off x="0" y="8843487"/>
            <a:ext cx="3042592" cy="465616"/>
          </a:xfrm>
          <a:prstGeom prst="rect">
            <a:avLst/>
          </a:prstGeom>
          <a:noFill/>
          <a:ln w="9525">
            <a:noFill/>
            <a:miter lim="800000"/>
            <a:headEnd/>
            <a:tailEnd/>
          </a:ln>
          <a:effectLst/>
        </p:spPr>
        <p:txBody>
          <a:bodyPr vert="horz" wrap="square" lIns="93285" tIns="46643" rIns="93285" bIns="46643" numCol="1" anchor="b" anchorCtr="0" compatLnSpc="1">
            <a:prstTxWarp prst="textNoShape">
              <a:avLst/>
            </a:prstTxWarp>
          </a:bodyPr>
          <a:lstStyle>
            <a:lvl1pPr defTabSz="932227">
              <a:defRPr sz="1200">
                <a:latin typeface="Times New Roman" pitchFamily="18" charset="0"/>
              </a:defRPr>
            </a:lvl1pPr>
          </a:lstStyle>
          <a:p>
            <a:pPr>
              <a:defRPr/>
            </a:pPr>
            <a:endParaRPr lang="en-US" dirty="0"/>
          </a:p>
        </p:txBody>
      </p:sp>
      <p:sp>
        <p:nvSpPr>
          <p:cNvPr id="6149" name="Rectangle 5"/>
          <p:cNvSpPr>
            <a:spLocks noGrp="1" noChangeArrowheads="1"/>
          </p:cNvSpPr>
          <p:nvPr>
            <p:ph type="sldNum" sz="quarter" idx="3"/>
          </p:nvPr>
        </p:nvSpPr>
        <p:spPr bwMode="auto">
          <a:xfrm>
            <a:off x="3980508" y="8843487"/>
            <a:ext cx="3042592" cy="465616"/>
          </a:xfrm>
          <a:prstGeom prst="rect">
            <a:avLst/>
          </a:prstGeom>
          <a:noFill/>
          <a:ln w="9525">
            <a:noFill/>
            <a:miter lim="800000"/>
            <a:headEnd/>
            <a:tailEnd/>
          </a:ln>
          <a:effectLst/>
        </p:spPr>
        <p:txBody>
          <a:bodyPr vert="horz" wrap="square" lIns="93285" tIns="46643" rIns="93285" bIns="46643" numCol="1" anchor="b" anchorCtr="0" compatLnSpc="1">
            <a:prstTxWarp prst="textNoShape">
              <a:avLst/>
            </a:prstTxWarp>
          </a:bodyPr>
          <a:lstStyle>
            <a:lvl1pPr algn="r" defTabSz="932227">
              <a:defRPr sz="1200">
                <a:latin typeface="Times New Roman" pitchFamily="18" charset="0"/>
              </a:defRPr>
            </a:lvl1pPr>
          </a:lstStyle>
          <a:p>
            <a:pPr>
              <a:defRPr/>
            </a:pPr>
            <a:fld id="{A5BE7351-B991-42EA-BCA3-24EF804DA9A4}" type="slidenum">
              <a:rPr lang="en-US"/>
              <a:pPr>
                <a:defRPr/>
              </a:pPr>
              <a:t>‹#›</a:t>
            </a:fld>
            <a:endParaRPr lang="en-US" dirty="0"/>
          </a:p>
        </p:txBody>
      </p:sp>
    </p:spTree>
    <p:extLst>
      <p:ext uri="{BB962C8B-B14F-4D97-AF65-F5344CB8AC3E}">
        <p14:creationId xmlns:p14="http://schemas.microsoft.com/office/powerpoint/2010/main" val="42364708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0" y="2"/>
            <a:ext cx="3042592" cy="465616"/>
          </a:xfrm>
          <a:prstGeom prst="rect">
            <a:avLst/>
          </a:prstGeom>
          <a:noFill/>
          <a:ln w="9525">
            <a:noFill/>
            <a:miter lim="800000"/>
            <a:headEnd/>
            <a:tailEnd/>
          </a:ln>
          <a:effectLst/>
        </p:spPr>
        <p:txBody>
          <a:bodyPr vert="horz" wrap="square" lIns="90701" tIns="45351" rIns="90701" bIns="45351" numCol="1" anchor="t" anchorCtr="0" compatLnSpc="1">
            <a:prstTxWarp prst="textNoShape">
              <a:avLst/>
            </a:prstTxWarp>
          </a:bodyPr>
          <a:lstStyle>
            <a:lvl1pPr defTabSz="906555">
              <a:defRPr sz="1200">
                <a:latin typeface="Times New Roman" pitchFamily="18" charset="0"/>
              </a:defRPr>
            </a:lvl1pPr>
          </a:lstStyle>
          <a:p>
            <a:pPr>
              <a:defRPr/>
            </a:pPr>
            <a:endParaRPr lang="en-US" dirty="0"/>
          </a:p>
        </p:txBody>
      </p:sp>
      <p:sp>
        <p:nvSpPr>
          <p:cNvPr id="112643" name="Rectangle 3"/>
          <p:cNvSpPr>
            <a:spLocks noGrp="1" noChangeArrowheads="1"/>
          </p:cNvSpPr>
          <p:nvPr>
            <p:ph type="dt" idx="1"/>
          </p:nvPr>
        </p:nvSpPr>
        <p:spPr bwMode="auto">
          <a:xfrm>
            <a:off x="3978897" y="2"/>
            <a:ext cx="3042592" cy="465616"/>
          </a:xfrm>
          <a:prstGeom prst="rect">
            <a:avLst/>
          </a:prstGeom>
          <a:noFill/>
          <a:ln w="9525">
            <a:noFill/>
            <a:miter lim="800000"/>
            <a:headEnd/>
            <a:tailEnd/>
          </a:ln>
          <a:effectLst/>
        </p:spPr>
        <p:txBody>
          <a:bodyPr vert="horz" wrap="square" lIns="90701" tIns="45351" rIns="90701" bIns="45351" numCol="1" anchor="t" anchorCtr="0" compatLnSpc="1">
            <a:prstTxWarp prst="textNoShape">
              <a:avLst/>
            </a:prstTxWarp>
          </a:bodyPr>
          <a:lstStyle>
            <a:lvl1pPr algn="r" defTabSz="906555">
              <a:defRPr sz="1200">
                <a:latin typeface="Times New Roman" pitchFamily="18" charset="0"/>
              </a:defRPr>
            </a:lvl1pPr>
          </a:lstStyle>
          <a:p>
            <a:pPr>
              <a:defRPr/>
            </a:pPr>
            <a:endParaRPr lang="en-US" dirty="0"/>
          </a:p>
        </p:txBody>
      </p:sp>
      <p:sp>
        <p:nvSpPr>
          <p:cNvPr id="51204" name="Rectangle 4"/>
          <p:cNvSpPr>
            <a:spLocks noGrp="1" noRot="1" noChangeAspect="1" noChangeArrowheads="1" noTextEdit="1"/>
          </p:cNvSpPr>
          <p:nvPr>
            <p:ph type="sldImg" idx="2"/>
          </p:nvPr>
        </p:nvSpPr>
        <p:spPr bwMode="auto">
          <a:xfrm>
            <a:off x="1184275" y="696913"/>
            <a:ext cx="4654550" cy="3490912"/>
          </a:xfrm>
          <a:prstGeom prst="rect">
            <a:avLst/>
          </a:prstGeom>
          <a:noFill/>
          <a:ln w="9525">
            <a:solidFill>
              <a:srgbClr val="000000"/>
            </a:solidFill>
            <a:miter lim="800000"/>
            <a:headEnd/>
            <a:tailEnd/>
          </a:ln>
        </p:spPr>
      </p:sp>
      <p:sp>
        <p:nvSpPr>
          <p:cNvPr id="112645" name="Rectangle 5"/>
          <p:cNvSpPr>
            <a:spLocks noGrp="1" noChangeArrowheads="1"/>
          </p:cNvSpPr>
          <p:nvPr>
            <p:ph type="body" sz="quarter" idx="3"/>
          </p:nvPr>
        </p:nvSpPr>
        <p:spPr bwMode="auto">
          <a:xfrm>
            <a:off x="702633" y="4420141"/>
            <a:ext cx="5617836" cy="4190540"/>
          </a:xfrm>
          <a:prstGeom prst="rect">
            <a:avLst/>
          </a:prstGeom>
          <a:noFill/>
          <a:ln w="9525">
            <a:noFill/>
            <a:miter lim="800000"/>
            <a:headEnd/>
            <a:tailEnd/>
          </a:ln>
          <a:effectLst/>
        </p:spPr>
        <p:txBody>
          <a:bodyPr vert="horz" wrap="square" lIns="90701" tIns="45351" rIns="90701" bIns="4535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646" name="Rectangle 6"/>
          <p:cNvSpPr>
            <a:spLocks noGrp="1" noChangeArrowheads="1"/>
          </p:cNvSpPr>
          <p:nvPr>
            <p:ph type="ftr" sz="quarter" idx="4"/>
          </p:nvPr>
        </p:nvSpPr>
        <p:spPr bwMode="auto">
          <a:xfrm>
            <a:off x="0" y="8841882"/>
            <a:ext cx="3042592" cy="465616"/>
          </a:xfrm>
          <a:prstGeom prst="rect">
            <a:avLst/>
          </a:prstGeom>
          <a:noFill/>
          <a:ln w="9525">
            <a:noFill/>
            <a:miter lim="800000"/>
            <a:headEnd/>
            <a:tailEnd/>
          </a:ln>
          <a:effectLst/>
        </p:spPr>
        <p:txBody>
          <a:bodyPr vert="horz" wrap="square" lIns="90701" tIns="45351" rIns="90701" bIns="45351" numCol="1" anchor="b" anchorCtr="0" compatLnSpc="1">
            <a:prstTxWarp prst="textNoShape">
              <a:avLst/>
            </a:prstTxWarp>
          </a:bodyPr>
          <a:lstStyle>
            <a:lvl1pPr defTabSz="906555">
              <a:defRPr sz="1200">
                <a:latin typeface="Times New Roman" pitchFamily="18" charset="0"/>
              </a:defRPr>
            </a:lvl1pPr>
          </a:lstStyle>
          <a:p>
            <a:pPr>
              <a:defRPr/>
            </a:pPr>
            <a:endParaRPr lang="en-US" dirty="0"/>
          </a:p>
        </p:txBody>
      </p:sp>
      <p:sp>
        <p:nvSpPr>
          <p:cNvPr id="112647" name="Rectangle 7"/>
          <p:cNvSpPr>
            <a:spLocks noGrp="1" noChangeArrowheads="1"/>
          </p:cNvSpPr>
          <p:nvPr>
            <p:ph type="sldNum" sz="quarter" idx="5"/>
          </p:nvPr>
        </p:nvSpPr>
        <p:spPr bwMode="auto">
          <a:xfrm>
            <a:off x="3978897" y="8841882"/>
            <a:ext cx="3042592" cy="465616"/>
          </a:xfrm>
          <a:prstGeom prst="rect">
            <a:avLst/>
          </a:prstGeom>
          <a:noFill/>
          <a:ln w="9525">
            <a:noFill/>
            <a:miter lim="800000"/>
            <a:headEnd/>
            <a:tailEnd/>
          </a:ln>
          <a:effectLst/>
        </p:spPr>
        <p:txBody>
          <a:bodyPr vert="horz" wrap="square" lIns="90701" tIns="45351" rIns="90701" bIns="45351" numCol="1" anchor="b" anchorCtr="0" compatLnSpc="1">
            <a:prstTxWarp prst="textNoShape">
              <a:avLst/>
            </a:prstTxWarp>
          </a:bodyPr>
          <a:lstStyle>
            <a:lvl1pPr algn="r" defTabSz="906555">
              <a:defRPr sz="1200">
                <a:latin typeface="Times New Roman" pitchFamily="18" charset="0"/>
              </a:defRPr>
            </a:lvl1pPr>
          </a:lstStyle>
          <a:p>
            <a:pPr>
              <a:defRPr/>
            </a:pPr>
            <a:fld id="{9C28E081-FE66-4F36-8490-0B8974D56882}" type="slidenum">
              <a:rPr lang="en-US"/>
              <a:pPr>
                <a:defRPr/>
              </a:pPr>
              <a:t>‹#›</a:t>
            </a:fld>
            <a:endParaRPr lang="en-US" dirty="0"/>
          </a:p>
        </p:txBody>
      </p:sp>
    </p:spTree>
    <p:extLst>
      <p:ext uri="{BB962C8B-B14F-4D97-AF65-F5344CB8AC3E}">
        <p14:creationId xmlns:p14="http://schemas.microsoft.com/office/powerpoint/2010/main" val="2258877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anose="02020603050405020304" pitchFamily="18" charset="0"/>
              </a:rPr>
              <a:t>WRIS stands for Water Resource Information System</a:t>
            </a:r>
          </a:p>
          <a:p>
            <a:endParaRPr lang="en-US" altLang="en-US" smtClean="0">
              <a:latin typeface="Times New Roman" panose="02020603050405020304" pitchFamily="18" charset="0"/>
            </a:endParaRPr>
          </a:p>
          <a:p>
            <a:r>
              <a:rPr lang="en-US" altLang="en-US" smtClean="0">
                <a:latin typeface="Times New Roman" panose="02020603050405020304" pitchFamily="18" charset="0"/>
              </a:rPr>
              <a:t>It was developed around 18-20 years ago through collaboration between various stakeholders that included water and wastewater systems and local, regional, and state agencies. It’s most significant impact has been the implementation of the 2020 plan to extend public water and wastewater services to the entire state and regionalizing systems as much as possible. </a:t>
            </a:r>
          </a:p>
          <a:p>
            <a:endParaRPr lang="en-US" altLang="en-US" smtClean="0">
              <a:latin typeface="Times New Roman" panose="02020603050405020304" pitchFamily="18" charset="0"/>
            </a:endParaRPr>
          </a:p>
          <a:p>
            <a:r>
              <a:rPr lang="en-US" altLang="en-US" smtClean="0">
                <a:latin typeface="Times New Roman" panose="02020603050405020304" pitchFamily="18" charset="0"/>
              </a:rPr>
              <a:t>*CURRENT SERVICEABLE POPULATION*</a:t>
            </a:r>
          </a:p>
          <a:p>
            <a:r>
              <a:rPr lang="en-US" altLang="en-US" smtClean="0">
                <a:latin typeface="Times New Roman" panose="02020603050405020304" pitchFamily="18" charset="0"/>
              </a:rPr>
              <a:t>*CURRENT NUMBER OF PUBLIC WATER &amp; WASTEWATER SYSTEMS*</a:t>
            </a:r>
          </a:p>
          <a:p>
            <a:endParaRPr lang="en-US" altLang="en-US" smtClean="0">
              <a:latin typeface="Times New Roman" panose="02020603050405020304" pitchFamily="18" charset="0"/>
            </a:endParaRPr>
          </a:p>
          <a:p>
            <a:r>
              <a:rPr lang="en-US" altLang="en-US" smtClean="0">
                <a:latin typeface="Times New Roman" panose="02020603050405020304" pitchFamily="18" charset="0"/>
              </a:rPr>
              <a:t>The WRIS is a system  that is comprised of database model that includes a data base of non-spatial system data and project profiles that are collected and maintained by the Area Development Districts. System data are updated annually and project profiles are reviewed at least once annually and new profiles are approved by Water Management Councils quarterly. This system also includes a geographic information system that maps features of existing water and sewer infrastructure and proposed WRIS Components. The system has a public interface called the WRIS Portal where users can access system and project profiles as well as download various types of reports. </a:t>
            </a:r>
          </a:p>
          <a:p>
            <a:endParaRPr lang="en-US" altLang="en-US" smtClean="0">
              <a:latin typeface="Times New Roman" panose="02020603050405020304" pitchFamily="18" charset="0"/>
            </a:endParaRPr>
          </a:p>
          <a:p>
            <a:r>
              <a:rPr lang="en-US" altLang="en-US" smtClean="0">
                <a:latin typeface="Times New Roman" panose="02020603050405020304" pitchFamily="18" charset="0"/>
              </a:rPr>
              <a:t>The information in the WRIS Portal are data that have been deemed as needed for water and wastewater infrastructure planning and project development. It has grown and expanded over the years to accommodate changing needs and priorities. We hope that this group will help us identify any missing data that is needed for current planning as well as help us identify any information that has become irrelevant.   </a:t>
            </a:r>
          </a:p>
        </p:txBody>
      </p:sp>
      <p:sp>
        <p:nvSpPr>
          <p:cNvPr id="4" name="Slide Number Placeholder 3"/>
          <p:cNvSpPr>
            <a:spLocks noGrp="1"/>
          </p:cNvSpPr>
          <p:nvPr>
            <p:ph type="sldNum" sz="quarter" idx="5"/>
          </p:nvPr>
        </p:nvSpPr>
        <p:spPr/>
        <p:txBody>
          <a:bodyPr/>
          <a:lstStyle/>
          <a:p>
            <a:pPr>
              <a:defRPr/>
            </a:pPr>
            <a:fld id="{1F1A735B-754C-468B-9E02-C6923A307EDA}" type="slidenum">
              <a:rPr lang="en-US" smtClean="0"/>
              <a:pPr>
                <a:defRPr/>
              </a:pPr>
              <a:t>10</a:t>
            </a:fld>
            <a:endParaRPr lang="en-US"/>
          </a:p>
        </p:txBody>
      </p:sp>
    </p:spTree>
    <p:extLst>
      <p:ext uri="{BB962C8B-B14F-4D97-AF65-F5344CB8AC3E}">
        <p14:creationId xmlns:p14="http://schemas.microsoft.com/office/powerpoint/2010/main" val="39644149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anose="02020603050405020304" pitchFamily="18" charset="0"/>
              </a:rPr>
              <a:t>WRIS stands for Water Resource Information System</a:t>
            </a:r>
          </a:p>
          <a:p>
            <a:endParaRPr lang="en-US" altLang="en-US" smtClean="0">
              <a:latin typeface="Times New Roman" panose="02020603050405020304" pitchFamily="18" charset="0"/>
            </a:endParaRPr>
          </a:p>
          <a:p>
            <a:r>
              <a:rPr lang="en-US" altLang="en-US" smtClean="0">
                <a:latin typeface="Times New Roman" panose="02020603050405020304" pitchFamily="18" charset="0"/>
              </a:rPr>
              <a:t>It was developed around 18-20 years ago through collaboration between various stakeholders that included water and wastewater systems and local, regional, and state agencies. It’s most significant impact has been the implementation of the 2020 plan to extend public water and wastewater services to the entire state and regionalizing systems as much as possible. </a:t>
            </a:r>
          </a:p>
          <a:p>
            <a:endParaRPr lang="en-US" altLang="en-US" smtClean="0">
              <a:latin typeface="Times New Roman" panose="02020603050405020304" pitchFamily="18" charset="0"/>
            </a:endParaRPr>
          </a:p>
          <a:p>
            <a:r>
              <a:rPr lang="en-US" altLang="en-US" smtClean="0">
                <a:latin typeface="Times New Roman" panose="02020603050405020304" pitchFamily="18" charset="0"/>
              </a:rPr>
              <a:t>*CURRENT SERVICEABLE POPULATION*</a:t>
            </a:r>
          </a:p>
          <a:p>
            <a:r>
              <a:rPr lang="en-US" altLang="en-US" smtClean="0">
                <a:latin typeface="Times New Roman" panose="02020603050405020304" pitchFamily="18" charset="0"/>
              </a:rPr>
              <a:t>*CURRENT NUMBER OF PUBLIC WATER &amp; WASTEWATER SYSTEMS*</a:t>
            </a:r>
          </a:p>
          <a:p>
            <a:endParaRPr lang="en-US" altLang="en-US" smtClean="0">
              <a:latin typeface="Times New Roman" panose="02020603050405020304" pitchFamily="18" charset="0"/>
            </a:endParaRPr>
          </a:p>
          <a:p>
            <a:r>
              <a:rPr lang="en-US" altLang="en-US" smtClean="0">
                <a:latin typeface="Times New Roman" panose="02020603050405020304" pitchFamily="18" charset="0"/>
              </a:rPr>
              <a:t>The WRIS is a system  that is comprised of database model that includes a data base of non-spatial system data and project profiles that are collected and maintained by the Area Development Districts. System data are updated annually and project profiles are reviewed at least once annually and new profiles are approved by Water Management Councils quarterly. This system also includes a geographic information system that maps features of existing water and sewer infrastructure and proposed WRIS Components. The system has a public interface called the WRIS Portal where users can access system and project profiles as well as download various types of reports. </a:t>
            </a:r>
          </a:p>
          <a:p>
            <a:endParaRPr lang="en-US" altLang="en-US" smtClean="0">
              <a:latin typeface="Times New Roman" panose="02020603050405020304" pitchFamily="18" charset="0"/>
            </a:endParaRPr>
          </a:p>
          <a:p>
            <a:r>
              <a:rPr lang="en-US" altLang="en-US" smtClean="0">
                <a:latin typeface="Times New Roman" panose="02020603050405020304" pitchFamily="18" charset="0"/>
              </a:rPr>
              <a:t>The information in the WRIS Portal are data that have been deemed as needed for water and wastewater infrastructure planning and project development. It has grown and expanded over the years to accommodate changing needs and priorities. We hope that this group will help us identify any missing data that is needed for current planning as well as help us identify any information that has become irrelevant.   </a:t>
            </a:r>
          </a:p>
        </p:txBody>
      </p:sp>
      <p:sp>
        <p:nvSpPr>
          <p:cNvPr id="4" name="Slide Number Placeholder 3"/>
          <p:cNvSpPr>
            <a:spLocks noGrp="1"/>
          </p:cNvSpPr>
          <p:nvPr>
            <p:ph type="sldNum" sz="quarter" idx="5"/>
          </p:nvPr>
        </p:nvSpPr>
        <p:spPr/>
        <p:txBody>
          <a:bodyPr/>
          <a:lstStyle/>
          <a:p>
            <a:pPr>
              <a:defRPr/>
            </a:pPr>
            <a:fld id="{1F1A735B-754C-468B-9E02-C6923A307EDA}" type="slidenum">
              <a:rPr lang="en-US" smtClean="0"/>
              <a:pPr>
                <a:defRPr/>
              </a:pPr>
              <a:t>11</a:t>
            </a:fld>
            <a:endParaRPr lang="en-US"/>
          </a:p>
        </p:txBody>
      </p:sp>
    </p:spTree>
    <p:extLst>
      <p:ext uri="{BB962C8B-B14F-4D97-AF65-F5344CB8AC3E}">
        <p14:creationId xmlns:p14="http://schemas.microsoft.com/office/powerpoint/2010/main" val="3540179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C28E081-FE66-4F36-8490-0B8974D56882}" type="slidenum">
              <a:rPr lang="en-US" smtClean="0"/>
              <a:pPr>
                <a:defRPr/>
              </a:pPr>
              <a:t>12</a:t>
            </a:fld>
            <a:endParaRPr lang="en-US" dirty="0"/>
          </a:p>
        </p:txBody>
      </p:sp>
    </p:spTree>
    <p:extLst>
      <p:ext uri="{BB962C8B-B14F-4D97-AF65-F5344CB8AC3E}">
        <p14:creationId xmlns:p14="http://schemas.microsoft.com/office/powerpoint/2010/main" val="12010699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C28E081-FE66-4F36-8490-0B8974D56882}" type="slidenum">
              <a:rPr lang="en-US" smtClean="0"/>
              <a:pPr>
                <a:defRPr/>
              </a:pPr>
              <a:t>13</a:t>
            </a:fld>
            <a:endParaRPr lang="en-US" dirty="0"/>
          </a:p>
        </p:txBody>
      </p:sp>
    </p:spTree>
    <p:extLst>
      <p:ext uri="{BB962C8B-B14F-4D97-AF65-F5344CB8AC3E}">
        <p14:creationId xmlns:p14="http://schemas.microsoft.com/office/powerpoint/2010/main" val="1521195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C28E081-FE66-4F36-8490-0B8974D56882}" type="slidenum">
              <a:rPr lang="en-US" smtClean="0"/>
              <a:pPr>
                <a:defRPr/>
              </a:pPr>
              <a:t>14</a:t>
            </a:fld>
            <a:endParaRPr lang="en-US" dirty="0"/>
          </a:p>
        </p:txBody>
      </p:sp>
    </p:spTree>
    <p:extLst>
      <p:ext uri="{BB962C8B-B14F-4D97-AF65-F5344CB8AC3E}">
        <p14:creationId xmlns:p14="http://schemas.microsoft.com/office/powerpoint/2010/main" val="18927962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C28E081-FE66-4F36-8490-0B8974D56882}" type="slidenum">
              <a:rPr lang="en-US" smtClean="0"/>
              <a:pPr>
                <a:defRPr/>
              </a:pPr>
              <a:t>15</a:t>
            </a:fld>
            <a:endParaRPr lang="en-US" dirty="0"/>
          </a:p>
        </p:txBody>
      </p:sp>
    </p:spTree>
    <p:extLst>
      <p:ext uri="{BB962C8B-B14F-4D97-AF65-F5344CB8AC3E}">
        <p14:creationId xmlns:p14="http://schemas.microsoft.com/office/powerpoint/2010/main" val="22661898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381000"/>
            <a:ext cx="9144000" cy="1143000"/>
          </a:xfrm>
        </p:spPr>
        <p:txBody>
          <a:bodyPr/>
          <a:lstStyle>
            <a:lvl1pPr>
              <a:defRPr/>
            </a:lvl1pPr>
          </a:lstStyle>
          <a:p>
            <a:r>
              <a:rPr lang="en-US"/>
              <a:t>Click to edit Master title style</a:t>
            </a:r>
          </a:p>
        </p:txBody>
      </p:sp>
      <p:sp>
        <p:nvSpPr>
          <p:cNvPr id="3075" name="Rectangle 3"/>
          <p:cNvSpPr>
            <a:spLocks noGrp="1" noChangeArrowheads="1"/>
          </p:cNvSpPr>
          <p:nvPr>
            <p:ph type="subTitle" idx="1"/>
          </p:nvPr>
        </p:nvSpPr>
        <p:spPr>
          <a:xfrm>
            <a:off x="0" y="1676400"/>
            <a:ext cx="9144000" cy="1752600"/>
          </a:xfrm>
        </p:spPr>
        <p:txBody>
          <a:bodyPr/>
          <a:lstStyle>
            <a:lvl1pPr marL="0" indent="0" algn="ctr">
              <a:buFontTx/>
              <a:buNone/>
              <a:defRPr sz="2800">
                <a:solidFill>
                  <a:schemeClr val="bg1"/>
                </a:solidFill>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xfrm>
            <a:off x="7239000" y="6400800"/>
            <a:ext cx="1905000" cy="457200"/>
          </a:xfrm>
        </p:spPr>
        <p:txBody>
          <a:bodyPr/>
          <a:lstStyle>
            <a:lvl1pPr>
              <a:defRPr/>
            </a:lvl1pPr>
          </a:lstStyle>
          <a:p>
            <a:pPr>
              <a:defRPr/>
            </a:pPr>
            <a:fld id="{00F47BFE-3AFC-449F-AD0F-E8D34C562BE3}" type="slidenum">
              <a:rPr lang="en-US"/>
              <a:pPr>
                <a:defRPr/>
              </a:pPr>
              <a:t>‹#›</a:t>
            </a:fld>
            <a:endParaRPr lang="en-US" dirty="0"/>
          </a:p>
        </p:txBody>
      </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66D6F19-70A7-439E-B41A-78C4FF34B841}" type="slidenum">
              <a:rPr lang="en-US"/>
              <a:pPr>
                <a:defRPr/>
              </a:pPr>
              <a:t>‹#›</a:t>
            </a:fld>
            <a:endParaRPr lang="en-US" dirty="0"/>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096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6096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1E10063-CA4C-47BA-9960-13804CD3C921}" type="slidenum">
              <a:rPr lang="en-US"/>
              <a:pPr>
                <a:defRPr/>
              </a:pPr>
              <a:t>‹#›</a:t>
            </a:fld>
            <a:endParaRPr lang="en-US" dirty="0"/>
          </a:p>
        </p:txBody>
      </p:sp>
    </p:spTree>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12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228600" y="1066800"/>
            <a:ext cx="4305300" cy="5029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86300" y="1066800"/>
            <a:ext cx="4305300" cy="2438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86300" y="3657600"/>
            <a:ext cx="4305300" cy="2438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dirty="0"/>
          </a:p>
        </p:txBody>
      </p:sp>
      <p:sp>
        <p:nvSpPr>
          <p:cNvPr id="7"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8" name="Rectangle 6"/>
          <p:cNvSpPr>
            <a:spLocks noGrp="1" noChangeArrowheads="1"/>
          </p:cNvSpPr>
          <p:nvPr>
            <p:ph type="sldNum" sz="quarter" idx="12"/>
          </p:nvPr>
        </p:nvSpPr>
        <p:spPr>
          <a:ln/>
        </p:spPr>
        <p:txBody>
          <a:bodyPr/>
          <a:lstStyle>
            <a:lvl1pPr>
              <a:defRPr/>
            </a:lvl1pPr>
          </a:lstStyle>
          <a:p>
            <a:pPr>
              <a:defRPr/>
            </a:pPr>
            <a:fld id="{AC87E616-4494-43D2-8758-B09CB64ABFC6}" type="slidenum">
              <a:rPr lang="en-US"/>
              <a:pPr>
                <a:defRPr/>
              </a:pPr>
              <a:t>‹#›</a:t>
            </a:fld>
            <a:endParaRPr lang="en-US" dirty="0"/>
          </a:p>
        </p:txBody>
      </p:sp>
    </p:spTree>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128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066800"/>
            <a:ext cx="4305300" cy="5029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86300" y="1066800"/>
            <a:ext cx="4305300" cy="2438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86300" y="3657600"/>
            <a:ext cx="4305300" cy="2438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dirty="0"/>
          </a:p>
        </p:txBody>
      </p:sp>
      <p:sp>
        <p:nvSpPr>
          <p:cNvPr id="7"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8" name="Rectangle 6"/>
          <p:cNvSpPr>
            <a:spLocks noGrp="1" noChangeArrowheads="1"/>
          </p:cNvSpPr>
          <p:nvPr>
            <p:ph type="sldNum" sz="quarter" idx="12"/>
          </p:nvPr>
        </p:nvSpPr>
        <p:spPr>
          <a:ln/>
        </p:spPr>
        <p:txBody>
          <a:bodyPr/>
          <a:lstStyle>
            <a:lvl1pPr>
              <a:defRPr/>
            </a:lvl1pPr>
          </a:lstStyle>
          <a:p>
            <a:pPr>
              <a:defRPr/>
            </a:pPr>
            <a:fld id="{AF6C90E6-4841-40B3-85F3-F7622C625A59}" type="slidenum">
              <a:rPr lang="en-US"/>
              <a:pPr>
                <a:defRPr/>
              </a:pPr>
              <a:t>‹#›</a:t>
            </a:fld>
            <a:endParaRPr lang="en-US" dirty="0"/>
          </a:p>
        </p:txBody>
      </p:sp>
    </p:spTree>
  </p:cSld>
  <p:clrMapOvr>
    <a:masterClrMapping/>
  </p:clrMapOvr>
  <p:transitio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12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228600" y="1066800"/>
            <a:ext cx="4305300" cy="5029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066800"/>
            <a:ext cx="4305300" cy="5029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B73EDE13-C42E-4D0B-A7E8-BED34140A85B}" type="slidenum">
              <a:rPr lang="en-US"/>
              <a:pPr>
                <a:defRPr/>
              </a:pPr>
              <a:t>‹#›</a:t>
            </a:fld>
            <a:endParaRPr lang="en-US" dirty="0"/>
          </a:p>
        </p:txBody>
      </p:sp>
    </p:spTree>
  </p:cSld>
  <p:clrMapOvr>
    <a:masterClrMapping/>
  </p:clrMapOvr>
  <p:transition spd="slow">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Bulleted List">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1485" y="1006088"/>
            <a:ext cx="8154632" cy="252557"/>
          </a:xfrm>
          <a:prstGeom prst="rect">
            <a:avLst/>
          </a:prstGeom>
        </p:spPr>
        <p:txBody>
          <a:bodyPr vert="horz" wrap="square" lIns="0" tIns="0" rIns="0" bIns="0" rtlCol="0" anchor="t" anchorCtr="0">
            <a:spAutoFit/>
          </a:bodyPr>
          <a:lstStyle/>
          <a:p>
            <a:r>
              <a:rPr lang="en-US" smtClean="0"/>
              <a:t>Click to edit Master title style</a:t>
            </a:r>
            <a:endParaRPr lang="en-US" dirty="0"/>
          </a:p>
        </p:txBody>
      </p:sp>
      <p:sp>
        <p:nvSpPr>
          <p:cNvPr id="3" name="Text Placeholder 2"/>
          <p:cNvSpPr>
            <a:spLocks noGrp="1"/>
          </p:cNvSpPr>
          <p:nvPr>
            <p:ph type="body" sz="quarter" idx="10"/>
          </p:nvPr>
        </p:nvSpPr>
        <p:spPr>
          <a:xfrm>
            <a:off x="450850" y="1554480"/>
            <a:ext cx="8229600" cy="45498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88613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9FD472E-1E10-438B-919B-347AE5C2A9EA}" type="slidenum">
              <a:rPr lang="en-US"/>
              <a:pPr>
                <a:defRPr/>
              </a:pPr>
              <a:t>‹#›</a:t>
            </a:fld>
            <a:endParaRPr lang="en-US" dirty="0"/>
          </a:p>
        </p:txBody>
      </p:sp>
    </p:spTree>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B1C7301-8CA4-4F1C-9280-62982645175F}" type="slidenum">
              <a:rPr lang="en-US"/>
              <a:pPr>
                <a:defRPr/>
              </a:pPr>
              <a:t>‹#›</a:t>
            </a:fld>
            <a:endParaRPr lang="en-US" dirty="0"/>
          </a:p>
        </p:txBody>
      </p:sp>
    </p:spTree>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066800"/>
            <a:ext cx="43053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066800"/>
            <a:ext cx="43053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8393EF16-3991-4FD3-8C5B-F09C448444DE}" type="slidenum">
              <a:rPr lang="en-US"/>
              <a:pPr>
                <a:defRPr/>
              </a:pPr>
              <a:t>‹#›</a:t>
            </a:fld>
            <a:endParaRPr lang="en-US" dirty="0"/>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0406A1F6-2484-4137-9C3E-62405031C282}" type="slidenum">
              <a:rPr lang="en-US"/>
              <a:pPr>
                <a:defRPr/>
              </a:pPr>
              <a:t>‹#›</a:t>
            </a:fld>
            <a:endParaRPr lang="en-US" dirty="0"/>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CD407658-E760-41BF-B50F-1D2FD0FE77E9}" type="slidenum">
              <a:rPr lang="en-US"/>
              <a:pPr>
                <a:defRPr/>
              </a:pPr>
              <a:t>‹#›</a:t>
            </a:fld>
            <a:endParaRPr lang="en-US" dirty="0"/>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AF2DAA55-AC56-4CB9-85F8-B2EEC3C4F806}" type="slidenum">
              <a:rPr lang="en-US"/>
              <a:pPr>
                <a:defRPr/>
              </a:pPr>
              <a:t>‹#›</a:t>
            </a:fld>
            <a:endParaRPr lang="en-US" dirty="0"/>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6FC06A4-94D7-4122-914C-6A8BFE865F44}" type="slidenum">
              <a:rPr lang="en-US"/>
              <a:pPr>
                <a:defRPr/>
              </a:pPr>
              <a:t>‹#›</a:t>
            </a:fld>
            <a:endParaRPr lang="en-US" dirty="0"/>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F50E91D-A182-4FA8-B0BD-B6FEA18D5CC4}" type="slidenum">
              <a:rPr lang="en-US"/>
              <a:pPr>
                <a:defRPr/>
              </a:pPr>
              <a:t>‹#›</a:t>
            </a:fld>
            <a:endParaRPr lang="en-US" dirty="0"/>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7"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0" y="0"/>
            <a:ext cx="9144000" cy="812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228600" y="1066800"/>
            <a:ext cx="87630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Times New Roman" pitchFamily="18" charset="0"/>
              </a:defRPr>
            </a:lvl1pPr>
          </a:lstStyle>
          <a:p>
            <a:pPr>
              <a:defRPr/>
            </a:pPr>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Times New Roman" pitchFamily="18" charset="0"/>
              </a:defRPr>
            </a:lvl1pPr>
          </a:lstStyle>
          <a:p>
            <a:pPr>
              <a:defRPr/>
            </a:pPr>
            <a:endParaRPr lang="en-US" dirty="0"/>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Times New Roman" pitchFamily="18" charset="0"/>
              </a:defRPr>
            </a:lvl1pPr>
          </a:lstStyle>
          <a:p>
            <a:pPr>
              <a:defRPr/>
            </a:pPr>
            <a:fld id="{D2F6E92D-89A7-4D7A-9450-FADEE52D1D2D}" type="slidenum">
              <a:rPr lang="en-US"/>
              <a:pPr>
                <a:defRPr/>
              </a:pPr>
              <a:t>‹#›</a:t>
            </a:fld>
            <a:endParaRPr lang="en-US" dirty="0"/>
          </a:p>
        </p:txBody>
      </p:sp>
      <p:sp>
        <p:nvSpPr>
          <p:cNvPr id="1031" name="Line 7"/>
          <p:cNvSpPr>
            <a:spLocks noChangeShapeType="1"/>
          </p:cNvSpPr>
          <p:nvPr userDrawn="1"/>
        </p:nvSpPr>
        <p:spPr bwMode="auto">
          <a:xfrm>
            <a:off x="0" y="812800"/>
            <a:ext cx="9144000" cy="0"/>
          </a:xfrm>
          <a:prstGeom prst="line">
            <a:avLst/>
          </a:prstGeom>
          <a:noFill/>
          <a:ln w="25400">
            <a:solidFill>
              <a:srgbClr val="993300"/>
            </a:solidFill>
            <a:round/>
            <a:headEnd/>
            <a:tailEnd/>
          </a:ln>
          <a:effectLst/>
        </p:spPr>
        <p:txBody>
          <a:body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96"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 id="2147483694" r:id="rId14"/>
    <p:sldLayoutId id="2147483697" r:id="rId15"/>
  </p:sldLayoutIdLst>
  <p:transition spd="slow">
    <p:fade/>
  </p:transition>
  <p:txStyles>
    <p:titleStyle>
      <a:lvl1pPr algn="ctr" rtl="0" eaLnBrk="0" fontAlgn="base" hangingPunct="0">
        <a:spcBef>
          <a:spcPct val="0"/>
        </a:spcBef>
        <a:spcAft>
          <a:spcPct val="0"/>
        </a:spcAft>
        <a:defRPr sz="4000" b="1">
          <a:solidFill>
            <a:schemeClr val="bg1"/>
          </a:solidFill>
          <a:latin typeface="+mj-lt"/>
          <a:ea typeface="+mj-ea"/>
          <a:cs typeface="+mj-cs"/>
        </a:defRPr>
      </a:lvl1pPr>
      <a:lvl2pPr algn="ctr" rtl="0" eaLnBrk="0" fontAlgn="base" hangingPunct="0">
        <a:spcBef>
          <a:spcPct val="0"/>
        </a:spcBef>
        <a:spcAft>
          <a:spcPct val="0"/>
        </a:spcAft>
        <a:defRPr sz="4000" b="1">
          <a:solidFill>
            <a:schemeClr val="bg1"/>
          </a:solidFill>
          <a:latin typeface="Arial" charset="0"/>
        </a:defRPr>
      </a:lvl2pPr>
      <a:lvl3pPr algn="ctr" rtl="0" eaLnBrk="0" fontAlgn="base" hangingPunct="0">
        <a:spcBef>
          <a:spcPct val="0"/>
        </a:spcBef>
        <a:spcAft>
          <a:spcPct val="0"/>
        </a:spcAft>
        <a:defRPr sz="4000" b="1">
          <a:solidFill>
            <a:schemeClr val="bg1"/>
          </a:solidFill>
          <a:latin typeface="Arial" charset="0"/>
        </a:defRPr>
      </a:lvl3pPr>
      <a:lvl4pPr algn="ctr" rtl="0" eaLnBrk="0" fontAlgn="base" hangingPunct="0">
        <a:spcBef>
          <a:spcPct val="0"/>
        </a:spcBef>
        <a:spcAft>
          <a:spcPct val="0"/>
        </a:spcAft>
        <a:defRPr sz="4000" b="1">
          <a:solidFill>
            <a:schemeClr val="bg1"/>
          </a:solidFill>
          <a:latin typeface="Arial" charset="0"/>
        </a:defRPr>
      </a:lvl4pPr>
      <a:lvl5pPr algn="ctr" rtl="0" eaLnBrk="0" fontAlgn="base" hangingPunct="0">
        <a:spcBef>
          <a:spcPct val="0"/>
        </a:spcBef>
        <a:spcAft>
          <a:spcPct val="0"/>
        </a:spcAft>
        <a:defRPr sz="4000" b="1">
          <a:solidFill>
            <a:schemeClr val="bg1"/>
          </a:solidFill>
          <a:latin typeface="Arial" charset="0"/>
        </a:defRPr>
      </a:lvl5pPr>
      <a:lvl6pPr marL="457200" algn="ctr" rtl="0" fontAlgn="base">
        <a:spcBef>
          <a:spcPct val="0"/>
        </a:spcBef>
        <a:spcAft>
          <a:spcPct val="0"/>
        </a:spcAft>
        <a:defRPr sz="4000" b="1">
          <a:solidFill>
            <a:schemeClr val="bg1"/>
          </a:solidFill>
          <a:latin typeface="Arial" charset="0"/>
        </a:defRPr>
      </a:lvl6pPr>
      <a:lvl7pPr marL="914400" algn="ctr" rtl="0" fontAlgn="base">
        <a:spcBef>
          <a:spcPct val="0"/>
        </a:spcBef>
        <a:spcAft>
          <a:spcPct val="0"/>
        </a:spcAft>
        <a:defRPr sz="4000" b="1">
          <a:solidFill>
            <a:schemeClr val="bg1"/>
          </a:solidFill>
          <a:latin typeface="Arial" charset="0"/>
        </a:defRPr>
      </a:lvl7pPr>
      <a:lvl8pPr marL="1371600" algn="ctr" rtl="0" fontAlgn="base">
        <a:spcBef>
          <a:spcPct val="0"/>
        </a:spcBef>
        <a:spcAft>
          <a:spcPct val="0"/>
        </a:spcAft>
        <a:defRPr sz="4000" b="1">
          <a:solidFill>
            <a:schemeClr val="bg1"/>
          </a:solidFill>
          <a:latin typeface="Arial" charset="0"/>
        </a:defRPr>
      </a:lvl8pPr>
      <a:lvl9pPr marL="1828800" algn="ctr" rtl="0" fontAlgn="base">
        <a:spcBef>
          <a:spcPct val="0"/>
        </a:spcBef>
        <a:spcAft>
          <a:spcPct val="0"/>
        </a:spcAft>
        <a:defRPr sz="4000" b="1">
          <a:solidFill>
            <a:schemeClr val="bg1"/>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kia.ky.gov/wris/" TargetMode="Externa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0" y="304800"/>
            <a:ext cx="9144000" cy="2057400"/>
          </a:xfrm>
        </p:spPr>
        <p:txBody>
          <a:bodyPr/>
          <a:lstStyle/>
          <a:p>
            <a:pPr eaLnBrk="1" hangingPunct="1"/>
            <a:r>
              <a:rPr lang="en-US" altLang="en-US" sz="6000" dirty="0" smtClean="0"/>
              <a:t>Public Water and Wastewater Task Force</a:t>
            </a:r>
          </a:p>
        </p:txBody>
      </p:sp>
      <p:sp>
        <p:nvSpPr>
          <p:cNvPr id="5123" name="Rectangle 3"/>
          <p:cNvSpPr>
            <a:spLocks noGrp="1" noChangeArrowheads="1"/>
          </p:cNvSpPr>
          <p:nvPr>
            <p:ph type="subTitle" idx="1"/>
          </p:nvPr>
        </p:nvSpPr>
        <p:spPr>
          <a:xfrm>
            <a:off x="0" y="3886200"/>
            <a:ext cx="9144000" cy="1382713"/>
          </a:xfrm>
        </p:spPr>
        <p:txBody>
          <a:bodyPr/>
          <a:lstStyle/>
          <a:p>
            <a:pPr eaLnBrk="1" hangingPunct="1"/>
            <a:r>
              <a:rPr lang="en-US" altLang="en-US" b="1" dirty="0" smtClean="0"/>
              <a:t>Donna McNeil, Executive Director</a:t>
            </a:r>
          </a:p>
          <a:p>
            <a:pPr eaLnBrk="1" hangingPunct="1"/>
            <a:r>
              <a:rPr lang="en-US" altLang="en-US" b="1" dirty="0" smtClean="0"/>
              <a:t>Lisa Daniel, Financial Advisor </a:t>
            </a:r>
          </a:p>
          <a:p>
            <a:pPr eaLnBrk="1" hangingPunct="1"/>
            <a:r>
              <a:rPr lang="en-US" altLang="en-US" b="1" dirty="0" smtClean="0"/>
              <a:t>August 28, 2019</a:t>
            </a:r>
          </a:p>
        </p:txBody>
      </p:sp>
      <p:pic>
        <p:nvPicPr>
          <p:cNvPr id="5124" name="Picture 2" descr="Water Resource Information System">
            <a:hlinkClick r:id="rId2" tooltip="Water Resource Information System"/>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2579687"/>
            <a:ext cx="1219200"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7" descr="C:\My Documents\kialogowhite.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2590800"/>
            <a:ext cx="1295400"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68179466"/>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304800" y="76200"/>
            <a:ext cx="8229600" cy="685800"/>
          </a:xfrm>
        </p:spPr>
        <p:txBody>
          <a:bodyPr/>
          <a:lstStyle/>
          <a:p>
            <a:r>
              <a:rPr lang="en-US" altLang="en-US" b="1" dirty="0" smtClean="0"/>
              <a:t>KIA </a:t>
            </a:r>
            <a:r>
              <a:rPr lang="en-US" altLang="en-US" sz="4400" b="1" dirty="0" smtClean="0"/>
              <a:t>Funding</a:t>
            </a:r>
            <a:r>
              <a:rPr lang="en-US" altLang="en-US" b="1" dirty="0" smtClean="0"/>
              <a:t> Sources</a:t>
            </a:r>
          </a:p>
        </p:txBody>
      </p:sp>
      <p:sp>
        <p:nvSpPr>
          <p:cNvPr id="25603" name="Content Placeholder 2"/>
          <p:cNvSpPr>
            <a:spLocks noGrp="1"/>
          </p:cNvSpPr>
          <p:nvPr>
            <p:ph idx="1"/>
          </p:nvPr>
        </p:nvSpPr>
        <p:spPr>
          <a:xfrm>
            <a:off x="76200" y="838200"/>
            <a:ext cx="8915400" cy="5791200"/>
          </a:xfrm>
        </p:spPr>
        <p:txBody>
          <a:bodyPr/>
          <a:lstStyle/>
          <a:p>
            <a:pPr>
              <a:buFont typeface="Wingdings" panose="05000000000000000000" pitchFamily="2" charset="2"/>
              <a:buChar char="q"/>
              <a:defRPr/>
            </a:pPr>
            <a:r>
              <a:rPr lang="en-US" altLang="en-US" b="1" dirty="0"/>
              <a:t> </a:t>
            </a:r>
            <a:r>
              <a:rPr lang="en-US" altLang="en-US" sz="2800" b="1" dirty="0" smtClean="0"/>
              <a:t>Clean Water State Revolving Fund (CWSRF) &amp; Drinking Water State Revolving Fund (DWSRF)</a:t>
            </a:r>
            <a:endParaRPr lang="en-US" altLang="en-US" sz="2000" b="1" dirty="0" smtClean="0"/>
          </a:p>
          <a:p>
            <a:pPr lvl="2">
              <a:buFont typeface="Wingdings" panose="05000000000000000000" pitchFamily="2" charset="2"/>
              <a:buChar char="q"/>
              <a:defRPr/>
            </a:pPr>
            <a:r>
              <a:rPr lang="en-US" altLang="en-US" sz="2800" b="1" dirty="0" smtClean="0">
                <a:solidFill>
                  <a:srgbClr val="0000FF"/>
                </a:solidFill>
              </a:rPr>
              <a:t> Capitalization grant from USEPA </a:t>
            </a:r>
          </a:p>
          <a:p>
            <a:pPr lvl="2">
              <a:buFont typeface="Wingdings" panose="05000000000000000000" pitchFamily="2" charset="2"/>
              <a:buChar char="q"/>
              <a:defRPr/>
            </a:pPr>
            <a:r>
              <a:rPr lang="en-US" altLang="en-US" sz="2800" b="1" dirty="0" smtClean="0">
                <a:solidFill>
                  <a:srgbClr val="0000FF"/>
                </a:solidFill>
              </a:rPr>
              <a:t> Requires 20% state match (general funds)</a:t>
            </a:r>
          </a:p>
          <a:p>
            <a:pPr lvl="2">
              <a:buFont typeface="Wingdings" panose="05000000000000000000" pitchFamily="2" charset="2"/>
              <a:buChar char="q"/>
              <a:defRPr/>
            </a:pPr>
            <a:r>
              <a:rPr lang="en-US" altLang="en-US" sz="2800" b="1" dirty="0" smtClean="0">
                <a:solidFill>
                  <a:srgbClr val="0000FF"/>
                </a:solidFill>
              </a:rPr>
              <a:t> Availability includes loan repayments (principal and interest)</a:t>
            </a:r>
            <a:endParaRPr lang="en-US" altLang="en-US" sz="2800" b="1" dirty="0">
              <a:solidFill>
                <a:srgbClr val="0000FF"/>
              </a:solidFill>
            </a:endParaRPr>
          </a:p>
          <a:p>
            <a:pPr>
              <a:buFont typeface="Wingdings" panose="05000000000000000000" pitchFamily="2" charset="2"/>
              <a:buChar char="q"/>
              <a:defRPr/>
            </a:pPr>
            <a:r>
              <a:rPr lang="en-US" altLang="en-US" sz="3200" b="1" dirty="0" smtClean="0">
                <a:solidFill>
                  <a:schemeClr val="tx1"/>
                </a:solidFill>
              </a:rPr>
              <a:t> </a:t>
            </a:r>
            <a:r>
              <a:rPr lang="en-US" altLang="en-US" sz="2800" b="1" dirty="0" smtClean="0">
                <a:solidFill>
                  <a:schemeClr val="tx1"/>
                </a:solidFill>
              </a:rPr>
              <a:t>Infrastructure State Revolving Program (Fund B) &amp; Governmental Agencies Program (Fund C)</a:t>
            </a:r>
          </a:p>
          <a:p>
            <a:pPr lvl="2">
              <a:buFont typeface="Wingdings" panose="05000000000000000000" pitchFamily="2" charset="2"/>
              <a:buChar char="q"/>
              <a:defRPr/>
            </a:pPr>
            <a:r>
              <a:rPr lang="en-US" altLang="en-US" sz="2800" b="1" dirty="0" smtClean="0">
                <a:solidFill>
                  <a:srgbClr val="0000FF"/>
                </a:solidFill>
              </a:rPr>
              <a:t> Availability </a:t>
            </a:r>
            <a:r>
              <a:rPr lang="en-US" altLang="en-US" sz="2800" b="1" dirty="0">
                <a:solidFill>
                  <a:srgbClr val="0000FF"/>
                </a:solidFill>
              </a:rPr>
              <a:t>includes loan repayments (principal and interest)</a:t>
            </a:r>
          </a:p>
        </p:txBody>
      </p:sp>
    </p:spTree>
    <p:extLst>
      <p:ext uri="{BB962C8B-B14F-4D97-AF65-F5344CB8AC3E}">
        <p14:creationId xmlns:p14="http://schemas.microsoft.com/office/powerpoint/2010/main" val="3612331180"/>
      </p:ext>
    </p:extLst>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304800" y="76200"/>
            <a:ext cx="8229600" cy="685800"/>
          </a:xfrm>
        </p:spPr>
        <p:txBody>
          <a:bodyPr/>
          <a:lstStyle/>
          <a:p>
            <a:r>
              <a:rPr lang="en-US" altLang="en-US" b="1" dirty="0" smtClean="0"/>
              <a:t>KIA </a:t>
            </a:r>
            <a:r>
              <a:rPr lang="en-US" altLang="en-US" sz="4400" b="1" dirty="0" smtClean="0"/>
              <a:t>Funding</a:t>
            </a:r>
            <a:r>
              <a:rPr lang="en-US" altLang="en-US" b="1" dirty="0" smtClean="0"/>
              <a:t> Availability</a:t>
            </a:r>
          </a:p>
        </p:txBody>
      </p:sp>
      <p:sp>
        <p:nvSpPr>
          <p:cNvPr id="25603" name="Content Placeholder 2"/>
          <p:cNvSpPr>
            <a:spLocks noGrp="1"/>
          </p:cNvSpPr>
          <p:nvPr>
            <p:ph idx="1"/>
          </p:nvPr>
        </p:nvSpPr>
        <p:spPr>
          <a:xfrm>
            <a:off x="301625" y="838200"/>
            <a:ext cx="8610600" cy="5791200"/>
          </a:xfrm>
        </p:spPr>
        <p:txBody>
          <a:bodyPr/>
          <a:lstStyle/>
          <a:p>
            <a:pPr>
              <a:buFont typeface="Wingdings" panose="05000000000000000000" pitchFamily="2" charset="2"/>
              <a:buChar char="q"/>
              <a:defRPr/>
            </a:pPr>
            <a:r>
              <a:rPr lang="en-US" altLang="en-US" b="1" dirty="0"/>
              <a:t> </a:t>
            </a:r>
            <a:r>
              <a:rPr lang="en-US" altLang="en-US" b="1" dirty="0" smtClean="0"/>
              <a:t>  FY2019			FY2020</a:t>
            </a:r>
            <a:endParaRPr lang="en-US" altLang="en-US" b="1" dirty="0"/>
          </a:p>
          <a:p>
            <a:pPr marL="457200" lvl="1" indent="0">
              <a:buNone/>
              <a:defRPr/>
            </a:pPr>
            <a:r>
              <a:rPr lang="en-US" altLang="en-US" sz="2400" b="1" dirty="0">
                <a:solidFill>
                  <a:srgbClr val="0000FF"/>
                </a:solidFill>
              </a:rPr>
              <a:t>CWSRF - $72 </a:t>
            </a:r>
            <a:r>
              <a:rPr lang="en-US" altLang="en-US" sz="2400" b="1" dirty="0" smtClean="0">
                <a:solidFill>
                  <a:srgbClr val="0000FF"/>
                </a:solidFill>
              </a:rPr>
              <a:t>million	</a:t>
            </a:r>
            <a:r>
              <a:rPr lang="en-US" altLang="en-US" sz="2400" b="1" dirty="0">
                <a:solidFill>
                  <a:srgbClr val="0000FF"/>
                </a:solidFill>
              </a:rPr>
              <a:t>	</a:t>
            </a:r>
            <a:r>
              <a:rPr lang="en-US" altLang="en-US" sz="2400" b="1" dirty="0" smtClean="0">
                <a:solidFill>
                  <a:srgbClr val="0000FF"/>
                </a:solidFill>
              </a:rPr>
              <a:t>$75 million</a:t>
            </a:r>
            <a:endParaRPr lang="en-US" altLang="en-US" sz="2400" b="1" dirty="0">
              <a:solidFill>
                <a:srgbClr val="0000FF"/>
              </a:solidFill>
            </a:endParaRPr>
          </a:p>
          <a:p>
            <a:pPr marL="457200" lvl="1" indent="0">
              <a:buNone/>
              <a:defRPr/>
            </a:pPr>
            <a:r>
              <a:rPr lang="en-US" altLang="en-US" sz="2400" b="1" dirty="0">
                <a:solidFill>
                  <a:srgbClr val="0000FF"/>
                </a:solidFill>
              </a:rPr>
              <a:t>DWSRF - $50 </a:t>
            </a:r>
            <a:r>
              <a:rPr lang="en-US" altLang="en-US" sz="2400" b="1" dirty="0" smtClean="0">
                <a:solidFill>
                  <a:srgbClr val="0000FF"/>
                </a:solidFill>
              </a:rPr>
              <a:t>million		$52.5 million</a:t>
            </a:r>
            <a:endParaRPr lang="en-US" altLang="en-US" sz="2400" b="1" dirty="0">
              <a:solidFill>
                <a:srgbClr val="0000FF"/>
              </a:solidFill>
            </a:endParaRPr>
          </a:p>
          <a:p>
            <a:pPr marL="457200" lvl="1" indent="0">
              <a:buNone/>
              <a:defRPr/>
            </a:pPr>
            <a:r>
              <a:rPr lang="en-US" altLang="en-US" sz="2400" b="1" dirty="0">
                <a:solidFill>
                  <a:srgbClr val="0000FF"/>
                </a:solidFill>
              </a:rPr>
              <a:t>Fund B -   $5 </a:t>
            </a:r>
            <a:r>
              <a:rPr lang="en-US" altLang="en-US" sz="2400" b="1" dirty="0" smtClean="0">
                <a:solidFill>
                  <a:srgbClr val="0000FF"/>
                </a:solidFill>
              </a:rPr>
              <a:t>million		  $5 million</a:t>
            </a:r>
            <a:endParaRPr lang="en-US" altLang="en-US" sz="2400" b="1" dirty="0">
              <a:solidFill>
                <a:srgbClr val="0000FF"/>
              </a:solidFill>
            </a:endParaRPr>
          </a:p>
          <a:p>
            <a:pPr marL="457200" lvl="1" indent="0">
              <a:buNone/>
              <a:defRPr/>
            </a:pPr>
            <a:r>
              <a:rPr lang="en-US" altLang="en-US" sz="2400" b="1" dirty="0">
                <a:solidFill>
                  <a:srgbClr val="0000FF"/>
                </a:solidFill>
              </a:rPr>
              <a:t>Fund C -   </a:t>
            </a:r>
            <a:r>
              <a:rPr lang="en-US" altLang="en-US" sz="2400" b="1" u="sng" dirty="0">
                <a:solidFill>
                  <a:srgbClr val="0000FF"/>
                </a:solidFill>
              </a:rPr>
              <a:t>$2 </a:t>
            </a:r>
            <a:r>
              <a:rPr lang="en-US" altLang="en-US" sz="2400" b="1" u="sng" dirty="0" smtClean="0">
                <a:solidFill>
                  <a:srgbClr val="0000FF"/>
                </a:solidFill>
              </a:rPr>
              <a:t>million	</a:t>
            </a:r>
            <a:r>
              <a:rPr lang="en-US" altLang="en-US" sz="2400" b="1" dirty="0" smtClean="0">
                <a:solidFill>
                  <a:srgbClr val="0000FF"/>
                </a:solidFill>
              </a:rPr>
              <a:t>	  </a:t>
            </a:r>
            <a:r>
              <a:rPr lang="en-US" altLang="en-US" sz="2400" b="1" u="sng" dirty="0" smtClean="0">
                <a:solidFill>
                  <a:srgbClr val="0000FF"/>
                </a:solidFill>
              </a:rPr>
              <a:t>$2 million</a:t>
            </a:r>
            <a:endParaRPr lang="en-US" altLang="en-US" sz="2400" b="1" u="sng" dirty="0">
              <a:solidFill>
                <a:srgbClr val="0000FF"/>
              </a:solidFill>
            </a:endParaRPr>
          </a:p>
          <a:p>
            <a:pPr marL="457200" lvl="1" indent="0">
              <a:buFont typeface="Wingdings 3" panose="05040102010807070707" pitchFamily="18" charset="2"/>
              <a:buNone/>
              <a:defRPr/>
            </a:pPr>
            <a:r>
              <a:rPr lang="en-US" altLang="en-US" sz="2400" b="1" dirty="0">
                <a:solidFill>
                  <a:srgbClr val="0000FF"/>
                </a:solidFill>
              </a:rPr>
              <a:t>    Total - $129 million </a:t>
            </a:r>
            <a:r>
              <a:rPr lang="en-US" altLang="en-US" sz="2400" b="1" dirty="0" smtClean="0">
                <a:solidFill>
                  <a:srgbClr val="0000FF"/>
                </a:solidFill>
              </a:rPr>
              <a:t>          $134.5 million</a:t>
            </a:r>
          </a:p>
          <a:p>
            <a:pPr marL="457200" lvl="1" indent="0">
              <a:buFont typeface="Wingdings 3" panose="05040102010807070707" pitchFamily="18" charset="2"/>
              <a:buNone/>
              <a:defRPr/>
            </a:pPr>
            <a:endParaRPr lang="en-US" altLang="en-US" sz="2400" b="1" dirty="0">
              <a:solidFill>
                <a:srgbClr val="0000FF"/>
              </a:solidFill>
            </a:endParaRPr>
          </a:p>
          <a:p>
            <a:pPr>
              <a:buFont typeface="Wingdings" panose="05000000000000000000" pitchFamily="2" charset="2"/>
              <a:buChar char="q"/>
              <a:defRPr/>
            </a:pPr>
            <a:r>
              <a:rPr lang="en-US" altLang="en-US" sz="3200" b="1" dirty="0" smtClean="0">
                <a:solidFill>
                  <a:schemeClr val="tx1"/>
                </a:solidFill>
              </a:rPr>
              <a:t>WRIS Funding Needs = $4.97 Billion</a:t>
            </a:r>
          </a:p>
          <a:p>
            <a:pPr lvl="2">
              <a:buFont typeface="Wingdings" panose="05000000000000000000" pitchFamily="2" charset="2"/>
              <a:buChar char="q"/>
              <a:defRPr/>
            </a:pPr>
            <a:r>
              <a:rPr lang="en-US" altLang="en-US" sz="2800" b="1" dirty="0" smtClean="0">
                <a:solidFill>
                  <a:srgbClr val="0000FF"/>
                </a:solidFill>
              </a:rPr>
              <a:t>$2.28 billion drinking water</a:t>
            </a:r>
          </a:p>
          <a:p>
            <a:pPr lvl="2">
              <a:buFont typeface="Wingdings" panose="05000000000000000000" pitchFamily="2" charset="2"/>
              <a:buChar char="q"/>
              <a:defRPr/>
            </a:pPr>
            <a:r>
              <a:rPr lang="en-US" altLang="en-US" sz="2800" b="1" dirty="0" smtClean="0">
                <a:solidFill>
                  <a:srgbClr val="0000FF"/>
                </a:solidFill>
              </a:rPr>
              <a:t>$2.69 billion wastewater</a:t>
            </a:r>
            <a:endParaRPr lang="en-US" altLang="en-US" sz="2800" b="1" dirty="0" smtClean="0">
              <a:solidFill>
                <a:srgbClr val="FF0000"/>
              </a:solidFill>
            </a:endParaRPr>
          </a:p>
        </p:txBody>
      </p:sp>
    </p:spTree>
    <p:extLst>
      <p:ext uri="{BB962C8B-B14F-4D97-AF65-F5344CB8AC3E}">
        <p14:creationId xmlns:p14="http://schemas.microsoft.com/office/powerpoint/2010/main" val="65737028"/>
      </p:ext>
    </p:extLst>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Items to Consider</a:t>
            </a:r>
            <a:endParaRPr lang="en-US" dirty="0"/>
          </a:p>
        </p:txBody>
      </p:sp>
      <p:sp>
        <p:nvSpPr>
          <p:cNvPr id="9" name="Content Placeholder 8"/>
          <p:cNvSpPr>
            <a:spLocks noGrp="1"/>
          </p:cNvSpPr>
          <p:nvPr>
            <p:ph idx="1"/>
          </p:nvPr>
        </p:nvSpPr>
        <p:spPr/>
        <p:txBody>
          <a:bodyPr/>
          <a:lstStyle/>
          <a:p>
            <a:r>
              <a:rPr lang="en-US" dirty="0"/>
              <a:t>L</a:t>
            </a:r>
            <a:r>
              <a:rPr lang="en-US" dirty="0" smtClean="0"/>
              <a:t>oan program to improve financial, managerial, and/or technical capacity of utility.</a:t>
            </a:r>
          </a:p>
          <a:p>
            <a:pPr lvl="1"/>
            <a:r>
              <a:rPr lang="en-US" dirty="0" smtClean="0"/>
              <a:t>Utility must implement best management practices</a:t>
            </a:r>
          </a:p>
          <a:p>
            <a:pPr lvl="1"/>
            <a:r>
              <a:rPr lang="en-US" dirty="0" smtClean="0"/>
              <a:t>Utility receives</a:t>
            </a:r>
            <a:r>
              <a:rPr lang="en-US" dirty="0"/>
              <a:t> </a:t>
            </a:r>
            <a:r>
              <a:rPr lang="en-US" dirty="0" smtClean="0"/>
              <a:t>principal forgiveness, IF specific metrics are met showing improvement</a:t>
            </a:r>
          </a:p>
          <a:p>
            <a:pPr lvl="1"/>
            <a:r>
              <a:rPr lang="en-US" dirty="0" smtClean="0"/>
              <a:t>Examples: reduction of water loss, consolidation or merger with another utility, or financial controls to safeguard against theft</a:t>
            </a:r>
            <a:endParaRPr lang="en-US" dirty="0"/>
          </a:p>
        </p:txBody>
      </p:sp>
    </p:spTree>
    <p:extLst>
      <p:ext uri="{BB962C8B-B14F-4D97-AF65-F5344CB8AC3E}">
        <p14:creationId xmlns:p14="http://schemas.microsoft.com/office/powerpoint/2010/main" val="1552394628"/>
      </p:ext>
    </p:extLst>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Items to Consider</a:t>
            </a:r>
            <a:endParaRPr lang="en-US" dirty="0"/>
          </a:p>
        </p:txBody>
      </p:sp>
      <p:sp>
        <p:nvSpPr>
          <p:cNvPr id="9" name="Content Placeholder 8"/>
          <p:cNvSpPr>
            <a:spLocks noGrp="1"/>
          </p:cNvSpPr>
          <p:nvPr>
            <p:ph idx="1"/>
          </p:nvPr>
        </p:nvSpPr>
        <p:spPr/>
        <p:txBody>
          <a:bodyPr/>
          <a:lstStyle/>
          <a:p>
            <a:r>
              <a:rPr lang="en-US" dirty="0" smtClean="0"/>
              <a:t>KIA funding workgroup</a:t>
            </a:r>
          </a:p>
          <a:p>
            <a:pPr lvl="1"/>
            <a:r>
              <a:rPr lang="en-US" dirty="0"/>
              <a:t>F</a:t>
            </a:r>
            <a:r>
              <a:rPr lang="en-US" dirty="0" smtClean="0"/>
              <a:t>acilitate better communication: funding agencies and regulators</a:t>
            </a:r>
          </a:p>
          <a:p>
            <a:pPr lvl="1"/>
            <a:r>
              <a:rPr lang="en-US" dirty="0" smtClean="0"/>
              <a:t>Develop website to link with other funding sites</a:t>
            </a:r>
          </a:p>
          <a:p>
            <a:endParaRPr lang="en-US" dirty="0"/>
          </a:p>
          <a:p>
            <a:r>
              <a:rPr lang="en-US" dirty="0" smtClean="0"/>
              <a:t>Automatic rate adjustment clause annually</a:t>
            </a:r>
          </a:p>
          <a:p>
            <a:pPr lvl="1"/>
            <a:r>
              <a:rPr lang="en-US" dirty="0" smtClean="0"/>
              <a:t>Consumer Price Index (CPI) based</a:t>
            </a:r>
          </a:p>
          <a:p>
            <a:pPr lvl="1"/>
            <a:r>
              <a:rPr lang="en-US" dirty="0" smtClean="0"/>
              <a:t>Periodic rate studies (every 5 years) to confirm adequate rates</a:t>
            </a:r>
            <a:endParaRPr lang="en-US" dirty="0"/>
          </a:p>
        </p:txBody>
      </p:sp>
    </p:spTree>
    <p:extLst>
      <p:ext uri="{BB962C8B-B14F-4D97-AF65-F5344CB8AC3E}">
        <p14:creationId xmlns:p14="http://schemas.microsoft.com/office/powerpoint/2010/main" val="655867216"/>
      </p:ext>
    </p:extLst>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Items to Consider</a:t>
            </a:r>
            <a:endParaRPr lang="en-US" dirty="0"/>
          </a:p>
        </p:txBody>
      </p:sp>
      <p:sp>
        <p:nvSpPr>
          <p:cNvPr id="9" name="Content Placeholder 8"/>
          <p:cNvSpPr>
            <a:spLocks noGrp="1"/>
          </p:cNvSpPr>
          <p:nvPr>
            <p:ph idx="1"/>
          </p:nvPr>
        </p:nvSpPr>
        <p:spPr>
          <a:xfrm>
            <a:off x="228600" y="1066800"/>
            <a:ext cx="8763000" cy="5410200"/>
          </a:xfrm>
        </p:spPr>
        <p:txBody>
          <a:bodyPr/>
          <a:lstStyle/>
          <a:p>
            <a:r>
              <a:rPr lang="en-US" dirty="0" smtClean="0"/>
              <a:t>Mandate training for all water utility decision-makers</a:t>
            </a:r>
          </a:p>
          <a:p>
            <a:pPr lvl="1"/>
            <a:r>
              <a:rPr lang="en-US" dirty="0"/>
              <a:t>B</a:t>
            </a:r>
            <a:r>
              <a:rPr lang="en-US" dirty="0" smtClean="0"/>
              <a:t>ased on best management practices</a:t>
            </a:r>
          </a:p>
          <a:p>
            <a:endParaRPr lang="en-US" dirty="0"/>
          </a:p>
          <a:p>
            <a:r>
              <a:rPr lang="en-US" dirty="0"/>
              <a:t>M</a:t>
            </a:r>
            <a:r>
              <a:rPr lang="en-US" dirty="0" smtClean="0"/>
              <a:t>aintain a replacement reserve account</a:t>
            </a:r>
          </a:p>
          <a:p>
            <a:pPr lvl="1"/>
            <a:r>
              <a:rPr lang="en-US" dirty="0" smtClean="0"/>
              <a:t>Required by most funding agencies until loans repaid</a:t>
            </a:r>
          </a:p>
        </p:txBody>
      </p:sp>
    </p:spTree>
    <p:extLst>
      <p:ext uri="{BB962C8B-B14F-4D97-AF65-F5344CB8AC3E}">
        <p14:creationId xmlns:p14="http://schemas.microsoft.com/office/powerpoint/2010/main" val="557587844"/>
      </p:ext>
    </p:extLst>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Items to Consider</a:t>
            </a:r>
            <a:endParaRPr lang="en-US" dirty="0"/>
          </a:p>
        </p:txBody>
      </p:sp>
      <p:sp>
        <p:nvSpPr>
          <p:cNvPr id="9" name="Content Placeholder 8"/>
          <p:cNvSpPr>
            <a:spLocks noGrp="1"/>
          </p:cNvSpPr>
          <p:nvPr>
            <p:ph idx="1"/>
          </p:nvPr>
        </p:nvSpPr>
        <p:spPr>
          <a:xfrm>
            <a:off x="228600" y="1066800"/>
            <a:ext cx="8763000" cy="5410200"/>
          </a:xfrm>
        </p:spPr>
        <p:txBody>
          <a:bodyPr/>
          <a:lstStyle/>
          <a:p>
            <a:r>
              <a:rPr lang="en-US" dirty="0" smtClean="0"/>
              <a:t>Encourage regionalization &amp; consolidation </a:t>
            </a:r>
          </a:p>
          <a:p>
            <a:pPr lvl="1"/>
            <a:r>
              <a:rPr lang="en-US" dirty="0"/>
              <a:t>One management team with separate systems</a:t>
            </a:r>
          </a:p>
          <a:p>
            <a:pPr lvl="1"/>
            <a:r>
              <a:rPr lang="en-US" dirty="0" smtClean="0"/>
              <a:t>Consolidate or merger of physical facilities</a:t>
            </a:r>
          </a:p>
          <a:p>
            <a:pPr lvl="1"/>
            <a:r>
              <a:rPr lang="en-US" dirty="0" smtClean="0"/>
              <a:t>Merger of separate systems</a:t>
            </a:r>
          </a:p>
          <a:p>
            <a:pPr lvl="1"/>
            <a:r>
              <a:rPr lang="en-US" dirty="0" smtClean="0"/>
              <a:t>Consolidate purchase contracts or services</a:t>
            </a:r>
          </a:p>
          <a:p>
            <a:pPr lvl="2"/>
            <a:r>
              <a:rPr lang="en-US" sz="2800" dirty="0" smtClean="0"/>
              <a:t>Examples: Tank inspections, purchasing treatment plant chemicals</a:t>
            </a:r>
          </a:p>
        </p:txBody>
      </p:sp>
    </p:spTree>
    <p:extLst>
      <p:ext uri="{BB962C8B-B14F-4D97-AF65-F5344CB8AC3E}">
        <p14:creationId xmlns:p14="http://schemas.microsoft.com/office/powerpoint/2010/main" val="1808742574"/>
      </p:ext>
    </p:extLst>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1143000" y="3571588"/>
            <a:ext cx="6091517" cy="2524412"/>
          </a:xfrm>
          <a:prstGeom prst="rect">
            <a:avLst/>
          </a:prstGeom>
        </p:spPr>
      </p:pic>
      <p:sp>
        <p:nvSpPr>
          <p:cNvPr id="2" name="Title 1"/>
          <p:cNvSpPr>
            <a:spLocks noGrp="1"/>
          </p:cNvSpPr>
          <p:nvPr>
            <p:ph type="title"/>
          </p:nvPr>
        </p:nvSpPr>
        <p:spPr>
          <a:xfrm>
            <a:off x="451485" y="1006088"/>
            <a:ext cx="8154632" cy="249299"/>
          </a:xfrm>
        </p:spPr>
        <p:txBody>
          <a:bodyPr/>
          <a:lstStyle/>
          <a:p>
            <a:r>
              <a:rPr lang="en-US" dirty="0" smtClean="0"/>
              <a:t>Using KIA creates more project funds, less interest expense</a:t>
            </a:r>
            <a:endParaRPr lang="en-US" dirty="0"/>
          </a:p>
        </p:txBody>
      </p:sp>
      <p:sp>
        <p:nvSpPr>
          <p:cNvPr id="3" name="Text Placeholder 2"/>
          <p:cNvSpPr>
            <a:spLocks noGrp="1"/>
          </p:cNvSpPr>
          <p:nvPr>
            <p:ph type="body" sz="quarter" idx="10"/>
          </p:nvPr>
        </p:nvSpPr>
        <p:spPr>
          <a:xfrm>
            <a:off x="304800" y="1006088"/>
            <a:ext cx="8229600" cy="4549819"/>
          </a:xfrm>
        </p:spPr>
        <p:txBody>
          <a:bodyPr/>
          <a:lstStyle/>
          <a:p>
            <a:r>
              <a:rPr lang="en-US" sz="2000" dirty="0" smtClean="0"/>
              <a:t>Low cost funding provided by KIA allows more dollars to be used for projects funds rather than interest expense.</a:t>
            </a:r>
          </a:p>
          <a:p>
            <a:r>
              <a:rPr lang="en-US" sz="2000" dirty="0" smtClean="0"/>
              <a:t>Consider, during the last 10 years, $4.8B of municipal bonds* were issued by Kentucky municipalities for water and wastewater infrastructure projects </a:t>
            </a:r>
            <a:r>
              <a:rPr lang="en-US" sz="2000" dirty="0" smtClean="0">
                <a:solidFill>
                  <a:schemeClr val="tx1"/>
                </a:solidFill>
              </a:rPr>
              <a:t>away from </a:t>
            </a:r>
            <a:r>
              <a:rPr lang="en-US" sz="2000" dirty="0" smtClean="0"/>
              <a:t>KIA</a:t>
            </a:r>
          </a:p>
          <a:p>
            <a:r>
              <a:rPr lang="en-US" sz="2000" dirty="0" smtClean="0"/>
              <a:t>If these municipalities had borrowed through the State Revolving Funds, </a:t>
            </a:r>
            <a:r>
              <a:rPr lang="en-US" sz="2000" dirty="0" smtClean="0">
                <a:solidFill>
                  <a:schemeClr val="tx1"/>
                </a:solidFill>
              </a:rPr>
              <a:t>approximately $1 Billion of additional </a:t>
            </a:r>
            <a:r>
              <a:rPr lang="en-US" sz="2000" dirty="0" smtClean="0"/>
              <a:t>project funds would be available for project costs.</a:t>
            </a:r>
          </a:p>
          <a:p>
            <a:endParaRPr lang="en-US" sz="2000" dirty="0"/>
          </a:p>
          <a:p>
            <a:endParaRPr lang="en-US" sz="2000" dirty="0"/>
          </a:p>
        </p:txBody>
      </p:sp>
      <p:sp>
        <p:nvSpPr>
          <p:cNvPr id="5" name="Title 1"/>
          <p:cNvSpPr txBox="1">
            <a:spLocks/>
          </p:cNvSpPr>
          <p:nvPr/>
        </p:nvSpPr>
        <p:spPr bwMode="auto">
          <a:xfrm>
            <a:off x="451485" y="228600"/>
            <a:ext cx="8154632" cy="369332"/>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lvl1pPr algn="ctr" rtl="0" eaLnBrk="0" fontAlgn="base" hangingPunct="0">
              <a:spcBef>
                <a:spcPct val="0"/>
              </a:spcBef>
              <a:spcAft>
                <a:spcPct val="0"/>
              </a:spcAft>
              <a:defRPr sz="4000" b="1">
                <a:solidFill>
                  <a:schemeClr val="bg1"/>
                </a:solidFill>
                <a:latin typeface="+mj-lt"/>
                <a:ea typeface="+mj-ea"/>
                <a:cs typeface="+mj-cs"/>
              </a:defRPr>
            </a:lvl1pPr>
            <a:lvl2pPr algn="ctr" rtl="0" eaLnBrk="0" fontAlgn="base" hangingPunct="0">
              <a:spcBef>
                <a:spcPct val="0"/>
              </a:spcBef>
              <a:spcAft>
                <a:spcPct val="0"/>
              </a:spcAft>
              <a:defRPr sz="4000" b="1">
                <a:solidFill>
                  <a:schemeClr val="bg1"/>
                </a:solidFill>
                <a:latin typeface="Arial" charset="0"/>
              </a:defRPr>
            </a:lvl2pPr>
            <a:lvl3pPr algn="ctr" rtl="0" eaLnBrk="0" fontAlgn="base" hangingPunct="0">
              <a:spcBef>
                <a:spcPct val="0"/>
              </a:spcBef>
              <a:spcAft>
                <a:spcPct val="0"/>
              </a:spcAft>
              <a:defRPr sz="4000" b="1">
                <a:solidFill>
                  <a:schemeClr val="bg1"/>
                </a:solidFill>
                <a:latin typeface="Arial" charset="0"/>
              </a:defRPr>
            </a:lvl3pPr>
            <a:lvl4pPr algn="ctr" rtl="0" eaLnBrk="0" fontAlgn="base" hangingPunct="0">
              <a:spcBef>
                <a:spcPct val="0"/>
              </a:spcBef>
              <a:spcAft>
                <a:spcPct val="0"/>
              </a:spcAft>
              <a:defRPr sz="4000" b="1">
                <a:solidFill>
                  <a:schemeClr val="bg1"/>
                </a:solidFill>
                <a:latin typeface="Arial" charset="0"/>
              </a:defRPr>
            </a:lvl4pPr>
            <a:lvl5pPr algn="ctr" rtl="0" eaLnBrk="0" fontAlgn="base" hangingPunct="0">
              <a:spcBef>
                <a:spcPct val="0"/>
              </a:spcBef>
              <a:spcAft>
                <a:spcPct val="0"/>
              </a:spcAft>
              <a:defRPr sz="4000" b="1">
                <a:solidFill>
                  <a:schemeClr val="bg1"/>
                </a:solidFill>
                <a:latin typeface="Arial" charset="0"/>
              </a:defRPr>
            </a:lvl5pPr>
            <a:lvl6pPr marL="457200" algn="ctr" rtl="0" fontAlgn="base">
              <a:spcBef>
                <a:spcPct val="0"/>
              </a:spcBef>
              <a:spcAft>
                <a:spcPct val="0"/>
              </a:spcAft>
              <a:defRPr sz="4000" b="1">
                <a:solidFill>
                  <a:schemeClr val="bg1"/>
                </a:solidFill>
                <a:latin typeface="Arial" charset="0"/>
              </a:defRPr>
            </a:lvl6pPr>
            <a:lvl7pPr marL="914400" algn="ctr" rtl="0" fontAlgn="base">
              <a:spcBef>
                <a:spcPct val="0"/>
              </a:spcBef>
              <a:spcAft>
                <a:spcPct val="0"/>
              </a:spcAft>
              <a:defRPr sz="4000" b="1">
                <a:solidFill>
                  <a:schemeClr val="bg1"/>
                </a:solidFill>
                <a:latin typeface="Arial" charset="0"/>
              </a:defRPr>
            </a:lvl7pPr>
            <a:lvl8pPr marL="1371600" algn="ctr" rtl="0" fontAlgn="base">
              <a:spcBef>
                <a:spcPct val="0"/>
              </a:spcBef>
              <a:spcAft>
                <a:spcPct val="0"/>
              </a:spcAft>
              <a:defRPr sz="4000" b="1">
                <a:solidFill>
                  <a:schemeClr val="bg1"/>
                </a:solidFill>
                <a:latin typeface="Arial" charset="0"/>
              </a:defRPr>
            </a:lvl8pPr>
            <a:lvl9pPr marL="1828800" algn="ctr" rtl="0" fontAlgn="base">
              <a:spcBef>
                <a:spcPct val="0"/>
              </a:spcBef>
              <a:spcAft>
                <a:spcPct val="0"/>
              </a:spcAft>
              <a:defRPr sz="4000" b="1">
                <a:solidFill>
                  <a:schemeClr val="bg1"/>
                </a:solidFill>
                <a:latin typeface="Arial" charset="0"/>
              </a:defRPr>
            </a:lvl9pPr>
          </a:lstStyle>
          <a:p>
            <a:r>
              <a:rPr lang="en-US" sz="2400" kern="0" dirty="0" smtClean="0"/>
              <a:t>KIA creates more project funds, less interest expense</a:t>
            </a:r>
            <a:endParaRPr lang="en-US" sz="2400" kern="0" dirty="0"/>
          </a:p>
        </p:txBody>
      </p:sp>
    </p:spTree>
    <p:extLst>
      <p:ext uri="{BB962C8B-B14F-4D97-AF65-F5344CB8AC3E}">
        <p14:creationId xmlns:p14="http://schemas.microsoft.com/office/powerpoint/2010/main" val="3339997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State Water Infrastructure Initiatives</a:t>
            </a:r>
            <a:endParaRPr lang="en-US" dirty="0"/>
          </a:p>
        </p:txBody>
      </p:sp>
      <p:sp>
        <p:nvSpPr>
          <p:cNvPr id="3" name="Text Placeholder 2"/>
          <p:cNvSpPr>
            <a:spLocks noGrp="1"/>
          </p:cNvSpPr>
          <p:nvPr>
            <p:ph type="body" sz="quarter" idx="10"/>
          </p:nvPr>
        </p:nvSpPr>
        <p:spPr>
          <a:xfrm>
            <a:off x="415925" y="1284045"/>
            <a:ext cx="8229600" cy="4549819"/>
          </a:xfrm>
        </p:spPr>
        <p:txBody>
          <a:bodyPr/>
          <a:lstStyle/>
          <a:p>
            <a:r>
              <a:rPr lang="en-US" sz="1800" b="1" dirty="0">
                <a:solidFill>
                  <a:srgbClr val="002060"/>
                </a:solidFill>
              </a:rPr>
              <a:t>New Jersey </a:t>
            </a:r>
            <a:r>
              <a:rPr lang="en-US" sz="1800" dirty="0"/>
              <a:t>- Water Infrastructure Savings Enabling (“WISE”) Act </a:t>
            </a:r>
            <a:r>
              <a:rPr lang="en-US" sz="1800" dirty="0" smtClean="0"/>
              <a:t>– </a:t>
            </a:r>
          </a:p>
          <a:p>
            <a:pPr marL="457200" lvl="1" indent="0">
              <a:buNone/>
            </a:pPr>
            <a:r>
              <a:rPr lang="en-US" sz="1400" dirty="0" smtClean="0"/>
              <a:t>NJEIFP </a:t>
            </a:r>
            <a:r>
              <a:rPr lang="en-US" sz="1400" dirty="0"/>
              <a:t>financing is a cost-effective solution that not only facilitates more sustainable user rates, but also optimizes capital budgets by reducing annual loan repayments thus freeing up resources for additional projects</a:t>
            </a:r>
            <a:r>
              <a:rPr lang="en-US" sz="1400" dirty="0" smtClean="0"/>
              <a:t>.</a:t>
            </a:r>
          </a:p>
          <a:p>
            <a:pPr marL="457200" lvl="1" indent="0">
              <a:buNone/>
            </a:pPr>
            <a:endParaRPr lang="en-US" sz="1400" dirty="0"/>
          </a:p>
          <a:p>
            <a:pPr lvl="1"/>
            <a:r>
              <a:rPr lang="en-US" sz="1400" dirty="0" smtClean="0"/>
              <a:t>enhance </a:t>
            </a:r>
            <a:r>
              <a:rPr lang="en-US" sz="1400" dirty="0"/>
              <a:t>transparency </a:t>
            </a:r>
          </a:p>
          <a:p>
            <a:pPr lvl="1"/>
            <a:r>
              <a:rPr lang="en-US" sz="1400" dirty="0" smtClean="0"/>
              <a:t>ensure </a:t>
            </a:r>
            <a:r>
              <a:rPr lang="en-US" sz="1400" dirty="0"/>
              <a:t>local government units consider </a:t>
            </a:r>
            <a:r>
              <a:rPr lang="en-US" sz="1400" dirty="0" smtClean="0"/>
              <a:t>the NJEIFP</a:t>
            </a:r>
          </a:p>
          <a:p>
            <a:pPr lvl="1"/>
            <a:r>
              <a:rPr lang="en-US" sz="1400" dirty="0" smtClean="0"/>
              <a:t>Applies to projects of $1 million or greater</a:t>
            </a:r>
          </a:p>
          <a:p>
            <a:pPr lvl="1"/>
            <a:endParaRPr lang="en-US" sz="1400" dirty="0"/>
          </a:p>
          <a:p>
            <a:pPr marL="457200" lvl="1" indent="0">
              <a:buNone/>
            </a:pPr>
            <a:r>
              <a:rPr lang="en-US" sz="1600" dirty="0" smtClean="0"/>
              <a:t>Pursuant </a:t>
            </a:r>
            <a:r>
              <a:rPr lang="en-US" sz="1600" dirty="0"/>
              <a:t>to the WISE Act, authorities and other local units seeking </a:t>
            </a:r>
            <a:r>
              <a:rPr lang="en-US" sz="1600" dirty="0" smtClean="0"/>
              <a:t>Local Finance </a:t>
            </a:r>
            <a:r>
              <a:rPr lang="en-US" sz="1600" dirty="0"/>
              <a:t>Board (“Board”) approval to finance such projects shall include </a:t>
            </a:r>
            <a:r>
              <a:rPr lang="en-US" sz="1600" dirty="0" smtClean="0"/>
              <a:t>an EIT </a:t>
            </a:r>
            <a:r>
              <a:rPr lang="en-US" sz="1600" dirty="0"/>
              <a:t>Financial Cost Estimate (“Cost Estimate”) with their </a:t>
            </a:r>
            <a:r>
              <a:rPr lang="en-US" sz="1600" dirty="0" smtClean="0"/>
              <a:t>Board applications</a:t>
            </a:r>
            <a:r>
              <a:rPr lang="en-US" sz="1600" dirty="0"/>
              <a:t>. </a:t>
            </a:r>
            <a:endParaRPr lang="en-US" sz="1600" dirty="0" smtClean="0"/>
          </a:p>
          <a:p>
            <a:pPr marL="457200" lvl="1" indent="0">
              <a:buNone/>
            </a:pPr>
            <a:endParaRPr lang="en-US" sz="1600" dirty="0" smtClean="0"/>
          </a:p>
          <a:p>
            <a:pPr marL="457200" lvl="1" indent="0">
              <a:buNone/>
            </a:pPr>
            <a:r>
              <a:rPr lang="en-US" sz="1600" dirty="0" smtClean="0"/>
              <a:t>The </a:t>
            </a:r>
            <a:r>
              <a:rPr lang="en-US" sz="1600" dirty="0"/>
              <a:t>Cost Estimate, obtained via EIT’s WISE Calculator, compares the </a:t>
            </a:r>
            <a:r>
              <a:rPr lang="en-US" sz="1600" dirty="0" smtClean="0"/>
              <a:t>cost for </a:t>
            </a:r>
            <a:r>
              <a:rPr lang="en-US" sz="1600" dirty="0"/>
              <a:t>financing environmental infrastructure projects through </a:t>
            </a:r>
            <a:r>
              <a:rPr lang="en-US" sz="1600" dirty="0" smtClean="0"/>
              <a:t>an independent </a:t>
            </a:r>
            <a:r>
              <a:rPr lang="en-US" sz="1600" dirty="0"/>
              <a:t>bond issuance versus the NJEIFP.</a:t>
            </a:r>
          </a:p>
          <a:p>
            <a:endParaRPr lang="en-US" sz="1800" dirty="0"/>
          </a:p>
        </p:txBody>
      </p:sp>
      <p:sp>
        <p:nvSpPr>
          <p:cNvPr id="4" name="Title 1"/>
          <p:cNvSpPr txBox="1">
            <a:spLocks/>
          </p:cNvSpPr>
          <p:nvPr/>
        </p:nvSpPr>
        <p:spPr bwMode="auto">
          <a:xfrm>
            <a:off x="415925" y="152400"/>
            <a:ext cx="8154632" cy="430887"/>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lvl1pPr algn="ctr" rtl="0" eaLnBrk="0" fontAlgn="base" hangingPunct="0">
              <a:spcBef>
                <a:spcPct val="0"/>
              </a:spcBef>
              <a:spcAft>
                <a:spcPct val="0"/>
              </a:spcAft>
              <a:defRPr sz="4000" b="1">
                <a:solidFill>
                  <a:schemeClr val="bg1"/>
                </a:solidFill>
                <a:latin typeface="+mj-lt"/>
                <a:ea typeface="+mj-ea"/>
                <a:cs typeface="+mj-cs"/>
              </a:defRPr>
            </a:lvl1pPr>
            <a:lvl2pPr algn="ctr" rtl="0" eaLnBrk="0" fontAlgn="base" hangingPunct="0">
              <a:spcBef>
                <a:spcPct val="0"/>
              </a:spcBef>
              <a:spcAft>
                <a:spcPct val="0"/>
              </a:spcAft>
              <a:defRPr sz="4000" b="1">
                <a:solidFill>
                  <a:schemeClr val="bg1"/>
                </a:solidFill>
                <a:latin typeface="Arial" charset="0"/>
              </a:defRPr>
            </a:lvl2pPr>
            <a:lvl3pPr algn="ctr" rtl="0" eaLnBrk="0" fontAlgn="base" hangingPunct="0">
              <a:spcBef>
                <a:spcPct val="0"/>
              </a:spcBef>
              <a:spcAft>
                <a:spcPct val="0"/>
              </a:spcAft>
              <a:defRPr sz="4000" b="1">
                <a:solidFill>
                  <a:schemeClr val="bg1"/>
                </a:solidFill>
                <a:latin typeface="Arial" charset="0"/>
              </a:defRPr>
            </a:lvl3pPr>
            <a:lvl4pPr algn="ctr" rtl="0" eaLnBrk="0" fontAlgn="base" hangingPunct="0">
              <a:spcBef>
                <a:spcPct val="0"/>
              </a:spcBef>
              <a:spcAft>
                <a:spcPct val="0"/>
              </a:spcAft>
              <a:defRPr sz="4000" b="1">
                <a:solidFill>
                  <a:schemeClr val="bg1"/>
                </a:solidFill>
                <a:latin typeface="Arial" charset="0"/>
              </a:defRPr>
            </a:lvl4pPr>
            <a:lvl5pPr algn="ctr" rtl="0" eaLnBrk="0" fontAlgn="base" hangingPunct="0">
              <a:spcBef>
                <a:spcPct val="0"/>
              </a:spcBef>
              <a:spcAft>
                <a:spcPct val="0"/>
              </a:spcAft>
              <a:defRPr sz="4000" b="1">
                <a:solidFill>
                  <a:schemeClr val="bg1"/>
                </a:solidFill>
                <a:latin typeface="Arial" charset="0"/>
              </a:defRPr>
            </a:lvl5pPr>
            <a:lvl6pPr marL="457200" algn="ctr" rtl="0" fontAlgn="base">
              <a:spcBef>
                <a:spcPct val="0"/>
              </a:spcBef>
              <a:spcAft>
                <a:spcPct val="0"/>
              </a:spcAft>
              <a:defRPr sz="4000" b="1">
                <a:solidFill>
                  <a:schemeClr val="bg1"/>
                </a:solidFill>
                <a:latin typeface="Arial" charset="0"/>
              </a:defRPr>
            </a:lvl6pPr>
            <a:lvl7pPr marL="914400" algn="ctr" rtl="0" fontAlgn="base">
              <a:spcBef>
                <a:spcPct val="0"/>
              </a:spcBef>
              <a:spcAft>
                <a:spcPct val="0"/>
              </a:spcAft>
              <a:defRPr sz="4000" b="1">
                <a:solidFill>
                  <a:schemeClr val="bg1"/>
                </a:solidFill>
                <a:latin typeface="Arial" charset="0"/>
              </a:defRPr>
            </a:lvl7pPr>
            <a:lvl8pPr marL="1371600" algn="ctr" rtl="0" fontAlgn="base">
              <a:spcBef>
                <a:spcPct val="0"/>
              </a:spcBef>
              <a:spcAft>
                <a:spcPct val="0"/>
              </a:spcAft>
              <a:defRPr sz="4000" b="1">
                <a:solidFill>
                  <a:schemeClr val="bg1"/>
                </a:solidFill>
                <a:latin typeface="Arial" charset="0"/>
              </a:defRPr>
            </a:lvl8pPr>
            <a:lvl9pPr marL="1828800" algn="ctr" rtl="0" fontAlgn="base">
              <a:spcBef>
                <a:spcPct val="0"/>
              </a:spcBef>
              <a:spcAft>
                <a:spcPct val="0"/>
              </a:spcAft>
              <a:defRPr sz="4000" b="1">
                <a:solidFill>
                  <a:schemeClr val="bg1"/>
                </a:solidFill>
                <a:latin typeface="Arial" charset="0"/>
              </a:defRPr>
            </a:lvl9pPr>
          </a:lstStyle>
          <a:p>
            <a:r>
              <a:rPr lang="en-US" sz="2800" kern="0" dirty="0" smtClean="0"/>
              <a:t>Other State Water Infrastructure Initiatives</a:t>
            </a:r>
            <a:endParaRPr lang="en-US" sz="2800" kern="0" dirty="0"/>
          </a:p>
        </p:txBody>
      </p:sp>
    </p:spTree>
    <p:extLst>
      <p:ext uri="{BB962C8B-B14F-4D97-AF65-F5344CB8AC3E}">
        <p14:creationId xmlns:p14="http://schemas.microsoft.com/office/powerpoint/2010/main" val="25172486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925" y="1098785"/>
            <a:ext cx="8154632" cy="307777"/>
          </a:xfrm>
        </p:spPr>
        <p:txBody>
          <a:bodyPr/>
          <a:lstStyle/>
          <a:p>
            <a:r>
              <a:rPr lang="en-US" sz="2000" dirty="0" smtClean="0"/>
              <a:t>KIA can leverage existing loan pool to provide immediate funding</a:t>
            </a:r>
            <a:endParaRPr lang="en-US" sz="2000" dirty="0"/>
          </a:p>
        </p:txBody>
      </p:sp>
      <p:sp>
        <p:nvSpPr>
          <p:cNvPr id="3" name="Text Placeholder 2"/>
          <p:cNvSpPr>
            <a:spLocks noGrp="1"/>
          </p:cNvSpPr>
          <p:nvPr>
            <p:ph type="body" sz="quarter" idx="10"/>
          </p:nvPr>
        </p:nvSpPr>
        <p:spPr>
          <a:xfrm>
            <a:off x="450850" y="1850981"/>
            <a:ext cx="8229600" cy="4549819"/>
          </a:xfrm>
        </p:spPr>
        <p:txBody>
          <a:bodyPr/>
          <a:lstStyle/>
          <a:p>
            <a:pPr lvl="0">
              <a:spcAft>
                <a:spcPts val="600"/>
              </a:spcAft>
            </a:pPr>
            <a:r>
              <a:rPr lang="en-US" sz="2000" dirty="0"/>
              <a:t>Leveraging increases the current capacity to loan money and accelerate projects through the issuance of debt</a:t>
            </a:r>
          </a:p>
          <a:p>
            <a:pPr lvl="0">
              <a:spcAft>
                <a:spcPts val="600"/>
              </a:spcAft>
            </a:pPr>
            <a:r>
              <a:rPr lang="en-US" sz="2000" dirty="0"/>
              <a:t>Debt is solely secured by the borrower repayments and other assets of the state revolving fund </a:t>
            </a:r>
          </a:p>
          <a:p>
            <a:pPr lvl="0">
              <a:spcAft>
                <a:spcPts val="600"/>
              </a:spcAft>
            </a:pPr>
            <a:r>
              <a:rPr lang="en-US" sz="2000" dirty="0"/>
              <a:t>No additional state funds are pledged and the debt is not considered an obligation of the </a:t>
            </a:r>
            <a:r>
              <a:rPr lang="en-US" sz="2000" dirty="0" smtClean="0"/>
              <a:t>state</a:t>
            </a:r>
          </a:p>
          <a:p>
            <a:pPr lvl="0">
              <a:spcAft>
                <a:spcPts val="600"/>
              </a:spcAft>
            </a:pPr>
            <a:r>
              <a:rPr lang="en-US" sz="2000" dirty="0" smtClean="0"/>
              <a:t>KIA can leverage to raise funds through the municipal bond market in the near term to meet clean water and drinking water infrastructure demands.</a:t>
            </a:r>
            <a:endParaRPr lang="en-US" sz="2000" dirty="0"/>
          </a:p>
          <a:p>
            <a:pPr>
              <a:spcAft>
                <a:spcPts val="600"/>
              </a:spcAft>
            </a:pPr>
            <a:endParaRPr lang="en-US" sz="2000" dirty="0"/>
          </a:p>
        </p:txBody>
      </p:sp>
      <p:sp>
        <p:nvSpPr>
          <p:cNvPr id="4" name="Title 1"/>
          <p:cNvSpPr txBox="1">
            <a:spLocks/>
          </p:cNvSpPr>
          <p:nvPr/>
        </p:nvSpPr>
        <p:spPr bwMode="auto">
          <a:xfrm>
            <a:off x="425450" y="1062490"/>
            <a:ext cx="8154632" cy="615553"/>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lvl1pPr algn="ctr" rtl="0" eaLnBrk="0" fontAlgn="base" hangingPunct="0">
              <a:spcBef>
                <a:spcPct val="0"/>
              </a:spcBef>
              <a:spcAft>
                <a:spcPct val="0"/>
              </a:spcAft>
              <a:defRPr sz="4000" b="1">
                <a:solidFill>
                  <a:schemeClr val="bg1"/>
                </a:solidFill>
                <a:latin typeface="+mj-lt"/>
                <a:ea typeface="+mj-ea"/>
                <a:cs typeface="+mj-cs"/>
              </a:defRPr>
            </a:lvl1pPr>
            <a:lvl2pPr algn="ctr" rtl="0" eaLnBrk="0" fontAlgn="base" hangingPunct="0">
              <a:spcBef>
                <a:spcPct val="0"/>
              </a:spcBef>
              <a:spcAft>
                <a:spcPct val="0"/>
              </a:spcAft>
              <a:defRPr sz="4000" b="1">
                <a:solidFill>
                  <a:schemeClr val="bg1"/>
                </a:solidFill>
                <a:latin typeface="Arial" charset="0"/>
              </a:defRPr>
            </a:lvl2pPr>
            <a:lvl3pPr algn="ctr" rtl="0" eaLnBrk="0" fontAlgn="base" hangingPunct="0">
              <a:spcBef>
                <a:spcPct val="0"/>
              </a:spcBef>
              <a:spcAft>
                <a:spcPct val="0"/>
              </a:spcAft>
              <a:defRPr sz="4000" b="1">
                <a:solidFill>
                  <a:schemeClr val="bg1"/>
                </a:solidFill>
                <a:latin typeface="Arial" charset="0"/>
              </a:defRPr>
            </a:lvl3pPr>
            <a:lvl4pPr algn="ctr" rtl="0" eaLnBrk="0" fontAlgn="base" hangingPunct="0">
              <a:spcBef>
                <a:spcPct val="0"/>
              </a:spcBef>
              <a:spcAft>
                <a:spcPct val="0"/>
              </a:spcAft>
              <a:defRPr sz="4000" b="1">
                <a:solidFill>
                  <a:schemeClr val="bg1"/>
                </a:solidFill>
                <a:latin typeface="Arial" charset="0"/>
              </a:defRPr>
            </a:lvl4pPr>
            <a:lvl5pPr algn="ctr" rtl="0" eaLnBrk="0" fontAlgn="base" hangingPunct="0">
              <a:spcBef>
                <a:spcPct val="0"/>
              </a:spcBef>
              <a:spcAft>
                <a:spcPct val="0"/>
              </a:spcAft>
              <a:defRPr sz="4000" b="1">
                <a:solidFill>
                  <a:schemeClr val="bg1"/>
                </a:solidFill>
                <a:latin typeface="Arial" charset="0"/>
              </a:defRPr>
            </a:lvl5pPr>
            <a:lvl6pPr marL="457200" algn="ctr" rtl="0" fontAlgn="base">
              <a:spcBef>
                <a:spcPct val="0"/>
              </a:spcBef>
              <a:spcAft>
                <a:spcPct val="0"/>
              </a:spcAft>
              <a:defRPr sz="4000" b="1">
                <a:solidFill>
                  <a:schemeClr val="bg1"/>
                </a:solidFill>
                <a:latin typeface="Arial" charset="0"/>
              </a:defRPr>
            </a:lvl6pPr>
            <a:lvl7pPr marL="914400" algn="ctr" rtl="0" fontAlgn="base">
              <a:spcBef>
                <a:spcPct val="0"/>
              </a:spcBef>
              <a:spcAft>
                <a:spcPct val="0"/>
              </a:spcAft>
              <a:defRPr sz="4000" b="1">
                <a:solidFill>
                  <a:schemeClr val="bg1"/>
                </a:solidFill>
                <a:latin typeface="Arial" charset="0"/>
              </a:defRPr>
            </a:lvl7pPr>
            <a:lvl8pPr marL="1371600" algn="ctr" rtl="0" fontAlgn="base">
              <a:spcBef>
                <a:spcPct val="0"/>
              </a:spcBef>
              <a:spcAft>
                <a:spcPct val="0"/>
              </a:spcAft>
              <a:defRPr sz="4000" b="1">
                <a:solidFill>
                  <a:schemeClr val="bg1"/>
                </a:solidFill>
                <a:latin typeface="Arial" charset="0"/>
              </a:defRPr>
            </a:lvl8pPr>
            <a:lvl9pPr marL="1828800" algn="ctr" rtl="0" fontAlgn="base">
              <a:spcBef>
                <a:spcPct val="0"/>
              </a:spcBef>
              <a:spcAft>
                <a:spcPct val="0"/>
              </a:spcAft>
              <a:defRPr sz="4000" b="1">
                <a:solidFill>
                  <a:schemeClr val="bg1"/>
                </a:solidFill>
                <a:latin typeface="Arial" charset="0"/>
              </a:defRPr>
            </a:lvl9pPr>
          </a:lstStyle>
          <a:p>
            <a:pPr algn="l"/>
            <a:r>
              <a:rPr lang="en-US" sz="2000" kern="0" dirty="0" smtClean="0">
                <a:solidFill>
                  <a:srgbClr val="002060"/>
                </a:solidFill>
              </a:rPr>
              <a:t>KIA can further leverage existing loan pool to provide immediate funding</a:t>
            </a:r>
            <a:endParaRPr lang="en-US" sz="2000" kern="0" dirty="0">
              <a:solidFill>
                <a:srgbClr val="002060"/>
              </a:solidFill>
            </a:endParaRPr>
          </a:p>
        </p:txBody>
      </p:sp>
      <p:sp>
        <p:nvSpPr>
          <p:cNvPr id="5" name="Title 1"/>
          <p:cNvSpPr txBox="1">
            <a:spLocks/>
          </p:cNvSpPr>
          <p:nvPr/>
        </p:nvSpPr>
        <p:spPr bwMode="auto">
          <a:xfrm>
            <a:off x="415925" y="152400"/>
            <a:ext cx="8154632" cy="430887"/>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lvl1pPr algn="ctr" rtl="0" eaLnBrk="0" fontAlgn="base" hangingPunct="0">
              <a:spcBef>
                <a:spcPct val="0"/>
              </a:spcBef>
              <a:spcAft>
                <a:spcPct val="0"/>
              </a:spcAft>
              <a:defRPr sz="4000" b="1">
                <a:solidFill>
                  <a:schemeClr val="bg1"/>
                </a:solidFill>
                <a:latin typeface="+mj-lt"/>
                <a:ea typeface="+mj-ea"/>
                <a:cs typeface="+mj-cs"/>
              </a:defRPr>
            </a:lvl1pPr>
            <a:lvl2pPr algn="ctr" rtl="0" eaLnBrk="0" fontAlgn="base" hangingPunct="0">
              <a:spcBef>
                <a:spcPct val="0"/>
              </a:spcBef>
              <a:spcAft>
                <a:spcPct val="0"/>
              </a:spcAft>
              <a:defRPr sz="4000" b="1">
                <a:solidFill>
                  <a:schemeClr val="bg1"/>
                </a:solidFill>
                <a:latin typeface="Arial" charset="0"/>
              </a:defRPr>
            </a:lvl2pPr>
            <a:lvl3pPr algn="ctr" rtl="0" eaLnBrk="0" fontAlgn="base" hangingPunct="0">
              <a:spcBef>
                <a:spcPct val="0"/>
              </a:spcBef>
              <a:spcAft>
                <a:spcPct val="0"/>
              </a:spcAft>
              <a:defRPr sz="4000" b="1">
                <a:solidFill>
                  <a:schemeClr val="bg1"/>
                </a:solidFill>
                <a:latin typeface="Arial" charset="0"/>
              </a:defRPr>
            </a:lvl3pPr>
            <a:lvl4pPr algn="ctr" rtl="0" eaLnBrk="0" fontAlgn="base" hangingPunct="0">
              <a:spcBef>
                <a:spcPct val="0"/>
              </a:spcBef>
              <a:spcAft>
                <a:spcPct val="0"/>
              </a:spcAft>
              <a:defRPr sz="4000" b="1">
                <a:solidFill>
                  <a:schemeClr val="bg1"/>
                </a:solidFill>
                <a:latin typeface="Arial" charset="0"/>
              </a:defRPr>
            </a:lvl4pPr>
            <a:lvl5pPr algn="ctr" rtl="0" eaLnBrk="0" fontAlgn="base" hangingPunct="0">
              <a:spcBef>
                <a:spcPct val="0"/>
              </a:spcBef>
              <a:spcAft>
                <a:spcPct val="0"/>
              </a:spcAft>
              <a:defRPr sz="4000" b="1">
                <a:solidFill>
                  <a:schemeClr val="bg1"/>
                </a:solidFill>
                <a:latin typeface="Arial" charset="0"/>
              </a:defRPr>
            </a:lvl5pPr>
            <a:lvl6pPr marL="457200" algn="ctr" rtl="0" fontAlgn="base">
              <a:spcBef>
                <a:spcPct val="0"/>
              </a:spcBef>
              <a:spcAft>
                <a:spcPct val="0"/>
              </a:spcAft>
              <a:defRPr sz="4000" b="1">
                <a:solidFill>
                  <a:schemeClr val="bg1"/>
                </a:solidFill>
                <a:latin typeface="Arial" charset="0"/>
              </a:defRPr>
            </a:lvl6pPr>
            <a:lvl7pPr marL="914400" algn="ctr" rtl="0" fontAlgn="base">
              <a:spcBef>
                <a:spcPct val="0"/>
              </a:spcBef>
              <a:spcAft>
                <a:spcPct val="0"/>
              </a:spcAft>
              <a:defRPr sz="4000" b="1">
                <a:solidFill>
                  <a:schemeClr val="bg1"/>
                </a:solidFill>
                <a:latin typeface="Arial" charset="0"/>
              </a:defRPr>
            </a:lvl7pPr>
            <a:lvl8pPr marL="1371600" algn="ctr" rtl="0" fontAlgn="base">
              <a:spcBef>
                <a:spcPct val="0"/>
              </a:spcBef>
              <a:spcAft>
                <a:spcPct val="0"/>
              </a:spcAft>
              <a:defRPr sz="4000" b="1">
                <a:solidFill>
                  <a:schemeClr val="bg1"/>
                </a:solidFill>
                <a:latin typeface="Arial" charset="0"/>
              </a:defRPr>
            </a:lvl8pPr>
            <a:lvl9pPr marL="1828800" algn="ctr" rtl="0" fontAlgn="base">
              <a:spcBef>
                <a:spcPct val="0"/>
              </a:spcBef>
              <a:spcAft>
                <a:spcPct val="0"/>
              </a:spcAft>
              <a:defRPr sz="4000" b="1">
                <a:solidFill>
                  <a:schemeClr val="bg1"/>
                </a:solidFill>
                <a:latin typeface="Arial" charset="0"/>
              </a:defRPr>
            </a:lvl9pPr>
          </a:lstStyle>
          <a:p>
            <a:r>
              <a:rPr lang="en-US" sz="2800" kern="0" dirty="0" smtClean="0"/>
              <a:t>More Capacity for Water Infrastructure</a:t>
            </a:r>
            <a:endParaRPr lang="en-US" sz="2800" kern="0" dirty="0"/>
          </a:p>
        </p:txBody>
      </p:sp>
    </p:spTree>
    <p:extLst>
      <p:ext uri="{BB962C8B-B14F-4D97-AF65-F5344CB8AC3E}">
        <p14:creationId xmlns:p14="http://schemas.microsoft.com/office/powerpoint/2010/main" val="7715671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Leveraging Example</a:t>
            </a:r>
            <a:endParaRPr lang="en-US" dirty="0"/>
          </a:p>
        </p:txBody>
      </p:sp>
      <p:sp>
        <p:nvSpPr>
          <p:cNvPr id="5" name="Oval 5"/>
          <p:cNvSpPr>
            <a:spLocks noChangeArrowheads="1"/>
          </p:cNvSpPr>
          <p:nvPr/>
        </p:nvSpPr>
        <p:spPr bwMode="auto">
          <a:xfrm>
            <a:off x="2683292" y="2052509"/>
            <a:ext cx="3488908" cy="3794955"/>
          </a:xfrm>
          <a:prstGeom prst="ellipse">
            <a:avLst/>
          </a:prstGeom>
          <a:solidFill>
            <a:srgbClr val="003399"/>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 name="Oval 14"/>
          <p:cNvSpPr>
            <a:spLocks noChangeArrowheads="1"/>
          </p:cNvSpPr>
          <p:nvPr/>
        </p:nvSpPr>
        <p:spPr bwMode="auto">
          <a:xfrm>
            <a:off x="4615077" y="1136897"/>
            <a:ext cx="1824056" cy="726916"/>
          </a:xfrm>
          <a:prstGeom prst="ellipse">
            <a:avLst/>
          </a:prstGeom>
          <a:solidFill>
            <a:srgbClr val="B7DBFF"/>
          </a:solidFill>
          <a:ln w="12700">
            <a:solidFill>
              <a:schemeClr val="tx1"/>
            </a:solidFill>
            <a:round/>
            <a:headEnd/>
            <a:tailEnd/>
          </a:ln>
          <a:effectLst>
            <a:outerShdw dist="107763" dir="2700000" algn="ctr" rotWithShape="0">
              <a:schemeClr val="bg2"/>
            </a:outerShdw>
          </a:effectLst>
        </p:spPr>
        <p:txBody>
          <a:bodyPr wrap="none" anchor="ctr"/>
          <a:lstStyle/>
          <a:p>
            <a:endParaRPr lang="en-US"/>
          </a:p>
        </p:txBody>
      </p:sp>
      <p:sp>
        <p:nvSpPr>
          <p:cNvPr id="11" name="Rectangle 15"/>
          <p:cNvSpPr>
            <a:spLocks noChangeArrowheads="1"/>
          </p:cNvSpPr>
          <p:nvPr/>
        </p:nvSpPr>
        <p:spPr bwMode="auto">
          <a:xfrm>
            <a:off x="4833631" y="1233698"/>
            <a:ext cx="1590987" cy="523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075" tIns="46038" rIns="92075" bIns="46038">
            <a:spAutoFit/>
          </a:bodyPr>
          <a:lstStyle/>
          <a:p>
            <a:pPr algn="ctr" eaLnBrk="0" hangingPunct="0">
              <a:spcBef>
                <a:spcPct val="0"/>
              </a:spcBef>
              <a:buFontTx/>
              <a:buNone/>
            </a:pPr>
            <a:r>
              <a:rPr lang="en-US" sz="1400" b="1" dirty="0" smtClean="0">
                <a:latin typeface="Times New Roman" pitchFamily="18" charset="0"/>
              </a:rPr>
              <a:t>Bonds</a:t>
            </a:r>
          </a:p>
          <a:p>
            <a:pPr algn="ctr" eaLnBrk="0" hangingPunct="0">
              <a:spcBef>
                <a:spcPct val="0"/>
              </a:spcBef>
              <a:buFontTx/>
              <a:buNone/>
            </a:pPr>
            <a:r>
              <a:rPr lang="en-US" sz="1400" b="1" dirty="0" smtClean="0">
                <a:latin typeface="Times New Roman" pitchFamily="18" charset="0"/>
              </a:rPr>
              <a:t>($98, 4.0%, 20yr)</a:t>
            </a:r>
            <a:endParaRPr lang="en-US" sz="1400" b="1" dirty="0">
              <a:latin typeface="Times New Roman" pitchFamily="18" charset="0"/>
            </a:endParaRPr>
          </a:p>
        </p:txBody>
      </p:sp>
      <p:sp>
        <p:nvSpPr>
          <p:cNvPr id="12" name="Oval 18"/>
          <p:cNvSpPr>
            <a:spLocks noChangeArrowheads="1"/>
          </p:cNvSpPr>
          <p:nvPr/>
        </p:nvSpPr>
        <p:spPr bwMode="auto">
          <a:xfrm>
            <a:off x="2322084" y="1096075"/>
            <a:ext cx="1824055" cy="802278"/>
          </a:xfrm>
          <a:prstGeom prst="ellipse">
            <a:avLst/>
          </a:prstGeom>
          <a:solidFill>
            <a:srgbClr val="B7DBFF"/>
          </a:solidFill>
          <a:ln w="12700">
            <a:solidFill>
              <a:schemeClr val="tx1"/>
            </a:solidFill>
            <a:round/>
            <a:headEnd/>
            <a:tailEnd/>
          </a:ln>
          <a:effectLst>
            <a:outerShdw dist="107763" dir="2700000" algn="ctr" rotWithShape="0">
              <a:schemeClr val="bg2"/>
            </a:outerShdw>
          </a:effectLst>
        </p:spPr>
        <p:txBody>
          <a:bodyPr wrap="none" anchor="ctr"/>
          <a:lstStyle/>
          <a:p>
            <a:endParaRPr lang="en-US"/>
          </a:p>
        </p:txBody>
      </p:sp>
      <p:sp>
        <p:nvSpPr>
          <p:cNvPr id="13" name="Rectangle 19"/>
          <p:cNvSpPr>
            <a:spLocks noChangeArrowheads="1"/>
          </p:cNvSpPr>
          <p:nvPr/>
        </p:nvSpPr>
        <p:spPr bwMode="auto">
          <a:xfrm>
            <a:off x="2425339" y="1225729"/>
            <a:ext cx="1540486" cy="523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FontTx/>
              <a:buNone/>
            </a:pPr>
            <a:r>
              <a:rPr lang="en-US" sz="1400" b="1" dirty="0" smtClean="0">
                <a:latin typeface="Times New Roman" pitchFamily="18" charset="0"/>
              </a:rPr>
              <a:t>Federal and State</a:t>
            </a:r>
            <a:endParaRPr lang="en-US" sz="1400" b="1" dirty="0">
              <a:latin typeface="Times New Roman" pitchFamily="18" charset="0"/>
            </a:endParaRPr>
          </a:p>
          <a:p>
            <a:pPr algn="ctr" eaLnBrk="0" hangingPunct="0">
              <a:spcBef>
                <a:spcPct val="0"/>
              </a:spcBef>
              <a:buFontTx/>
              <a:buNone/>
            </a:pPr>
            <a:r>
              <a:rPr lang="en-US" sz="1400" b="1" dirty="0" smtClean="0">
                <a:latin typeface="Times New Roman" pitchFamily="18" charset="0"/>
              </a:rPr>
              <a:t>Grants ($120)</a:t>
            </a:r>
            <a:endParaRPr lang="en-US" sz="1400" b="1" dirty="0">
              <a:latin typeface="Times New Roman" pitchFamily="18" charset="0"/>
            </a:endParaRPr>
          </a:p>
        </p:txBody>
      </p:sp>
      <p:sp>
        <p:nvSpPr>
          <p:cNvPr id="16" name="Oval 26"/>
          <p:cNvSpPr>
            <a:spLocks noChangeAspect="1" noChangeArrowheads="1"/>
          </p:cNvSpPr>
          <p:nvPr/>
        </p:nvSpPr>
        <p:spPr bwMode="auto">
          <a:xfrm>
            <a:off x="3434587" y="2268462"/>
            <a:ext cx="1824055" cy="912758"/>
          </a:xfrm>
          <a:prstGeom prst="ellipse">
            <a:avLst/>
          </a:prstGeom>
          <a:solidFill>
            <a:srgbClr val="B7DBFF"/>
          </a:solidFill>
          <a:ln w="12700">
            <a:solidFill>
              <a:schemeClr val="tx1"/>
            </a:solidFill>
            <a:round/>
            <a:headEnd/>
            <a:tailEnd/>
          </a:ln>
          <a:effectLst>
            <a:outerShdw dist="107763" dir="2700000" algn="ctr" rotWithShape="0">
              <a:schemeClr val="bg2"/>
            </a:outerShdw>
          </a:effectLst>
        </p:spPr>
        <p:txBody>
          <a:bodyPr wrap="none" anchor="ctr"/>
          <a:lstStyle/>
          <a:p>
            <a:endParaRPr lang="en-US"/>
          </a:p>
        </p:txBody>
      </p:sp>
      <p:sp>
        <p:nvSpPr>
          <p:cNvPr id="17" name="Rectangle 27"/>
          <p:cNvSpPr>
            <a:spLocks noChangeArrowheads="1"/>
          </p:cNvSpPr>
          <p:nvPr/>
        </p:nvSpPr>
        <p:spPr bwMode="auto">
          <a:xfrm>
            <a:off x="3597091" y="2348103"/>
            <a:ext cx="1596591" cy="739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spcBef>
                <a:spcPct val="0"/>
              </a:spcBef>
              <a:buFontTx/>
              <a:buNone/>
            </a:pPr>
            <a:r>
              <a:rPr lang="en-US" sz="1400" b="1" dirty="0" smtClean="0">
                <a:latin typeface="Times New Roman" pitchFamily="18" charset="0"/>
              </a:rPr>
              <a:t>$220M Loans</a:t>
            </a:r>
          </a:p>
          <a:p>
            <a:pPr algn="ctr" eaLnBrk="0" hangingPunct="0">
              <a:spcBef>
                <a:spcPct val="0"/>
              </a:spcBef>
              <a:buFontTx/>
              <a:buNone/>
            </a:pPr>
            <a:r>
              <a:rPr lang="en-US" sz="1400" b="1" dirty="0" smtClean="0">
                <a:latin typeface="Times New Roman" pitchFamily="18" charset="0"/>
              </a:rPr>
              <a:t>($218, 2.0%, 20yr)</a:t>
            </a:r>
          </a:p>
          <a:p>
            <a:pPr algn="ctr" eaLnBrk="0" hangingPunct="0">
              <a:spcBef>
                <a:spcPct val="0"/>
              </a:spcBef>
              <a:buFontTx/>
              <a:buNone/>
            </a:pPr>
            <a:r>
              <a:rPr lang="en-US" sz="1400" b="1" dirty="0" smtClean="0">
                <a:latin typeface="Times New Roman" pitchFamily="18" charset="0"/>
              </a:rPr>
              <a:t>$222.36</a:t>
            </a:r>
          </a:p>
        </p:txBody>
      </p:sp>
      <p:sp>
        <p:nvSpPr>
          <p:cNvPr id="18" name="Oval 30"/>
          <p:cNvSpPr>
            <a:spLocks noChangeAspect="1" noChangeArrowheads="1"/>
          </p:cNvSpPr>
          <p:nvPr/>
        </p:nvSpPr>
        <p:spPr bwMode="auto">
          <a:xfrm>
            <a:off x="3455840" y="3461699"/>
            <a:ext cx="1824055" cy="914219"/>
          </a:xfrm>
          <a:prstGeom prst="ellipse">
            <a:avLst/>
          </a:prstGeom>
          <a:solidFill>
            <a:srgbClr val="B7DBFF"/>
          </a:solidFill>
          <a:ln w="12700">
            <a:solidFill>
              <a:schemeClr val="tx1"/>
            </a:solidFill>
            <a:round/>
            <a:headEnd/>
            <a:tailEnd/>
          </a:ln>
          <a:effectLst>
            <a:outerShdw dist="107763" dir="2700000" algn="ctr" rotWithShape="0">
              <a:schemeClr val="bg2"/>
            </a:outerShdw>
          </a:effectLst>
        </p:spPr>
        <p:txBody>
          <a:bodyPr wrap="none" anchor="ctr"/>
          <a:lstStyle/>
          <a:p>
            <a:endParaRPr lang="en-US"/>
          </a:p>
        </p:txBody>
      </p:sp>
      <p:sp>
        <p:nvSpPr>
          <p:cNvPr id="19" name="Rectangle 31"/>
          <p:cNvSpPr>
            <a:spLocks noChangeArrowheads="1"/>
          </p:cNvSpPr>
          <p:nvPr/>
        </p:nvSpPr>
        <p:spPr bwMode="auto">
          <a:xfrm>
            <a:off x="3655620" y="3553343"/>
            <a:ext cx="1551706" cy="95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075" tIns="46038" rIns="92075" bIns="46038">
            <a:spAutoFit/>
          </a:bodyPr>
          <a:lstStyle/>
          <a:p>
            <a:pPr algn="ctr" eaLnBrk="0" hangingPunct="0">
              <a:spcBef>
                <a:spcPct val="0"/>
              </a:spcBef>
              <a:buFontTx/>
              <a:buNone/>
            </a:pPr>
            <a:r>
              <a:rPr lang="en-US" sz="1400" b="1" dirty="0" smtClean="0">
                <a:latin typeface="Times New Roman" pitchFamily="18" charset="0"/>
              </a:rPr>
              <a:t>Bond Debt Service</a:t>
            </a:r>
          </a:p>
          <a:p>
            <a:pPr algn="ctr" eaLnBrk="0" hangingPunct="0">
              <a:spcBef>
                <a:spcPct val="0"/>
              </a:spcBef>
              <a:buFontTx/>
              <a:buNone/>
            </a:pPr>
            <a:r>
              <a:rPr lang="en-US" sz="1400" b="1" dirty="0" smtClean="0">
                <a:latin typeface="Times New Roman" pitchFamily="18" charset="0"/>
              </a:rPr>
              <a:t>$101.98</a:t>
            </a:r>
          </a:p>
          <a:p>
            <a:pPr algn="ctr" eaLnBrk="0" hangingPunct="0">
              <a:spcBef>
                <a:spcPct val="0"/>
              </a:spcBef>
              <a:buFontTx/>
              <a:buNone/>
            </a:pPr>
            <a:endParaRPr lang="en-US" sz="1400" b="1" dirty="0">
              <a:latin typeface="Times New Roman" pitchFamily="18" charset="0"/>
            </a:endParaRPr>
          </a:p>
        </p:txBody>
      </p:sp>
      <p:sp>
        <p:nvSpPr>
          <p:cNvPr id="20" name="Line 33"/>
          <p:cNvSpPr>
            <a:spLocks noChangeShapeType="1"/>
          </p:cNvSpPr>
          <p:nvPr/>
        </p:nvSpPr>
        <p:spPr bwMode="auto">
          <a:xfrm>
            <a:off x="3234111" y="1937244"/>
            <a:ext cx="362980" cy="340406"/>
          </a:xfrm>
          <a:prstGeom prst="line">
            <a:avLst/>
          </a:prstGeom>
          <a:noFill/>
          <a:ln w="50800">
            <a:solidFill>
              <a:schemeClr val="accent2"/>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 name="Line 34"/>
          <p:cNvSpPr>
            <a:spLocks noChangeShapeType="1"/>
          </p:cNvSpPr>
          <p:nvPr/>
        </p:nvSpPr>
        <p:spPr bwMode="auto">
          <a:xfrm flipH="1">
            <a:off x="5227816" y="1879245"/>
            <a:ext cx="363358" cy="389217"/>
          </a:xfrm>
          <a:prstGeom prst="line">
            <a:avLst/>
          </a:prstGeom>
          <a:noFill/>
          <a:ln w="50800">
            <a:solidFill>
              <a:schemeClr val="accent2"/>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 name="Oval 30"/>
          <p:cNvSpPr>
            <a:spLocks noChangeAspect="1" noChangeArrowheads="1"/>
          </p:cNvSpPr>
          <p:nvPr/>
        </p:nvSpPr>
        <p:spPr bwMode="auto">
          <a:xfrm>
            <a:off x="3451646" y="4634874"/>
            <a:ext cx="1824055" cy="914219"/>
          </a:xfrm>
          <a:prstGeom prst="ellipse">
            <a:avLst/>
          </a:prstGeom>
          <a:solidFill>
            <a:srgbClr val="B7DBFF"/>
          </a:solidFill>
          <a:ln w="12700">
            <a:solidFill>
              <a:schemeClr val="tx1"/>
            </a:solidFill>
            <a:round/>
            <a:headEnd/>
            <a:tailEnd/>
          </a:ln>
          <a:effectLst>
            <a:outerShdw dist="107763" dir="2700000" algn="ctr" rotWithShape="0">
              <a:schemeClr val="bg2"/>
            </a:outerShdw>
          </a:effectLst>
        </p:spPr>
        <p:txBody>
          <a:bodyPr wrap="none" anchor="ctr"/>
          <a:lstStyle/>
          <a:p>
            <a:endParaRPr lang="en-US"/>
          </a:p>
        </p:txBody>
      </p:sp>
      <p:sp>
        <p:nvSpPr>
          <p:cNvPr id="30" name="Rectangle 31"/>
          <p:cNvSpPr>
            <a:spLocks noChangeArrowheads="1"/>
          </p:cNvSpPr>
          <p:nvPr/>
        </p:nvSpPr>
        <p:spPr bwMode="auto">
          <a:xfrm>
            <a:off x="3604884" y="4827436"/>
            <a:ext cx="1551706" cy="523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075" tIns="46038" rIns="92075" bIns="46038">
            <a:spAutoFit/>
          </a:bodyPr>
          <a:lstStyle/>
          <a:p>
            <a:pPr algn="ctr" eaLnBrk="0" hangingPunct="0">
              <a:spcBef>
                <a:spcPct val="0"/>
              </a:spcBef>
              <a:buFontTx/>
              <a:buNone/>
            </a:pPr>
            <a:r>
              <a:rPr lang="en-US" sz="1400" b="1" dirty="0" smtClean="0">
                <a:latin typeface="Times New Roman" pitchFamily="18" charset="0"/>
              </a:rPr>
              <a:t>Recycled Grants</a:t>
            </a:r>
          </a:p>
          <a:p>
            <a:pPr algn="ctr" eaLnBrk="0" hangingPunct="0">
              <a:spcBef>
                <a:spcPct val="0"/>
              </a:spcBef>
              <a:buFontTx/>
              <a:buNone/>
            </a:pPr>
            <a:r>
              <a:rPr lang="en-US" sz="1400" b="1" dirty="0" smtClean="0">
                <a:latin typeface="Times New Roman" pitchFamily="18" charset="0"/>
              </a:rPr>
              <a:t>$120.44</a:t>
            </a:r>
            <a:endParaRPr lang="en-US" sz="1400" b="1" dirty="0">
              <a:latin typeface="Times New Roman" pitchFamily="18" charset="0"/>
            </a:endParaRPr>
          </a:p>
        </p:txBody>
      </p:sp>
      <p:cxnSp>
        <p:nvCxnSpPr>
          <p:cNvPr id="37" name="Elbow Connector 36"/>
          <p:cNvCxnSpPr>
            <a:stCxn id="29" idx="6"/>
            <a:endCxn id="16" idx="6"/>
          </p:cNvCxnSpPr>
          <p:nvPr/>
        </p:nvCxnSpPr>
        <p:spPr>
          <a:xfrm flipH="1" flipV="1">
            <a:off x="5258642" y="2724841"/>
            <a:ext cx="17059" cy="2367143"/>
          </a:xfrm>
          <a:prstGeom prst="bentConnector3">
            <a:avLst>
              <a:gd name="adj1" fmla="val -7928659"/>
            </a:avLst>
          </a:prstGeom>
          <a:ln w="53975" cap="rnd">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6701117" y="2530611"/>
            <a:ext cx="1600200" cy="1113596"/>
          </a:xfrm>
          <a:prstGeom prst="rect">
            <a:avLst/>
          </a:prstGeom>
          <a:noFill/>
        </p:spPr>
        <p:txBody>
          <a:bodyPr wrap="square" lIns="0" tIns="0" rIns="0" bIns="0" rtlCol="0" anchor="t" anchorCtr="0">
            <a:noAutofit/>
          </a:bodyPr>
          <a:lstStyle/>
          <a:p>
            <a:pPr marL="0" marR="0" indent="0" algn="ctr" defTabSz="914400" rtl="0" eaLnBrk="1" fontAlgn="auto" latinLnBrk="0" hangingPunct="1">
              <a:lnSpc>
                <a:spcPct val="100000"/>
              </a:lnSpc>
              <a:spcBef>
                <a:spcPts val="0"/>
              </a:spcBef>
              <a:spcAft>
                <a:spcPts val="0"/>
              </a:spcAft>
              <a:buClrTx/>
              <a:buSzTx/>
              <a:buFontTx/>
              <a:buNone/>
              <a:tabLst/>
            </a:pPr>
            <a:r>
              <a:rPr lang="en-US" sz="2000" b="1" dirty="0" smtClean="0">
                <a:solidFill>
                  <a:srgbClr val="FF0000"/>
                </a:solidFill>
                <a:ea typeface="Soleil" charset="0"/>
                <a:cs typeface="Soleil" charset="0"/>
              </a:rPr>
              <a:t>Recycle Grant Money to make more Loans over Time</a:t>
            </a:r>
          </a:p>
          <a:p>
            <a:pPr marL="0" marR="0" indent="0" algn="ctr" defTabSz="914400" rtl="0" eaLnBrk="1" fontAlgn="auto" latinLnBrk="0" hangingPunct="1">
              <a:lnSpc>
                <a:spcPct val="100000"/>
              </a:lnSpc>
              <a:spcBef>
                <a:spcPts val="0"/>
              </a:spcBef>
              <a:spcAft>
                <a:spcPts val="0"/>
              </a:spcAft>
              <a:buClrTx/>
              <a:buSzTx/>
              <a:buFontTx/>
              <a:buNone/>
              <a:tabLst/>
            </a:pPr>
            <a:endParaRPr lang="en-US" sz="2000" b="1" dirty="0" smtClean="0">
              <a:solidFill>
                <a:srgbClr val="FF0000"/>
              </a:solidFill>
              <a:ea typeface="Soleil" charset="0"/>
              <a:cs typeface="Soleil" charset="0"/>
            </a:endParaRPr>
          </a:p>
          <a:p>
            <a:pPr marL="0" marR="0" indent="0" algn="ctr" defTabSz="914400" rtl="0" eaLnBrk="1" fontAlgn="auto" latinLnBrk="0" hangingPunct="1">
              <a:lnSpc>
                <a:spcPct val="100000"/>
              </a:lnSpc>
              <a:spcBef>
                <a:spcPts val="0"/>
              </a:spcBef>
              <a:spcAft>
                <a:spcPts val="0"/>
              </a:spcAft>
              <a:buClrTx/>
              <a:buSzTx/>
              <a:buFontTx/>
              <a:buNone/>
              <a:tabLst/>
            </a:pPr>
            <a:r>
              <a:rPr lang="en-US" sz="2000" b="1" dirty="0" smtClean="0">
                <a:solidFill>
                  <a:srgbClr val="FF0000"/>
                </a:solidFill>
                <a:ea typeface="Soleil" charset="0"/>
                <a:cs typeface="Soleil" charset="0"/>
              </a:rPr>
              <a:t>1.85:1</a:t>
            </a:r>
          </a:p>
          <a:p>
            <a:pPr marL="0" marR="0" indent="0" algn="ctr" defTabSz="914400" rtl="0" eaLnBrk="1" fontAlgn="auto" latinLnBrk="0" hangingPunct="1">
              <a:lnSpc>
                <a:spcPct val="100000"/>
              </a:lnSpc>
              <a:spcBef>
                <a:spcPts val="0"/>
              </a:spcBef>
              <a:spcAft>
                <a:spcPts val="0"/>
              </a:spcAft>
              <a:buClrTx/>
              <a:buSzTx/>
              <a:buFontTx/>
              <a:buNone/>
              <a:tabLst/>
            </a:pPr>
            <a:r>
              <a:rPr lang="en-US" sz="2000" b="1" dirty="0" smtClean="0">
                <a:solidFill>
                  <a:srgbClr val="FF0000"/>
                </a:solidFill>
                <a:ea typeface="Soleil" charset="0"/>
                <a:cs typeface="Soleil" charset="0"/>
              </a:rPr>
              <a:t>Loan to Grant</a:t>
            </a:r>
          </a:p>
        </p:txBody>
      </p:sp>
      <p:sp>
        <p:nvSpPr>
          <p:cNvPr id="22" name="Title 1"/>
          <p:cNvSpPr txBox="1">
            <a:spLocks/>
          </p:cNvSpPr>
          <p:nvPr/>
        </p:nvSpPr>
        <p:spPr bwMode="auto">
          <a:xfrm>
            <a:off x="477409" y="254913"/>
            <a:ext cx="8154632" cy="430887"/>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lvl1pPr algn="ctr" rtl="0" eaLnBrk="0" fontAlgn="base" hangingPunct="0">
              <a:spcBef>
                <a:spcPct val="0"/>
              </a:spcBef>
              <a:spcAft>
                <a:spcPct val="0"/>
              </a:spcAft>
              <a:defRPr sz="4000" b="1">
                <a:solidFill>
                  <a:schemeClr val="bg1"/>
                </a:solidFill>
                <a:latin typeface="+mj-lt"/>
                <a:ea typeface="+mj-ea"/>
                <a:cs typeface="+mj-cs"/>
              </a:defRPr>
            </a:lvl1pPr>
            <a:lvl2pPr algn="ctr" rtl="0" eaLnBrk="0" fontAlgn="base" hangingPunct="0">
              <a:spcBef>
                <a:spcPct val="0"/>
              </a:spcBef>
              <a:spcAft>
                <a:spcPct val="0"/>
              </a:spcAft>
              <a:defRPr sz="4000" b="1">
                <a:solidFill>
                  <a:schemeClr val="bg1"/>
                </a:solidFill>
                <a:latin typeface="Arial" charset="0"/>
              </a:defRPr>
            </a:lvl2pPr>
            <a:lvl3pPr algn="ctr" rtl="0" eaLnBrk="0" fontAlgn="base" hangingPunct="0">
              <a:spcBef>
                <a:spcPct val="0"/>
              </a:spcBef>
              <a:spcAft>
                <a:spcPct val="0"/>
              </a:spcAft>
              <a:defRPr sz="4000" b="1">
                <a:solidFill>
                  <a:schemeClr val="bg1"/>
                </a:solidFill>
                <a:latin typeface="Arial" charset="0"/>
              </a:defRPr>
            </a:lvl3pPr>
            <a:lvl4pPr algn="ctr" rtl="0" eaLnBrk="0" fontAlgn="base" hangingPunct="0">
              <a:spcBef>
                <a:spcPct val="0"/>
              </a:spcBef>
              <a:spcAft>
                <a:spcPct val="0"/>
              </a:spcAft>
              <a:defRPr sz="4000" b="1">
                <a:solidFill>
                  <a:schemeClr val="bg1"/>
                </a:solidFill>
                <a:latin typeface="Arial" charset="0"/>
              </a:defRPr>
            </a:lvl4pPr>
            <a:lvl5pPr algn="ctr" rtl="0" eaLnBrk="0" fontAlgn="base" hangingPunct="0">
              <a:spcBef>
                <a:spcPct val="0"/>
              </a:spcBef>
              <a:spcAft>
                <a:spcPct val="0"/>
              </a:spcAft>
              <a:defRPr sz="4000" b="1">
                <a:solidFill>
                  <a:schemeClr val="bg1"/>
                </a:solidFill>
                <a:latin typeface="Arial" charset="0"/>
              </a:defRPr>
            </a:lvl5pPr>
            <a:lvl6pPr marL="457200" algn="ctr" rtl="0" fontAlgn="base">
              <a:spcBef>
                <a:spcPct val="0"/>
              </a:spcBef>
              <a:spcAft>
                <a:spcPct val="0"/>
              </a:spcAft>
              <a:defRPr sz="4000" b="1">
                <a:solidFill>
                  <a:schemeClr val="bg1"/>
                </a:solidFill>
                <a:latin typeface="Arial" charset="0"/>
              </a:defRPr>
            </a:lvl6pPr>
            <a:lvl7pPr marL="914400" algn="ctr" rtl="0" fontAlgn="base">
              <a:spcBef>
                <a:spcPct val="0"/>
              </a:spcBef>
              <a:spcAft>
                <a:spcPct val="0"/>
              </a:spcAft>
              <a:defRPr sz="4000" b="1">
                <a:solidFill>
                  <a:schemeClr val="bg1"/>
                </a:solidFill>
                <a:latin typeface="Arial" charset="0"/>
              </a:defRPr>
            </a:lvl7pPr>
            <a:lvl8pPr marL="1371600" algn="ctr" rtl="0" fontAlgn="base">
              <a:spcBef>
                <a:spcPct val="0"/>
              </a:spcBef>
              <a:spcAft>
                <a:spcPct val="0"/>
              </a:spcAft>
              <a:defRPr sz="4000" b="1">
                <a:solidFill>
                  <a:schemeClr val="bg1"/>
                </a:solidFill>
                <a:latin typeface="Arial" charset="0"/>
              </a:defRPr>
            </a:lvl8pPr>
            <a:lvl9pPr marL="1828800" algn="ctr" rtl="0" fontAlgn="base">
              <a:spcBef>
                <a:spcPct val="0"/>
              </a:spcBef>
              <a:spcAft>
                <a:spcPct val="0"/>
              </a:spcAft>
              <a:defRPr sz="4000" b="1">
                <a:solidFill>
                  <a:schemeClr val="bg1"/>
                </a:solidFill>
                <a:latin typeface="Arial" charset="0"/>
              </a:defRPr>
            </a:lvl9pPr>
          </a:lstStyle>
          <a:p>
            <a:r>
              <a:rPr lang="en-US" sz="2800" kern="0" dirty="0" smtClean="0"/>
              <a:t>Leveraging Example</a:t>
            </a:r>
            <a:endParaRPr lang="en-US" sz="2800" kern="0" dirty="0"/>
          </a:p>
        </p:txBody>
      </p:sp>
    </p:spTree>
    <p:extLst>
      <p:ext uri="{BB962C8B-B14F-4D97-AF65-F5344CB8AC3E}">
        <p14:creationId xmlns:p14="http://schemas.microsoft.com/office/powerpoint/2010/main" val="24378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0" y="816888"/>
            <a:ext cx="9144000" cy="535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eaLnBrk="1" hangingPunct="1">
              <a:spcBef>
                <a:spcPct val="0"/>
              </a:spcBef>
              <a:buFont typeface="Arial" panose="020B0604020202020204" pitchFamily="34" charset="0"/>
              <a:buChar char="•"/>
            </a:pPr>
            <a:r>
              <a:rPr lang="en-US" altLang="en-US" sz="4000" dirty="0"/>
              <a:t> </a:t>
            </a:r>
            <a:r>
              <a:rPr lang="en-US" altLang="en-US" sz="5400" dirty="0" smtClean="0"/>
              <a:t>Funding Sources &amp; Availability for Utilities</a:t>
            </a:r>
          </a:p>
          <a:p>
            <a:pPr lvl="1" eaLnBrk="1" hangingPunct="1">
              <a:spcBef>
                <a:spcPct val="0"/>
              </a:spcBef>
              <a:buFont typeface="Arial" panose="020B0604020202020204" pitchFamily="34" charset="0"/>
              <a:buChar char="•"/>
            </a:pPr>
            <a:endParaRPr lang="en-US" altLang="en-US" sz="5400" dirty="0"/>
          </a:p>
          <a:p>
            <a:pPr lvl="1" eaLnBrk="1" hangingPunct="1">
              <a:spcBef>
                <a:spcPct val="0"/>
              </a:spcBef>
              <a:buFont typeface="Arial" panose="020B0604020202020204" pitchFamily="34" charset="0"/>
              <a:buChar char="•"/>
            </a:pPr>
            <a:r>
              <a:rPr lang="en-US" altLang="en-US" sz="5400" dirty="0"/>
              <a:t> </a:t>
            </a:r>
            <a:r>
              <a:rPr lang="en-US" altLang="en-US" sz="5400" dirty="0" smtClean="0"/>
              <a:t>Other Funding Options</a:t>
            </a:r>
          </a:p>
          <a:p>
            <a:pPr lvl="1" eaLnBrk="1" hangingPunct="1">
              <a:spcBef>
                <a:spcPct val="0"/>
              </a:spcBef>
              <a:buFont typeface="Arial" panose="020B0604020202020204" pitchFamily="34" charset="0"/>
              <a:buChar char="•"/>
            </a:pPr>
            <a:endParaRPr lang="en-US" altLang="en-US" sz="5400" dirty="0"/>
          </a:p>
          <a:p>
            <a:pPr lvl="1" eaLnBrk="1" hangingPunct="1">
              <a:spcBef>
                <a:spcPct val="0"/>
              </a:spcBef>
              <a:buFont typeface="Arial" panose="020B0604020202020204" pitchFamily="34" charset="0"/>
              <a:buChar char="•"/>
            </a:pPr>
            <a:r>
              <a:rPr lang="en-US" altLang="en-US" sz="5400" dirty="0" smtClean="0"/>
              <a:t> Items for Consideration</a:t>
            </a:r>
            <a:endParaRPr lang="en-US" altLang="en-US" sz="5400" dirty="0"/>
          </a:p>
          <a:p>
            <a:pPr lvl="1" eaLnBrk="1" hangingPunct="1">
              <a:spcBef>
                <a:spcPct val="0"/>
              </a:spcBef>
              <a:buFontTx/>
              <a:buNone/>
            </a:pPr>
            <a:endParaRPr lang="en-US" altLang="en-US" sz="1800" dirty="0"/>
          </a:p>
        </p:txBody>
      </p:sp>
      <p:sp>
        <p:nvSpPr>
          <p:cNvPr id="10243" name="Rectangle 4"/>
          <p:cNvSpPr>
            <a:spLocks noChangeArrowheads="1"/>
          </p:cNvSpPr>
          <p:nvPr/>
        </p:nvSpPr>
        <p:spPr bwMode="auto">
          <a:xfrm>
            <a:off x="0" y="0"/>
            <a:ext cx="91440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5400" b="1" dirty="0" smtClean="0">
                <a:solidFill>
                  <a:schemeClr val="bg1"/>
                </a:solidFill>
              </a:rPr>
              <a:t>Overview</a:t>
            </a:r>
            <a:endParaRPr lang="en-US" altLang="en-US" sz="4400" b="1" dirty="0">
              <a:solidFill>
                <a:schemeClr val="bg1"/>
              </a:solidFill>
            </a:endParaRPr>
          </a:p>
        </p:txBody>
      </p:sp>
    </p:spTree>
    <p:extLst>
      <p:ext uri="{BB962C8B-B14F-4D97-AF65-F5344CB8AC3E}">
        <p14:creationId xmlns:p14="http://schemas.microsoft.com/office/powerpoint/2010/main" val="154210756"/>
      </p:ext>
    </p:extLst>
  </p:cSld>
  <p:clrMapOvr>
    <a:masterClrMapping/>
  </p:clrMapOvr>
  <p:transition spd="slow">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741" y="152400"/>
            <a:ext cx="8154632" cy="430887"/>
          </a:xfrm>
        </p:spPr>
        <p:txBody>
          <a:bodyPr/>
          <a:lstStyle/>
          <a:p>
            <a:r>
              <a:rPr lang="en-US" sz="2800" dirty="0" smtClean="0"/>
              <a:t>Other State Water Infrastructure Initiatives</a:t>
            </a:r>
            <a:endParaRPr lang="en-US" sz="2800" dirty="0"/>
          </a:p>
        </p:txBody>
      </p:sp>
      <p:sp>
        <p:nvSpPr>
          <p:cNvPr id="3" name="Text Placeholder 2"/>
          <p:cNvSpPr>
            <a:spLocks noGrp="1"/>
          </p:cNvSpPr>
          <p:nvPr>
            <p:ph type="body" sz="quarter" idx="10"/>
          </p:nvPr>
        </p:nvSpPr>
        <p:spPr>
          <a:xfrm>
            <a:off x="351116" y="914400"/>
            <a:ext cx="8411883" cy="4549819"/>
          </a:xfrm>
        </p:spPr>
        <p:txBody>
          <a:bodyPr/>
          <a:lstStyle/>
          <a:p>
            <a:r>
              <a:rPr lang="en-US" sz="1800" b="1" dirty="0">
                <a:solidFill>
                  <a:schemeClr val="accent2">
                    <a:lumMod val="75000"/>
                  </a:schemeClr>
                </a:solidFill>
              </a:rPr>
              <a:t>Indiana</a:t>
            </a:r>
            <a:r>
              <a:rPr lang="en-US" sz="1800" dirty="0"/>
              <a:t> </a:t>
            </a:r>
            <a:r>
              <a:rPr lang="en-US" sz="1800" dirty="0" smtClean="0"/>
              <a:t>– HB 1406:  Water </a:t>
            </a:r>
            <a:r>
              <a:rPr lang="en-US" sz="1800" dirty="0"/>
              <a:t>infrastructure assistance fund and program. Provides that money from certain sources in the water infrastructure assistance fund (fund) is continuously appropriated for the purposes of the law concerning the water infrastructure assistance program. </a:t>
            </a:r>
            <a:endParaRPr lang="en-US" sz="1800" dirty="0" smtClean="0"/>
          </a:p>
          <a:p>
            <a:pPr lvl="1"/>
            <a:r>
              <a:rPr lang="en-US" sz="1600" dirty="0" smtClean="0"/>
              <a:t>$</a:t>
            </a:r>
            <a:r>
              <a:rPr lang="en-US" sz="1600" dirty="0"/>
              <a:t>20 million annual loan and financial assistance program to help communities replace things like aging pipes. To be eligible for financial help, cities must try to collaborate with other towns on projects and create a plan for how they’ll use the dollars.</a:t>
            </a:r>
          </a:p>
          <a:p>
            <a:pPr lvl="1"/>
            <a:r>
              <a:rPr lang="en-US" sz="1600" dirty="0"/>
              <a:t>Forty percent of the fund would go to help small water utilities that can't often pay for these expensive improvements on their own. </a:t>
            </a:r>
            <a:endParaRPr lang="en-US" sz="1600" dirty="0" smtClean="0"/>
          </a:p>
          <a:p>
            <a:pPr lvl="1"/>
            <a:r>
              <a:rPr lang="en-US" sz="1600" dirty="0"/>
              <a:t>Provides that a participant, to receive a loan, grant, or other financial assistance from the fund: (1) must have an asset management </a:t>
            </a:r>
            <a:r>
              <a:rPr lang="en-US" sz="1600" dirty="0" smtClean="0"/>
              <a:t>program</a:t>
            </a:r>
          </a:p>
          <a:p>
            <a:r>
              <a:rPr lang="en-US" sz="1800" b="1" dirty="0" smtClean="0">
                <a:solidFill>
                  <a:schemeClr val="accent2">
                    <a:lumMod val="75000"/>
                  </a:schemeClr>
                </a:solidFill>
              </a:rPr>
              <a:t>North Carolina </a:t>
            </a:r>
            <a:r>
              <a:rPr lang="en-US" sz="1600" dirty="0" smtClean="0"/>
              <a:t>The Division </a:t>
            </a:r>
            <a:r>
              <a:rPr lang="en-US" sz="1600" dirty="0"/>
              <a:t>of Water </a:t>
            </a:r>
            <a:r>
              <a:rPr lang="en-US" sz="1600" dirty="0" smtClean="0"/>
              <a:t>Infrastructure and the North </a:t>
            </a:r>
            <a:r>
              <a:rPr lang="en-US" sz="1600" dirty="0"/>
              <a:t>Carolina </a:t>
            </a:r>
            <a:r>
              <a:rPr lang="en-US" sz="1600" dirty="0" smtClean="0"/>
              <a:t>DEQ:</a:t>
            </a:r>
          </a:p>
          <a:p>
            <a:pPr lvl="1"/>
            <a:r>
              <a:rPr lang="en-US" sz="1600" dirty="0" smtClean="0"/>
              <a:t>“</a:t>
            </a:r>
            <a:r>
              <a:rPr lang="en-US" sz="1600" dirty="0"/>
              <a:t>North Carolina’s Statewide </a:t>
            </a:r>
            <a:r>
              <a:rPr lang="en-US" sz="1600" dirty="0" smtClean="0"/>
              <a:t>Water and </a:t>
            </a:r>
            <a:r>
              <a:rPr lang="en-US" sz="1600" dirty="0"/>
              <a:t>Wastewater Infrastructure Master Plan: </a:t>
            </a:r>
            <a:r>
              <a:rPr lang="en-US" sz="1600" dirty="0" smtClean="0"/>
              <a:t>The Road </a:t>
            </a:r>
            <a:r>
              <a:rPr lang="en-US" sz="1600" dirty="0"/>
              <a:t>to Viability” (the Master Plan). This plan </a:t>
            </a:r>
            <a:r>
              <a:rPr lang="en-US" sz="1600" dirty="0" smtClean="0"/>
              <a:t>addresses water </a:t>
            </a:r>
            <a:r>
              <a:rPr lang="en-US" sz="1600" dirty="0"/>
              <a:t>and wastewater infrastructure needs and ways </a:t>
            </a:r>
            <a:r>
              <a:rPr lang="en-US" sz="1600" dirty="0" smtClean="0"/>
              <a:t>to implement </a:t>
            </a:r>
            <a:r>
              <a:rPr lang="en-US" sz="1600" dirty="0"/>
              <a:t>best management practices in the </a:t>
            </a:r>
            <a:r>
              <a:rPr lang="en-US" sz="1600" dirty="0" smtClean="0"/>
              <a:t>following three </a:t>
            </a:r>
            <a:r>
              <a:rPr lang="en-US" sz="1600" dirty="0"/>
              <a:t>areas:</a:t>
            </a:r>
          </a:p>
          <a:p>
            <a:pPr lvl="2"/>
            <a:r>
              <a:rPr lang="en-US" sz="1400" dirty="0" smtClean="0"/>
              <a:t>Infrastructure Management, Organizational Management and Financial Management.</a:t>
            </a:r>
          </a:p>
        </p:txBody>
      </p:sp>
      <p:sp>
        <p:nvSpPr>
          <p:cNvPr id="4" name="Rectangle 3"/>
          <p:cNvSpPr/>
          <p:nvPr/>
        </p:nvSpPr>
        <p:spPr>
          <a:xfrm>
            <a:off x="76200" y="5867400"/>
            <a:ext cx="8558173" cy="276999"/>
          </a:xfrm>
          <a:prstGeom prst="rect">
            <a:avLst/>
          </a:prstGeom>
        </p:spPr>
        <p:txBody>
          <a:bodyPr wrap="square">
            <a:spAutoFit/>
          </a:bodyPr>
          <a:lstStyle/>
          <a:p>
            <a:pPr marL="398463" lvl="2" indent="0">
              <a:buNone/>
            </a:pPr>
            <a:r>
              <a:rPr lang="en-US" sz="1200" dirty="0">
                <a:solidFill>
                  <a:srgbClr val="0000FF"/>
                </a:solidFill>
                <a:latin typeface="+mn-lt"/>
              </a:rPr>
              <a:t>https://files.nc.gov/ncdeq/WI/Division/Statewide_Water_and_Wastewater_Infrastructure_Master_Plan_2017.pdf</a:t>
            </a:r>
          </a:p>
        </p:txBody>
      </p:sp>
    </p:spTree>
    <p:extLst>
      <p:ext uri="{BB962C8B-B14F-4D97-AF65-F5344CB8AC3E}">
        <p14:creationId xmlns:p14="http://schemas.microsoft.com/office/powerpoint/2010/main" val="11863989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idx="4294967295"/>
          </p:nvPr>
        </p:nvSpPr>
        <p:spPr>
          <a:xfrm>
            <a:off x="0" y="0"/>
            <a:ext cx="9144000" cy="812800"/>
          </a:xfrm>
        </p:spPr>
        <p:txBody>
          <a:bodyPr/>
          <a:lstStyle/>
          <a:p>
            <a:pPr eaLnBrk="1" hangingPunct="1"/>
            <a:r>
              <a:rPr lang="en-US" altLang="en-US" dirty="0" smtClean="0"/>
              <a:t>QUESTIONS?</a:t>
            </a:r>
          </a:p>
        </p:txBody>
      </p:sp>
      <p:sp>
        <p:nvSpPr>
          <p:cNvPr id="30723" name="Rectangle 3"/>
          <p:cNvSpPr>
            <a:spLocks noGrp="1" noChangeArrowheads="1"/>
          </p:cNvSpPr>
          <p:nvPr>
            <p:ph type="body" idx="4294967295"/>
          </p:nvPr>
        </p:nvSpPr>
        <p:spPr>
          <a:xfrm>
            <a:off x="304800" y="990600"/>
            <a:ext cx="8610600" cy="5181600"/>
          </a:xfrm>
        </p:spPr>
        <p:txBody>
          <a:bodyPr/>
          <a:lstStyle/>
          <a:p>
            <a:pPr algn="ctr" eaLnBrk="1" hangingPunct="1">
              <a:lnSpc>
                <a:spcPct val="90000"/>
              </a:lnSpc>
              <a:buFontTx/>
              <a:buNone/>
            </a:pPr>
            <a:r>
              <a:rPr lang="en-US" altLang="en-US" b="1" dirty="0" smtClean="0"/>
              <a:t>Donna McNeil, Executive Director</a:t>
            </a:r>
          </a:p>
          <a:p>
            <a:pPr algn="ctr" eaLnBrk="1" hangingPunct="1">
              <a:lnSpc>
                <a:spcPct val="90000"/>
              </a:lnSpc>
              <a:buFontTx/>
              <a:buNone/>
            </a:pPr>
            <a:r>
              <a:rPr lang="en-US" altLang="en-US" b="1" dirty="0" smtClean="0"/>
              <a:t>Kentucky Infrastructure Authority</a:t>
            </a:r>
          </a:p>
          <a:p>
            <a:pPr algn="ctr" eaLnBrk="1" hangingPunct="1">
              <a:lnSpc>
                <a:spcPct val="90000"/>
              </a:lnSpc>
              <a:buFontTx/>
              <a:buNone/>
            </a:pPr>
            <a:endParaRPr lang="en-US" altLang="en-US" sz="1800" b="1" dirty="0" smtClean="0">
              <a:solidFill>
                <a:srgbClr val="0000FF"/>
              </a:solidFill>
            </a:endParaRPr>
          </a:p>
          <a:p>
            <a:pPr eaLnBrk="1" hangingPunct="1">
              <a:lnSpc>
                <a:spcPct val="90000"/>
              </a:lnSpc>
              <a:buFontTx/>
              <a:buNone/>
            </a:pPr>
            <a:r>
              <a:rPr lang="en-US" altLang="en-US" b="1" dirty="0">
                <a:solidFill>
                  <a:srgbClr val="0000FF"/>
                </a:solidFill>
              </a:rPr>
              <a:t> </a:t>
            </a:r>
            <a:r>
              <a:rPr lang="en-US" altLang="en-US" b="1" dirty="0" smtClean="0">
                <a:solidFill>
                  <a:srgbClr val="0000FF"/>
                </a:solidFill>
              </a:rPr>
              <a:t>               </a:t>
            </a:r>
            <a:r>
              <a:rPr lang="en-US" altLang="en-US" b="1" u="sng" dirty="0" smtClean="0">
                <a:solidFill>
                  <a:srgbClr val="0000FF"/>
                </a:solidFill>
              </a:rPr>
              <a:t>Donna.McNeil@ky.gov</a:t>
            </a:r>
          </a:p>
          <a:p>
            <a:pPr lvl="4" eaLnBrk="1" hangingPunct="1">
              <a:lnSpc>
                <a:spcPct val="90000"/>
              </a:lnSpc>
              <a:buFontTx/>
              <a:buNone/>
            </a:pPr>
            <a:r>
              <a:rPr lang="en-US" altLang="en-US" sz="3200" b="1" dirty="0" smtClean="0">
                <a:solidFill>
                  <a:srgbClr val="0000FF"/>
                </a:solidFill>
              </a:rPr>
              <a:t>502-892-3496 (direct line)</a:t>
            </a:r>
          </a:p>
          <a:p>
            <a:pPr algn="ctr" eaLnBrk="1" hangingPunct="1">
              <a:lnSpc>
                <a:spcPct val="90000"/>
              </a:lnSpc>
              <a:buNone/>
            </a:pPr>
            <a:r>
              <a:rPr lang="en-US" sz="4000" dirty="0" smtClean="0"/>
              <a:t>KIA Website: </a:t>
            </a:r>
            <a:r>
              <a:rPr lang="en-US" sz="4000" b="1" u="sng" dirty="0" smtClean="0">
                <a:solidFill>
                  <a:srgbClr val="FF0000"/>
                </a:solidFill>
              </a:rPr>
              <a:t>http://kia.ky.gov/</a:t>
            </a:r>
          </a:p>
          <a:p>
            <a:pPr algn="ctr" eaLnBrk="1" hangingPunct="1">
              <a:lnSpc>
                <a:spcPct val="90000"/>
              </a:lnSpc>
              <a:buNone/>
            </a:pPr>
            <a:endParaRPr lang="en-US" sz="2400" b="1" u="sng" dirty="0" smtClean="0">
              <a:solidFill>
                <a:srgbClr val="0000FF"/>
              </a:solidFill>
            </a:endParaRPr>
          </a:p>
          <a:p>
            <a:pPr algn="ctr" eaLnBrk="1" hangingPunct="1">
              <a:lnSpc>
                <a:spcPct val="90000"/>
              </a:lnSpc>
              <a:buNone/>
            </a:pPr>
            <a:r>
              <a:rPr lang="en-US" b="1" dirty="0" smtClean="0"/>
              <a:t>Financial Advisor: Lisa Daniel</a:t>
            </a:r>
          </a:p>
          <a:p>
            <a:pPr algn="ctr" eaLnBrk="1" hangingPunct="1">
              <a:lnSpc>
                <a:spcPct val="90000"/>
              </a:lnSpc>
              <a:buNone/>
            </a:pPr>
            <a:r>
              <a:rPr lang="en-US" b="1" u="sng" dirty="0" smtClean="0">
                <a:solidFill>
                  <a:srgbClr val="0000FF"/>
                </a:solidFill>
              </a:rPr>
              <a:t>daniell@pfm.com</a:t>
            </a:r>
            <a:endParaRPr lang="en-US" u="sng" dirty="0" smtClean="0">
              <a:solidFill>
                <a:srgbClr val="0000FF"/>
              </a:solidFill>
            </a:endParaRPr>
          </a:p>
          <a:p>
            <a:pPr algn="ctr" eaLnBrk="1" hangingPunct="1">
              <a:lnSpc>
                <a:spcPct val="90000"/>
              </a:lnSpc>
              <a:buFontTx/>
              <a:buNone/>
            </a:pPr>
            <a:endParaRPr lang="en-US" altLang="en-US" sz="4000" b="1" dirty="0" smtClean="0">
              <a:solidFill>
                <a:srgbClr val="0000FF"/>
              </a:solidFill>
            </a:endParaRPr>
          </a:p>
          <a:p>
            <a:pPr algn="ctr" eaLnBrk="1" hangingPunct="1">
              <a:lnSpc>
                <a:spcPct val="90000"/>
              </a:lnSpc>
              <a:buFontTx/>
              <a:buNone/>
            </a:pPr>
            <a:endParaRPr lang="en-US" altLang="en-US" sz="8800" dirty="0" smtClean="0">
              <a:solidFill>
                <a:srgbClr val="0000FF"/>
              </a:solidFill>
            </a:endParaRPr>
          </a:p>
          <a:p>
            <a:pPr eaLnBrk="1" hangingPunct="1">
              <a:lnSpc>
                <a:spcPct val="90000"/>
              </a:lnSpc>
              <a:buFontTx/>
              <a:buNone/>
            </a:pPr>
            <a:endParaRPr lang="en-US" altLang="en-US" sz="2600" dirty="0" smtClean="0"/>
          </a:p>
        </p:txBody>
      </p:sp>
    </p:spTree>
    <p:extLst>
      <p:ext uri="{BB962C8B-B14F-4D97-AF65-F5344CB8AC3E}">
        <p14:creationId xmlns:p14="http://schemas.microsoft.com/office/powerpoint/2010/main" val="1361217227"/>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2628" y="914400"/>
            <a:ext cx="9141372"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eaLnBrk="1" hangingPunct="1">
              <a:spcBef>
                <a:spcPct val="0"/>
              </a:spcBef>
              <a:buFont typeface="Arial" panose="020B0604020202020204" pitchFamily="34" charset="0"/>
              <a:buChar char="•"/>
            </a:pPr>
            <a:r>
              <a:rPr lang="en-US" altLang="en-US" sz="3600" dirty="0"/>
              <a:t> </a:t>
            </a:r>
            <a:r>
              <a:rPr lang="en-US" altLang="en-US" sz="3200" dirty="0"/>
              <a:t>Kentucky </a:t>
            </a:r>
            <a:r>
              <a:rPr lang="en-US" altLang="en-US" sz="3200" dirty="0" smtClean="0"/>
              <a:t>Infrastructure Authority</a:t>
            </a:r>
          </a:p>
          <a:p>
            <a:pPr lvl="2">
              <a:spcBef>
                <a:spcPct val="0"/>
              </a:spcBef>
              <a:buFont typeface="Arial" panose="020B0604020202020204" pitchFamily="34" charset="0"/>
              <a:buChar char="•"/>
            </a:pPr>
            <a:r>
              <a:rPr lang="en-US" altLang="en-US" sz="2800" b="1" dirty="0" smtClean="0"/>
              <a:t>Small and Disadvantaged Community Water Systems </a:t>
            </a:r>
            <a:r>
              <a:rPr lang="en-US" altLang="en-US" sz="2800" b="1" dirty="0">
                <a:solidFill>
                  <a:srgbClr val="FF0000"/>
                </a:solidFill>
              </a:rPr>
              <a:t>(</a:t>
            </a:r>
            <a:r>
              <a:rPr lang="en-US" altLang="en-US" sz="2800" b="1" dirty="0" smtClean="0">
                <a:solidFill>
                  <a:srgbClr val="FF0000"/>
                </a:solidFill>
              </a:rPr>
              <a:t>$698,000)</a:t>
            </a:r>
            <a:endParaRPr lang="en-US" altLang="en-US" sz="2800" b="1" dirty="0">
              <a:solidFill>
                <a:srgbClr val="FF0000"/>
              </a:solidFill>
            </a:endParaRPr>
          </a:p>
          <a:p>
            <a:pPr lvl="1" eaLnBrk="1" hangingPunct="1">
              <a:spcBef>
                <a:spcPct val="0"/>
              </a:spcBef>
              <a:buFont typeface="Arial" panose="020B0604020202020204" pitchFamily="34" charset="0"/>
              <a:buChar char="•"/>
            </a:pPr>
            <a:r>
              <a:rPr lang="en-US" altLang="en-US" sz="3200" dirty="0"/>
              <a:t> </a:t>
            </a:r>
            <a:r>
              <a:rPr lang="en-US" altLang="en-US" sz="3200" dirty="0" smtClean="0"/>
              <a:t>Kentucky Department of Local Government</a:t>
            </a:r>
          </a:p>
          <a:p>
            <a:pPr lvl="2">
              <a:spcBef>
                <a:spcPct val="0"/>
              </a:spcBef>
              <a:buFont typeface="Arial" panose="020B0604020202020204" pitchFamily="34" charset="0"/>
              <a:buChar char="•"/>
            </a:pPr>
            <a:r>
              <a:rPr lang="en-US" altLang="en-US" sz="2800" b="1" dirty="0" smtClean="0"/>
              <a:t>Appalachian Regional Commission </a:t>
            </a:r>
          </a:p>
          <a:p>
            <a:pPr lvl="3">
              <a:spcBef>
                <a:spcPct val="0"/>
              </a:spcBef>
              <a:buFont typeface="Arial" panose="020B0604020202020204" pitchFamily="34" charset="0"/>
              <a:buChar char="•"/>
            </a:pPr>
            <a:r>
              <a:rPr lang="en-US" altLang="en-US" sz="2400" dirty="0" smtClean="0"/>
              <a:t>Area </a:t>
            </a:r>
            <a:r>
              <a:rPr lang="en-US" altLang="en-US" sz="2400" dirty="0"/>
              <a:t>Development </a:t>
            </a:r>
            <a:r>
              <a:rPr lang="en-US" altLang="en-US" sz="2400" dirty="0" smtClean="0"/>
              <a:t>($4,958,537)</a:t>
            </a:r>
            <a:endParaRPr lang="en-US" altLang="en-US" sz="2400" dirty="0"/>
          </a:p>
          <a:p>
            <a:pPr lvl="3">
              <a:spcBef>
                <a:spcPct val="0"/>
              </a:spcBef>
              <a:buFont typeface="Arial" panose="020B0604020202020204" pitchFamily="34" charset="0"/>
              <a:buChar char="•"/>
            </a:pPr>
            <a:r>
              <a:rPr lang="en-US" altLang="en-US" sz="2800" b="1" dirty="0"/>
              <a:t>Central Appalachia Distressed Counties Infrastructure </a:t>
            </a:r>
            <a:r>
              <a:rPr lang="en-US" altLang="en-US" sz="2800" b="1" dirty="0" smtClean="0">
                <a:solidFill>
                  <a:srgbClr val="FF0000"/>
                </a:solidFill>
              </a:rPr>
              <a:t>($14,498,739)</a:t>
            </a:r>
          </a:p>
          <a:p>
            <a:pPr lvl="3">
              <a:spcBef>
                <a:spcPct val="0"/>
              </a:spcBef>
              <a:buFont typeface="Arial" panose="020B0604020202020204" pitchFamily="34" charset="0"/>
              <a:buChar char="•"/>
            </a:pPr>
            <a:r>
              <a:rPr lang="en-US" altLang="en-US" sz="2400" dirty="0" smtClean="0"/>
              <a:t>Distressed Counties ($9,457,940)</a:t>
            </a:r>
          </a:p>
          <a:p>
            <a:pPr lvl="2">
              <a:spcBef>
                <a:spcPct val="0"/>
              </a:spcBef>
              <a:buFont typeface="Arial" panose="020B0604020202020204" pitchFamily="34" charset="0"/>
              <a:buChar char="•"/>
            </a:pPr>
            <a:r>
              <a:rPr lang="en-US" altLang="en-US" sz="2800" b="1" dirty="0" smtClean="0"/>
              <a:t>Community Development Block Grants </a:t>
            </a:r>
            <a:r>
              <a:rPr lang="en-US" altLang="en-US" sz="2800" b="1" dirty="0" smtClean="0">
                <a:solidFill>
                  <a:srgbClr val="FF0000"/>
                </a:solidFill>
              </a:rPr>
              <a:t>($7,732,782)</a:t>
            </a:r>
          </a:p>
        </p:txBody>
      </p:sp>
      <p:sp>
        <p:nvSpPr>
          <p:cNvPr id="10243" name="Rectangle 4"/>
          <p:cNvSpPr>
            <a:spLocks noChangeArrowheads="1"/>
          </p:cNvSpPr>
          <p:nvPr/>
        </p:nvSpPr>
        <p:spPr bwMode="auto">
          <a:xfrm>
            <a:off x="0" y="-76200"/>
            <a:ext cx="91440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5400" b="1" dirty="0" smtClean="0">
                <a:solidFill>
                  <a:schemeClr val="bg1"/>
                </a:solidFill>
              </a:rPr>
              <a:t>Funding Sources - Grants</a:t>
            </a:r>
            <a:endParaRPr lang="en-US" altLang="en-US" sz="5400" b="1" dirty="0">
              <a:solidFill>
                <a:schemeClr val="bg1"/>
              </a:solidFill>
            </a:endParaRPr>
          </a:p>
        </p:txBody>
      </p:sp>
    </p:spTree>
    <p:extLst>
      <p:ext uri="{BB962C8B-B14F-4D97-AF65-F5344CB8AC3E}">
        <p14:creationId xmlns:p14="http://schemas.microsoft.com/office/powerpoint/2010/main" val="2110731602"/>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2628" y="914400"/>
            <a:ext cx="8912772"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eaLnBrk="1" hangingPunct="1">
              <a:spcBef>
                <a:spcPct val="0"/>
              </a:spcBef>
              <a:buFont typeface="Arial" panose="020B0604020202020204" pitchFamily="34" charset="0"/>
              <a:buChar char="•"/>
            </a:pPr>
            <a:r>
              <a:rPr lang="en-US" altLang="en-US" sz="2400" dirty="0"/>
              <a:t> </a:t>
            </a:r>
            <a:r>
              <a:rPr lang="en-US" altLang="en-US" sz="3200" dirty="0"/>
              <a:t>Energy and Environment Cabinet</a:t>
            </a:r>
          </a:p>
          <a:p>
            <a:pPr lvl="2">
              <a:spcBef>
                <a:spcPct val="0"/>
              </a:spcBef>
              <a:buFont typeface="Arial" panose="020B0604020202020204" pitchFamily="34" charset="0"/>
              <a:buChar char="•"/>
            </a:pPr>
            <a:r>
              <a:rPr lang="en-US" altLang="en-US" sz="2800" dirty="0"/>
              <a:t>Abandoned Mine </a:t>
            </a:r>
            <a:r>
              <a:rPr lang="en-US" altLang="en-US" sz="2800" dirty="0" smtClean="0"/>
              <a:t>Lands </a:t>
            </a:r>
          </a:p>
          <a:p>
            <a:pPr lvl="3">
              <a:spcBef>
                <a:spcPct val="0"/>
              </a:spcBef>
              <a:buFont typeface="Arial" panose="020B0604020202020204" pitchFamily="34" charset="0"/>
              <a:buChar char="•"/>
            </a:pPr>
            <a:r>
              <a:rPr lang="en-US" altLang="en-US" sz="2800" b="1" dirty="0" smtClean="0"/>
              <a:t>AML Waterline Grant </a:t>
            </a:r>
            <a:r>
              <a:rPr lang="en-US" altLang="en-US" sz="2800" b="1" dirty="0" smtClean="0">
                <a:solidFill>
                  <a:srgbClr val="FF0000"/>
                </a:solidFill>
              </a:rPr>
              <a:t>($3,500,000)</a:t>
            </a:r>
          </a:p>
          <a:p>
            <a:pPr lvl="3">
              <a:spcBef>
                <a:spcPct val="0"/>
              </a:spcBef>
              <a:buFont typeface="Arial" panose="020B0604020202020204" pitchFamily="34" charset="0"/>
              <a:buChar char="•"/>
            </a:pPr>
            <a:r>
              <a:rPr lang="en-US" altLang="en-US" sz="2800" b="1" dirty="0" smtClean="0"/>
              <a:t>AML Pilot Waterline and Treatment </a:t>
            </a:r>
            <a:r>
              <a:rPr lang="en-US" altLang="en-US" sz="2800" b="1" dirty="0" smtClean="0">
                <a:solidFill>
                  <a:srgbClr val="FF0000"/>
                </a:solidFill>
              </a:rPr>
              <a:t>($2,000,000)</a:t>
            </a:r>
            <a:endParaRPr lang="en-US" altLang="en-US" sz="2800" b="1" dirty="0">
              <a:solidFill>
                <a:srgbClr val="FF0000"/>
              </a:solidFill>
            </a:endParaRPr>
          </a:p>
          <a:p>
            <a:pPr lvl="2">
              <a:spcBef>
                <a:spcPct val="0"/>
              </a:spcBef>
              <a:buFont typeface="Arial" panose="020B0604020202020204" pitchFamily="34" charset="0"/>
              <a:buChar char="•"/>
            </a:pPr>
            <a:r>
              <a:rPr lang="en-US" altLang="en-US" sz="2800" b="1" dirty="0" smtClean="0"/>
              <a:t>Clean Water Act Section 319 (Non-Point Source) </a:t>
            </a:r>
            <a:r>
              <a:rPr lang="en-US" altLang="en-US" sz="2800" b="1" dirty="0" smtClean="0">
                <a:solidFill>
                  <a:srgbClr val="FF0000"/>
                </a:solidFill>
              </a:rPr>
              <a:t>($1,571,731)</a:t>
            </a:r>
          </a:p>
          <a:p>
            <a:pPr lvl="2">
              <a:spcBef>
                <a:spcPct val="0"/>
              </a:spcBef>
              <a:buFont typeface="Arial" panose="020B0604020202020204" pitchFamily="34" charset="0"/>
              <a:buChar char="•"/>
            </a:pPr>
            <a:r>
              <a:rPr lang="en-US" altLang="en-US" sz="2800" b="1" dirty="0" smtClean="0"/>
              <a:t>Brownfields</a:t>
            </a:r>
            <a:r>
              <a:rPr lang="en-US" altLang="en-US" sz="2800" dirty="0" smtClean="0"/>
              <a:t> </a:t>
            </a:r>
            <a:r>
              <a:rPr lang="en-US" altLang="en-US" sz="2800" b="1" dirty="0" smtClean="0">
                <a:solidFill>
                  <a:srgbClr val="FF0000"/>
                </a:solidFill>
              </a:rPr>
              <a:t>(varies from $200,000 up to $1,000,000 per project)</a:t>
            </a:r>
            <a:endParaRPr lang="en-US" altLang="en-US" sz="2800" b="1" dirty="0">
              <a:solidFill>
                <a:srgbClr val="FF0000"/>
              </a:solidFill>
            </a:endParaRPr>
          </a:p>
          <a:p>
            <a:pPr lvl="1" eaLnBrk="1" hangingPunct="1">
              <a:spcBef>
                <a:spcPct val="0"/>
              </a:spcBef>
              <a:buNone/>
            </a:pPr>
            <a:endParaRPr lang="en-US" altLang="en-US" sz="2400" dirty="0" smtClean="0"/>
          </a:p>
        </p:txBody>
      </p:sp>
      <p:sp>
        <p:nvSpPr>
          <p:cNvPr id="10243" name="Rectangle 4"/>
          <p:cNvSpPr>
            <a:spLocks noChangeArrowheads="1"/>
          </p:cNvSpPr>
          <p:nvPr/>
        </p:nvSpPr>
        <p:spPr bwMode="auto">
          <a:xfrm>
            <a:off x="0" y="-76200"/>
            <a:ext cx="91440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5400" b="1" dirty="0" smtClean="0">
                <a:solidFill>
                  <a:schemeClr val="bg1"/>
                </a:solidFill>
              </a:rPr>
              <a:t>Funding Sources - Grants</a:t>
            </a:r>
            <a:endParaRPr lang="en-US" altLang="en-US" sz="5400" b="1" dirty="0">
              <a:solidFill>
                <a:schemeClr val="bg1"/>
              </a:solidFill>
            </a:endParaRPr>
          </a:p>
        </p:txBody>
      </p:sp>
    </p:spTree>
    <p:extLst>
      <p:ext uri="{BB962C8B-B14F-4D97-AF65-F5344CB8AC3E}">
        <p14:creationId xmlns:p14="http://schemas.microsoft.com/office/powerpoint/2010/main" val="2116747682"/>
      </p:ext>
    </p:extLst>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2628" y="914400"/>
            <a:ext cx="8912772"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eaLnBrk="1" hangingPunct="1">
              <a:spcBef>
                <a:spcPct val="0"/>
              </a:spcBef>
              <a:buFont typeface="Arial" panose="020B0604020202020204" pitchFamily="34" charset="0"/>
              <a:buChar char="•"/>
            </a:pPr>
            <a:r>
              <a:rPr lang="en-US" altLang="en-US" sz="3200" dirty="0"/>
              <a:t> </a:t>
            </a:r>
            <a:r>
              <a:rPr lang="en-US" altLang="en-US" sz="3200" dirty="0" smtClean="0"/>
              <a:t>USEPA</a:t>
            </a:r>
          </a:p>
          <a:p>
            <a:pPr lvl="2">
              <a:spcBef>
                <a:spcPct val="0"/>
              </a:spcBef>
              <a:buFont typeface="Arial" panose="020B0604020202020204" pitchFamily="34" charset="0"/>
              <a:buChar char="•"/>
            </a:pPr>
            <a:r>
              <a:rPr lang="en-US" altLang="en-US" sz="2800" b="1" dirty="0" smtClean="0"/>
              <a:t>Brownfields </a:t>
            </a:r>
            <a:r>
              <a:rPr lang="en-US" altLang="en-US" sz="2800" b="1" dirty="0" smtClean="0">
                <a:solidFill>
                  <a:srgbClr val="FF0000"/>
                </a:solidFill>
              </a:rPr>
              <a:t>(varies) </a:t>
            </a:r>
            <a:r>
              <a:rPr lang="en-US" altLang="en-US" b="1" u="sng" dirty="0" smtClean="0">
                <a:solidFill>
                  <a:srgbClr val="FF0000"/>
                </a:solidFill>
              </a:rPr>
              <a:t>https</a:t>
            </a:r>
            <a:r>
              <a:rPr lang="en-US" altLang="en-US" b="1" u="sng" dirty="0">
                <a:solidFill>
                  <a:srgbClr val="FF0000"/>
                </a:solidFill>
              </a:rPr>
              <a:t>://</a:t>
            </a:r>
            <a:r>
              <a:rPr lang="en-US" altLang="en-US" b="1" u="sng" dirty="0" smtClean="0">
                <a:solidFill>
                  <a:srgbClr val="FF0000"/>
                </a:solidFill>
              </a:rPr>
              <a:t>www.epa.gov/brownfields/types-brownfields-grant-funding</a:t>
            </a:r>
            <a:endParaRPr lang="en-US" altLang="en-US" sz="3200" dirty="0" smtClean="0"/>
          </a:p>
          <a:p>
            <a:pPr lvl="1">
              <a:spcBef>
                <a:spcPct val="0"/>
              </a:spcBef>
              <a:buFont typeface="Arial" panose="020B0604020202020204" pitchFamily="34" charset="0"/>
              <a:buChar char="•"/>
            </a:pPr>
            <a:r>
              <a:rPr lang="en-US" altLang="en-US" sz="3200" dirty="0"/>
              <a:t> Kentucky Economic Development Cabinet</a:t>
            </a:r>
            <a:endParaRPr lang="en-US" altLang="en-US" sz="3200" dirty="0" smtClean="0"/>
          </a:p>
          <a:p>
            <a:pPr lvl="1">
              <a:spcBef>
                <a:spcPct val="0"/>
              </a:spcBef>
              <a:buFont typeface="Arial" panose="020B0604020202020204" pitchFamily="34" charset="0"/>
              <a:buChar char="•"/>
            </a:pPr>
            <a:r>
              <a:rPr lang="en-US" altLang="en-US" sz="3200" dirty="0"/>
              <a:t> </a:t>
            </a:r>
            <a:r>
              <a:rPr lang="en-US" altLang="en-US" sz="3200" dirty="0" smtClean="0"/>
              <a:t>Kentucky </a:t>
            </a:r>
            <a:r>
              <a:rPr lang="en-US" altLang="en-US" sz="3200" dirty="0"/>
              <a:t>Department of Transportation</a:t>
            </a:r>
          </a:p>
          <a:p>
            <a:pPr lvl="1">
              <a:spcBef>
                <a:spcPct val="0"/>
              </a:spcBef>
              <a:buFont typeface="Arial" panose="020B0604020202020204" pitchFamily="34" charset="0"/>
              <a:buChar char="•"/>
            </a:pPr>
            <a:r>
              <a:rPr lang="en-US" altLang="en-US" sz="3200" dirty="0"/>
              <a:t> US Army Corps of Engineers Section 595</a:t>
            </a:r>
          </a:p>
          <a:p>
            <a:pPr lvl="1" eaLnBrk="1" hangingPunct="1">
              <a:spcBef>
                <a:spcPct val="0"/>
              </a:spcBef>
              <a:buFont typeface="Arial" panose="020B0604020202020204" pitchFamily="34" charset="0"/>
              <a:buChar char="•"/>
            </a:pPr>
            <a:r>
              <a:rPr lang="en-US" altLang="en-US" sz="3200" dirty="0"/>
              <a:t> Delta Regional Authority</a:t>
            </a:r>
          </a:p>
          <a:p>
            <a:pPr lvl="1" eaLnBrk="1" hangingPunct="1">
              <a:spcBef>
                <a:spcPct val="0"/>
              </a:spcBef>
              <a:buFont typeface="Arial" panose="020B0604020202020204" pitchFamily="34" charset="0"/>
              <a:buChar char="•"/>
            </a:pPr>
            <a:endParaRPr lang="en-US" altLang="en-US" sz="2400" dirty="0" smtClean="0"/>
          </a:p>
        </p:txBody>
      </p:sp>
      <p:sp>
        <p:nvSpPr>
          <p:cNvPr id="10243" name="Rectangle 4"/>
          <p:cNvSpPr>
            <a:spLocks noChangeArrowheads="1"/>
          </p:cNvSpPr>
          <p:nvPr/>
        </p:nvSpPr>
        <p:spPr bwMode="auto">
          <a:xfrm>
            <a:off x="0" y="-76200"/>
            <a:ext cx="91440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5400" b="1" dirty="0" smtClean="0">
                <a:solidFill>
                  <a:schemeClr val="bg1"/>
                </a:solidFill>
              </a:rPr>
              <a:t>Funding Sources - Grants</a:t>
            </a:r>
            <a:endParaRPr lang="en-US" altLang="en-US" sz="5400" b="1" dirty="0">
              <a:solidFill>
                <a:schemeClr val="bg1"/>
              </a:solidFill>
            </a:endParaRPr>
          </a:p>
        </p:txBody>
      </p:sp>
    </p:spTree>
    <p:extLst>
      <p:ext uri="{BB962C8B-B14F-4D97-AF65-F5344CB8AC3E}">
        <p14:creationId xmlns:p14="http://schemas.microsoft.com/office/powerpoint/2010/main" val="1348485785"/>
      </p:ext>
    </p:extLst>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2628" y="914400"/>
            <a:ext cx="9141372"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eaLnBrk="1" hangingPunct="1">
              <a:spcBef>
                <a:spcPct val="0"/>
              </a:spcBef>
              <a:buFont typeface="Arial" panose="020B0604020202020204" pitchFamily="34" charset="0"/>
              <a:buChar char="•"/>
            </a:pPr>
            <a:r>
              <a:rPr lang="en-US" altLang="en-US" sz="3200" dirty="0"/>
              <a:t> Kentucky </a:t>
            </a:r>
            <a:r>
              <a:rPr lang="en-US" altLang="en-US" sz="3200" dirty="0" smtClean="0"/>
              <a:t>Infrastructure Authority</a:t>
            </a:r>
          </a:p>
          <a:p>
            <a:pPr lvl="1">
              <a:spcBef>
                <a:spcPct val="0"/>
              </a:spcBef>
              <a:buFont typeface="Arial" panose="020B0604020202020204" pitchFamily="34" charset="0"/>
              <a:buChar char="•"/>
            </a:pPr>
            <a:r>
              <a:rPr lang="en-US" altLang="en-US" sz="3200" dirty="0" smtClean="0"/>
              <a:t> USDA/Rural Development</a:t>
            </a:r>
          </a:p>
          <a:p>
            <a:pPr lvl="1">
              <a:spcBef>
                <a:spcPct val="0"/>
              </a:spcBef>
              <a:buFont typeface="Arial" panose="020B0604020202020204" pitchFamily="34" charset="0"/>
              <a:buChar char="•"/>
            </a:pPr>
            <a:r>
              <a:rPr lang="en-US" altLang="en-US" sz="3200" dirty="0"/>
              <a:t> </a:t>
            </a:r>
            <a:r>
              <a:rPr lang="en-US" altLang="en-US" sz="3200" dirty="0" smtClean="0"/>
              <a:t>USEPA</a:t>
            </a:r>
          </a:p>
          <a:p>
            <a:pPr lvl="2">
              <a:spcBef>
                <a:spcPct val="0"/>
              </a:spcBef>
              <a:buFont typeface="Arial" panose="020B0604020202020204" pitchFamily="34" charset="0"/>
              <a:buChar char="•"/>
            </a:pPr>
            <a:r>
              <a:rPr lang="en-US" altLang="en-US" sz="2800" dirty="0" smtClean="0"/>
              <a:t>Water Infrastructure Finance and Innovation</a:t>
            </a:r>
          </a:p>
          <a:p>
            <a:pPr lvl="2">
              <a:spcBef>
                <a:spcPct val="0"/>
              </a:spcBef>
              <a:buFont typeface="Arial" panose="020B0604020202020204" pitchFamily="34" charset="0"/>
              <a:buChar char="•"/>
            </a:pPr>
            <a:r>
              <a:rPr lang="en-US" altLang="en-US" sz="2800" dirty="0" smtClean="0"/>
              <a:t>Brownfields</a:t>
            </a:r>
          </a:p>
          <a:p>
            <a:pPr lvl="1">
              <a:spcBef>
                <a:spcPct val="0"/>
              </a:spcBef>
              <a:buFont typeface="Arial" panose="020B0604020202020204" pitchFamily="34" charset="0"/>
              <a:buChar char="•"/>
            </a:pPr>
            <a:r>
              <a:rPr lang="en-US" altLang="en-US" sz="3200" dirty="0"/>
              <a:t> </a:t>
            </a:r>
            <a:r>
              <a:rPr lang="en-US" altLang="en-US" sz="3200" dirty="0" smtClean="0"/>
              <a:t>National Rural Water Association</a:t>
            </a:r>
          </a:p>
          <a:p>
            <a:pPr lvl="1">
              <a:spcBef>
                <a:spcPct val="0"/>
              </a:spcBef>
              <a:buFont typeface="Arial" panose="020B0604020202020204" pitchFamily="34" charset="0"/>
              <a:buChar char="•"/>
            </a:pPr>
            <a:r>
              <a:rPr lang="en-US" altLang="en-US" sz="3200" dirty="0"/>
              <a:t> </a:t>
            </a:r>
            <a:r>
              <a:rPr lang="en-US" altLang="en-US" sz="3200" dirty="0" smtClean="0"/>
              <a:t>Rural Community Assistance Partnership</a:t>
            </a:r>
          </a:p>
          <a:p>
            <a:pPr lvl="1">
              <a:spcBef>
                <a:spcPct val="0"/>
              </a:spcBef>
              <a:buFont typeface="Arial" panose="020B0604020202020204" pitchFamily="34" charset="0"/>
              <a:buChar char="•"/>
            </a:pPr>
            <a:r>
              <a:rPr lang="en-US" altLang="en-US" sz="3200" dirty="0"/>
              <a:t> </a:t>
            </a:r>
            <a:r>
              <a:rPr lang="en-US" altLang="en-US" sz="3200" dirty="0" smtClean="0"/>
              <a:t>Kentucky Association of Counties</a:t>
            </a:r>
            <a:endParaRPr lang="en-US" altLang="en-US" sz="3200" dirty="0"/>
          </a:p>
          <a:p>
            <a:pPr lvl="1" eaLnBrk="1" hangingPunct="1">
              <a:spcBef>
                <a:spcPct val="0"/>
              </a:spcBef>
              <a:buFont typeface="Arial" panose="020B0604020202020204" pitchFamily="34" charset="0"/>
              <a:buChar char="•"/>
            </a:pPr>
            <a:endParaRPr lang="en-US" altLang="en-US" sz="3200" dirty="0"/>
          </a:p>
        </p:txBody>
      </p:sp>
      <p:sp>
        <p:nvSpPr>
          <p:cNvPr id="10243" name="Rectangle 4"/>
          <p:cNvSpPr>
            <a:spLocks noChangeArrowheads="1"/>
          </p:cNvSpPr>
          <p:nvPr/>
        </p:nvSpPr>
        <p:spPr bwMode="auto">
          <a:xfrm>
            <a:off x="0" y="-76200"/>
            <a:ext cx="91440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5400" b="1" dirty="0" smtClean="0">
                <a:solidFill>
                  <a:schemeClr val="bg1"/>
                </a:solidFill>
              </a:rPr>
              <a:t>Funding Sources - Loans</a:t>
            </a:r>
            <a:endParaRPr lang="en-US" altLang="en-US" sz="5400" b="1" dirty="0">
              <a:solidFill>
                <a:schemeClr val="bg1"/>
              </a:solidFill>
            </a:endParaRPr>
          </a:p>
        </p:txBody>
      </p:sp>
    </p:spTree>
    <p:extLst>
      <p:ext uri="{BB962C8B-B14F-4D97-AF65-F5344CB8AC3E}">
        <p14:creationId xmlns:p14="http://schemas.microsoft.com/office/powerpoint/2010/main" val="3663539877"/>
      </p:ext>
    </p:extLst>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5"/>
          <p:cNvSpPr txBox="1">
            <a:spLocks noChangeArrowheads="1"/>
          </p:cNvSpPr>
          <p:nvPr/>
        </p:nvSpPr>
        <p:spPr bwMode="auto">
          <a:xfrm>
            <a:off x="2628" y="914400"/>
            <a:ext cx="891277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eaLnBrk="1" hangingPunct="1">
              <a:spcBef>
                <a:spcPct val="0"/>
              </a:spcBef>
              <a:buNone/>
            </a:pPr>
            <a:r>
              <a:rPr lang="en-US" altLang="en-US" sz="3200" b="1" dirty="0" smtClean="0"/>
              <a:t>USDA/Rural Development</a:t>
            </a:r>
          </a:p>
        </p:txBody>
      </p:sp>
      <p:sp>
        <p:nvSpPr>
          <p:cNvPr id="10243" name="Rectangle 4"/>
          <p:cNvSpPr>
            <a:spLocks noChangeArrowheads="1"/>
          </p:cNvSpPr>
          <p:nvPr/>
        </p:nvSpPr>
        <p:spPr bwMode="auto">
          <a:xfrm>
            <a:off x="0" y="-76200"/>
            <a:ext cx="91440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5400" b="1" dirty="0" smtClean="0">
                <a:solidFill>
                  <a:schemeClr val="bg1"/>
                </a:solidFill>
              </a:rPr>
              <a:t>Funding Sources-Both</a:t>
            </a:r>
            <a:endParaRPr lang="en-US" altLang="en-US" sz="5400" b="1" dirty="0">
              <a:solidFill>
                <a:schemeClr val="bg1"/>
              </a:solidFill>
            </a:endParaRPr>
          </a:p>
        </p:txBody>
      </p:sp>
      <p:graphicFrame>
        <p:nvGraphicFramePr>
          <p:cNvPr id="5" name="Chart 4">
            <a:extLst>
              <a:ext uri="{FF2B5EF4-FFF2-40B4-BE49-F238E27FC236}">
                <a16:creationId xmlns:a16="http://schemas.microsoft.com/office/drawing/2014/main" xmlns="" id="{2B47C9AD-A868-4D1D-AE07-FB37CA2D624E}"/>
              </a:ext>
            </a:extLst>
          </p:cNvPr>
          <p:cNvGraphicFramePr/>
          <p:nvPr>
            <p:extLst>
              <p:ext uri="{D42A27DB-BD31-4B8C-83A1-F6EECF244321}">
                <p14:modId xmlns:p14="http://schemas.microsoft.com/office/powerpoint/2010/main" val="2499814300"/>
              </p:ext>
            </p:extLst>
          </p:nvPr>
        </p:nvGraphicFramePr>
        <p:xfrm>
          <a:off x="152400" y="1499175"/>
          <a:ext cx="8763000" cy="49016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75516592"/>
      </p:ext>
    </p:extLst>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0" y="0"/>
            <a:ext cx="9144000" cy="685800"/>
          </a:xfrm>
        </p:spPr>
        <p:txBody>
          <a:bodyPr/>
          <a:lstStyle/>
          <a:p>
            <a:pPr eaLnBrk="1" hangingPunct="1"/>
            <a:r>
              <a:rPr lang="en-US" altLang="en-US" sz="2400" smtClean="0"/>
              <a:t/>
            </a:r>
            <a:br>
              <a:rPr lang="en-US" altLang="en-US" sz="2400" smtClean="0"/>
            </a:br>
            <a:r>
              <a:rPr lang="en-US" altLang="en-US" sz="4400" smtClean="0">
                <a:solidFill>
                  <a:srgbClr val="0000FF"/>
                </a:solidFill>
              </a:rPr>
              <a:t> </a:t>
            </a:r>
            <a:endParaRPr lang="en-US" altLang="en-US" sz="1800" smtClean="0">
              <a:solidFill>
                <a:srgbClr val="0000FF"/>
              </a:solidFill>
            </a:endParaRPr>
          </a:p>
        </p:txBody>
      </p:sp>
      <p:sp>
        <p:nvSpPr>
          <p:cNvPr id="13315" name="Rectangle 3"/>
          <p:cNvSpPr>
            <a:spLocks noGrp="1" noChangeArrowheads="1"/>
          </p:cNvSpPr>
          <p:nvPr>
            <p:ph type="body" idx="1"/>
          </p:nvPr>
        </p:nvSpPr>
        <p:spPr>
          <a:xfrm>
            <a:off x="152400" y="914400"/>
            <a:ext cx="8686800" cy="5232400"/>
          </a:xfrm>
        </p:spPr>
        <p:txBody>
          <a:bodyPr/>
          <a:lstStyle/>
          <a:p>
            <a:pPr marL="514350" indent="-514350" eaLnBrk="1" hangingPunct="1">
              <a:buFont typeface="+mj-lt"/>
              <a:buAutoNum type="arabicPeriod"/>
              <a:defRPr/>
            </a:pPr>
            <a:r>
              <a:rPr lang="en-US" altLang="en-US" sz="3200" b="1" dirty="0" smtClean="0">
                <a:solidFill>
                  <a:schemeClr val="tx1"/>
                </a:solidFill>
              </a:rPr>
              <a:t>Provide assistance for water services</a:t>
            </a:r>
          </a:p>
          <a:p>
            <a:pPr marL="914400" lvl="1" indent="-514350" eaLnBrk="1" hangingPunct="1">
              <a:buFont typeface="Wingdings" panose="05000000000000000000" pitchFamily="2" charset="2"/>
              <a:buChar char="§"/>
              <a:defRPr/>
            </a:pPr>
            <a:r>
              <a:rPr lang="en-US" altLang="en-US" b="1" dirty="0" smtClean="0">
                <a:solidFill>
                  <a:schemeClr val="tx1"/>
                </a:solidFill>
              </a:rPr>
              <a:t>Administer Federal Clean Water &amp; Drinking Water loan programs (MOA with EEC)</a:t>
            </a:r>
          </a:p>
          <a:p>
            <a:pPr marL="514350" indent="-514350" eaLnBrk="1" hangingPunct="1">
              <a:buFont typeface="+mj-lt"/>
              <a:buAutoNum type="arabicPeriod"/>
              <a:defRPr/>
            </a:pPr>
            <a:r>
              <a:rPr lang="en-US" altLang="en-US" sz="3200" b="1" dirty="0" smtClean="0">
                <a:solidFill>
                  <a:schemeClr val="tx1"/>
                </a:solidFill>
              </a:rPr>
              <a:t>Maintain Water Resources Information System (WRIS)</a:t>
            </a:r>
          </a:p>
          <a:p>
            <a:pPr marL="514350" indent="-514350" eaLnBrk="1" hangingPunct="1">
              <a:buFont typeface="+mj-lt"/>
              <a:buAutoNum type="arabicPeriod"/>
              <a:defRPr/>
            </a:pPr>
            <a:r>
              <a:rPr lang="en-US" altLang="en-US" sz="3200" b="1" dirty="0" smtClean="0">
                <a:solidFill>
                  <a:schemeClr val="tx1"/>
                </a:solidFill>
              </a:rPr>
              <a:t>Gather water resource data for development and management</a:t>
            </a:r>
          </a:p>
          <a:p>
            <a:pPr marL="514350" indent="-514350" eaLnBrk="1" hangingPunct="1">
              <a:buFont typeface="+mj-lt"/>
              <a:buAutoNum type="arabicPeriod"/>
              <a:defRPr/>
            </a:pPr>
            <a:r>
              <a:rPr lang="en-US" altLang="en-US" sz="3200" b="1" dirty="0" smtClean="0">
                <a:solidFill>
                  <a:schemeClr val="tx1"/>
                </a:solidFill>
              </a:rPr>
              <a:t>Promulgate regulations related to potential borrowers financial, managerial, and technical information</a:t>
            </a:r>
          </a:p>
          <a:p>
            <a:pPr marL="514350" indent="-514350" eaLnBrk="1" hangingPunct="1">
              <a:buFont typeface="+mj-lt"/>
              <a:buAutoNum type="arabicPeriod"/>
              <a:defRPr/>
            </a:pPr>
            <a:endParaRPr lang="en-US" altLang="en-US" sz="3200" b="1" u="sng" dirty="0">
              <a:solidFill>
                <a:srgbClr val="FF0000"/>
              </a:solidFill>
            </a:endParaRPr>
          </a:p>
          <a:p>
            <a:pPr marL="0" indent="0" eaLnBrk="1" hangingPunct="1">
              <a:spcBef>
                <a:spcPts val="0"/>
              </a:spcBef>
              <a:buFont typeface="Wingdings 3" panose="05040102010807070707" pitchFamily="18" charset="2"/>
              <a:buNone/>
              <a:defRPr/>
            </a:pPr>
            <a:endParaRPr lang="en-US" sz="2400" dirty="0" smtClean="0"/>
          </a:p>
        </p:txBody>
      </p:sp>
      <p:sp>
        <p:nvSpPr>
          <p:cNvPr id="9220" name="Rectangle 2"/>
          <p:cNvSpPr txBox="1">
            <a:spLocks noChangeArrowheads="1"/>
          </p:cNvSpPr>
          <p:nvPr/>
        </p:nvSpPr>
        <p:spPr bwMode="auto">
          <a:xfrm>
            <a:off x="533400" y="0"/>
            <a:ext cx="8001000"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0"/>
              </a:spcBef>
              <a:buClrTx/>
              <a:buSzTx/>
              <a:buFontTx/>
              <a:buNone/>
            </a:pPr>
            <a:r>
              <a:rPr lang="en-US" altLang="en-US" sz="4400" b="1" dirty="0">
                <a:solidFill>
                  <a:schemeClr val="bg1"/>
                </a:solidFill>
                <a:latin typeface="+mj-lt"/>
                <a:cs typeface="Times New Roman" panose="02020603050405020304" pitchFamily="18" charset="0"/>
              </a:rPr>
              <a:t>KIA Mandates</a:t>
            </a:r>
          </a:p>
        </p:txBody>
      </p:sp>
    </p:spTree>
    <p:extLst>
      <p:ext uri="{BB962C8B-B14F-4D97-AF65-F5344CB8AC3E}">
        <p14:creationId xmlns:p14="http://schemas.microsoft.com/office/powerpoint/2010/main" val="4087474160"/>
      </p:ext>
    </p:extLst>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0"/>
            <a:ext cx="9144000" cy="685800"/>
          </a:xfrm>
        </p:spPr>
        <p:txBody>
          <a:bodyPr/>
          <a:lstStyle/>
          <a:p>
            <a:pPr eaLnBrk="1" hangingPunct="1"/>
            <a:r>
              <a:rPr lang="en-US" altLang="en-US" sz="2400" smtClean="0"/>
              <a:t/>
            </a:r>
            <a:br>
              <a:rPr lang="en-US" altLang="en-US" sz="2400" smtClean="0"/>
            </a:br>
            <a:r>
              <a:rPr lang="en-US" altLang="en-US" sz="4400" smtClean="0">
                <a:solidFill>
                  <a:srgbClr val="0000FF"/>
                </a:solidFill>
              </a:rPr>
              <a:t> </a:t>
            </a:r>
            <a:endParaRPr lang="en-US" altLang="en-US" sz="1800" smtClean="0">
              <a:solidFill>
                <a:srgbClr val="0000FF"/>
              </a:solidFill>
            </a:endParaRPr>
          </a:p>
        </p:txBody>
      </p:sp>
      <p:sp>
        <p:nvSpPr>
          <p:cNvPr id="13315" name="Rectangle 3"/>
          <p:cNvSpPr>
            <a:spLocks noGrp="1" noChangeArrowheads="1"/>
          </p:cNvSpPr>
          <p:nvPr>
            <p:ph type="body" idx="1"/>
          </p:nvPr>
        </p:nvSpPr>
        <p:spPr>
          <a:xfrm>
            <a:off x="392113" y="838200"/>
            <a:ext cx="8153400" cy="5486400"/>
          </a:xfrm>
        </p:spPr>
        <p:txBody>
          <a:bodyPr/>
          <a:lstStyle/>
          <a:p>
            <a:pPr eaLnBrk="1" hangingPunct="1">
              <a:buFont typeface="Wingdings" panose="05000000000000000000" pitchFamily="2" charset="2"/>
              <a:buChar char="§"/>
              <a:defRPr/>
            </a:pPr>
            <a:r>
              <a:rPr lang="en-US" altLang="en-US" sz="4000" b="1" dirty="0" smtClean="0"/>
              <a:t>$1.4 billion in assets</a:t>
            </a:r>
          </a:p>
          <a:p>
            <a:pPr eaLnBrk="1" hangingPunct="1">
              <a:buFont typeface="Wingdings" panose="05000000000000000000" pitchFamily="2" charset="2"/>
              <a:buChar char="§"/>
              <a:defRPr/>
            </a:pPr>
            <a:r>
              <a:rPr lang="en-US" altLang="en-US" sz="4000" b="1" dirty="0" smtClean="0"/>
              <a:t>Administering 34 state grants </a:t>
            </a:r>
          </a:p>
          <a:p>
            <a:pPr eaLnBrk="1" hangingPunct="1">
              <a:buFont typeface="Wingdings" panose="05000000000000000000" pitchFamily="2" charset="2"/>
              <a:buChar char="§"/>
              <a:defRPr/>
            </a:pPr>
            <a:r>
              <a:rPr lang="en-US" altLang="en-US" sz="4000" b="1" dirty="0" smtClean="0">
                <a:solidFill>
                  <a:schemeClr val="tx1"/>
                </a:solidFill>
              </a:rPr>
              <a:t>Over 600 active loans</a:t>
            </a:r>
          </a:p>
          <a:p>
            <a:pPr lvl="1" eaLnBrk="1" hangingPunct="1">
              <a:buFont typeface="Wingdings" panose="05000000000000000000" pitchFamily="2" charset="2"/>
              <a:buChar char="§"/>
              <a:defRPr/>
            </a:pPr>
            <a:r>
              <a:rPr lang="en-US" altLang="en-US" sz="4000" b="1" dirty="0" smtClean="0">
                <a:solidFill>
                  <a:schemeClr val="tx1"/>
                </a:solidFill>
              </a:rPr>
              <a:t>4 programs</a:t>
            </a:r>
          </a:p>
          <a:p>
            <a:pPr lvl="1" eaLnBrk="1" hangingPunct="1">
              <a:buFont typeface="Wingdings" panose="05000000000000000000" pitchFamily="2" charset="2"/>
              <a:buChar char="§"/>
              <a:defRPr/>
            </a:pPr>
            <a:r>
              <a:rPr lang="en-US" altLang="en-US" sz="4000" b="1" dirty="0" smtClean="0">
                <a:solidFill>
                  <a:schemeClr val="tx1"/>
                </a:solidFill>
              </a:rPr>
              <a:t>2 State, 2 Federal</a:t>
            </a:r>
          </a:p>
          <a:p>
            <a:pPr eaLnBrk="1" hangingPunct="1">
              <a:buFont typeface="Wingdings" panose="05000000000000000000" pitchFamily="2" charset="2"/>
              <a:buChar char="§"/>
              <a:defRPr/>
            </a:pPr>
            <a:r>
              <a:rPr lang="en-US" altLang="en-US" sz="4000" b="1" dirty="0" smtClean="0">
                <a:solidFill>
                  <a:schemeClr val="tx1"/>
                </a:solidFill>
              </a:rPr>
              <a:t>239 borrowers</a:t>
            </a:r>
            <a:endParaRPr lang="en-US" altLang="en-US" sz="4000" b="1" dirty="0" smtClean="0">
              <a:solidFill>
                <a:prstClr val="black">
                  <a:lumMod val="75000"/>
                  <a:lumOff val="25000"/>
                </a:prstClr>
              </a:solidFill>
            </a:endParaRPr>
          </a:p>
          <a:p>
            <a:pPr marL="0" indent="0" eaLnBrk="1" fontAlgn="auto" hangingPunct="1">
              <a:spcAft>
                <a:spcPts val="0"/>
              </a:spcAft>
              <a:buClr>
                <a:srgbClr val="90C226"/>
              </a:buClr>
              <a:buFont typeface="Wingdings 3" panose="05040102010807070707" pitchFamily="18" charset="2"/>
              <a:buNone/>
              <a:defRPr/>
            </a:pPr>
            <a:r>
              <a:rPr lang="en-US" altLang="en-US" sz="4000" b="1" dirty="0" smtClean="0">
                <a:solidFill>
                  <a:srgbClr val="0000FF"/>
                </a:solidFill>
              </a:rPr>
              <a:t>KIA </a:t>
            </a:r>
            <a:r>
              <a:rPr lang="en-US" altLang="en-US" sz="4000" b="1" dirty="0">
                <a:solidFill>
                  <a:srgbClr val="0000FF"/>
                </a:solidFill>
              </a:rPr>
              <a:t>Website: </a:t>
            </a:r>
            <a:r>
              <a:rPr lang="en-US" altLang="en-US" sz="4000" b="1" u="sng" dirty="0" smtClean="0">
                <a:solidFill>
                  <a:srgbClr val="0000FF"/>
                </a:solidFill>
              </a:rPr>
              <a:t>http</a:t>
            </a:r>
            <a:r>
              <a:rPr lang="en-US" altLang="en-US" sz="4000" b="1" u="sng" dirty="0">
                <a:solidFill>
                  <a:srgbClr val="0000FF"/>
                </a:solidFill>
              </a:rPr>
              <a:t>://kia.ky.gov/</a:t>
            </a:r>
            <a:endParaRPr lang="en-US" altLang="en-US" sz="4000" dirty="0">
              <a:solidFill>
                <a:srgbClr val="0000FF"/>
              </a:solidFill>
            </a:endParaRPr>
          </a:p>
          <a:p>
            <a:pPr marL="0" indent="0" eaLnBrk="1" hangingPunct="1">
              <a:buFont typeface="Wingdings 3" panose="05040102010807070707" pitchFamily="18" charset="2"/>
              <a:buNone/>
              <a:defRPr/>
            </a:pPr>
            <a:endParaRPr lang="en-US" altLang="en-US" sz="3200" b="1" dirty="0">
              <a:solidFill>
                <a:schemeClr val="tx1"/>
              </a:solidFill>
            </a:endParaRPr>
          </a:p>
          <a:p>
            <a:pPr marL="0" indent="0" eaLnBrk="1" hangingPunct="1">
              <a:spcBef>
                <a:spcPts val="0"/>
              </a:spcBef>
              <a:buFont typeface="Wingdings 3" panose="05040102010807070707" pitchFamily="18" charset="2"/>
              <a:buNone/>
              <a:defRPr/>
            </a:pPr>
            <a:endParaRPr lang="en-US" sz="2400" dirty="0" smtClean="0"/>
          </a:p>
        </p:txBody>
      </p:sp>
      <p:sp>
        <p:nvSpPr>
          <p:cNvPr id="10244" name="Rectangle 2"/>
          <p:cNvSpPr txBox="1">
            <a:spLocks noChangeArrowheads="1"/>
          </p:cNvSpPr>
          <p:nvPr/>
        </p:nvSpPr>
        <p:spPr bwMode="auto">
          <a:xfrm>
            <a:off x="533400" y="0"/>
            <a:ext cx="8001000"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US" altLang="en-US" sz="4400" b="1" dirty="0">
                <a:solidFill>
                  <a:schemeClr val="bg1"/>
                </a:solidFill>
                <a:latin typeface="+mj-lt"/>
                <a:cs typeface="Times New Roman" panose="02020603050405020304" pitchFamily="18" charset="0"/>
              </a:rPr>
              <a:t>About KIA </a:t>
            </a:r>
            <a:r>
              <a:rPr lang="en-US" altLang="en-US" sz="4400" b="1" dirty="0" smtClean="0">
                <a:solidFill>
                  <a:schemeClr val="bg1"/>
                </a:solidFill>
                <a:latin typeface="+mj-lt"/>
                <a:cs typeface="Times New Roman" panose="02020603050405020304" pitchFamily="18" charset="0"/>
              </a:rPr>
              <a:t>(January 1, </a:t>
            </a:r>
            <a:r>
              <a:rPr lang="en-US" altLang="en-US" sz="4400" b="1" dirty="0">
                <a:solidFill>
                  <a:schemeClr val="bg1"/>
                </a:solidFill>
                <a:latin typeface="+mj-lt"/>
                <a:cs typeface="Times New Roman" panose="02020603050405020304" pitchFamily="18" charset="0"/>
              </a:rPr>
              <a:t>2019)</a:t>
            </a:r>
          </a:p>
        </p:txBody>
      </p:sp>
    </p:spTree>
    <p:extLst>
      <p:ext uri="{BB962C8B-B14F-4D97-AF65-F5344CB8AC3E}">
        <p14:creationId xmlns:p14="http://schemas.microsoft.com/office/powerpoint/2010/main" val="3183345684"/>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34296</TotalTime>
  <Words>1704</Words>
  <Application>Microsoft Office PowerPoint</Application>
  <PresentationFormat>On-screen Show (4:3)</PresentationFormat>
  <Paragraphs>193</Paragraphs>
  <Slides>21</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Soleil</vt:lpstr>
      <vt:lpstr>Tahoma</vt:lpstr>
      <vt:lpstr>Times New Roman</vt:lpstr>
      <vt:lpstr>Wingdings</vt:lpstr>
      <vt:lpstr>Wingdings 3</vt:lpstr>
      <vt:lpstr>Default Design</vt:lpstr>
      <vt:lpstr>Public Water and Wastewater Task Force</vt:lpstr>
      <vt:lpstr>PowerPoint Presentation</vt:lpstr>
      <vt:lpstr>PowerPoint Presentation</vt:lpstr>
      <vt:lpstr>PowerPoint Presentation</vt:lpstr>
      <vt:lpstr>PowerPoint Presentation</vt:lpstr>
      <vt:lpstr>PowerPoint Presentation</vt:lpstr>
      <vt:lpstr>PowerPoint Presentation</vt:lpstr>
      <vt:lpstr>  </vt:lpstr>
      <vt:lpstr>  </vt:lpstr>
      <vt:lpstr>KIA Funding Sources</vt:lpstr>
      <vt:lpstr>KIA Funding Availability</vt:lpstr>
      <vt:lpstr>Items to Consider</vt:lpstr>
      <vt:lpstr>Items to Consider</vt:lpstr>
      <vt:lpstr>Items to Consider</vt:lpstr>
      <vt:lpstr>Items to Consider</vt:lpstr>
      <vt:lpstr>Using KIA creates more project funds, less interest expense</vt:lpstr>
      <vt:lpstr>Other State Water Infrastructure Initiatives</vt:lpstr>
      <vt:lpstr>KIA can leverage existing loan pool to provide immediate funding</vt:lpstr>
      <vt:lpstr>Leveraging Example</vt:lpstr>
      <vt:lpstr>Other State Water Infrastructure Initiatives</vt:lpstr>
      <vt:lpstr>QUESTIONS?</vt:lpstr>
    </vt:vector>
  </TitlesOfParts>
  <Company>New West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 of Transportation</dc:title>
  <dc:creator>dodonnell</dc:creator>
  <cp:lastModifiedBy>Spoonamore, Susan (LRC)</cp:lastModifiedBy>
  <cp:revision>1979</cp:revision>
  <cp:lastPrinted>2019-08-20T18:31:39Z</cp:lastPrinted>
  <dcterms:created xsi:type="dcterms:W3CDTF">2004-12-15T23:10:27Z</dcterms:created>
  <dcterms:modified xsi:type="dcterms:W3CDTF">2019-08-27T18:30:30Z</dcterms:modified>
</cp:coreProperties>
</file>