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16"/>
  </p:notesMasterIdLst>
  <p:sldIdLst>
    <p:sldId id="256" r:id="rId2"/>
    <p:sldId id="264" r:id="rId3"/>
    <p:sldId id="276" r:id="rId4"/>
    <p:sldId id="268" r:id="rId5"/>
    <p:sldId id="270" r:id="rId6"/>
    <p:sldId id="269" r:id="rId7"/>
    <p:sldId id="277" r:id="rId8"/>
    <p:sldId id="278" r:id="rId9"/>
    <p:sldId id="261" r:id="rId10"/>
    <p:sldId id="262" r:id="rId11"/>
    <p:sldId id="265" r:id="rId12"/>
    <p:sldId id="273" r:id="rId13"/>
    <p:sldId id="272" r:id="rId14"/>
    <p:sldId id="275" r:id="rId15"/>
  </p:sldIdLst>
  <p:sldSz cx="9144000" cy="5143500" type="screen16x9"/>
  <p:notesSz cx="7023100" cy="9309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2549"/>
    <a:srgbClr val="D6370C"/>
    <a:srgbClr val="003635"/>
    <a:srgbClr val="FF0D97"/>
    <a:srgbClr val="0000CC"/>
    <a:srgbClr val="9EFF29"/>
    <a:srgbClr val="C80064"/>
    <a:srgbClr val="C33A1F"/>
    <a:srgbClr val="007033"/>
    <a:srgbClr val="1D3A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3478" autoAdjust="0"/>
  </p:normalViewPr>
  <p:slideViewPr>
    <p:cSldViewPr snapToGrid="0">
      <p:cViewPr varScale="1">
        <p:scale>
          <a:sx n="110" d="100"/>
          <a:sy n="110" d="100"/>
        </p:scale>
        <p:origin x="658" y="7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152705" cy="1527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343" cy="467072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8132" y="0"/>
            <a:ext cx="3043343" cy="467072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r">
              <a:defRPr sz="1200"/>
            </a:lvl1pPr>
          </a:lstStyle>
          <a:p>
            <a:fld id="{C8D18E60-4300-4729-A0D7-6AB984C3922D}" type="datetimeFigureOut">
              <a:rPr lang="en-US" smtClean="0"/>
              <a:t>10/22/2019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9138" y="1163638"/>
            <a:ext cx="5584825" cy="31416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324" tIns="46662" rIns="93324" bIns="46662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2310" y="4480004"/>
            <a:ext cx="5618480" cy="3665458"/>
          </a:xfrm>
          <a:prstGeom prst="rect">
            <a:avLst/>
          </a:prstGeom>
        </p:spPr>
        <p:txBody>
          <a:bodyPr vert="horz" lIns="93324" tIns="46662" rIns="93324" bIns="46662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203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8132" y="884203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r">
              <a:defRPr sz="1200"/>
            </a:lvl1pPr>
          </a:lstStyle>
          <a:p>
            <a:fld id="{AF533E96-F078-4B3D-A8F4-F1AF21EBC3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43001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Mike talk about a </a:t>
            </a:r>
            <a:r>
              <a:rPr lang="en-US" dirty="0" err="1"/>
              <a:t>a</a:t>
            </a:r>
            <a:r>
              <a:rPr lang="en-US" dirty="0"/>
              <a:t> replacement reserve account </a:t>
            </a:r>
            <a:r>
              <a:rPr lang="en-US" dirty="0" err="1"/>
              <a:t>withint</a:t>
            </a:r>
            <a:r>
              <a:rPr lang="en-US" dirty="0"/>
              <a:t> he sub bullets.  Most won’t know what that is…..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F533E96-F078-4B3D-A8F4-F1AF21EBC357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009330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F533E96-F078-4B3D-A8F4-F1AF21EBC357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345130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F533E96-F078-4B3D-A8F4-F1AF21EBC357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613122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F533E96-F078-4B3D-A8F4-F1AF21EBC357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897497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F533E96-F078-4B3D-A8F4-F1AF21EBC357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34830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575188" y="3060290"/>
            <a:ext cx="8008376" cy="1725561"/>
          </a:xfr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75188" y="2403986"/>
            <a:ext cx="8001000" cy="678426"/>
          </a:xfrm>
        </p:spPr>
        <p:txBody>
          <a:bodyPr>
            <a:normAutofit/>
          </a:bodyPr>
          <a:lstStyle>
            <a:lvl1pPr marL="0" indent="0" algn="l">
              <a:buNone/>
              <a:defRPr sz="2800" b="0" i="0">
                <a:solidFill>
                  <a:srgbClr val="002060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10/22/2019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10/22/2019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10/22/2019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10/22/2019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Picture 6" descr="E:\websites\free-power-point-templates\2012\logos.png">
            <a:extLst>
              <a:ext uri="{FF2B5EF4-FFF2-40B4-BE49-F238E27FC236}">
                <a16:creationId xmlns:a16="http://schemas.microsoft.com/office/drawing/2014/main" xmlns="" id="{08B89D22-1D6E-450B-881F-4D2A4C527F72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808475" y="2326213"/>
            <a:ext cx="1463784" cy="5269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8" y="253834"/>
            <a:ext cx="8259098" cy="763526"/>
          </a:xfrm>
        </p:spPr>
        <p:txBody>
          <a:bodyPr>
            <a:normAutofit/>
          </a:bodyPr>
          <a:lstStyle>
            <a:lvl1pPr algn="l">
              <a:defRPr sz="3600" baseline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3714" y="1231490"/>
            <a:ext cx="8246070" cy="3554362"/>
          </a:xfrm>
        </p:spPr>
        <p:txBody>
          <a:bodyPr/>
          <a:lstStyle>
            <a:lvl1pPr algn="l">
              <a:defRPr sz="2800">
                <a:solidFill>
                  <a:schemeClr val="bg1"/>
                </a:solidFill>
              </a:defRPr>
            </a:lvl1pPr>
            <a:lvl2pPr algn="l">
              <a:defRPr>
                <a:solidFill>
                  <a:schemeClr val="bg1"/>
                </a:solidFill>
              </a:defRPr>
            </a:lvl2pPr>
            <a:lvl3pPr algn="l">
              <a:defRPr>
                <a:solidFill>
                  <a:schemeClr val="bg1"/>
                </a:solidFill>
              </a:defRPr>
            </a:lvl3pPr>
            <a:lvl4pPr algn="l">
              <a:defRPr>
                <a:solidFill>
                  <a:schemeClr val="bg1"/>
                </a:solidFill>
              </a:defRPr>
            </a:lvl4pPr>
            <a:lvl5pPr algn="l"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10/22/2019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5983" y="406537"/>
            <a:ext cx="6805594" cy="725349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00206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575" y="1143000"/>
            <a:ext cx="6828503" cy="3545497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10/22/2019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10/22/2019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10/22/2019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5318" y="448626"/>
            <a:ext cx="8093365" cy="763525"/>
          </a:xfrm>
        </p:spPr>
        <p:txBody>
          <a:bodyPr>
            <a:normAutofit/>
          </a:bodyPr>
          <a:lstStyle>
            <a:lvl1pPr algn="l">
              <a:defRPr sz="3600" baseline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2131" y="1736625"/>
            <a:ext cx="4040188" cy="479822"/>
          </a:xfrm>
        </p:spPr>
        <p:txBody>
          <a:bodyPr anchor="b"/>
          <a:lstStyle>
            <a:lvl1pPr marL="0" indent="0" algn="ctr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2131" y="2209022"/>
            <a:ext cx="4040188" cy="2276294"/>
          </a:xfrm>
        </p:spPr>
        <p:txBody>
          <a:bodyPr/>
          <a:lstStyle>
            <a:lvl1pPr algn="ctr">
              <a:defRPr sz="2400">
                <a:solidFill>
                  <a:schemeClr val="bg1"/>
                </a:solidFill>
              </a:defRPr>
            </a:lvl1pPr>
            <a:lvl2pPr algn="ctr">
              <a:defRPr sz="2000">
                <a:solidFill>
                  <a:schemeClr val="bg1"/>
                </a:solidFill>
              </a:defRPr>
            </a:lvl2pPr>
            <a:lvl3pPr algn="ctr">
              <a:defRPr sz="1800">
                <a:solidFill>
                  <a:schemeClr val="bg1"/>
                </a:solidFill>
              </a:defRPr>
            </a:lvl3pPr>
            <a:lvl4pPr algn="ctr">
              <a:defRPr sz="1600">
                <a:solidFill>
                  <a:schemeClr val="bg1"/>
                </a:solidFill>
              </a:defRPr>
            </a:lvl4pPr>
            <a:lvl5pPr algn="ctr"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57252" y="1736625"/>
            <a:ext cx="4041775" cy="479822"/>
          </a:xfrm>
        </p:spPr>
        <p:txBody>
          <a:bodyPr anchor="b"/>
          <a:lstStyle>
            <a:lvl1pPr marL="0" indent="0" algn="ctr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557252" y="2209022"/>
            <a:ext cx="4041775" cy="2276294"/>
          </a:xfrm>
        </p:spPr>
        <p:txBody>
          <a:bodyPr/>
          <a:lstStyle>
            <a:lvl1pPr algn="ctr">
              <a:defRPr sz="2400">
                <a:solidFill>
                  <a:schemeClr val="bg1"/>
                </a:solidFill>
              </a:defRPr>
            </a:lvl1pPr>
            <a:lvl2pPr algn="ctr">
              <a:defRPr sz="2000">
                <a:solidFill>
                  <a:schemeClr val="bg1"/>
                </a:solidFill>
              </a:defRPr>
            </a:lvl2pPr>
            <a:lvl3pPr algn="ctr">
              <a:defRPr sz="1800">
                <a:solidFill>
                  <a:schemeClr val="bg1"/>
                </a:solidFill>
              </a:defRPr>
            </a:lvl3pPr>
            <a:lvl4pPr algn="ctr">
              <a:defRPr sz="1600">
                <a:solidFill>
                  <a:schemeClr val="bg1"/>
                </a:solidFill>
              </a:defRPr>
            </a:lvl4pPr>
            <a:lvl5pPr algn="ctr"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10/22/2019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10/22/2019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10/22/2019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10/22/2019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10/22/2019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11E867DF-3DCA-4725-94F0-F2B6BD747A82}"/>
              </a:ext>
            </a:extLst>
          </p:cNvPr>
          <p:cNvSpPr txBox="1"/>
          <p:nvPr userDrawn="1"/>
        </p:nvSpPr>
        <p:spPr>
          <a:xfrm>
            <a:off x="-9150" y="5213747"/>
            <a:ext cx="838962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chemeClr val="bg1">
                    <a:lumMod val="65000"/>
                  </a:schemeClr>
                </a:solidFill>
              </a:rPr>
              <a:t>This presentation uses a free template provided by FPPT.com</a:t>
            </a:r>
          </a:p>
          <a:p>
            <a:r>
              <a:rPr lang="en-US" sz="1400" dirty="0">
                <a:solidFill>
                  <a:schemeClr val="bg1">
                    <a:lumMod val="65000"/>
                  </a:schemeClr>
                </a:solidFill>
              </a:rPr>
              <a:t>www.free-power-point-templates.com</a:t>
            </a:r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mailto:adekmua@gmail.com" TargetMode="External"/><Relationship Id="rId2" Type="http://schemas.openxmlformats.org/officeDocument/2006/relationships/hyperlink" Target="mailto:mike.gardner@bgmu.com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84479" y="3102085"/>
            <a:ext cx="8067368" cy="1585451"/>
          </a:xfrm>
        </p:spPr>
        <p:txBody>
          <a:bodyPr>
            <a:no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Recommendations</a:t>
            </a:r>
            <a:r>
              <a:rPr lang="en-US" sz="2800" dirty="0"/>
              <a:t> </a:t>
            </a:r>
            <a:r>
              <a:rPr lang="en-US" sz="2800" dirty="0">
                <a:solidFill>
                  <a:schemeClr val="tx1"/>
                </a:solidFill>
              </a:rPr>
              <a:t>for the Water and Wastewater Infrastructure Task Force</a:t>
            </a:r>
            <a:br>
              <a:rPr lang="en-US" sz="2800" dirty="0">
                <a:solidFill>
                  <a:schemeClr val="tx1"/>
                </a:solidFill>
              </a:rPr>
            </a:br>
            <a:r>
              <a:rPr lang="en-US" sz="2800" dirty="0">
                <a:solidFill>
                  <a:schemeClr val="tx1"/>
                </a:solidFill>
              </a:rPr>
              <a:t/>
            </a:r>
            <a:br>
              <a:rPr lang="en-US" sz="2800" dirty="0">
                <a:solidFill>
                  <a:schemeClr val="tx1"/>
                </a:solidFill>
              </a:rPr>
            </a:br>
            <a:r>
              <a:rPr lang="en-US" sz="2800" dirty="0">
                <a:solidFill>
                  <a:schemeClr val="tx1"/>
                </a:solidFill>
              </a:rPr>
              <a:t>Mike Gardner, BGMU</a:t>
            </a:r>
            <a:r>
              <a:rPr lang="en-US" sz="3200" dirty="0"/>
              <a:t/>
            </a:r>
            <a:br>
              <a:rPr lang="en-US" sz="3200" dirty="0"/>
            </a:br>
            <a:endParaRPr lang="en-US" sz="32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0"/>
            <a:ext cx="8096864" cy="985935"/>
          </a:xfrm>
        </p:spPr>
        <p:txBody>
          <a:bodyPr>
            <a:normAutofit/>
          </a:bodyPr>
          <a:lstStyle/>
          <a:p>
            <a:r>
              <a:rPr lang="en-US" dirty="0"/>
              <a:t>KY Municipal Utilities Association </a:t>
            </a:r>
          </a:p>
          <a:p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8C88E52B-A564-4291-8DB2-333AB221F0A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52928"/>
            <a:ext cx="2045970" cy="8615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77216" y="603019"/>
            <a:ext cx="6805594" cy="594359"/>
          </a:xfrm>
        </p:spPr>
        <p:txBody>
          <a:bodyPr>
            <a:noAutofit/>
          </a:bodyPr>
          <a:lstStyle/>
          <a:p>
            <a:r>
              <a:rPr lang="en-US" dirty="0">
                <a:solidFill>
                  <a:srgbClr val="FF2549"/>
                </a:solidFill>
              </a:rPr>
              <a:t>RECOMMENDATIONS </a:t>
            </a:r>
            <a:r>
              <a:rPr lang="en-US" dirty="0">
                <a:solidFill>
                  <a:schemeClr val="tx1"/>
                </a:solidFill>
              </a:rPr>
              <a:t/>
            </a:r>
            <a:br>
              <a:rPr lang="en-US" dirty="0">
                <a:solidFill>
                  <a:schemeClr val="tx1"/>
                </a:solidFill>
              </a:rPr>
            </a:br>
            <a:r>
              <a:rPr lang="en-US" dirty="0">
                <a:solidFill>
                  <a:srgbClr val="FF2549"/>
                </a:solidFill>
              </a:rPr>
              <a:t>FOR DISTRESSED SYSTEMS: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77216" y="1828710"/>
            <a:ext cx="8247888" cy="3239852"/>
          </a:xfrm>
        </p:spPr>
        <p:txBody>
          <a:bodyPr>
            <a:noAutofit/>
          </a:bodyPr>
          <a:lstStyle/>
          <a:p>
            <a:pPr>
              <a:lnSpc>
                <a:spcPct val="80000"/>
              </a:lnSpc>
            </a:pPr>
            <a:r>
              <a:rPr lang="en-US" sz="1600" dirty="0"/>
              <a:t>Failure to follow BMPs or continued economic distress for more than 2 years should result in formal distressed system review.</a:t>
            </a:r>
          </a:p>
          <a:p>
            <a:pPr>
              <a:lnSpc>
                <a:spcPct val="80000"/>
              </a:lnSpc>
            </a:pPr>
            <a:endParaRPr lang="en-US" sz="1600" dirty="0"/>
          </a:p>
          <a:p>
            <a:pPr>
              <a:lnSpc>
                <a:spcPct val="80000"/>
              </a:lnSpc>
            </a:pPr>
            <a:r>
              <a:rPr lang="en-US" sz="1600" dirty="0"/>
              <a:t>Create a Board of Public Utility Experts to conduct formal review of distressed systems</a:t>
            </a:r>
          </a:p>
          <a:p>
            <a:pPr marL="0" indent="0">
              <a:lnSpc>
                <a:spcPct val="80000"/>
              </a:lnSpc>
              <a:buNone/>
            </a:pPr>
            <a:endParaRPr lang="en-US" sz="1600" dirty="0"/>
          </a:p>
          <a:p>
            <a:pPr>
              <a:lnSpc>
                <a:spcPct val="80000"/>
              </a:lnSpc>
            </a:pPr>
            <a:r>
              <a:rPr lang="en-US" sz="1600" dirty="0"/>
              <a:t>If distressed system review is unsuccessful, discussions should be </a:t>
            </a:r>
            <a:r>
              <a:rPr lang="en-US" sz="1600" dirty="0" err="1"/>
              <a:t>initated</a:t>
            </a:r>
            <a:r>
              <a:rPr lang="en-US" sz="1600" dirty="0"/>
              <a:t> for regionalization or consolidation with another publicly owned utility.</a:t>
            </a:r>
          </a:p>
          <a:p>
            <a:pPr marL="0" indent="0">
              <a:lnSpc>
                <a:spcPct val="80000"/>
              </a:lnSpc>
              <a:buNone/>
            </a:pPr>
            <a:endParaRPr lang="en-US" sz="1600" dirty="0"/>
          </a:p>
          <a:p>
            <a:pPr>
              <a:lnSpc>
                <a:spcPct val="80000"/>
              </a:lnSpc>
            </a:pPr>
            <a:r>
              <a:rPr lang="en-US" sz="1600" dirty="0"/>
              <a:t>The “rescuing” public utility must have the capacity to operate and maintain the distressed system. The rescuing utility should not take on the financial burden of the regionalization/consolidation.</a:t>
            </a:r>
          </a:p>
          <a:p>
            <a:pPr>
              <a:lnSpc>
                <a:spcPct val="80000"/>
              </a:lnSpc>
            </a:pPr>
            <a:endParaRPr lang="en-US" sz="1600" dirty="0"/>
          </a:p>
          <a:p>
            <a:pPr>
              <a:lnSpc>
                <a:spcPct val="80000"/>
              </a:lnSpc>
            </a:pPr>
            <a:r>
              <a:rPr lang="en-US" sz="1600" dirty="0"/>
              <a:t>Financing for appropriate rescue measures should come from a KIA Revitalization Fund. </a:t>
            </a:r>
          </a:p>
        </p:txBody>
      </p:sp>
    </p:spTree>
    <p:extLst>
      <p:ext uri="{BB962C8B-B14F-4D97-AF65-F5344CB8AC3E}">
        <p14:creationId xmlns:p14="http://schemas.microsoft.com/office/powerpoint/2010/main" val="291454467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2159" y="825612"/>
            <a:ext cx="8259098" cy="763526"/>
          </a:xfrm>
        </p:spPr>
        <p:txBody>
          <a:bodyPr>
            <a:normAutofit fontScale="90000"/>
          </a:bodyPr>
          <a:lstStyle/>
          <a:p>
            <a:r>
              <a:rPr lang="en-US" sz="4000" dirty="0">
                <a:solidFill>
                  <a:srgbClr val="FF2549"/>
                </a:solidFill>
              </a:rPr>
              <a:t>RECOMMENDATIONS </a:t>
            </a:r>
            <a:r>
              <a:rPr lang="en-US" sz="4000" dirty="0">
                <a:solidFill>
                  <a:schemeClr val="tx1"/>
                </a:solidFill>
              </a:rPr>
              <a:t/>
            </a:r>
            <a:br>
              <a:rPr lang="en-US" sz="4000" dirty="0">
                <a:solidFill>
                  <a:schemeClr val="tx1"/>
                </a:solidFill>
              </a:rPr>
            </a:br>
            <a:r>
              <a:rPr lang="en-US" sz="4000" dirty="0">
                <a:solidFill>
                  <a:srgbClr val="FF2549"/>
                </a:solidFill>
              </a:rPr>
              <a:t>FOR DISTRESSED SYSTEMS:</a:t>
            </a:r>
            <a:r>
              <a:rPr lang="en-US" dirty="0">
                <a:solidFill>
                  <a:srgbClr val="D6370C"/>
                </a:solidFill>
              </a:rPr>
              <a:t/>
            </a:r>
            <a:br>
              <a:rPr lang="en-US" dirty="0">
                <a:solidFill>
                  <a:srgbClr val="D6370C"/>
                </a:solidFill>
              </a:rPr>
            </a:br>
            <a:endParaRPr lang="en-US" dirty="0">
              <a:solidFill>
                <a:srgbClr val="D6370C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3714" y="1589138"/>
            <a:ext cx="8246070" cy="3554362"/>
          </a:xfrm>
        </p:spPr>
        <p:txBody>
          <a:bodyPr>
            <a:normAutofit fontScale="62500" lnSpcReduction="20000"/>
          </a:bodyPr>
          <a:lstStyle/>
          <a:p>
            <a:endParaRPr lang="en-US" dirty="0">
              <a:solidFill>
                <a:schemeClr val="tx1"/>
              </a:solidFill>
            </a:endParaRPr>
          </a:p>
          <a:p>
            <a:r>
              <a:rPr lang="en-US" dirty="0">
                <a:solidFill>
                  <a:schemeClr val="tx1"/>
                </a:solidFill>
              </a:rPr>
              <a:t>Establish a Revitalization Fund as part of an allocation of $25 million/year for four years from the General Fund. </a:t>
            </a:r>
          </a:p>
          <a:p>
            <a:pPr marL="0" indent="0">
              <a:buNone/>
            </a:pPr>
            <a:endParaRPr lang="en-US" sz="1100" dirty="0">
              <a:solidFill>
                <a:schemeClr val="tx1"/>
              </a:solidFill>
            </a:endParaRPr>
          </a:p>
          <a:p>
            <a:r>
              <a:rPr lang="en-US" dirty="0">
                <a:solidFill>
                  <a:schemeClr val="tx1"/>
                </a:solidFill>
              </a:rPr>
              <a:t>Fast track funding through the KIA Revitalization Fund (Fund B?).  </a:t>
            </a:r>
          </a:p>
          <a:p>
            <a:endParaRPr lang="en-US" sz="1100" dirty="0">
              <a:solidFill>
                <a:schemeClr val="tx1"/>
              </a:solidFill>
            </a:endParaRPr>
          </a:p>
          <a:p>
            <a:r>
              <a:rPr lang="en-US" dirty="0">
                <a:solidFill>
                  <a:schemeClr val="tx1"/>
                </a:solidFill>
              </a:rPr>
              <a:t>Distressed system funds must be in the form of loans to correct system deficiencies.</a:t>
            </a:r>
          </a:p>
          <a:p>
            <a:pPr marL="0" indent="0">
              <a:buNone/>
            </a:pPr>
            <a:endParaRPr lang="en-US" sz="1300" dirty="0">
              <a:solidFill>
                <a:schemeClr val="tx1"/>
              </a:solidFill>
            </a:endParaRPr>
          </a:p>
          <a:p>
            <a:r>
              <a:rPr lang="en-US" dirty="0">
                <a:solidFill>
                  <a:schemeClr val="tx1"/>
                </a:solidFill>
              </a:rPr>
              <a:t>Partial loan forgiveness may follow the implementation of best management practices if sustained by the utility. </a:t>
            </a:r>
          </a:p>
          <a:p>
            <a:pPr marL="0" indent="0">
              <a:buNone/>
            </a:pPr>
            <a:endParaRPr lang="en-US" sz="1300" dirty="0">
              <a:solidFill>
                <a:schemeClr val="tx1"/>
              </a:solidFill>
            </a:endParaRPr>
          </a:p>
          <a:p>
            <a:r>
              <a:rPr lang="en-US" dirty="0">
                <a:solidFill>
                  <a:schemeClr val="tx1"/>
                </a:solidFill>
              </a:rPr>
              <a:t>Failure to meet BMP procedures or loan repayment accountability reverts loan forgiveness portions back to full loans.</a:t>
            </a:r>
          </a:p>
          <a:p>
            <a:pPr marL="0" indent="0">
              <a:buNone/>
            </a:pPr>
            <a:endParaRPr lang="en-US" sz="1300" dirty="0">
              <a:solidFill>
                <a:schemeClr val="tx1"/>
              </a:solidFill>
            </a:endParaRPr>
          </a:p>
          <a:p>
            <a:r>
              <a:rPr lang="en-US" dirty="0">
                <a:solidFill>
                  <a:schemeClr val="tx1"/>
                </a:solidFill>
              </a:rPr>
              <a:t>Rates should be reviewed every year for distressed systems.</a:t>
            </a:r>
          </a:p>
          <a:p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63310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3533" y="953205"/>
            <a:ext cx="8259098" cy="763526"/>
          </a:xfrm>
        </p:spPr>
        <p:txBody>
          <a:bodyPr>
            <a:normAutofit fontScale="90000"/>
          </a:bodyPr>
          <a:lstStyle/>
          <a:p>
            <a:r>
              <a:rPr lang="en-US" sz="4000" dirty="0">
                <a:solidFill>
                  <a:srgbClr val="0070C0"/>
                </a:solidFill>
              </a:rPr>
              <a:t>RECOMMENDATIONS:</a:t>
            </a:r>
            <a:r>
              <a:rPr lang="en-US" sz="4400" dirty="0">
                <a:solidFill>
                  <a:srgbClr val="0070C0"/>
                </a:solidFill>
              </a:rPr>
              <a:t/>
            </a:r>
            <a:br>
              <a:rPr lang="en-US" sz="4400" dirty="0">
                <a:solidFill>
                  <a:srgbClr val="0070C0"/>
                </a:solidFill>
              </a:rPr>
            </a:b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6561" y="1521775"/>
            <a:ext cx="8246070" cy="2977557"/>
          </a:xfrm>
        </p:spPr>
        <p:txBody>
          <a:bodyPr>
            <a:normAutofit/>
          </a:bodyPr>
          <a:lstStyle/>
          <a:p>
            <a:endParaRPr lang="en-US" dirty="0">
              <a:solidFill>
                <a:schemeClr val="tx1"/>
              </a:solidFill>
            </a:endParaRPr>
          </a:p>
          <a:p>
            <a:r>
              <a:rPr lang="en-US" sz="2400" dirty="0">
                <a:solidFill>
                  <a:schemeClr val="tx1"/>
                </a:solidFill>
              </a:rPr>
              <a:t>Establish funding for state agencies to administer sustainability program</a:t>
            </a:r>
          </a:p>
          <a:p>
            <a:r>
              <a:rPr lang="en-US" sz="2400" dirty="0">
                <a:solidFill>
                  <a:schemeClr val="tx1"/>
                </a:solidFill>
              </a:rPr>
              <a:t>Fund by a new general operating permit fees for water/wastewater systems to allow agencies to provide staffing/resources to administer the program. </a:t>
            </a:r>
          </a:p>
        </p:txBody>
      </p:sp>
    </p:spTree>
    <p:extLst>
      <p:ext uri="{BB962C8B-B14F-4D97-AF65-F5344CB8AC3E}">
        <p14:creationId xmlns:p14="http://schemas.microsoft.com/office/powerpoint/2010/main" val="160415425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60921" y="1129914"/>
            <a:ext cx="6805594" cy="366583"/>
          </a:xfrm>
        </p:spPr>
        <p:txBody>
          <a:bodyPr>
            <a:normAutofit fontScale="90000"/>
          </a:bodyPr>
          <a:lstStyle/>
          <a:p>
            <a:r>
              <a:rPr lang="en-US" dirty="0">
                <a:solidFill>
                  <a:srgbClr val="0070C0"/>
                </a:solidFill>
              </a:rPr>
              <a:t>FINAL RECOMMENDATION: </a:t>
            </a:r>
            <a:br>
              <a:rPr lang="en-US" dirty="0">
                <a:solidFill>
                  <a:srgbClr val="0070C0"/>
                </a:solidFill>
              </a:rPr>
            </a:b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88255" y="1496497"/>
            <a:ext cx="8247888" cy="3220838"/>
          </a:xfrm>
        </p:spPr>
        <p:txBody>
          <a:bodyPr>
            <a:normAutofit fontScale="62500" lnSpcReduction="20000"/>
          </a:bodyPr>
          <a:lstStyle/>
          <a:p>
            <a:endParaRPr lang="en-US" sz="3400" dirty="0"/>
          </a:p>
          <a:p>
            <a:r>
              <a:rPr lang="en-US" sz="3600" dirty="0"/>
              <a:t>Create a Utility Task Force to:</a:t>
            </a:r>
          </a:p>
          <a:p>
            <a:pPr marL="0" indent="0">
              <a:buNone/>
            </a:pPr>
            <a:endParaRPr lang="en-US" sz="900" dirty="0"/>
          </a:p>
          <a:p>
            <a:pPr lvl="1"/>
            <a:r>
              <a:rPr lang="en-US" sz="3400" dirty="0"/>
              <a:t>Further study of the issue.</a:t>
            </a:r>
          </a:p>
          <a:p>
            <a:pPr marL="457200" lvl="1" indent="0">
              <a:buNone/>
            </a:pPr>
            <a:endParaRPr lang="en-US" sz="900" dirty="0"/>
          </a:p>
          <a:p>
            <a:pPr lvl="1"/>
            <a:r>
              <a:rPr lang="en-US" sz="3400" dirty="0"/>
              <a:t>Suggest changes to regulations, statutes legislation, policies and funding mechanisms, to implement real change.</a:t>
            </a:r>
          </a:p>
          <a:p>
            <a:pPr marL="457200" lvl="1" indent="0">
              <a:buNone/>
            </a:pPr>
            <a:endParaRPr lang="en-US" sz="1000" dirty="0"/>
          </a:p>
          <a:p>
            <a:pPr lvl="1"/>
            <a:r>
              <a:rPr lang="en-US" sz="3400" dirty="0"/>
              <a:t>Include perspective of utility managers, agencies and associations.</a:t>
            </a:r>
          </a:p>
          <a:p>
            <a:pPr marL="457200" lvl="1" indent="0">
              <a:buNone/>
            </a:pPr>
            <a:endParaRPr lang="en-US" sz="1000" dirty="0"/>
          </a:p>
          <a:p>
            <a:pPr lvl="1"/>
            <a:r>
              <a:rPr lang="en-US" sz="3400" dirty="0"/>
              <a:t>Task force should be comprised of representatives of DOW, KIA, PSC, KMUA, KLC, KACO, KRWA, DLG, RCAP</a:t>
            </a:r>
          </a:p>
        </p:txBody>
      </p:sp>
    </p:spTree>
    <p:extLst>
      <p:ext uri="{BB962C8B-B14F-4D97-AF65-F5344CB8AC3E}">
        <p14:creationId xmlns:p14="http://schemas.microsoft.com/office/powerpoint/2010/main" val="144234285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45691" y="3414251"/>
            <a:ext cx="8067368" cy="1585451"/>
          </a:xfrm>
        </p:spPr>
        <p:txBody>
          <a:bodyPr>
            <a:normAutofit/>
          </a:bodyPr>
          <a:lstStyle/>
          <a:p>
            <a:r>
              <a:rPr lang="en-US" sz="2400" dirty="0">
                <a:solidFill>
                  <a:schemeClr val="tx1"/>
                </a:solidFill>
              </a:rPr>
              <a:t>Mike Gardner, BGMU, </a:t>
            </a:r>
            <a:r>
              <a:rPr lang="en-US" sz="2400" dirty="0">
                <a:hlinkClick r:id="rId2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mike.gardner@bgmu.com</a:t>
            </a:r>
            <a:r>
              <a:rPr lang="en-US" sz="2400" dirty="0"/>
              <a:t/>
            </a:r>
            <a:br>
              <a:rPr lang="en-US" sz="2400" dirty="0"/>
            </a:br>
            <a:r>
              <a:rPr lang="en-US" sz="2400" dirty="0">
                <a:solidFill>
                  <a:schemeClr val="tx1"/>
                </a:solidFill>
              </a:rPr>
              <a:t>Annette DuPont-Ewing, KMUA, </a:t>
            </a:r>
            <a:r>
              <a:rPr lang="en-US" sz="2400" dirty="0">
                <a:hlinkClick r:id="rId3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adekmua@gmail.com</a:t>
            </a:r>
            <a:r>
              <a:rPr lang="en-US" sz="2400" dirty="0"/>
              <a:t> 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0"/>
            <a:ext cx="8096864" cy="985935"/>
          </a:xfrm>
        </p:spPr>
        <p:txBody>
          <a:bodyPr>
            <a:normAutofit/>
          </a:bodyPr>
          <a:lstStyle/>
          <a:p>
            <a:r>
              <a:rPr lang="en-US" dirty="0"/>
              <a:t>KY Municipal Utilities Association </a:t>
            </a:r>
          </a:p>
          <a:p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8C88E52B-A564-4291-8DB2-333AB221F0A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452928"/>
            <a:ext cx="2045970" cy="8615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13252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65983" y="365760"/>
            <a:ext cx="6805594" cy="228600"/>
          </a:xfrm>
        </p:spPr>
        <p:txBody>
          <a:bodyPr>
            <a:noAutofit/>
          </a:bodyPr>
          <a:lstStyle/>
          <a:p>
            <a:r>
              <a:rPr lang="en-US" sz="3200" dirty="0">
                <a:solidFill>
                  <a:srgbClr val="0070C0"/>
                </a:solidFill>
              </a:rPr>
              <a:t>KENTUCKY A PROVEN SUCCESS STORY!  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15984" y="938646"/>
            <a:ext cx="8247888" cy="3557016"/>
          </a:xfrm>
        </p:spPr>
        <p:txBody>
          <a:bodyPr>
            <a:normAutofit fontScale="32500" lnSpcReduction="20000"/>
          </a:bodyPr>
          <a:lstStyle/>
          <a:p>
            <a:r>
              <a:rPr lang="en-US" sz="5500" dirty="0"/>
              <a:t>Public water supply compliance and drinking water quality in Kentucky has been very good.</a:t>
            </a:r>
          </a:p>
          <a:p>
            <a:pPr marL="0" indent="0">
              <a:buNone/>
            </a:pPr>
            <a:endParaRPr lang="en-US" sz="3800" dirty="0"/>
          </a:p>
          <a:p>
            <a:r>
              <a:rPr lang="en-US" sz="5500" dirty="0"/>
              <a:t>Kentucky has been successful - 2020 Plan.</a:t>
            </a:r>
          </a:p>
          <a:p>
            <a:pPr marL="0" indent="0">
              <a:buNone/>
            </a:pPr>
            <a:endParaRPr lang="en-US" sz="3800" dirty="0"/>
          </a:p>
          <a:p>
            <a:r>
              <a:rPr lang="en-US" sz="5500" dirty="0"/>
              <a:t>Aging infrastructure and distressed water and wastewater systems are significant challenges.</a:t>
            </a:r>
          </a:p>
          <a:p>
            <a:endParaRPr lang="en-US" sz="3800" dirty="0"/>
          </a:p>
          <a:p>
            <a:r>
              <a:rPr lang="en-US" sz="5500" dirty="0"/>
              <a:t>Roughly $14.5 billion is needed over the next 20 years – really means $132.05 per Kentuckian per year for 20 years! </a:t>
            </a:r>
          </a:p>
          <a:p>
            <a:endParaRPr lang="en-US" sz="5000" dirty="0"/>
          </a:p>
          <a:p>
            <a:r>
              <a:rPr lang="en-US" sz="5500" dirty="0"/>
              <a:t>A short term plan is needed to address distressed and failing systems and a long term plan is needed to address ongoing aging infrastructure.</a:t>
            </a:r>
          </a:p>
          <a:p>
            <a:pPr marL="0" indent="0">
              <a:buNone/>
            </a:pPr>
            <a:endParaRPr lang="en-US" sz="3800" dirty="0"/>
          </a:p>
          <a:p>
            <a:r>
              <a:rPr lang="en-US" sz="5500" dirty="0"/>
              <a:t>These challenges can be met with cooperation, collaboration and commitment.</a:t>
            </a:r>
          </a:p>
          <a:p>
            <a:pPr marL="0" indent="0">
              <a:buNone/>
            </a:pPr>
            <a:endParaRPr lang="en-US" sz="2400" b="1" i="1" dirty="0">
              <a:solidFill>
                <a:schemeClr val="accent5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06043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41006" y="427319"/>
            <a:ext cx="6805594" cy="725349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0070C0"/>
                </a:solidFill>
              </a:rPr>
              <a:t> Challenges to be Addressed;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389497" y="1279112"/>
            <a:ext cx="8247888" cy="3557016"/>
          </a:xfrm>
        </p:spPr>
        <p:txBody>
          <a:bodyPr>
            <a:normAutofit/>
          </a:bodyPr>
          <a:lstStyle/>
          <a:p>
            <a:r>
              <a:rPr lang="en-US" dirty="0"/>
              <a:t>Leadership Issues</a:t>
            </a:r>
          </a:p>
          <a:p>
            <a:r>
              <a:rPr lang="en-US" dirty="0"/>
              <a:t>Clarification of regulatory Roles</a:t>
            </a:r>
          </a:p>
          <a:p>
            <a:r>
              <a:rPr lang="en-US" dirty="0"/>
              <a:t>Utility Accountability and Enforcement Issues</a:t>
            </a:r>
          </a:p>
          <a:p>
            <a:r>
              <a:rPr lang="en-US" dirty="0"/>
              <a:t>Funding for accountability and Enforcement</a:t>
            </a:r>
          </a:p>
          <a:p>
            <a:r>
              <a:rPr lang="en-US" dirty="0"/>
              <a:t>Utility Rates and Rate Review</a:t>
            </a:r>
          </a:p>
          <a:p>
            <a:r>
              <a:rPr lang="en-US" dirty="0"/>
              <a:t>Capital Funding</a:t>
            </a:r>
          </a:p>
        </p:txBody>
      </p:sp>
    </p:spTree>
    <p:extLst>
      <p:ext uri="{BB962C8B-B14F-4D97-AF65-F5344CB8AC3E}">
        <p14:creationId xmlns:p14="http://schemas.microsoft.com/office/powerpoint/2010/main" val="19673359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26703" y="321552"/>
            <a:ext cx="8483706" cy="605791"/>
          </a:xfrm>
        </p:spPr>
        <p:txBody>
          <a:bodyPr>
            <a:normAutofit fontScale="90000"/>
          </a:bodyPr>
          <a:lstStyle/>
          <a:p>
            <a:r>
              <a:rPr lang="en-US" dirty="0">
                <a:solidFill>
                  <a:srgbClr val="0070C0"/>
                </a:solidFill>
              </a:rPr>
              <a:t/>
            </a:r>
            <a:br>
              <a:rPr lang="en-US" dirty="0">
                <a:solidFill>
                  <a:srgbClr val="0070C0"/>
                </a:solidFill>
              </a:rPr>
            </a:br>
            <a:r>
              <a:rPr lang="en-US" sz="4000" dirty="0">
                <a:solidFill>
                  <a:srgbClr val="0070C0"/>
                </a:solidFill>
              </a:rPr>
              <a:t>WHAT ARE BEST MANAGEMENT PRACTICES?  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232991" y="1550998"/>
            <a:ext cx="8949689" cy="359250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1900" u="sng" dirty="0"/>
              <a:t>Technological practices</a:t>
            </a:r>
            <a:r>
              <a:rPr lang="en-US" sz="1900" dirty="0"/>
              <a:t>  - ensure that technology is updated, efficient, and is able to provide the level of treatment to provide the necessary assurances of health and environmental standards.    </a:t>
            </a:r>
          </a:p>
          <a:p>
            <a:pPr marL="0" indent="0">
              <a:buNone/>
            </a:pPr>
            <a:endParaRPr lang="en-US" sz="1900" dirty="0"/>
          </a:p>
          <a:p>
            <a:pPr marL="0" indent="0">
              <a:buNone/>
            </a:pPr>
            <a:r>
              <a:rPr lang="en-US" sz="1900" u="sng" dirty="0"/>
              <a:t>Financial practices </a:t>
            </a:r>
            <a:r>
              <a:rPr lang="en-US" sz="1900" dirty="0"/>
              <a:t> - ensure that rates include operation and maintenance costs, capital planning, debt payments, infrastructure replacement, reserve funds, inflation, etc. </a:t>
            </a:r>
          </a:p>
          <a:p>
            <a:pPr marL="0" indent="0">
              <a:buNone/>
            </a:pPr>
            <a:endParaRPr lang="en-US" sz="1900" dirty="0"/>
          </a:p>
          <a:p>
            <a:pPr marL="0" indent="0">
              <a:buNone/>
            </a:pPr>
            <a:r>
              <a:rPr lang="en-US" sz="1900" u="sng" dirty="0"/>
              <a:t>Managerial practices </a:t>
            </a:r>
            <a:r>
              <a:rPr lang="en-US" sz="1900" dirty="0"/>
              <a:t> - ensure that staffing and training needs are met including specific water and wastewater treatment practices, operating procedures, infrastructure maintenance and replacement procedures, water loss controls, accountability and transparency.</a:t>
            </a:r>
          </a:p>
        </p:txBody>
      </p:sp>
    </p:spTree>
    <p:extLst>
      <p:ext uri="{BB962C8B-B14F-4D97-AF65-F5344CB8AC3E}">
        <p14:creationId xmlns:p14="http://schemas.microsoft.com/office/powerpoint/2010/main" val="31187445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65983" y="91439"/>
            <a:ext cx="6805594" cy="2571751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0070C0"/>
                </a:solidFill>
              </a:rPr>
              <a:t> 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94310" y="800100"/>
            <a:ext cx="8949689" cy="434339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/>
              <a:t>Change, cooperation, collaboration and commitment are needed to create</a:t>
            </a:r>
          </a:p>
          <a:p>
            <a:pPr marL="0" indent="0">
              <a:buNone/>
            </a:pPr>
            <a:r>
              <a:rPr lang="en-US" sz="3200" dirty="0"/>
              <a:t>Sustainability of Kentucky’s</a:t>
            </a:r>
          </a:p>
          <a:p>
            <a:pPr marL="0" indent="0">
              <a:buNone/>
            </a:pPr>
            <a:r>
              <a:rPr lang="en-US" sz="3200" dirty="0"/>
              <a:t>Water and Wastewater Infrastructure.</a:t>
            </a:r>
          </a:p>
          <a:p>
            <a:pPr marL="0" indent="0">
              <a:buNone/>
            </a:pPr>
            <a:endParaRPr lang="en-US" sz="3400" dirty="0"/>
          </a:p>
          <a:p>
            <a:pPr marL="0" indent="0">
              <a:buNone/>
            </a:pPr>
            <a:r>
              <a:rPr lang="en-US" sz="3400" dirty="0">
                <a:solidFill>
                  <a:srgbClr val="0070C0"/>
                </a:solidFill>
              </a:rPr>
              <a:t>These are KMUA’s Proposed Recommendations:</a:t>
            </a:r>
          </a:p>
        </p:txBody>
      </p:sp>
    </p:spTree>
    <p:extLst>
      <p:ext uri="{BB962C8B-B14F-4D97-AF65-F5344CB8AC3E}">
        <p14:creationId xmlns:p14="http://schemas.microsoft.com/office/powerpoint/2010/main" val="19410947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rgbClr val="0070C0"/>
                </a:solidFill>
              </a:rPr>
              <a:t>KMUA’s RECOMMENDATIONS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sz="2900" dirty="0">
                <a:solidFill>
                  <a:schemeClr val="tx1"/>
                </a:solidFill>
              </a:rPr>
              <a:t>Establish a Utility Taskforce </a:t>
            </a:r>
            <a:r>
              <a:rPr lang="en-US" sz="2900" dirty="0">
                <a:solidFill>
                  <a:srgbClr val="FF0000"/>
                </a:solidFill>
              </a:rPr>
              <a:t>to empower, streamline and facilitate necessary change.  </a:t>
            </a:r>
            <a:r>
              <a:rPr lang="en-US" sz="2900" dirty="0">
                <a:solidFill>
                  <a:schemeClr val="tx1"/>
                </a:solidFill>
              </a:rPr>
              <a:t>Change</a:t>
            </a:r>
            <a:r>
              <a:rPr lang="en-US" sz="2900" i="1" dirty="0">
                <a:solidFill>
                  <a:schemeClr val="tx1"/>
                </a:solidFill>
              </a:rPr>
              <a:t> </a:t>
            </a:r>
            <a:r>
              <a:rPr lang="en-US" sz="2900" dirty="0">
                <a:solidFill>
                  <a:schemeClr val="tx1"/>
                </a:solidFill>
              </a:rPr>
              <a:t>that supports sustainability of KY’s water and wastewater infrastructure needs to be championed by utility experts in cooperation with state agencies.</a:t>
            </a:r>
          </a:p>
          <a:p>
            <a:pPr marL="0" indent="0">
              <a:buNone/>
            </a:pPr>
            <a:endParaRPr lang="en-US" sz="900" dirty="0">
              <a:solidFill>
                <a:schemeClr val="tx1"/>
              </a:solidFill>
            </a:endParaRPr>
          </a:p>
          <a:p>
            <a:r>
              <a:rPr lang="en-US" sz="2900" dirty="0">
                <a:solidFill>
                  <a:schemeClr val="tx1"/>
                </a:solidFill>
              </a:rPr>
              <a:t>Each </a:t>
            </a:r>
            <a:r>
              <a:rPr lang="en-US" sz="2900" dirty="0">
                <a:solidFill>
                  <a:srgbClr val="FF0000"/>
                </a:solidFill>
              </a:rPr>
              <a:t>public water system must recognize their role </a:t>
            </a:r>
            <a:r>
              <a:rPr lang="en-US" sz="2900" dirty="0">
                <a:solidFill>
                  <a:schemeClr val="tx1"/>
                </a:solidFill>
              </a:rPr>
              <a:t>in protecting KY’s Public Health. </a:t>
            </a:r>
          </a:p>
          <a:p>
            <a:pPr marL="0" indent="0">
              <a:buNone/>
            </a:pPr>
            <a:endParaRPr lang="en-US" sz="900" dirty="0">
              <a:solidFill>
                <a:schemeClr val="tx1"/>
              </a:solidFill>
            </a:endParaRPr>
          </a:p>
          <a:p>
            <a:r>
              <a:rPr lang="en-US" sz="2900" dirty="0">
                <a:solidFill>
                  <a:schemeClr val="tx1"/>
                </a:solidFill>
              </a:rPr>
              <a:t>Each System must be accountable and apply </a:t>
            </a:r>
            <a:r>
              <a:rPr lang="en-US" sz="2900" dirty="0">
                <a:solidFill>
                  <a:srgbClr val="FF0000"/>
                </a:solidFill>
              </a:rPr>
              <a:t>Best Management Practices.</a:t>
            </a:r>
            <a:r>
              <a:rPr lang="en-US" sz="2900" b="1" dirty="0">
                <a:solidFill>
                  <a:srgbClr val="FF0000"/>
                </a:solidFill>
              </a:rPr>
              <a:t> </a:t>
            </a:r>
            <a:endParaRPr lang="en-US" dirty="0">
              <a:solidFill>
                <a:schemeClr val="tx1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97414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18226" y="539961"/>
            <a:ext cx="6805594" cy="594359"/>
          </a:xfrm>
        </p:spPr>
        <p:txBody>
          <a:bodyPr>
            <a:noAutofit/>
          </a:bodyPr>
          <a:lstStyle/>
          <a:p>
            <a:r>
              <a:rPr lang="en-US" dirty="0">
                <a:solidFill>
                  <a:srgbClr val="0070C0"/>
                </a:solidFill>
              </a:rPr>
              <a:t>RECOMMENDATIONS: 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278947" y="1387496"/>
            <a:ext cx="7795260" cy="365078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Independent Annual Audits for </a:t>
            </a:r>
            <a:r>
              <a:rPr lang="en-US" u="sng" dirty="0"/>
              <a:t>every</a:t>
            </a:r>
            <a:r>
              <a:rPr lang="en-US" dirty="0"/>
              <a:t> system  : </a:t>
            </a:r>
          </a:p>
          <a:p>
            <a:pPr marL="0" indent="0">
              <a:buNone/>
            </a:pPr>
            <a:endParaRPr lang="en-US" dirty="0"/>
          </a:p>
          <a:p>
            <a:pPr lvl="1"/>
            <a:r>
              <a:rPr lang="en-US" dirty="0"/>
              <a:t>Financial Audit Reviews  </a:t>
            </a:r>
          </a:p>
          <a:p>
            <a:pPr lvl="1"/>
            <a:r>
              <a:rPr lang="en-US" dirty="0"/>
              <a:t>Two years of deficits trigger system review</a:t>
            </a:r>
          </a:p>
          <a:p>
            <a:pPr lvl="1"/>
            <a:r>
              <a:rPr lang="en-US" dirty="0"/>
              <a:t>Proper Accounting Practices</a:t>
            </a:r>
          </a:p>
          <a:p>
            <a:pPr lvl="1"/>
            <a:r>
              <a:rPr lang="en-US" dirty="0"/>
              <a:t>General Financial Capability</a:t>
            </a:r>
          </a:p>
        </p:txBody>
      </p:sp>
    </p:spTree>
    <p:extLst>
      <p:ext uri="{BB962C8B-B14F-4D97-AF65-F5344CB8AC3E}">
        <p14:creationId xmlns:p14="http://schemas.microsoft.com/office/powerpoint/2010/main" val="313519083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65983" y="339208"/>
            <a:ext cx="6805594" cy="594359"/>
          </a:xfrm>
        </p:spPr>
        <p:txBody>
          <a:bodyPr>
            <a:noAutofit/>
          </a:bodyPr>
          <a:lstStyle/>
          <a:p>
            <a:r>
              <a:rPr lang="en-US" dirty="0">
                <a:solidFill>
                  <a:srgbClr val="0070C0"/>
                </a:solidFill>
              </a:rPr>
              <a:t>RECOMMENDATIONS: 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65983" y="1303003"/>
            <a:ext cx="7795260" cy="3840497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en-US" sz="4000" dirty="0"/>
              <a:t>Best Management Practices that include</a:t>
            </a:r>
            <a:r>
              <a:rPr lang="en-US" sz="3400" dirty="0"/>
              <a:t>: </a:t>
            </a:r>
          </a:p>
          <a:p>
            <a:pPr marL="0" indent="0">
              <a:buNone/>
            </a:pPr>
            <a:endParaRPr lang="en-US" sz="3400" dirty="0"/>
          </a:p>
          <a:p>
            <a:pPr lvl="1"/>
            <a:r>
              <a:rPr lang="en-US" sz="3400" dirty="0"/>
              <a:t>Asset Management /Capital Budget Plans. </a:t>
            </a:r>
          </a:p>
          <a:p>
            <a:pPr marL="457200" lvl="1" indent="0">
              <a:buNone/>
            </a:pPr>
            <a:endParaRPr lang="en-US" sz="1900" dirty="0"/>
          </a:p>
          <a:p>
            <a:pPr lvl="1"/>
            <a:r>
              <a:rPr lang="en-US" sz="3400" dirty="0"/>
              <a:t>Economic based Non-Revenue Water Programs. </a:t>
            </a:r>
          </a:p>
          <a:p>
            <a:pPr lvl="1"/>
            <a:endParaRPr lang="en-US" sz="1900" dirty="0"/>
          </a:p>
          <a:p>
            <a:pPr lvl="1"/>
            <a:r>
              <a:rPr lang="en-US" sz="3400" dirty="0"/>
              <a:t>Require revenues generated to be used only for utility operations, including infrastructure needs.  </a:t>
            </a:r>
          </a:p>
          <a:p>
            <a:pPr lvl="1"/>
            <a:endParaRPr lang="en-US" sz="1700" dirty="0"/>
          </a:p>
          <a:p>
            <a:pPr lvl="1"/>
            <a:r>
              <a:rPr lang="en-US" sz="3400" dirty="0"/>
              <a:t>Closely track grants and loans to use only for intended purposes.  </a:t>
            </a:r>
          </a:p>
          <a:p>
            <a:pPr marL="457200" lvl="1" indent="0">
              <a:buNone/>
            </a:pPr>
            <a:endParaRPr lang="en-US" sz="1700" dirty="0"/>
          </a:p>
          <a:p>
            <a:pPr lvl="1"/>
            <a:r>
              <a:rPr lang="en-US" sz="3400" dirty="0"/>
              <a:t>Ensure adequate staffing, certification, compensation and benefits are in place at every system.  </a:t>
            </a:r>
          </a:p>
          <a:p>
            <a:pPr marL="457200" lvl="1" indent="0">
              <a:buNone/>
            </a:pPr>
            <a:endParaRPr lang="en-US" sz="1500" dirty="0"/>
          </a:p>
          <a:p>
            <a:pPr lvl="1"/>
            <a:r>
              <a:rPr lang="en-US" sz="3400" dirty="0"/>
              <a:t>Training requirements for Board members or elected officials overseeing utility operations.  </a:t>
            </a:r>
          </a:p>
        </p:txBody>
      </p:sp>
    </p:spTree>
    <p:extLst>
      <p:ext uri="{BB962C8B-B14F-4D97-AF65-F5344CB8AC3E}">
        <p14:creationId xmlns:p14="http://schemas.microsoft.com/office/powerpoint/2010/main" val="222602445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6827" y="363545"/>
            <a:ext cx="8259098" cy="763526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0070C0"/>
                </a:solidFill>
              </a:rPr>
              <a:t>RECOMMENDATIONS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6214" y="1430963"/>
            <a:ext cx="8245657" cy="355701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>
                <a:solidFill>
                  <a:schemeClr val="tx1"/>
                </a:solidFill>
              </a:rPr>
              <a:t>Rate Making Practices that include:</a:t>
            </a:r>
            <a:endParaRPr lang="en-US" sz="1900" dirty="0">
              <a:solidFill>
                <a:schemeClr val="tx1"/>
              </a:solidFill>
            </a:endParaRPr>
          </a:p>
          <a:p>
            <a:pPr>
              <a:lnSpc>
                <a:spcPct val="150000"/>
              </a:lnSpc>
            </a:pPr>
            <a:r>
              <a:rPr lang="en-US" sz="1800" dirty="0">
                <a:solidFill>
                  <a:schemeClr val="tx1"/>
                </a:solidFill>
              </a:rPr>
              <a:t>Remove the politics from rate making…</a:t>
            </a:r>
          </a:p>
          <a:p>
            <a:pPr>
              <a:lnSpc>
                <a:spcPct val="150000"/>
              </a:lnSpc>
            </a:pPr>
            <a:r>
              <a:rPr lang="en-US" sz="1800" dirty="0">
                <a:solidFill>
                  <a:schemeClr val="tx1"/>
                </a:solidFill>
              </a:rPr>
              <a:t>Require rates to be adjusted annually for inflation.</a:t>
            </a:r>
          </a:p>
          <a:p>
            <a:pPr>
              <a:lnSpc>
                <a:spcPct val="150000"/>
              </a:lnSpc>
            </a:pPr>
            <a:r>
              <a:rPr lang="en-US" sz="1900" dirty="0">
                <a:solidFill>
                  <a:schemeClr val="tx1"/>
                </a:solidFill>
              </a:rPr>
              <a:t>Require an independent rate review every three years.</a:t>
            </a:r>
          </a:p>
          <a:p>
            <a:pPr>
              <a:lnSpc>
                <a:spcPct val="150000"/>
              </a:lnSpc>
            </a:pPr>
            <a:r>
              <a:rPr lang="en-US" sz="1900" dirty="0">
                <a:solidFill>
                  <a:schemeClr val="tx1"/>
                </a:solidFill>
              </a:rPr>
              <a:t>Rates should be cost based and sufficient to cover all debt service and coverage requirements as well as all operation, maintenance, repair and replacement.</a:t>
            </a:r>
          </a:p>
          <a:p>
            <a:pPr marL="0" indent="0">
              <a:buNone/>
            </a:pPr>
            <a:endParaRPr lang="en-US" sz="900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94650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821</Words>
  <Application>Microsoft Office PowerPoint</Application>
  <PresentationFormat>On-screen Show (16:9)</PresentationFormat>
  <Paragraphs>112</Paragraphs>
  <Slides>14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7" baseType="lpstr">
      <vt:lpstr>Arial</vt:lpstr>
      <vt:lpstr>Calibri</vt:lpstr>
      <vt:lpstr>Office Theme</vt:lpstr>
      <vt:lpstr>Recommendations for the Water and Wastewater Infrastructure Task Force  Mike Gardner, BGMU </vt:lpstr>
      <vt:lpstr>KENTUCKY A PROVEN SUCCESS STORY!  </vt:lpstr>
      <vt:lpstr> Challenges to be Addressed;</vt:lpstr>
      <vt:lpstr> WHAT ARE BEST MANAGEMENT PRACTICES?  </vt:lpstr>
      <vt:lpstr> </vt:lpstr>
      <vt:lpstr>KMUA’s RECOMMENDATIONS</vt:lpstr>
      <vt:lpstr>RECOMMENDATIONS: </vt:lpstr>
      <vt:lpstr>RECOMMENDATIONS: </vt:lpstr>
      <vt:lpstr>RECOMMENDATIONS</vt:lpstr>
      <vt:lpstr>RECOMMENDATIONS  FOR DISTRESSED SYSTEMS:</vt:lpstr>
      <vt:lpstr>RECOMMENDATIONS  FOR DISTRESSED SYSTEMS: </vt:lpstr>
      <vt:lpstr>RECOMMENDATIONS: </vt:lpstr>
      <vt:lpstr>FINAL RECOMMENDATION:  </vt:lpstr>
      <vt:lpstr>Mike Gardner, BGMU, mike.gardner@bgmu.com Annette DuPont-Ewing, KMUA, adekmua@gmail.com 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2017-08-01T15:40:51Z</dcterms:created>
  <dcterms:modified xsi:type="dcterms:W3CDTF">2019-10-22T12:21:24Z</dcterms:modified>
</cp:coreProperties>
</file>