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281" r:id="rId4"/>
    <p:sldId id="296" r:id="rId5"/>
    <p:sldId id="287" r:id="rId6"/>
    <p:sldId id="282" r:id="rId7"/>
    <p:sldId id="285" r:id="rId8"/>
    <p:sldId id="301" r:id="rId9"/>
    <p:sldId id="288" r:id="rId10"/>
    <p:sldId id="297" r:id="rId11"/>
    <p:sldId id="298" r:id="rId12"/>
    <p:sldId id="290" r:id="rId13"/>
    <p:sldId id="302" r:id="rId14"/>
    <p:sldId id="284" r:id="rId15"/>
    <p:sldId id="293" r:id="rId16"/>
    <p:sldId id="286" r:id="rId17"/>
    <p:sldId id="292" r:id="rId18"/>
    <p:sldId id="295"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09" autoAdjust="0"/>
  </p:normalViewPr>
  <p:slideViewPr>
    <p:cSldViewPr snapToGrid="0" showGuides="1">
      <p:cViewPr varScale="1">
        <p:scale>
          <a:sx n="84" d="100"/>
          <a:sy n="84" d="100"/>
        </p:scale>
        <p:origin x="566" y="77"/>
      </p:cViewPr>
      <p:guideLst>
        <p:guide orient="horz" pos="2160"/>
        <p:guide pos="386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4A90C22-FBE7-4216-B9D6-ABAA81A16EC1}" type="datetimeFigureOut">
              <a:rPr lang="en-US" smtClean="0"/>
              <a:t>10/28/2019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D54BC1-E203-43D6-ADBC-7700A5EC775C}" type="slidenum">
              <a:rPr lang="en-US" smtClean="0"/>
              <a:t>‹#›</a:t>
            </a:fld>
            <a:endParaRPr lang="en-US"/>
          </a:p>
        </p:txBody>
      </p:sp>
    </p:spTree>
    <p:extLst>
      <p:ext uri="{BB962C8B-B14F-4D97-AF65-F5344CB8AC3E}">
        <p14:creationId xmlns:p14="http://schemas.microsoft.com/office/powerpoint/2010/main" val="4856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3</a:t>
            </a:fld>
            <a:endParaRPr lang="en-US"/>
          </a:p>
        </p:txBody>
      </p:sp>
    </p:spTree>
    <p:extLst>
      <p:ext uri="{BB962C8B-B14F-4D97-AF65-F5344CB8AC3E}">
        <p14:creationId xmlns:p14="http://schemas.microsoft.com/office/powerpoint/2010/main" val="126907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4</a:t>
            </a:fld>
            <a:endParaRPr lang="en-US"/>
          </a:p>
        </p:txBody>
      </p:sp>
    </p:spTree>
    <p:extLst>
      <p:ext uri="{BB962C8B-B14F-4D97-AF65-F5344CB8AC3E}">
        <p14:creationId xmlns:p14="http://schemas.microsoft.com/office/powerpoint/2010/main" val="1370222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8</a:t>
            </a:fld>
            <a:endParaRPr lang="en-US"/>
          </a:p>
        </p:txBody>
      </p:sp>
    </p:spTree>
    <p:extLst>
      <p:ext uri="{BB962C8B-B14F-4D97-AF65-F5344CB8AC3E}">
        <p14:creationId xmlns:p14="http://schemas.microsoft.com/office/powerpoint/2010/main" val="364409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9</a:t>
            </a:fld>
            <a:endParaRPr lang="en-US"/>
          </a:p>
        </p:txBody>
      </p:sp>
    </p:spTree>
    <p:extLst>
      <p:ext uri="{BB962C8B-B14F-4D97-AF65-F5344CB8AC3E}">
        <p14:creationId xmlns:p14="http://schemas.microsoft.com/office/powerpoint/2010/main" val="286842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5">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A852960-2CB5-4A5C-AC77-7997960F6671}" type="datetime1">
              <a:rPr lang="en-US" smtClean="0"/>
              <a:t>10/28/2019</a:t>
            </a:fld>
            <a:endParaRPr lang="en-US"/>
          </a:p>
        </p:txBody>
      </p:sp>
      <p:sp>
        <p:nvSpPr>
          <p:cNvPr id="5" name="Footer Placeholder 4"/>
          <p:cNvSpPr>
            <a:spLocks noGrp="1"/>
          </p:cNvSpPr>
          <p:nvPr>
            <p:ph type="ftr" sz="quarter" idx="11"/>
          </p:nvPr>
        </p:nvSpPr>
        <p:spPr/>
        <p:txBody>
          <a:bodyPr/>
          <a:lstStyle/>
          <a:p>
            <a:r>
              <a:rPr lang="en-US" smtClean="0"/>
              <a:t>Kentucky Public Service Commission </a:t>
            </a:r>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23447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AB617B1-6AA2-49DE-9436-24AA9C7920E2}" type="datetime1">
              <a:rPr lang="en-US" smtClean="0"/>
              <a:t>10/28/2019</a:t>
            </a:fld>
            <a:endParaRPr lang="en-US"/>
          </a:p>
        </p:txBody>
      </p:sp>
      <p:sp>
        <p:nvSpPr>
          <p:cNvPr id="5" name="Footer Placeholder 4"/>
          <p:cNvSpPr>
            <a:spLocks noGrp="1"/>
          </p:cNvSpPr>
          <p:nvPr>
            <p:ph type="ftr" sz="quarter" idx="11"/>
          </p:nvPr>
        </p:nvSpPr>
        <p:spPr/>
        <p:txBody>
          <a:bodyPr/>
          <a:lstStyle/>
          <a:p>
            <a:r>
              <a:rPr lang="en-US" dirty="0" smtClean="0"/>
              <a:t>Kentucky Public Service Commission</a:t>
            </a:r>
          </a:p>
          <a:p>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19938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4438D-AE8F-4F36-9D71-AD0A64CB393F}" type="datetime1">
              <a:rPr lang="en-US" smtClean="0"/>
              <a:t>10/28/2019</a:t>
            </a:fld>
            <a:endParaRPr lang="en-US"/>
          </a:p>
        </p:txBody>
      </p:sp>
      <p:sp>
        <p:nvSpPr>
          <p:cNvPr id="5" name="Footer Placeholder 4"/>
          <p:cNvSpPr>
            <a:spLocks noGrp="1"/>
          </p:cNvSpPr>
          <p:nvPr>
            <p:ph type="ftr" sz="quarter" idx="11"/>
          </p:nvPr>
        </p:nvSpPr>
        <p:spPr/>
        <p:txBody>
          <a:bodyPr/>
          <a:lstStyle/>
          <a:p>
            <a:r>
              <a:rPr lang="en-US" dirty="0" smtClean="0"/>
              <a:t>Kentucky Public Service Commission</a:t>
            </a:r>
          </a:p>
          <a:p>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119420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56ED91E-3715-4F17-AE5C-9D5BDA913A77}" type="datetime1">
              <a:rPr lang="en-US" smtClean="0"/>
              <a:t>10/28/2019</a:t>
            </a:fld>
            <a:endParaRPr lang="en-US"/>
          </a:p>
        </p:txBody>
      </p:sp>
      <p:sp>
        <p:nvSpPr>
          <p:cNvPr id="5" name="Footer Placeholder 4"/>
          <p:cNvSpPr>
            <a:spLocks noGrp="1"/>
          </p:cNvSpPr>
          <p:nvPr>
            <p:ph type="ftr" sz="quarter" idx="11"/>
          </p:nvPr>
        </p:nvSpPr>
        <p:spPr/>
        <p:txBody>
          <a:bodyPr/>
          <a:lstStyle/>
          <a:p>
            <a:r>
              <a:rPr lang="en-US" smtClean="0"/>
              <a:t>Kentucky Public Service Commission </a:t>
            </a:r>
            <a:endParaRPr lang="en-US" dirty="0"/>
          </a:p>
        </p:txBody>
      </p:sp>
      <p:sp>
        <p:nvSpPr>
          <p:cNvPr id="6" name="Slide Number Placeholder 5"/>
          <p:cNvSpPr>
            <a:spLocks noGrp="1"/>
          </p:cNvSpPr>
          <p:nvPr>
            <p:ph type="sldNum" sz="quarter" idx="12"/>
          </p:nvPr>
        </p:nvSpPr>
        <p:spPr/>
        <p:txBody>
          <a:bodyPr/>
          <a:lstStyle>
            <a:lvl1pPr>
              <a:defRPr/>
            </a:lvl1pPr>
          </a:lstStyle>
          <a:p>
            <a:fld id="{B5B60515-9764-43B8-B3EB-AA7427414835}" type="slidenum">
              <a:rPr lang="en-US" smtClean="0"/>
              <a:pPr/>
              <a:t>‹#›</a:t>
            </a:fld>
            <a:endParaRPr lang="en-US" dirty="0"/>
          </a:p>
        </p:txBody>
      </p:sp>
      <p:cxnSp>
        <p:nvCxnSpPr>
          <p:cNvPr id="7" name="Straight Connector 6"/>
          <p:cNvCxnSpPr/>
          <p:nvPr userDrawn="1"/>
        </p:nvCxnSpPr>
        <p:spPr>
          <a:xfrm flipV="1">
            <a:off x="838200" y="1508289"/>
            <a:ext cx="10515600" cy="1885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55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5">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5">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DFBA63E8-6744-4E7E-9C24-2A661D49629C}" type="datetime1">
              <a:rPr lang="en-US" smtClean="0"/>
              <a:t>10/28/2019</a:t>
            </a:fld>
            <a:endParaRPr lang="en-US"/>
          </a:p>
        </p:txBody>
      </p:sp>
      <p:sp>
        <p:nvSpPr>
          <p:cNvPr id="5" name="Footer Placeholder 4"/>
          <p:cNvSpPr>
            <a:spLocks noGrp="1"/>
          </p:cNvSpPr>
          <p:nvPr>
            <p:ph type="ftr" sz="quarter" idx="11"/>
          </p:nvPr>
        </p:nvSpPr>
        <p:spPr/>
        <p:txBody>
          <a:bodyPr/>
          <a:lstStyle/>
          <a:p>
            <a:r>
              <a:rPr lang="en-US" smtClean="0"/>
              <a:t>Kentucky Public Service Commission </a:t>
            </a:r>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391684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3CB8E1E-D02D-4C56-8538-CC1996FB983C}" type="datetime1">
              <a:rPr lang="en-US" smtClean="0"/>
              <a:t>10/28/2019</a:t>
            </a:fld>
            <a:endParaRPr lang="en-US"/>
          </a:p>
        </p:txBody>
      </p:sp>
      <p:sp>
        <p:nvSpPr>
          <p:cNvPr id="6" name="Footer Placeholder 5"/>
          <p:cNvSpPr>
            <a:spLocks noGrp="1"/>
          </p:cNvSpPr>
          <p:nvPr>
            <p:ph type="ftr" sz="quarter" idx="11"/>
          </p:nvPr>
        </p:nvSpPr>
        <p:spPr/>
        <p:txBody>
          <a:bodyPr/>
          <a:lstStyle/>
          <a:p>
            <a:r>
              <a:rPr lang="en-US" dirty="0" smtClean="0"/>
              <a:t>Kentucky Public Service Commission</a:t>
            </a:r>
          </a:p>
          <a:p>
            <a:endParaRPr lang="en-US" dirty="0"/>
          </a:p>
        </p:txBody>
      </p:sp>
      <p:sp>
        <p:nvSpPr>
          <p:cNvPr id="7" name="Slide Number Placeholder 6"/>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422242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597FB2-5A34-4D41-AC94-6EFC32292DAE}" type="datetime1">
              <a:rPr lang="en-US" smtClean="0"/>
              <a:t>10/28/2019</a:t>
            </a:fld>
            <a:endParaRPr lang="en-US"/>
          </a:p>
        </p:txBody>
      </p:sp>
      <p:sp>
        <p:nvSpPr>
          <p:cNvPr id="8" name="Footer Placeholder 7"/>
          <p:cNvSpPr>
            <a:spLocks noGrp="1"/>
          </p:cNvSpPr>
          <p:nvPr>
            <p:ph type="ftr" sz="quarter" idx="11"/>
          </p:nvPr>
        </p:nvSpPr>
        <p:spPr/>
        <p:txBody>
          <a:bodyPr/>
          <a:lstStyle/>
          <a:p>
            <a:r>
              <a:rPr lang="en-US" dirty="0" smtClean="0"/>
              <a:t>Kentucky Public Service Commission</a:t>
            </a:r>
          </a:p>
          <a:p>
            <a:endParaRPr lang="en-US" dirty="0"/>
          </a:p>
        </p:txBody>
      </p:sp>
      <p:sp>
        <p:nvSpPr>
          <p:cNvPr id="9" name="Slide Number Placeholder 8"/>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80828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F6A9BDB-CB9A-4065-B51D-04A3E9ECDC4B}" type="datetime1">
              <a:rPr lang="en-US" smtClean="0"/>
              <a:t>10/28/2019</a:t>
            </a:fld>
            <a:endParaRPr lang="en-US"/>
          </a:p>
        </p:txBody>
      </p:sp>
      <p:sp>
        <p:nvSpPr>
          <p:cNvPr id="4" name="Footer Placeholder 3"/>
          <p:cNvSpPr>
            <a:spLocks noGrp="1"/>
          </p:cNvSpPr>
          <p:nvPr>
            <p:ph type="ftr" sz="quarter" idx="11"/>
          </p:nvPr>
        </p:nvSpPr>
        <p:spPr/>
        <p:txBody>
          <a:bodyPr/>
          <a:lstStyle/>
          <a:p>
            <a:r>
              <a:rPr lang="en-US" dirty="0" smtClean="0"/>
              <a:t>Kentucky Public Service Commission</a:t>
            </a:r>
          </a:p>
          <a:p>
            <a:endParaRPr lang="en-US" dirty="0"/>
          </a:p>
        </p:txBody>
      </p:sp>
      <p:sp>
        <p:nvSpPr>
          <p:cNvPr id="5" name="Slide Number Placeholder 4"/>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169771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6656D-535C-42A0-8846-F9E00E1DB39C}" type="datetime1">
              <a:rPr lang="en-US" smtClean="0"/>
              <a:t>10/28/2019</a:t>
            </a:fld>
            <a:endParaRPr lang="en-US"/>
          </a:p>
        </p:txBody>
      </p:sp>
      <p:sp>
        <p:nvSpPr>
          <p:cNvPr id="3" name="Footer Placeholder 2"/>
          <p:cNvSpPr>
            <a:spLocks noGrp="1"/>
          </p:cNvSpPr>
          <p:nvPr>
            <p:ph type="ftr" sz="quarter" idx="11"/>
          </p:nvPr>
        </p:nvSpPr>
        <p:spPr/>
        <p:txBody>
          <a:bodyPr/>
          <a:lstStyle/>
          <a:p>
            <a:r>
              <a:rPr lang="en-US" dirty="0" smtClean="0"/>
              <a:t>Kentucky Public Service Commission</a:t>
            </a:r>
          </a:p>
          <a:p>
            <a:endParaRPr lang="en-US" dirty="0"/>
          </a:p>
        </p:txBody>
      </p:sp>
      <p:sp>
        <p:nvSpPr>
          <p:cNvPr id="4" name="Slide Number Placeholder 3"/>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25297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5">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B3A19F00-EB62-499A-AF12-8E29EC38E3AA}" type="datetime1">
              <a:rPr lang="en-US" smtClean="0"/>
              <a:t>10/28/2019</a:t>
            </a:fld>
            <a:endParaRPr lang="en-US"/>
          </a:p>
        </p:txBody>
      </p:sp>
      <p:sp>
        <p:nvSpPr>
          <p:cNvPr id="6" name="Footer Placeholder 5"/>
          <p:cNvSpPr>
            <a:spLocks noGrp="1"/>
          </p:cNvSpPr>
          <p:nvPr>
            <p:ph type="ftr" sz="quarter" idx="11"/>
          </p:nvPr>
        </p:nvSpPr>
        <p:spPr/>
        <p:txBody>
          <a:bodyPr/>
          <a:lstStyle/>
          <a:p>
            <a:r>
              <a:rPr lang="en-US" dirty="0" smtClean="0"/>
              <a:t>Kentucky Public Service Commission</a:t>
            </a:r>
          </a:p>
          <a:p>
            <a:endParaRPr lang="en-US" dirty="0"/>
          </a:p>
        </p:txBody>
      </p:sp>
      <p:sp>
        <p:nvSpPr>
          <p:cNvPr id="7" name="Slide Number Placeholder 6"/>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45480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5">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5">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E21D09F-BE9C-4222-A990-3498E1BCE1D2}" type="datetime1">
              <a:rPr lang="en-US" smtClean="0"/>
              <a:t>10/28/2019</a:t>
            </a:fld>
            <a:endParaRPr lang="en-US"/>
          </a:p>
        </p:txBody>
      </p:sp>
      <p:sp>
        <p:nvSpPr>
          <p:cNvPr id="6" name="Footer Placeholder 5"/>
          <p:cNvSpPr>
            <a:spLocks noGrp="1"/>
          </p:cNvSpPr>
          <p:nvPr>
            <p:ph type="ftr" sz="quarter" idx="11"/>
          </p:nvPr>
        </p:nvSpPr>
        <p:spPr/>
        <p:txBody>
          <a:bodyPr/>
          <a:lstStyle/>
          <a:p>
            <a:r>
              <a:rPr lang="en-US" dirty="0" smtClean="0"/>
              <a:t>Kentucky Public Service Commission</a:t>
            </a:r>
          </a:p>
          <a:p>
            <a:endParaRPr lang="en-US" dirty="0"/>
          </a:p>
        </p:txBody>
      </p:sp>
      <p:sp>
        <p:nvSpPr>
          <p:cNvPr id="7" name="Slide Number Placeholder 6"/>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306111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ED8BF-60D6-4802-9EDC-6397F8D01322}" type="datetime1">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Kentucky Public Service Commission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25607-309F-4D30-9ECA-33A53AAAC199}" type="slidenum">
              <a:rPr lang="en-US" smtClean="0"/>
              <a:t>‹#›</a:t>
            </a:fld>
            <a:endParaRPr lang="en-US"/>
          </a:p>
        </p:txBody>
      </p:sp>
    </p:spTree>
    <p:extLst>
      <p:ext uri="{BB962C8B-B14F-4D97-AF65-F5344CB8AC3E}">
        <p14:creationId xmlns:p14="http://schemas.microsoft.com/office/powerpoint/2010/main" val="107528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latin typeface="Century" panose="02040604050505020304" pitchFamily="18" charset="0"/>
              </a:rPr>
              <a:t>Water Loss: The Cost, the Cause and Possible Solutions</a:t>
            </a:r>
            <a:endParaRPr lang="en-US" sz="4000" dirty="0">
              <a:latin typeface="Century" panose="02040604050505020304" pitchFamily="18" charset="0"/>
            </a:endParaRPr>
          </a:p>
        </p:txBody>
      </p:sp>
      <p:sp>
        <p:nvSpPr>
          <p:cNvPr id="4" name="Subtitle 3"/>
          <p:cNvSpPr>
            <a:spLocks noGrp="1"/>
          </p:cNvSpPr>
          <p:nvPr>
            <p:ph type="subTitle" idx="1"/>
          </p:nvPr>
        </p:nvSpPr>
        <p:spPr>
          <a:xfrm>
            <a:off x="1524000" y="3735188"/>
            <a:ext cx="9144000" cy="1828703"/>
          </a:xfrm>
        </p:spPr>
        <p:txBody>
          <a:bodyPr>
            <a:normAutofit/>
          </a:bodyPr>
          <a:lstStyle/>
          <a:p>
            <a:r>
              <a:rPr lang="en-US" dirty="0" smtClean="0"/>
              <a:t>Presented by Chairman Michael Schmitt</a:t>
            </a:r>
          </a:p>
          <a:p>
            <a:r>
              <a:rPr lang="en-US" dirty="0" smtClean="0"/>
              <a:t>Kentucky Public Service Commission</a:t>
            </a:r>
          </a:p>
          <a:p>
            <a:r>
              <a:rPr lang="en-US" dirty="0" smtClean="0"/>
              <a:t>To the Public Water and Wastewater Infrastructure Task Force</a:t>
            </a:r>
          </a:p>
          <a:p>
            <a:r>
              <a:rPr lang="en-US" dirty="0" smtClean="0"/>
              <a:t>October 23, 2019</a:t>
            </a:r>
          </a:p>
        </p:txBody>
      </p:sp>
      <p:sp>
        <p:nvSpPr>
          <p:cNvPr id="3" name="TextBox 2"/>
          <p:cNvSpPr txBox="1"/>
          <p:nvPr/>
        </p:nvSpPr>
        <p:spPr>
          <a:xfrm>
            <a:off x="1" y="6416702"/>
            <a:ext cx="12191999" cy="307777"/>
          </a:xfrm>
          <a:prstGeom prst="rect">
            <a:avLst/>
          </a:prstGeom>
          <a:noFill/>
        </p:spPr>
        <p:txBody>
          <a:bodyPr wrap="square" rtlCol="0">
            <a:spAutoFit/>
          </a:bodyPr>
          <a:lstStyle/>
          <a:p>
            <a:pPr algn="ctr"/>
            <a:r>
              <a:rPr lang="en-US" sz="1400" dirty="0">
                <a:solidFill>
                  <a:schemeClr val="accent5">
                    <a:lumMod val="75000"/>
                  </a:schemeClr>
                </a:solidFill>
              </a:rPr>
              <a:t>Any views expressed in this presentation are those of the presenter and do not reflect official positions of the PSC.</a:t>
            </a:r>
          </a:p>
        </p:txBody>
      </p:sp>
    </p:spTree>
    <p:extLst>
      <p:ext uri="{BB962C8B-B14F-4D97-AF65-F5344CB8AC3E}">
        <p14:creationId xmlns:p14="http://schemas.microsoft.com/office/powerpoint/2010/main" val="3578188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14" t="2151" r="2383" b="17270"/>
          <a:stretch/>
        </p:blipFill>
        <p:spPr>
          <a:xfrm>
            <a:off x="1079175" y="387458"/>
            <a:ext cx="10421859" cy="6470542"/>
          </a:xfrm>
          <a:prstGeom prst="rect">
            <a:avLst/>
          </a:prstGeom>
        </p:spPr>
      </p:pic>
      <p:sp>
        <p:nvSpPr>
          <p:cNvPr id="3" name="Slide Number Placeholder 2"/>
          <p:cNvSpPr>
            <a:spLocks noGrp="1"/>
          </p:cNvSpPr>
          <p:nvPr>
            <p:ph type="sldNum" sz="quarter" idx="12"/>
          </p:nvPr>
        </p:nvSpPr>
        <p:spPr/>
        <p:txBody>
          <a:bodyPr/>
          <a:lstStyle/>
          <a:p>
            <a:fld id="{64D25607-309F-4D30-9ECA-33A53AAAC199}" type="slidenum">
              <a:rPr lang="en-US" smtClean="0"/>
              <a:t>10</a:t>
            </a:fld>
            <a:endParaRPr lang="en-US"/>
          </a:p>
        </p:txBody>
      </p:sp>
    </p:spTree>
    <p:extLst>
      <p:ext uri="{BB962C8B-B14F-4D97-AF65-F5344CB8AC3E}">
        <p14:creationId xmlns:p14="http://schemas.microsoft.com/office/powerpoint/2010/main" val="538115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718"/>
          <a:stretch/>
        </p:blipFill>
        <p:spPr>
          <a:xfrm>
            <a:off x="1714500" y="52939"/>
            <a:ext cx="9010327" cy="6616876"/>
          </a:xfrm>
          <a:prstGeom prst="rect">
            <a:avLst/>
          </a:prstGeom>
        </p:spPr>
      </p:pic>
      <p:sp>
        <p:nvSpPr>
          <p:cNvPr id="2" name="Slide Number Placeholder 1"/>
          <p:cNvSpPr>
            <a:spLocks noGrp="1"/>
          </p:cNvSpPr>
          <p:nvPr>
            <p:ph type="sldNum" sz="quarter" idx="12"/>
          </p:nvPr>
        </p:nvSpPr>
        <p:spPr/>
        <p:txBody>
          <a:bodyPr/>
          <a:lstStyle/>
          <a:p>
            <a:fld id="{64D25607-309F-4D30-9ECA-33A53AAAC199}" type="slidenum">
              <a:rPr lang="en-US" smtClean="0"/>
              <a:t>11</a:t>
            </a:fld>
            <a:endParaRPr lang="en-US"/>
          </a:p>
        </p:txBody>
      </p:sp>
    </p:spTree>
    <p:extLst>
      <p:ext uri="{BB962C8B-B14F-4D97-AF65-F5344CB8AC3E}">
        <p14:creationId xmlns:p14="http://schemas.microsoft.com/office/powerpoint/2010/main" val="1848329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396"/>
            <a:ext cx="10515600" cy="1325563"/>
          </a:xfrm>
        </p:spPr>
        <p:txBody>
          <a:bodyPr/>
          <a:lstStyle/>
          <a:p>
            <a:r>
              <a:rPr lang="en-US" dirty="0" smtClean="0"/>
              <a:t>Water Loss—Municipal Water Utilities</a:t>
            </a:r>
            <a:endParaRPr lang="en-US" dirty="0"/>
          </a:p>
        </p:txBody>
      </p:sp>
      <p:sp>
        <p:nvSpPr>
          <p:cNvPr id="3" name="Slide Number Placeholder 2"/>
          <p:cNvSpPr>
            <a:spLocks noGrp="1"/>
          </p:cNvSpPr>
          <p:nvPr>
            <p:ph type="sldNum" sz="quarter" idx="12"/>
          </p:nvPr>
        </p:nvSpPr>
        <p:spPr/>
        <p:txBody>
          <a:bodyPr/>
          <a:lstStyle/>
          <a:p>
            <a:fld id="{B5B60515-9764-43B8-B3EB-AA7427414835}" type="slidenum">
              <a:rPr lang="en-US" smtClean="0"/>
              <a:pPr/>
              <a:t>12</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445956565"/>
              </p:ext>
            </p:extLst>
          </p:nvPr>
        </p:nvGraphicFramePr>
        <p:xfrm>
          <a:off x="388752" y="1287844"/>
          <a:ext cx="4193872" cy="4744661"/>
        </p:xfrm>
        <a:graphic>
          <a:graphicData uri="http://schemas.openxmlformats.org/drawingml/2006/table">
            <a:tbl>
              <a:tblPr>
                <a:tableStyleId>{5C22544A-7EE6-4342-B048-85BDC9FD1C3A}</a:tableStyleId>
              </a:tblPr>
              <a:tblGrid>
                <a:gridCol w="1431048">
                  <a:extLst>
                    <a:ext uri="{9D8B030D-6E8A-4147-A177-3AD203B41FA5}">
                      <a16:colId xmlns:a16="http://schemas.microsoft.com/office/drawing/2014/main" xmlns="" val="3030043059"/>
                    </a:ext>
                  </a:extLst>
                </a:gridCol>
                <a:gridCol w="2762824">
                  <a:extLst>
                    <a:ext uri="{9D8B030D-6E8A-4147-A177-3AD203B41FA5}">
                      <a16:colId xmlns:a16="http://schemas.microsoft.com/office/drawing/2014/main" xmlns="" val="4256188408"/>
                    </a:ext>
                  </a:extLst>
                </a:gridCol>
              </a:tblGrid>
              <a:tr h="420545">
                <a:tc>
                  <a:txBody>
                    <a:bodyPr/>
                    <a:lstStyle/>
                    <a:p>
                      <a:pPr algn="l" fontAlgn="b"/>
                      <a:r>
                        <a:rPr lang="en-US" sz="1600" b="1" u="none" strike="noStrike" dirty="0">
                          <a:effectLst/>
                        </a:rPr>
                        <a:t>Municipality</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u="none" strike="noStrike" dirty="0">
                          <a:effectLst/>
                        </a:rPr>
                        <a:t>Non-Revenue </a:t>
                      </a:r>
                      <a:endParaRPr lang="en-US" sz="1600" b="1" u="none" strike="noStrike" dirty="0" smtClean="0">
                        <a:effectLst/>
                      </a:endParaRPr>
                    </a:p>
                    <a:p>
                      <a:pPr algn="ctr" fontAlgn="b"/>
                      <a:r>
                        <a:rPr lang="en-US" sz="1600" b="1" u="none" strike="noStrike" dirty="0" smtClean="0">
                          <a:effectLst/>
                        </a:rPr>
                        <a:t>Water Percentage*</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61113516"/>
                  </a:ext>
                </a:extLst>
              </a:tr>
              <a:tr h="265466">
                <a:tc>
                  <a:txBody>
                    <a:bodyPr/>
                    <a:lstStyle/>
                    <a:p>
                      <a:pPr algn="l" fontAlgn="b"/>
                      <a:r>
                        <a:rPr lang="en-US" sz="1600" u="none" strike="noStrike" dirty="0" smtClean="0">
                          <a:effectLst/>
                        </a:rPr>
                        <a:t>Tompkinsville</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76</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5814428"/>
                  </a:ext>
                </a:extLst>
              </a:tr>
              <a:tr h="265466">
                <a:tc>
                  <a:txBody>
                    <a:bodyPr/>
                    <a:lstStyle/>
                    <a:p>
                      <a:pPr algn="l" fontAlgn="b"/>
                      <a:r>
                        <a:rPr lang="en-US" sz="1600" u="none" strike="noStrike" dirty="0" smtClean="0">
                          <a:effectLst/>
                        </a:rPr>
                        <a:t>Warsaw</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75</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59370094"/>
                  </a:ext>
                </a:extLst>
              </a:tr>
              <a:tr h="265466">
                <a:tc>
                  <a:txBody>
                    <a:bodyPr/>
                    <a:lstStyle/>
                    <a:p>
                      <a:pPr algn="l" fontAlgn="b"/>
                      <a:r>
                        <a:rPr lang="en-US" sz="1600" u="none" strike="noStrike" dirty="0" smtClean="0">
                          <a:effectLst/>
                        </a:rPr>
                        <a:t>Buckhorn</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73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10026235"/>
                  </a:ext>
                </a:extLst>
              </a:tr>
              <a:tr h="265466">
                <a:tc>
                  <a:txBody>
                    <a:bodyPr/>
                    <a:lstStyle/>
                    <a:p>
                      <a:pPr algn="l" fontAlgn="b"/>
                      <a:r>
                        <a:rPr lang="en-US" sz="1600" u="none" strike="noStrike" dirty="0" smtClean="0">
                          <a:effectLst/>
                        </a:rPr>
                        <a:t>Wheelwright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73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377508928"/>
                  </a:ext>
                </a:extLst>
              </a:tr>
              <a:tr h="265466">
                <a:tc>
                  <a:txBody>
                    <a:bodyPr/>
                    <a:lstStyle/>
                    <a:p>
                      <a:pPr algn="l" fontAlgn="b"/>
                      <a:r>
                        <a:rPr lang="en-US" sz="1600" u="none" strike="noStrike" dirty="0" smtClean="0">
                          <a:effectLst/>
                        </a:rPr>
                        <a:t>Liberty</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rPr>
                        <a:t>68</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56757505"/>
                  </a:ext>
                </a:extLst>
              </a:tr>
              <a:tr h="265466">
                <a:tc>
                  <a:txBody>
                    <a:bodyPr/>
                    <a:lstStyle/>
                    <a:p>
                      <a:pPr algn="l" fontAlgn="b"/>
                      <a:r>
                        <a:rPr lang="en-US" sz="1600" u="none" strike="noStrike" dirty="0" smtClean="0">
                          <a:effectLst/>
                        </a:rPr>
                        <a:t>Lynch</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0" i="0" u="none" strike="noStrike" dirty="0" smtClean="0">
                          <a:solidFill>
                            <a:schemeClr val="dk1"/>
                          </a:solidFill>
                          <a:effectLst/>
                          <a:latin typeface="+mn-lt"/>
                        </a:rPr>
                        <a:t>68</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91999738"/>
                  </a:ext>
                </a:extLst>
              </a:tr>
              <a:tr h="265466">
                <a:tc>
                  <a:txBody>
                    <a:bodyPr/>
                    <a:lstStyle/>
                    <a:p>
                      <a:pPr algn="l" fontAlgn="b"/>
                      <a:r>
                        <a:rPr lang="en-US" sz="1600" u="none" strike="noStrike" dirty="0" smtClean="0">
                          <a:effectLst/>
                        </a:rPr>
                        <a:t>Cumberland</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67</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92439277"/>
                  </a:ext>
                </a:extLst>
              </a:tr>
              <a:tr h="265466">
                <a:tc>
                  <a:txBody>
                    <a:bodyPr/>
                    <a:lstStyle/>
                    <a:p>
                      <a:pPr algn="l" fontAlgn="b"/>
                      <a:r>
                        <a:rPr lang="en-US" sz="1600" u="none" strike="noStrike" dirty="0" smtClean="0">
                          <a:effectLst/>
                        </a:rPr>
                        <a:t>Pineville</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66</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60751933"/>
                  </a:ext>
                </a:extLst>
              </a:tr>
              <a:tr h="265466">
                <a:tc>
                  <a:txBody>
                    <a:bodyPr/>
                    <a:lstStyle/>
                    <a:p>
                      <a:pPr algn="l" fontAlgn="b"/>
                      <a:r>
                        <a:rPr lang="en-US" sz="1600" u="none" strike="noStrike" dirty="0" smtClean="0">
                          <a:effectLst/>
                        </a:rPr>
                        <a:t>Jackson</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a:effectLst/>
                        </a:rPr>
                        <a:t>66</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6937458"/>
                  </a:ext>
                </a:extLst>
              </a:tr>
              <a:tr h="265466">
                <a:tc>
                  <a:txBody>
                    <a:bodyPr/>
                    <a:lstStyle/>
                    <a:p>
                      <a:pPr algn="l" fontAlgn="b"/>
                      <a:r>
                        <a:rPr lang="en-US" sz="1600" u="none" strike="noStrike" dirty="0" smtClean="0">
                          <a:effectLst/>
                        </a:rPr>
                        <a:t>Livingston</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66</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34026738"/>
                  </a:ext>
                </a:extLst>
              </a:tr>
              <a:tr h="265466">
                <a:tc>
                  <a:txBody>
                    <a:bodyPr/>
                    <a:lstStyle/>
                    <a:p>
                      <a:pPr algn="l" fontAlgn="b"/>
                      <a:r>
                        <a:rPr lang="en-US" sz="1600" u="none" strike="noStrike" dirty="0" smtClean="0">
                          <a:effectLst/>
                        </a:rPr>
                        <a:t>Greenup</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65</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869912172"/>
                  </a:ext>
                </a:extLst>
              </a:tr>
              <a:tr h="265466">
                <a:tc>
                  <a:txBody>
                    <a:bodyPr/>
                    <a:lstStyle/>
                    <a:p>
                      <a:pPr algn="l" fontAlgn="b"/>
                      <a:r>
                        <a:rPr lang="en-US" sz="1600" u="none" strike="noStrike" dirty="0" smtClean="0">
                          <a:effectLst/>
                        </a:rPr>
                        <a:t>Dawson</a:t>
                      </a:r>
                      <a:r>
                        <a:rPr lang="en-US" sz="1600" u="none" strike="noStrike" baseline="0" dirty="0" smtClean="0">
                          <a:effectLst/>
                        </a:rPr>
                        <a:t> Springs</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65</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12487036"/>
                  </a:ext>
                </a:extLst>
              </a:tr>
              <a:tr h="265466">
                <a:tc>
                  <a:txBody>
                    <a:bodyPr/>
                    <a:lstStyle/>
                    <a:p>
                      <a:pPr algn="l" fontAlgn="b"/>
                      <a:r>
                        <a:rPr lang="en-US" sz="1600" u="none" strike="noStrike" dirty="0" smtClean="0">
                          <a:effectLst/>
                        </a:rPr>
                        <a:t>Mt. Vernon</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7106279"/>
                  </a:ext>
                </a:extLst>
              </a:tr>
              <a:tr h="265466">
                <a:tc>
                  <a:txBody>
                    <a:bodyPr/>
                    <a:lstStyle/>
                    <a:p>
                      <a:pPr algn="l" fontAlgn="b"/>
                      <a:r>
                        <a:rPr lang="en-US" sz="1600" u="none" strike="noStrike" dirty="0" smtClean="0">
                          <a:effectLst/>
                        </a:rPr>
                        <a:t>McKee</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610351428"/>
                  </a:ext>
                </a:extLst>
              </a:tr>
              <a:tr h="265466">
                <a:tc>
                  <a:txBody>
                    <a:bodyPr/>
                    <a:lstStyle/>
                    <a:p>
                      <a:pPr algn="l" fontAlgn="b"/>
                      <a:r>
                        <a:rPr lang="en-US" sz="1600" u="none" strike="noStrike" dirty="0" smtClean="0">
                          <a:effectLst/>
                        </a:rPr>
                        <a:t>Irvine</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63</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99318745"/>
                  </a:ext>
                </a:extLst>
              </a:tr>
              <a:tr h="265466">
                <a:tc>
                  <a:txBody>
                    <a:bodyPr/>
                    <a:lstStyle/>
                    <a:p>
                      <a:pPr algn="l" fontAlgn="b"/>
                      <a:r>
                        <a:rPr lang="en-US" sz="1600" u="none" strike="noStrike" dirty="0" smtClean="0">
                          <a:effectLst/>
                        </a:rPr>
                        <a:t>Burkesville</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u="none" strike="noStrike" dirty="0" smtClean="0">
                          <a:effectLst/>
                        </a:rPr>
                        <a:t>62</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05174218"/>
                  </a:ext>
                </a:extLst>
              </a:tr>
            </a:tbl>
          </a:graphicData>
        </a:graphic>
      </p:graphicFrame>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7571" r="3124" b="27006"/>
          <a:stretch/>
        </p:blipFill>
        <p:spPr>
          <a:xfrm>
            <a:off x="3422291" y="1911980"/>
            <a:ext cx="8658638" cy="3941361"/>
          </a:xfrm>
          <a:prstGeom prst="rect">
            <a:avLst/>
          </a:prstGeom>
        </p:spPr>
      </p:pic>
      <p:sp>
        <p:nvSpPr>
          <p:cNvPr id="11" name="TextBox 10"/>
          <p:cNvSpPr txBox="1"/>
          <p:nvPr/>
        </p:nvSpPr>
        <p:spPr>
          <a:xfrm>
            <a:off x="388752" y="6309026"/>
            <a:ext cx="10214771" cy="276999"/>
          </a:xfrm>
          <a:prstGeom prst="rect">
            <a:avLst/>
          </a:prstGeom>
          <a:noFill/>
        </p:spPr>
        <p:txBody>
          <a:bodyPr wrap="square" rtlCol="0">
            <a:spAutoFit/>
          </a:bodyPr>
          <a:lstStyle/>
          <a:p>
            <a:r>
              <a:rPr lang="en-US" sz="1200" dirty="0" smtClean="0"/>
              <a:t>*[(</a:t>
            </a:r>
            <a:r>
              <a:rPr lang="en-US" sz="1200" dirty="0"/>
              <a:t>Gallons produced and/or purchased) – (gallons sold</a:t>
            </a:r>
            <a:r>
              <a:rPr lang="en-US" sz="1200" dirty="0" smtClean="0"/>
              <a:t>)] </a:t>
            </a:r>
            <a:r>
              <a:rPr lang="en-US" sz="1200" dirty="0"/>
              <a:t>÷ (gallons </a:t>
            </a:r>
            <a:r>
              <a:rPr lang="en-US" sz="1200"/>
              <a:t>produced </a:t>
            </a:r>
            <a:r>
              <a:rPr lang="en-US" sz="1200" smtClean="0"/>
              <a:t>and/or </a:t>
            </a:r>
            <a:r>
              <a:rPr lang="en-US" sz="1200" dirty="0"/>
              <a:t>purchased). These numbers do not include wholesale purchases and sales</a:t>
            </a:r>
            <a:r>
              <a:rPr lang="en-US" sz="1200" dirty="0" smtClean="0"/>
              <a:t>.</a:t>
            </a:r>
            <a:endParaRPr lang="en-US" sz="1400" dirty="0"/>
          </a:p>
        </p:txBody>
      </p:sp>
    </p:spTree>
    <p:extLst>
      <p:ext uri="{BB962C8B-B14F-4D97-AF65-F5344CB8AC3E}">
        <p14:creationId xmlns:p14="http://schemas.microsoft.com/office/powerpoint/2010/main" val="194286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15" y="123580"/>
            <a:ext cx="10515600" cy="1325563"/>
          </a:xfrm>
        </p:spPr>
        <p:txBody>
          <a:bodyPr/>
          <a:lstStyle/>
          <a:p>
            <a:r>
              <a:rPr lang="en-US" b="1" dirty="0"/>
              <a:t>Customer Rates—Highest Among All </a:t>
            </a:r>
            <a:br>
              <a:rPr lang="en-US" b="1" dirty="0"/>
            </a:br>
            <a:r>
              <a:rPr lang="en-US" b="1" dirty="0"/>
              <a:t>Water Utilities</a:t>
            </a:r>
            <a:endParaRPr lang="en-US" dirty="0"/>
          </a:p>
        </p:txBody>
      </p:sp>
      <p:sp>
        <p:nvSpPr>
          <p:cNvPr id="3" name="Slide Number Placeholder 2"/>
          <p:cNvSpPr>
            <a:spLocks noGrp="1"/>
          </p:cNvSpPr>
          <p:nvPr>
            <p:ph type="sldNum" sz="quarter" idx="12"/>
          </p:nvPr>
        </p:nvSpPr>
        <p:spPr/>
        <p:txBody>
          <a:bodyPr/>
          <a:lstStyle/>
          <a:p>
            <a:fld id="{64D25607-309F-4D30-9ECA-33A53AAAC199}" type="slidenum">
              <a:rPr lang="en-US" smtClean="0"/>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1765997"/>
              </p:ext>
            </p:extLst>
          </p:nvPr>
        </p:nvGraphicFramePr>
        <p:xfrm>
          <a:off x="622169" y="1668543"/>
          <a:ext cx="10731631" cy="4813669"/>
        </p:xfrm>
        <a:graphic>
          <a:graphicData uri="http://schemas.openxmlformats.org/drawingml/2006/table">
            <a:tbl>
              <a:tblPr>
                <a:tableStyleId>{5C22544A-7EE6-4342-B048-85BDC9FD1C3A}</a:tableStyleId>
              </a:tblPr>
              <a:tblGrid>
                <a:gridCol w="2079712">
                  <a:extLst>
                    <a:ext uri="{9D8B030D-6E8A-4147-A177-3AD203B41FA5}">
                      <a16:colId xmlns:a16="http://schemas.microsoft.com/office/drawing/2014/main" xmlns="" val="4155923345"/>
                    </a:ext>
                  </a:extLst>
                </a:gridCol>
                <a:gridCol w="1940292">
                  <a:extLst>
                    <a:ext uri="{9D8B030D-6E8A-4147-A177-3AD203B41FA5}">
                      <a16:colId xmlns:a16="http://schemas.microsoft.com/office/drawing/2014/main" xmlns="" val="946418458"/>
                    </a:ext>
                  </a:extLst>
                </a:gridCol>
                <a:gridCol w="2013876">
                  <a:extLst>
                    <a:ext uri="{9D8B030D-6E8A-4147-A177-3AD203B41FA5}">
                      <a16:colId xmlns:a16="http://schemas.microsoft.com/office/drawing/2014/main" xmlns="" val="1880937673"/>
                    </a:ext>
                  </a:extLst>
                </a:gridCol>
                <a:gridCol w="1243180">
                  <a:extLst>
                    <a:ext uri="{9D8B030D-6E8A-4147-A177-3AD203B41FA5}">
                      <a16:colId xmlns:a16="http://schemas.microsoft.com/office/drawing/2014/main" xmlns="" val="3346709900"/>
                    </a:ext>
                  </a:extLst>
                </a:gridCol>
                <a:gridCol w="1378730">
                  <a:extLst>
                    <a:ext uri="{9D8B030D-6E8A-4147-A177-3AD203B41FA5}">
                      <a16:colId xmlns:a16="http://schemas.microsoft.com/office/drawing/2014/main" xmlns="" val="1450673094"/>
                    </a:ext>
                  </a:extLst>
                </a:gridCol>
                <a:gridCol w="2075841">
                  <a:extLst>
                    <a:ext uri="{9D8B030D-6E8A-4147-A177-3AD203B41FA5}">
                      <a16:colId xmlns:a16="http://schemas.microsoft.com/office/drawing/2014/main" xmlns="" val="1071863847"/>
                    </a:ext>
                  </a:extLst>
                </a:gridCol>
              </a:tblGrid>
              <a:tr h="433962">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u="none" strike="noStrike" dirty="0">
                          <a:effectLst/>
                        </a:rPr>
                        <a:t>Monthly Charge</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u="none" strike="noStrike" dirty="0">
                          <a:effectLst/>
                        </a:rPr>
                        <a:t>Volumetric Charge</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u="none" strike="noStrike" dirty="0">
                          <a:effectLst/>
                        </a:rPr>
                        <a:t>Multiplier</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u="none" strike="noStrike" dirty="0">
                          <a:effectLst/>
                        </a:rPr>
                        <a:t>Total Usage Charge</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u="none" strike="noStrike" dirty="0">
                          <a:effectLst/>
                        </a:rPr>
                        <a:t>Total Bill</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571533107"/>
                  </a:ext>
                </a:extLst>
              </a:tr>
              <a:tr h="380644">
                <a:tc>
                  <a:txBody>
                    <a:bodyPr/>
                    <a:lstStyle/>
                    <a:p>
                      <a:pPr algn="l" fontAlgn="b"/>
                      <a:r>
                        <a:rPr lang="en-US" sz="1100" u="none" strike="noStrike" dirty="0">
                          <a:effectLst/>
                        </a:rPr>
                        <a:t>Water Utility</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per month</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per 1,000 gallons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u="none" strike="noStrike" dirty="0">
                          <a:effectLst/>
                        </a:rPr>
                        <a:t>4,000 </a:t>
                      </a:r>
                      <a:r>
                        <a:rPr lang="en-US" sz="1100" u="none" strike="noStrike" dirty="0" smtClean="0">
                          <a:effectLst/>
                        </a:rPr>
                        <a:t>gallons/mo.</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62351897"/>
                  </a:ext>
                </a:extLst>
              </a:tr>
              <a:tr h="399678">
                <a:tc>
                  <a:txBody>
                    <a:bodyPr/>
                    <a:lstStyle/>
                    <a:p>
                      <a:pPr algn="l" fontAlgn="b"/>
                      <a:r>
                        <a:rPr lang="en-US" sz="1200" u="none" strike="noStrike" dirty="0">
                          <a:effectLst/>
                        </a:rPr>
                        <a:t>North Hopkins</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$33.14</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$16.19000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$32.38</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$65.52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148140548"/>
                  </a:ext>
                </a:extLst>
              </a:tr>
              <a:tr h="399678">
                <a:tc>
                  <a:txBody>
                    <a:bodyPr/>
                    <a:lstStyle/>
                    <a:p>
                      <a:pPr algn="l" fontAlgn="b"/>
                      <a:r>
                        <a:rPr lang="en-US" sz="1200" u="none" strike="noStrike" dirty="0">
                          <a:effectLst/>
                        </a:rPr>
                        <a:t>Caldwell County</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$25.17</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$13.04000</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$39.12</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$64.29</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54302998"/>
                  </a:ext>
                </a:extLst>
              </a:tr>
              <a:tr h="399678">
                <a:tc>
                  <a:txBody>
                    <a:bodyPr/>
                    <a:lstStyle/>
                    <a:p>
                      <a:pPr algn="l" fontAlgn="b"/>
                      <a:r>
                        <a:rPr lang="en-US" sz="1200" u="none" strike="noStrike" dirty="0">
                          <a:effectLst/>
                        </a:rPr>
                        <a:t>Rattlesnake Ridge</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$19.32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$14.40000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$43.20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$62.52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907156646"/>
                  </a:ext>
                </a:extLst>
              </a:tr>
              <a:tr h="399678">
                <a:tc>
                  <a:txBody>
                    <a:bodyPr/>
                    <a:lstStyle/>
                    <a:p>
                      <a:pPr algn="l" fontAlgn="b"/>
                      <a:r>
                        <a:rPr lang="en-US" sz="1200" u="none" strike="noStrike" dirty="0">
                          <a:effectLst/>
                        </a:rPr>
                        <a:t>Breathitt County</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$29.45</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$14.73000</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$29.46</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$58.91</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04568728"/>
                  </a:ext>
                </a:extLst>
              </a:tr>
              <a:tr h="399678">
                <a:tc>
                  <a:txBody>
                    <a:bodyPr/>
                    <a:lstStyle/>
                    <a:p>
                      <a:pPr algn="l" fontAlgn="b"/>
                      <a:r>
                        <a:rPr lang="en-US" sz="1200" u="none" strike="noStrike" dirty="0">
                          <a:effectLst/>
                        </a:rPr>
                        <a:t>Southern</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a:effectLst/>
                        </a:rPr>
                        <a:t>$58.82</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a:effectLst/>
                        </a:rPr>
                        <a:t>$0.00000</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$58.82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045387062"/>
                  </a:ext>
                </a:extLst>
              </a:tr>
              <a:tr h="399678">
                <a:tc>
                  <a:txBody>
                    <a:bodyPr/>
                    <a:lstStyle/>
                    <a:p>
                      <a:pPr algn="l" fontAlgn="b"/>
                      <a:r>
                        <a:rPr lang="en-US" sz="1200" u="none" strike="noStrike" dirty="0">
                          <a:effectLst/>
                        </a:rPr>
                        <a:t>Corinth</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$18.34</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$13.49000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$40.47</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$58.81</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44428797"/>
                  </a:ext>
                </a:extLst>
              </a:tr>
              <a:tr h="399678">
                <a:tc>
                  <a:txBody>
                    <a:bodyPr/>
                    <a:lstStyle/>
                    <a:p>
                      <a:pPr algn="l" fontAlgn="b"/>
                      <a:r>
                        <a:rPr lang="en-US" sz="1200" u="none" strike="noStrike" dirty="0" smtClean="0">
                          <a:effectLst/>
                        </a:rPr>
                        <a:t>Crittenden-Livingston</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$20.72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$11.77000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$35.31</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$56.03</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870118066"/>
                  </a:ext>
                </a:extLst>
              </a:tr>
              <a:tr h="399678">
                <a:tc>
                  <a:txBody>
                    <a:bodyPr/>
                    <a:lstStyle/>
                    <a:p>
                      <a:pPr algn="l" fontAlgn="b"/>
                      <a:r>
                        <a:rPr lang="en-US" sz="1200" u="none" strike="noStrike" dirty="0">
                          <a:effectLst/>
                        </a:rPr>
                        <a:t>West Carroll </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$30.33</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$10.72000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2</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$21.44</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a:effectLst/>
                        </a:rPr>
                        <a:t>$51.77</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18510818"/>
                  </a:ext>
                </a:extLst>
              </a:tr>
              <a:tr h="399678">
                <a:tc>
                  <a:txBody>
                    <a:bodyPr/>
                    <a:lstStyle/>
                    <a:p>
                      <a:pPr algn="l" fontAlgn="b"/>
                      <a:r>
                        <a:rPr lang="en-US" sz="1200" u="none" strike="noStrike" dirty="0">
                          <a:effectLst/>
                        </a:rPr>
                        <a:t>Western Mason County</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$39.82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$5.79000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$11.58</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200" u="none" strike="noStrike" dirty="0">
                          <a:effectLst/>
                        </a:rPr>
                        <a:t>$51.40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952091076"/>
                  </a:ext>
                </a:extLst>
              </a:tr>
              <a:tr h="399678">
                <a:tc>
                  <a:txBody>
                    <a:bodyPr/>
                    <a:lstStyle/>
                    <a:p>
                      <a:pPr algn="l" fontAlgn="b"/>
                      <a:r>
                        <a:rPr lang="en-US" sz="1200" u="none" strike="noStrike">
                          <a:effectLst/>
                        </a:rPr>
                        <a:t>Sandy Hook</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$28.57</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$11.19000</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$22.38</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200" u="none" strike="noStrike" dirty="0">
                          <a:effectLst/>
                        </a:rPr>
                        <a:t>$50.95</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7337346"/>
                  </a:ext>
                </a:extLst>
              </a:tr>
            </a:tbl>
          </a:graphicData>
        </a:graphic>
      </p:graphicFrame>
    </p:spTree>
    <p:extLst>
      <p:ext uri="{BB962C8B-B14F-4D97-AF65-F5344CB8AC3E}">
        <p14:creationId xmlns:p14="http://schemas.microsoft.com/office/powerpoint/2010/main" val="246527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150"/>
            <a:ext cx="10515600" cy="1325563"/>
          </a:xfrm>
        </p:spPr>
        <p:txBody>
          <a:bodyPr>
            <a:normAutofit/>
          </a:bodyPr>
          <a:lstStyle/>
          <a:p>
            <a:r>
              <a:rPr lang="en-US" sz="4000" b="1" dirty="0" smtClean="0"/>
              <a:t>Characteristics Common Among Struggling </a:t>
            </a:r>
            <a:br>
              <a:rPr lang="en-US" sz="4000" b="1" dirty="0" smtClean="0"/>
            </a:br>
            <a:r>
              <a:rPr lang="en-US" sz="4000" b="1" dirty="0" smtClean="0"/>
              <a:t>Water Utilities</a:t>
            </a:r>
            <a:endParaRPr lang="en-US" sz="4000" b="1" dirty="0"/>
          </a:p>
        </p:txBody>
      </p:sp>
      <p:sp>
        <p:nvSpPr>
          <p:cNvPr id="3" name="Content Placeholder 2"/>
          <p:cNvSpPr>
            <a:spLocks noGrp="1"/>
          </p:cNvSpPr>
          <p:nvPr>
            <p:ph idx="1"/>
          </p:nvPr>
        </p:nvSpPr>
        <p:spPr>
          <a:xfrm>
            <a:off x="876300" y="1779313"/>
            <a:ext cx="10515600" cy="4753462"/>
          </a:xfrm>
        </p:spPr>
        <p:txBody>
          <a:bodyPr>
            <a:normAutofit/>
          </a:bodyPr>
          <a:lstStyle/>
          <a:p>
            <a:r>
              <a:rPr lang="en-US" dirty="0" smtClean="0"/>
              <a:t>Inadequate or Inconsistent Oversight and Management</a:t>
            </a:r>
          </a:p>
          <a:p>
            <a:pPr lvl="1"/>
            <a:r>
              <a:rPr lang="en-US" dirty="0" smtClean="0"/>
              <a:t>Lack of experience or training</a:t>
            </a:r>
          </a:p>
          <a:p>
            <a:pPr lvl="1"/>
            <a:r>
              <a:rPr lang="en-US" dirty="0" smtClean="0"/>
              <a:t>Failure to establish water loss targets or leak detection protocols</a:t>
            </a:r>
          </a:p>
          <a:p>
            <a:pPr lvl="1"/>
            <a:r>
              <a:rPr lang="en-US" dirty="0" smtClean="0"/>
              <a:t>Poor recordkeeping</a:t>
            </a:r>
          </a:p>
          <a:p>
            <a:r>
              <a:rPr lang="en-US" dirty="0" smtClean="0"/>
              <a:t>Poor Financial and Accounting Practices</a:t>
            </a:r>
          </a:p>
          <a:p>
            <a:pPr lvl="1"/>
            <a:r>
              <a:rPr lang="en-US" dirty="0" smtClean="0"/>
              <a:t>Infrequent rate increases; failure to match rates with expenses</a:t>
            </a:r>
          </a:p>
          <a:p>
            <a:pPr lvl="1"/>
            <a:r>
              <a:rPr lang="en-US" dirty="0" smtClean="0"/>
              <a:t>Rate increases through other means (e.g., through grants &amp; loans)</a:t>
            </a:r>
          </a:p>
          <a:p>
            <a:pPr lvl="1"/>
            <a:r>
              <a:rPr lang="en-US" dirty="0" smtClean="0"/>
              <a:t>Unauthorized debt</a:t>
            </a:r>
          </a:p>
          <a:p>
            <a:pPr lvl="1"/>
            <a:r>
              <a:rPr lang="en-US" dirty="0" smtClean="0"/>
              <a:t>Unsustainable accounting practices such as using depreciation to cover operating costs</a:t>
            </a:r>
          </a:p>
          <a:p>
            <a:r>
              <a:rPr lang="en-US" dirty="0" smtClean="0"/>
              <a:t>Detrimental Extraneous Influences/Local Pressure</a:t>
            </a:r>
          </a:p>
          <a:p>
            <a:pPr marL="0"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B5B60515-9764-43B8-B3EB-AA7427414835}" type="slidenum">
              <a:rPr lang="en-US" smtClean="0"/>
              <a:pPr/>
              <a:t>14</a:t>
            </a:fld>
            <a:endParaRPr lang="en-US" dirty="0"/>
          </a:p>
        </p:txBody>
      </p:sp>
    </p:spTree>
    <p:extLst>
      <p:ext uri="{BB962C8B-B14F-4D97-AF65-F5344CB8AC3E}">
        <p14:creationId xmlns:p14="http://schemas.microsoft.com/office/powerpoint/2010/main" val="1675068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0984" y="2263342"/>
            <a:ext cx="11166231" cy="2554545"/>
          </a:xfrm>
          <a:prstGeom prst="rect">
            <a:avLst/>
          </a:prstGeom>
          <a:solidFill>
            <a:schemeClr val="accent4">
              <a:lumMod val="20000"/>
              <a:lumOff val="80000"/>
            </a:schemeClr>
          </a:solidFill>
        </p:spPr>
        <p:txBody>
          <a:bodyPr wrap="square" rtlCol="0">
            <a:spAutoFit/>
          </a:bodyPr>
          <a:lstStyle/>
          <a:p>
            <a:r>
              <a:rPr lang="en-US" sz="4000" i="1" dirty="0">
                <a:solidFill>
                  <a:schemeClr val="accent5">
                    <a:lumMod val="75000"/>
                  </a:schemeClr>
                </a:solidFill>
              </a:rPr>
              <a:t>If concerns other than the health and welfare of the utility and its customers are permitted to factor into the decision-making process, the long-term viability of the utility as a business </a:t>
            </a:r>
            <a:r>
              <a:rPr lang="en-US" sz="4000" b="1" i="1" dirty="0">
                <a:solidFill>
                  <a:schemeClr val="accent5">
                    <a:lumMod val="75000"/>
                  </a:schemeClr>
                </a:solidFill>
              </a:rPr>
              <a:t>will be compromised</a:t>
            </a:r>
            <a:r>
              <a:rPr lang="en-US" sz="4000" i="1" dirty="0">
                <a:solidFill>
                  <a:schemeClr val="accent5">
                    <a:lumMod val="75000"/>
                  </a:schemeClr>
                </a:solidFill>
              </a:rPr>
              <a:t>.</a:t>
            </a:r>
          </a:p>
        </p:txBody>
      </p:sp>
      <p:sp>
        <p:nvSpPr>
          <p:cNvPr id="2" name="Slide Number Placeholder 1"/>
          <p:cNvSpPr>
            <a:spLocks noGrp="1"/>
          </p:cNvSpPr>
          <p:nvPr>
            <p:ph type="sldNum" sz="quarter" idx="12"/>
          </p:nvPr>
        </p:nvSpPr>
        <p:spPr/>
        <p:txBody>
          <a:bodyPr/>
          <a:lstStyle/>
          <a:p>
            <a:fld id="{64D25607-309F-4D30-9ECA-33A53AAAC199}" type="slidenum">
              <a:rPr lang="en-US" smtClean="0"/>
              <a:t>15</a:t>
            </a:fld>
            <a:endParaRPr lang="en-US"/>
          </a:p>
        </p:txBody>
      </p:sp>
    </p:spTree>
    <p:extLst>
      <p:ext uri="{BB962C8B-B14F-4D97-AF65-F5344CB8AC3E}">
        <p14:creationId xmlns:p14="http://schemas.microsoft.com/office/powerpoint/2010/main" val="1563189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Solutions</a:t>
            </a:r>
            <a:endParaRPr lang="en-US" b="1" dirty="0"/>
          </a:p>
        </p:txBody>
      </p:sp>
      <p:sp>
        <p:nvSpPr>
          <p:cNvPr id="3" name="Content Placeholder 2"/>
          <p:cNvSpPr>
            <a:spLocks noGrp="1"/>
          </p:cNvSpPr>
          <p:nvPr>
            <p:ph idx="1"/>
          </p:nvPr>
        </p:nvSpPr>
        <p:spPr/>
        <p:txBody>
          <a:bodyPr>
            <a:normAutofit/>
          </a:bodyPr>
          <a:lstStyle/>
          <a:p>
            <a:r>
              <a:rPr lang="en-US" sz="3200" dirty="0" smtClean="0"/>
              <a:t>New or Enhanced Statutory or Regulatory Requirements</a:t>
            </a:r>
          </a:p>
          <a:p>
            <a:pPr marL="0" indent="0">
              <a:buNone/>
            </a:pPr>
            <a:endParaRPr lang="en-US" sz="1000" dirty="0"/>
          </a:p>
          <a:p>
            <a:pPr lvl="1"/>
            <a:r>
              <a:rPr lang="en-US" sz="3200" dirty="0" smtClean="0"/>
              <a:t>Qualifications of water utility general manager</a:t>
            </a:r>
          </a:p>
          <a:p>
            <a:pPr lvl="1"/>
            <a:r>
              <a:rPr lang="en-US" sz="3200" dirty="0" smtClean="0"/>
              <a:t>Employment of a staff engineer</a:t>
            </a:r>
          </a:p>
          <a:p>
            <a:pPr lvl="1"/>
            <a:r>
              <a:rPr lang="en-US" sz="3200" dirty="0" smtClean="0"/>
              <a:t>Qualified infrastructure improvement plan (QIP)</a:t>
            </a:r>
          </a:p>
          <a:p>
            <a:pPr lvl="1"/>
            <a:r>
              <a:rPr lang="en-US" sz="3200" dirty="0" smtClean="0"/>
              <a:t>Qualified infrastructure improvement surcharge or rider</a:t>
            </a:r>
          </a:p>
          <a:p>
            <a:pPr lvl="1"/>
            <a:r>
              <a:rPr lang="en-US" sz="3200" dirty="0" smtClean="0"/>
              <a:t>Authority to effect merger or consolidation</a:t>
            </a:r>
          </a:p>
          <a:p>
            <a:pPr marL="457200" lvl="1" indent="0">
              <a:buNone/>
            </a:pPr>
            <a:endParaRPr lang="en-US" sz="3200" dirty="0" smtClean="0"/>
          </a:p>
          <a:p>
            <a:pPr lvl="1"/>
            <a:endParaRPr lang="en-US" sz="3200" dirty="0" smtClean="0"/>
          </a:p>
        </p:txBody>
      </p:sp>
      <p:sp>
        <p:nvSpPr>
          <p:cNvPr id="5" name="Slide Number Placeholder 4"/>
          <p:cNvSpPr>
            <a:spLocks noGrp="1"/>
          </p:cNvSpPr>
          <p:nvPr>
            <p:ph type="sldNum" sz="quarter" idx="12"/>
          </p:nvPr>
        </p:nvSpPr>
        <p:spPr/>
        <p:txBody>
          <a:bodyPr/>
          <a:lstStyle/>
          <a:p>
            <a:fld id="{B5B60515-9764-43B8-B3EB-AA7427414835}" type="slidenum">
              <a:rPr lang="en-US" smtClean="0"/>
              <a:pPr/>
              <a:t>16</a:t>
            </a:fld>
            <a:endParaRPr lang="en-US" dirty="0"/>
          </a:p>
        </p:txBody>
      </p:sp>
    </p:spTree>
    <p:extLst>
      <p:ext uri="{BB962C8B-B14F-4D97-AF65-F5344CB8AC3E}">
        <p14:creationId xmlns:p14="http://schemas.microsoft.com/office/powerpoint/2010/main" val="1812819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Potential Solutions</a:t>
            </a:r>
            <a:endParaRPr lang="en-US" b="1" dirty="0"/>
          </a:p>
        </p:txBody>
      </p:sp>
      <p:sp>
        <p:nvSpPr>
          <p:cNvPr id="3" name="Content Placeholder 2"/>
          <p:cNvSpPr>
            <a:spLocks noGrp="1"/>
          </p:cNvSpPr>
          <p:nvPr>
            <p:ph idx="1"/>
          </p:nvPr>
        </p:nvSpPr>
        <p:spPr/>
        <p:txBody>
          <a:bodyPr/>
          <a:lstStyle/>
          <a:p>
            <a:r>
              <a:rPr lang="en-US" dirty="0"/>
              <a:t>Augmented Regulatory Oversight</a:t>
            </a:r>
          </a:p>
          <a:p>
            <a:pPr lvl="1"/>
            <a:r>
              <a:rPr lang="en-US" dirty="0"/>
              <a:t>Commission Infrastructure Engineer—to review, approve and provide oversight of QIP</a:t>
            </a:r>
          </a:p>
          <a:p>
            <a:endParaRPr lang="en-US" dirty="0" smtClean="0"/>
          </a:p>
          <a:p>
            <a:r>
              <a:rPr lang="en-US" dirty="0" smtClean="0"/>
              <a:t>Improved Oversight and Management of Water Utilities</a:t>
            </a:r>
          </a:p>
          <a:p>
            <a:pPr lvl="1"/>
            <a:r>
              <a:rPr lang="en-US" dirty="0" smtClean="0"/>
              <a:t>Eliminate partisan political pressure</a:t>
            </a:r>
          </a:p>
          <a:p>
            <a:pPr lvl="1"/>
            <a:r>
              <a:rPr lang="en-US" dirty="0" smtClean="0"/>
              <a:t>Creation of regional water boards</a:t>
            </a:r>
          </a:p>
          <a:p>
            <a:pPr lvl="1"/>
            <a:r>
              <a:rPr lang="en-US" dirty="0" smtClean="0"/>
              <a:t>Annual audit requirements</a:t>
            </a:r>
          </a:p>
          <a:p>
            <a:pPr lvl="1"/>
            <a:r>
              <a:rPr lang="en-US" dirty="0" smtClean="0"/>
              <a:t>Periodic rate and operations review</a:t>
            </a:r>
            <a:endParaRPr lang="en-US" dirty="0"/>
          </a:p>
        </p:txBody>
      </p:sp>
      <p:sp>
        <p:nvSpPr>
          <p:cNvPr id="5" name="Slide Number Placeholder 4"/>
          <p:cNvSpPr>
            <a:spLocks noGrp="1"/>
          </p:cNvSpPr>
          <p:nvPr>
            <p:ph type="sldNum" sz="quarter" idx="12"/>
          </p:nvPr>
        </p:nvSpPr>
        <p:spPr/>
        <p:txBody>
          <a:bodyPr/>
          <a:lstStyle/>
          <a:p>
            <a:fld id="{B5B60515-9764-43B8-B3EB-AA7427414835}" type="slidenum">
              <a:rPr lang="en-US" smtClean="0"/>
              <a:pPr/>
              <a:t>17</a:t>
            </a:fld>
            <a:endParaRPr lang="en-US" dirty="0"/>
          </a:p>
        </p:txBody>
      </p:sp>
    </p:spTree>
    <p:extLst>
      <p:ext uri="{BB962C8B-B14F-4D97-AF65-F5344CB8AC3E}">
        <p14:creationId xmlns:p14="http://schemas.microsoft.com/office/powerpoint/2010/main" val="2024856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Conclusions &amp; Next Steps</a:t>
            </a:r>
            <a:endParaRPr lang="en-US" b="1" dirty="0"/>
          </a:p>
        </p:txBody>
      </p:sp>
      <p:sp>
        <p:nvSpPr>
          <p:cNvPr id="6" name="Content Placeholder 5"/>
          <p:cNvSpPr>
            <a:spLocks noGrp="1"/>
          </p:cNvSpPr>
          <p:nvPr>
            <p:ph idx="1"/>
          </p:nvPr>
        </p:nvSpPr>
        <p:spPr/>
        <p:txBody>
          <a:bodyPr/>
          <a:lstStyle/>
          <a:p>
            <a:r>
              <a:rPr lang="en-US" dirty="0" smtClean="0"/>
              <a:t>Continue to enhance collaboration and communication between Commission and EEC-DOW and with funding agencies.</a:t>
            </a:r>
          </a:p>
          <a:p>
            <a:r>
              <a:rPr lang="en-US" dirty="0" smtClean="0"/>
              <a:t>Commission will examine its own regulatory requirements regarding disallowing recovery for water loss that exceeds 15%.</a:t>
            </a:r>
          </a:p>
          <a:p>
            <a:r>
              <a:rPr lang="en-US" dirty="0" smtClean="0"/>
              <a:t>Avail ourselves of all available tools.</a:t>
            </a:r>
          </a:p>
          <a:p>
            <a:r>
              <a:rPr lang="en-US" dirty="0" smtClean="0"/>
              <a:t>Issue order directing action plan for the utilities investigated pursuant to 2019-00041.</a:t>
            </a:r>
          </a:p>
          <a:p>
            <a:r>
              <a:rPr lang="en-US" dirty="0" smtClean="0"/>
              <a:t>Publish report setting forth investigation findings, conclusions and recommendations.</a:t>
            </a:r>
          </a:p>
          <a:p>
            <a:endParaRPr lang="en-US" dirty="0" smtClean="0"/>
          </a:p>
          <a:p>
            <a:endParaRPr lang="en-US" dirty="0"/>
          </a:p>
        </p:txBody>
      </p:sp>
      <p:sp>
        <p:nvSpPr>
          <p:cNvPr id="2" name="Slide Number Placeholder 1"/>
          <p:cNvSpPr>
            <a:spLocks noGrp="1"/>
          </p:cNvSpPr>
          <p:nvPr>
            <p:ph type="sldNum" sz="quarter" idx="12"/>
          </p:nvPr>
        </p:nvSpPr>
        <p:spPr/>
        <p:txBody>
          <a:bodyPr/>
          <a:lstStyle/>
          <a:p>
            <a:fld id="{B5B60515-9764-43B8-B3EB-AA7427414835}" type="slidenum">
              <a:rPr lang="en-US" smtClean="0"/>
              <a:pPr/>
              <a:t>18</a:t>
            </a:fld>
            <a:endParaRPr lang="en-US" dirty="0"/>
          </a:p>
        </p:txBody>
      </p:sp>
    </p:spTree>
    <p:extLst>
      <p:ext uri="{BB962C8B-B14F-4D97-AF65-F5344CB8AC3E}">
        <p14:creationId xmlns:p14="http://schemas.microsoft.com/office/powerpoint/2010/main" val="423967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004" cy="4939645"/>
          </a:xfrm>
          <a:prstGeom prst="rect">
            <a:avLst/>
          </a:prstGeom>
        </p:spPr>
      </p:pic>
      <p:sp>
        <p:nvSpPr>
          <p:cNvPr id="2" name="Title 1"/>
          <p:cNvSpPr>
            <a:spLocks noGrp="1"/>
          </p:cNvSpPr>
          <p:nvPr>
            <p:ph type="title"/>
          </p:nvPr>
        </p:nvSpPr>
        <p:spPr/>
        <p:txBody>
          <a:bodyPr/>
          <a:lstStyle/>
          <a:p>
            <a:r>
              <a:rPr lang="en-US" b="1" dirty="0" smtClean="0">
                <a:solidFill>
                  <a:schemeClr val="bg1"/>
                </a:solidFill>
              </a:rPr>
              <a:t>PSC Mission</a:t>
            </a:r>
            <a:endParaRPr lang="en-US" b="1" dirty="0">
              <a:solidFill>
                <a:schemeClr val="bg1"/>
              </a:solidFill>
            </a:endParaRPr>
          </a:p>
        </p:txBody>
      </p:sp>
      <p:sp>
        <p:nvSpPr>
          <p:cNvPr id="5" name="Text Placeholder 4"/>
          <p:cNvSpPr>
            <a:spLocks noGrp="1"/>
          </p:cNvSpPr>
          <p:nvPr>
            <p:ph type="body" idx="1"/>
          </p:nvPr>
        </p:nvSpPr>
        <p:spPr>
          <a:xfrm>
            <a:off x="764940" y="5149196"/>
            <a:ext cx="10515600" cy="1500187"/>
          </a:xfrm>
        </p:spPr>
        <p:txBody>
          <a:bodyPr/>
          <a:lstStyle/>
          <a:p>
            <a:pPr algn="ctr"/>
            <a:r>
              <a:rPr lang="en-US" dirty="0" smtClean="0"/>
              <a:t>To foster the provision of safe and reliable service at a reasonable price to the customers of jurisdictional utilities while providing for the financial stability of those utilities by setting fair and just rates, and supporting their operational competence by overseeing regulated utilities.</a:t>
            </a:r>
            <a:endParaRPr lang="en-US" dirty="0"/>
          </a:p>
        </p:txBody>
      </p:sp>
      <p:sp>
        <p:nvSpPr>
          <p:cNvPr id="3" name="Slide Number Placeholder 2"/>
          <p:cNvSpPr>
            <a:spLocks noGrp="1"/>
          </p:cNvSpPr>
          <p:nvPr>
            <p:ph type="sldNum" sz="quarter" idx="12"/>
          </p:nvPr>
        </p:nvSpPr>
        <p:spPr/>
        <p:txBody>
          <a:bodyPr/>
          <a:lstStyle/>
          <a:p>
            <a:fld id="{64D25607-309F-4D30-9ECA-33A53AAAC199}" type="slidenum">
              <a:rPr lang="en-US" smtClean="0"/>
              <a:t>2</a:t>
            </a:fld>
            <a:endParaRPr lang="en-US"/>
          </a:p>
        </p:txBody>
      </p:sp>
    </p:spTree>
    <p:extLst>
      <p:ext uri="{BB962C8B-B14F-4D97-AF65-F5344CB8AC3E}">
        <p14:creationId xmlns:p14="http://schemas.microsoft.com/office/powerpoint/2010/main" val="348245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35" y="126586"/>
            <a:ext cx="10515600" cy="1325563"/>
          </a:xfrm>
        </p:spPr>
        <p:txBody>
          <a:bodyPr/>
          <a:lstStyle/>
          <a:p>
            <a:r>
              <a:rPr lang="en-US" b="1" dirty="0" smtClean="0"/>
              <a:t>PSC Jurisdictional Water Utilities—By the Miles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735807174"/>
              </p:ext>
            </p:extLst>
          </p:nvPr>
        </p:nvGraphicFramePr>
        <p:xfrm>
          <a:off x="900153" y="1786257"/>
          <a:ext cx="10216764" cy="2921356"/>
        </p:xfrm>
        <a:graphic>
          <a:graphicData uri="http://schemas.openxmlformats.org/drawingml/2006/table">
            <a:tbl>
              <a:tblPr firstRow="1">
                <a:tableStyleId>{5C22544A-7EE6-4342-B048-85BDC9FD1C3A}</a:tableStyleId>
              </a:tblPr>
              <a:tblGrid>
                <a:gridCol w="2554191">
                  <a:extLst>
                    <a:ext uri="{9D8B030D-6E8A-4147-A177-3AD203B41FA5}">
                      <a16:colId xmlns:a16="http://schemas.microsoft.com/office/drawing/2014/main" xmlns="" val="3359730295"/>
                    </a:ext>
                  </a:extLst>
                </a:gridCol>
                <a:gridCol w="2554191">
                  <a:extLst>
                    <a:ext uri="{9D8B030D-6E8A-4147-A177-3AD203B41FA5}">
                      <a16:colId xmlns:a16="http://schemas.microsoft.com/office/drawing/2014/main" xmlns="" val="1965999676"/>
                    </a:ext>
                  </a:extLst>
                </a:gridCol>
                <a:gridCol w="2554191">
                  <a:extLst>
                    <a:ext uri="{9D8B030D-6E8A-4147-A177-3AD203B41FA5}">
                      <a16:colId xmlns:a16="http://schemas.microsoft.com/office/drawing/2014/main" xmlns="" val="620146715"/>
                    </a:ext>
                  </a:extLst>
                </a:gridCol>
                <a:gridCol w="2554191">
                  <a:extLst>
                    <a:ext uri="{9D8B030D-6E8A-4147-A177-3AD203B41FA5}">
                      <a16:colId xmlns:a16="http://schemas.microsoft.com/office/drawing/2014/main" xmlns="" val="720493963"/>
                    </a:ext>
                  </a:extLst>
                </a:gridCol>
              </a:tblGrid>
              <a:tr h="570319">
                <a:tc>
                  <a:txBody>
                    <a:bodyPr/>
                    <a:lstStyle/>
                    <a:p>
                      <a:pPr algn="ctr"/>
                      <a:r>
                        <a:rPr lang="en-US" dirty="0" smtClean="0"/>
                        <a:t>PSC Regulated</a:t>
                      </a:r>
                      <a:endParaRPr lang="en-US" dirty="0"/>
                    </a:p>
                  </a:txBody>
                  <a:tcPr anchor="ctr"/>
                </a:tc>
                <a:tc>
                  <a:txBody>
                    <a:bodyPr/>
                    <a:lstStyle/>
                    <a:p>
                      <a:pPr algn="ctr"/>
                      <a:r>
                        <a:rPr lang="en-US" dirty="0" smtClean="0"/>
                        <a:t>Pipeline Miles</a:t>
                      </a:r>
                      <a:endParaRPr lang="en-US" dirty="0"/>
                    </a:p>
                  </a:txBody>
                  <a:tcPr anchor="ctr"/>
                </a:tc>
                <a:tc>
                  <a:txBody>
                    <a:bodyPr/>
                    <a:lstStyle/>
                    <a:p>
                      <a:pPr algn="ctr"/>
                      <a:r>
                        <a:rPr lang="en-US" dirty="0" smtClean="0"/>
                        <a:t>Not</a:t>
                      </a:r>
                      <a:r>
                        <a:rPr lang="en-US" baseline="0" dirty="0" smtClean="0"/>
                        <a:t> Regulated by PSC</a:t>
                      </a:r>
                      <a:endParaRPr lang="en-US" dirty="0"/>
                    </a:p>
                  </a:txBody>
                  <a:tcPr anchor="ctr"/>
                </a:tc>
                <a:tc>
                  <a:txBody>
                    <a:bodyPr/>
                    <a:lstStyle/>
                    <a:p>
                      <a:pPr algn="ctr"/>
                      <a:r>
                        <a:rPr lang="en-US" dirty="0" smtClean="0"/>
                        <a:t>Pipeline Miles</a:t>
                      </a:r>
                      <a:endParaRPr lang="en-US" dirty="0"/>
                    </a:p>
                  </a:txBody>
                  <a:tcPr anchor="ctr"/>
                </a:tc>
                <a:extLst>
                  <a:ext uri="{0D108BD9-81ED-4DB2-BD59-A6C34878D82A}">
                    <a16:rowId xmlns:a16="http://schemas.microsoft.com/office/drawing/2014/main" xmlns="" val="130556953"/>
                  </a:ext>
                </a:extLst>
              </a:tr>
              <a:tr h="57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Investor-Owned</a:t>
                      </a:r>
                      <a:r>
                        <a:rPr lang="en-US" baseline="0" dirty="0" smtClean="0"/>
                        <a:t> Utilities</a:t>
                      </a:r>
                      <a:endParaRPr lang="en-US" dirty="0" smtClean="0"/>
                    </a:p>
                  </a:txBody>
                  <a:tcPr anchor="ctr"/>
                </a:tc>
                <a:tc>
                  <a:txBody>
                    <a:bodyPr/>
                    <a:lstStyle/>
                    <a:p>
                      <a:pPr algn="ctr"/>
                      <a:r>
                        <a:rPr lang="en-US" dirty="0" smtClean="0"/>
                        <a:t>2,076</a:t>
                      </a:r>
                      <a:endParaRPr lang="en-US" dirty="0"/>
                    </a:p>
                  </a:txBody>
                  <a:tcPr anchor="ctr"/>
                </a:tc>
                <a:tc>
                  <a:txBody>
                    <a:bodyPr/>
                    <a:lstStyle/>
                    <a:p>
                      <a:pPr algn="l"/>
                      <a:r>
                        <a:rPr lang="en-US" dirty="0" smtClean="0"/>
                        <a:t>Louisville</a:t>
                      </a:r>
                      <a:endParaRPr lang="en-US" dirty="0"/>
                    </a:p>
                  </a:txBody>
                  <a:tcPr anchor="ctr"/>
                </a:tc>
                <a:tc>
                  <a:txBody>
                    <a:bodyPr/>
                    <a:lstStyle/>
                    <a:p>
                      <a:pPr algn="ctr"/>
                      <a:r>
                        <a:rPr lang="en-US" dirty="0" smtClean="0"/>
                        <a:t>4,155</a:t>
                      </a:r>
                      <a:endParaRPr lang="en-US" dirty="0"/>
                    </a:p>
                  </a:txBody>
                  <a:tcPr anchor="ctr"/>
                </a:tc>
                <a:extLst>
                  <a:ext uri="{0D108BD9-81ED-4DB2-BD59-A6C34878D82A}">
                    <a16:rowId xmlns:a16="http://schemas.microsoft.com/office/drawing/2014/main" xmlns="" val="2891486844"/>
                  </a:ext>
                </a:extLst>
              </a:tr>
              <a:tr h="570319">
                <a:tc>
                  <a:txBody>
                    <a:bodyPr/>
                    <a:lstStyle/>
                    <a:p>
                      <a:r>
                        <a:rPr lang="en-US" dirty="0" smtClean="0"/>
                        <a:t>Water Districts</a:t>
                      </a:r>
                      <a:endParaRPr lang="en-US" dirty="0"/>
                    </a:p>
                  </a:txBody>
                  <a:tcPr anchor="ctr"/>
                </a:tc>
                <a:tc>
                  <a:txBody>
                    <a:bodyPr/>
                    <a:lstStyle/>
                    <a:p>
                      <a:pPr algn="ctr"/>
                      <a:r>
                        <a:rPr lang="en-US" dirty="0" smtClean="0"/>
                        <a:t>31,837</a:t>
                      </a:r>
                    </a:p>
                  </a:txBody>
                  <a:tcPr anchor="ctr"/>
                </a:tc>
                <a:tc>
                  <a:txBody>
                    <a:bodyPr/>
                    <a:lstStyle/>
                    <a:p>
                      <a:pPr algn="l"/>
                      <a:r>
                        <a:rPr lang="en-US" dirty="0" smtClean="0"/>
                        <a:t>Other</a:t>
                      </a:r>
                    </a:p>
                  </a:txBody>
                  <a:tcPr anchor="ctr"/>
                </a:tc>
                <a:tc>
                  <a:txBody>
                    <a:bodyPr/>
                    <a:lstStyle/>
                    <a:p>
                      <a:pPr algn="ctr"/>
                      <a:r>
                        <a:rPr lang="en-US" dirty="0" smtClean="0"/>
                        <a:t>7,303</a:t>
                      </a:r>
                    </a:p>
                  </a:txBody>
                  <a:tcPr anchor="ctr"/>
                </a:tc>
                <a:extLst>
                  <a:ext uri="{0D108BD9-81ED-4DB2-BD59-A6C34878D82A}">
                    <a16:rowId xmlns:a16="http://schemas.microsoft.com/office/drawing/2014/main" xmlns="" val="2689379644"/>
                  </a:ext>
                </a:extLst>
              </a:tr>
              <a:tr h="570319">
                <a:tc>
                  <a:txBody>
                    <a:bodyPr/>
                    <a:lstStyle/>
                    <a:p>
                      <a:r>
                        <a:rPr lang="en-US" dirty="0" smtClean="0"/>
                        <a:t>Water Associations</a:t>
                      </a:r>
                      <a:endParaRPr lang="en-US" dirty="0"/>
                    </a:p>
                  </a:txBody>
                  <a:tcPr anchor="ctr"/>
                </a:tc>
                <a:tc>
                  <a:txBody>
                    <a:bodyPr/>
                    <a:lstStyle/>
                    <a:p>
                      <a:pPr algn="ctr"/>
                      <a:r>
                        <a:rPr lang="en-US" dirty="0" smtClean="0"/>
                        <a:t>5,815</a:t>
                      </a:r>
                      <a:endParaRPr lang="en-US" dirty="0"/>
                    </a:p>
                  </a:txBody>
                  <a:tcPr anchor="ctr"/>
                </a:tc>
                <a:tc>
                  <a:txBody>
                    <a:bodyPr/>
                    <a:lstStyle/>
                    <a:p>
                      <a:pPr algn="l"/>
                      <a:r>
                        <a:rPr lang="en-US" dirty="0" smtClean="0"/>
                        <a:t>Municipal Wholesale </a:t>
                      </a:r>
                      <a:endParaRPr lang="en-US" dirty="0"/>
                    </a:p>
                  </a:txBody>
                  <a:tcPr anchor="ctr"/>
                </a:tc>
                <a:tc>
                  <a:txBody>
                    <a:bodyPr/>
                    <a:lstStyle/>
                    <a:p>
                      <a:pPr algn="ctr"/>
                      <a:r>
                        <a:rPr lang="en-US" dirty="0" smtClean="0"/>
                        <a:t>13,215</a:t>
                      </a:r>
                      <a:endParaRPr lang="en-US" dirty="0"/>
                    </a:p>
                  </a:txBody>
                  <a:tcPr anchor="ctr"/>
                </a:tc>
                <a:extLst>
                  <a:ext uri="{0D108BD9-81ED-4DB2-BD59-A6C34878D82A}">
                    <a16:rowId xmlns:a16="http://schemas.microsoft.com/office/drawing/2014/main" xmlns="" val="1925110425"/>
                  </a:ext>
                </a:extLst>
              </a:tr>
              <a:tr h="562505">
                <a:tc>
                  <a:txBody>
                    <a:bodyPr/>
                    <a:lstStyle/>
                    <a:p>
                      <a:r>
                        <a:rPr lang="en-US" b="1" dirty="0" smtClean="0">
                          <a:solidFill>
                            <a:schemeClr val="bg1"/>
                          </a:solidFill>
                        </a:rPr>
                        <a:t>Total PSC Regulated</a:t>
                      </a:r>
                      <a:endParaRPr lang="en-US" b="1" dirty="0">
                        <a:solidFill>
                          <a:schemeClr val="bg1"/>
                        </a:solidFill>
                      </a:endParaRPr>
                    </a:p>
                  </a:txBody>
                  <a:tcPr anchor="ctr">
                    <a:solidFill>
                      <a:schemeClr val="accent1"/>
                    </a:solidFill>
                  </a:tcPr>
                </a:tc>
                <a:tc>
                  <a:txBody>
                    <a:bodyPr/>
                    <a:lstStyle/>
                    <a:p>
                      <a:pPr algn="ctr"/>
                      <a:r>
                        <a:rPr lang="en-US" b="1" dirty="0" smtClean="0">
                          <a:solidFill>
                            <a:schemeClr val="bg1"/>
                          </a:solidFill>
                        </a:rPr>
                        <a:t>39,728</a:t>
                      </a:r>
                      <a:endParaRPr lang="en-US" b="1" dirty="0">
                        <a:solidFill>
                          <a:schemeClr val="bg1"/>
                        </a:solidFill>
                      </a:endParaRPr>
                    </a:p>
                  </a:txBody>
                  <a:tcPr anchor="ctr">
                    <a:solidFill>
                      <a:schemeClr val="accent1"/>
                    </a:solidFill>
                  </a:tcPr>
                </a:tc>
                <a:tc>
                  <a:txBody>
                    <a:bodyPr/>
                    <a:lstStyle/>
                    <a:p>
                      <a:pPr algn="l"/>
                      <a:r>
                        <a:rPr lang="en-US" b="1" dirty="0" smtClean="0">
                          <a:solidFill>
                            <a:schemeClr val="bg1"/>
                          </a:solidFill>
                        </a:rPr>
                        <a:t>Total</a:t>
                      </a:r>
                      <a:r>
                        <a:rPr lang="en-US" b="1" baseline="0" dirty="0" smtClean="0">
                          <a:solidFill>
                            <a:schemeClr val="bg1"/>
                          </a:solidFill>
                        </a:rPr>
                        <a:t> Not Regulated by PSC</a:t>
                      </a:r>
                      <a:endParaRPr lang="en-US" b="1" dirty="0">
                        <a:solidFill>
                          <a:schemeClr val="bg1"/>
                        </a:solidFill>
                      </a:endParaRPr>
                    </a:p>
                  </a:txBody>
                  <a:tcPr anchor="ctr">
                    <a:solidFill>
                      <a:schemeClr val="accent1"/>
                    </a:solidFill>
                  </a:tcPr>
                </a:tc>
                <a:tc>
                  <a:txBody>
                    <a:bodyPr/>
                    <a:lstStyle/>
                    <a:p>
                      <a:pPr algn="ctr"/>
                      <a:r>
                        <a:rPr lang="en-US" b="1" dirty="0" smtClean="0">
                          <a:solidFill>
                            <a:schemeClr val="bg1"/>
                          </a:solidFill>
                        </a:rPr>
                        <a:t>24,673</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xmlns="" val="3050407981"/>
                  </a:ext>
                </a:extLst>
              </a:tr>
            </a:tbl>
          </a:graphicData>
        </a:graphic>
      </p:graphicFrame>
      <p:sp>
        <p:nvSpPr>
          <p:cNvPr id="6" name="TextBox 5"/>
          <p:cNvSpPr txBox="1"/>
          <p:nvPr/>
        </p:nvSpPr>
        <p:spPr>
          <a:xfrm>
            <a:off x="1229801" y="5460529"/>
            <a:ext cx="9732397" cy="1077218"/>
          </a:xfrm>
          <a:prstGeom prst="rect">
            <a:avLst/>
          </a:prstGeom>
          <a:noFill/>
        </p:spPr>
        <p:txBody>
          <a:bodyPr wrap="square" rtlCol="0">
            <a:spAutoFit/>
          </a:bodyPr>
          <a:lstStyle/>
          <a:p>
            <a:pPr algn="ctr"/>
            <a:r>
              <a:rPr lang="en-US" sz="3200" b="1" dirty="0" smtClean="0">
                <a:solidFill>
                  <a:schemeClr val="accent5"/>
                </a:solidFill>
              </a:rPr>
              <a:t>Approximately 62 percent of water pipeline </a:t>
            </a:r>
          </a:p>
          <a:p>
            <a:pPr algn="ctr"/>
            <a:r>
              <a:rPr lang="en-US" sz="3200" b="1" dirty="0" smtClean="0">
                <a:solidFill>
                  <a:schemeClr val="accent5"/>
                </a:solidFill>
              </a:rPr>
              <a:t>miles in Kentucky fall under PSC jurisdiction</a:t>
            </a:r>
            <a:endParaRPr lang="en-US" sz="3200" b="1" dirty="0">
              <a:solidFill>
                <a:schemeClr val="accent5"/>
              </a:solidFill>
            </a:endParaRPr>
          </a:p>
        </p:txBody>
      </p:sp>
      <p:sp>
        <p:nvSpPr>
          <p:cNvPr id="3" name="Slide Number Placeholder 2"/>
          <p:cNvSpPr>
            <a:spLocks noGrp="1"/>
          </p:cNvSpPr>
          <p:nvPr>
            <p:ph type="sldNum" sz="quarter" idx="12"/>
          </p:nvPr>
        </p:nvSpPr>
        <p:spPr/>
        <p:txBody>
          <a:bodyPr/>
          <a:lstStyle/>
          <a:p>
            <a:fld id="{64D25607-309F-4D30-9ECA-33A53AAAC199}" type="slidenum">
              <a:rPr lang="en-US" smtClean="0"/>
              <a:t>3</a:t>
            </a:fld>
            <a:endParaRPr lang="en-US"/>
          </a:p>
        </p:txBody>
      </p:sp>
    </p:spTree>
    <p:extLst>
      <p:ext uri="{BB962C8B-B14F-4D97-AF65-F5344CB8AC3E}">
        <p14:creationId xmlns:p14="http://schemas.microsoft.com/office/powerpoint/2010/main" val="302365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774" t="13104" r="5823" b="15194"/>
          <a:stretch/>
        </p:blipFill>
        <p:spPr>
          <a:xfrm>
            <a:off x="1003522" y="247453"/>
            <a:ext cx="10152668" cy="6363093"/>
          </a:xfrm>
          <a:prstGeom prst="rect">
            <a:avLst/>
          </a:prstGeom>
        </p:spPr>
      </p:pic>
      <p:sp>
        <p:nvSpPr>
          <p:cNvPr id="2" name="Slide Number Placeholder 1"/>
          <p:cNvSpPr>
            <a:spLocks noGrp="1"/>
          </p:cNvSpPr>
          <p:nvPr>
            <p:ph type="sldNum" sz="quarter" idx="12"/>
          </p:nvPr>
        </p:nvSpPr>
        <p:spPr/>
        <p:txBody>
          <a:bodyPr/>
          <a:lstStyle/>
          <a:p>
            <a:fld id="{64D25607-309F-4D30-9ECA-33A53AAAC199}" type="slidenum">
              <a:rPr lang="en-US" smtClean="0"/>
              <a:t>4</a:t>
            </a:fld>
            <a:endParaRPr lang="en-US"/>
          </a:p>
        </p:txBody>
      </p:sp>
    </p:spTree>
    <p:extLst>
      <p:ext uri="{BB962C8B-B14F-4D97-AF65-F5344CB8AC3E}">
        <p14:creationId xmlns:p14="http://schemas.microsoft.com/office/powerpoint/2010/main" val="2540714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Water Loss Defined </a:t>
            </a:r>
            <a:endParaRPr lang="en-US" b="1" dirty="0"/>
          </a:p>
        </p:txBody>
      </p:sp>
      <p:sp>
        <p:nvSpPr>
          <p:cNvPr id="6" name="Content Placeholder 5"/>
          <p:cNvSpPr>
            <a:spLocks noGrp="1"/>
          </p:cNvSpPr>
          <p:nvPr>
            <p:ph idx="1"/>
          </p:nvPr>
        </p:nvSpPr>
        <p:spPr>
          <a:xfrm>
            <a:off x="543731" y="5026240"/>
            <a:ext cx="11498451" cy="1571248"/>
          </a:xfrm>
        </p:spPr>
        <p:txBody>
          <a:bodyPr>
            <a:normAutofit/>
          </a:bodyPr>
          <a:lstStyle/>
          <a:p>
            <a:r>
              <a:rPr lang="en-US" dirty="0" smtClean="0"/>
              <a:t>Unaccounted-for </a:t>
            </a:r>
            <a:r>
              <a:rPr lang="en-US" dirty="0"/>
              <a:t>water loss over 15 percent is considered high. </a:t>
            </a:r>
          </a:p>
          <a:p>
            <a:r>
              <a:rPr lang="en-US" dirty="0"/>
              <a:t>Water loss of more than 35 percent is excessive and largely indicative of significant operational deficiencies and failing infrastructure. </a:t>
            </a:r>
          </a:p>
        </p:txBody>
      </p:sp>
      <p:sp>
        <p:nvSpPr>
          <p:cNvPr id="2" name="Slide Number Placeholder 1"/>
          <p:cNvSpPr>
            <a:spLocks noGrp="1"/>
          </p:cNvSpPr>
          <p:nvPr>
            <p:ph type="sldNum" sz="quarter" idx="12"/>
          </p:nvPr>
        </p:nvSpPr>
        <p:spPr/>
        <p:txBody>
          <a:bodyPr/>
          <a:lstStyle/>
          <a:p>
            <a:fld id="{B5B60515-9764-43B8-B3EB-AA7427414835}" type="slidenum">
              <a:rPr lang="en-US" smtClean="0"/>
              <a:pPr/>
              <a:t>5</a:t>
            </a:fld>
            <a:endParaRPr lang="en-US" dirty="0"/>
          </a:p>
        </p:txBody>
      </p:sp>
      <p:sp>
        <p:nvSpPr>
          <p:cNvPr id="3" name="TextBox 2"/>
          <p:cNvSpPr txBox="1"/>
          <p:nvPr/>
        </p:nvSpPr>
        <p:spPr>
          <a:xfrm>
            <a:off x="1" y="1890792"/>
            <a:ext cx="12165524" cy="2677656"/>
          </a:xfrm>
          <a:prstGeom prst="rect">
            <a:avLst/>
          </a:prstGeom>
          <a:noFill/>
        </p:spPr>
        <p:txBody>
          <a:bodyPr wrap="square" rtlCol="0">
            <a:spAutoFit/>
          </a:bodyPr>
          <a:lstStyle/>
          <a:p>
            <a:pPr algn="ctr"/>
            <a:r>
              <a:rPr lang="en-US" sz="2800" b="1" dirty="0">
                <a:solidFill>
                  <a:schemeClr val="accent2"/>
                </a:solidFill>
              </a:rPr>
              <a:t>Water produced + water purchased </a:t>
            </a:r>
            <a:endParaRPr lang="en-US" sz="2800" b="1" dirty="0" smtClean="0">
              <a:solidFill>
                <a:schemeClr val="accent2"/>
              </a:solidFill>
            </a:endParaRPr>
          </a:p>
          <a:p>
            <a:pPr algn="ctr"/>
            <a:r>
              <a:rPr lang="en-US" sz="2800" b="1" dirty="0" smtClean="0">
                <a:solidFill>
                  <a:schemeClr val="accent2"/>
                </a:solidFill>
              </a:rPr>
              <a:t>-</a:t>
            </a:r>
            <a:endParaRPr lang="en-US" sz="2800" b="1" dirty="0">
              <a:solidFill>
                <a:schemeClr val="accent2"/>
              </a:solidFill>
            </a:endParaRPr>
          </a:p>
          <a:p>
            <a:pPr algn="ctr"/>
            <a:r>
              <a:rPr lang="en-US" sz="2800" b="1" dirty="0" smtClean="0">
                <a:solidFill>
                  <a:schemeClr val="accent2"/>
                </a:solidFill>
              </a:rPr>
              <a:t> Water </a:t>
            </a:r>
            <a:r>
              <a:rPr lang="en-US" sz="2800" b="1" dirty="0">
                <a:solidFill>
                  <a:schemeClr val="accent2"/>
                </a:solidFill>
              </a:rPr>
              <a:t>sold + water used for fire protection + water used in treatment &amp; distribution </a:t>
            </a:r>
            <a:r>
              <a:rPr lang="en-US" sz="2800" b="1" dirty="0" smtClean="0">
                <a:solidFill>
                  <a:schemeClr val="accent2"/>
                </a:solidFill>
              </a:rPr>
              <a:t>operations</a:t>
            </a:r>
          </a:p>
          <a:p>
            <a:pPr algn="ctr"/>
            <a:r>
              <a:rPr lang="en-US" sz="2800" b="1" dirty="0" smtClean="0">
                <a:solidFill>
                  <a:schemeClr val="accent2"/>
                </a:solidFill>
              </a:rPr>
              <a:t>=</a:t>
            </a:r>
          </a:p>
          <a:p>
            <a:pPr algn="ctr"/>
            <a:r>
              <a:rPr lang="en-US" sz="2800" b="1" dirty="0" smtClean="0">
                <a:solidFill>
                  <a:schemeClr val="accent2"/>
                </a:solidFill>
              </a:rPr>
              <a:t>Unaccounted-for water loss</a:t>
            </a:r>
            <a:endParaRPr lang="en-US" sz="2800" b="1" dirty="0">
              <a:solidFill>
                <a:schemeClr val="accent2"/>
              </a:solidFill>
            </a:endParaRPr>
          </a:p>
        </p:txBody>
      </p:sp>
    </p:spTree>
    <p:extLst>
      <p:ext uri="{BB962C8B-B14F-4D97-AF65-F5344CB8AC3E}">
        <p14:creationId xmlns:p14="http://schemas.microsoft.com/office/powerpoint/2010/main" val="243367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53" y="0"/>
            <a:ext cx="10515600" cy="1325563"/>
          </a:xfrm>
        </p:spPr>
        <p:txBody>
          <a:bodyPr>
            <a:normAutofit/>
          </a:bodyPr>
          <a:lstStyle/>
          <a:p>
            <a:r>
              <a:rPr lang="en-US" sz="3600" b="1" dirty="0" smtClean="0"/>
              <a:t>Water Loss Investigation</a:t>
            </a:r>
            <a:endParaRPr lang="en-US" sz="3600" b="1" dirty="0"/>
          </a:p>
        </p:txBody>
      </p:sp>
      <p:sp>
        <p:nvSpPr>
          <p:cNvPr id="4" name="Content Placeholder 3"/>
          <p:cNvSpPr>
            <a:spLocks noGrp="1"/>
          </p:cNvSpPr>
          <p:nvPr>
            <p:ph sz="half" idx="1"/>
          </p:nvPr>
        </p:nvSpPr>
        <p:spPr>
          <a:xfrm>
            <a:off x="329153" y="1088278"/>
            <a:ext cx="5181600" cy="5268071"/>
          </a:xfrm>
        </p:spPr>
        <p:txBody>
          <a:bodyPr>
            <a:normAutofit/>
          </a:bodyPr>
          <a:lstStyle/>
          <a:p>
            <a:r>
              <a:rPr lang="en-US" dirty="0" smtClean="0"/>
              <a:t>March </a:t>
            </a:r>
            <a:r>
              <a:rPr lang="en-US" dirty="0"/>
              <a:t>12, </a:t>
            </a:r>
            <a:r>
              <a:rPr lang="en-US" dirty="0" smtClean="0"/>
              <a:t>2019—Commission </a:t>
            </a:r>
            <a:r>
              <a:rPr lang="en-US" dirty="0"/>
              <a:t>initiated an investigation </a:t>
            </a:r>
            <a:r>
              <a:rPr lang="en-US" dirty="0" smtClean="0"/>
              <a:t>(Case No. 2019-00041) to </a:t>
            </a:r>
            <a:r>
              <a:rPr lang="en-US" dirty="0"/>
              <a:t>review </a:t>
            </a:r>
            <a:r>
              <a:rPr lang="en-US" dirty="0" smtClean="0"/>
              <a:t>11 jurisdictional </a:t>
            </a:r>
            <a:r>
              <a:rPr lang="en-US" dirty="0"/>
              <a:t>water utilities that </a:t>
            </a:r>
            <a:r>
              <a:rPr lang="en-US" dirty="0" smtClean="0"/>
              <a:t>reported </a:t>
            </a:r>
            <a:r>
              <a:rPr lang="en-US" dirty="0"/>
              <a:t>water loss of more than 35 percent in their annual reports</a:t>
            </a:r>
            <a:r>
              <a:rPr lang="en-US" dirty="0" smtClean="0"/>
              <a:t>.</a:t>
            </a:r>
          </a:p>
          <a:p>
            <a:r>
              <a:rPr lang="en-US" dirty="0" smtClean="0"/>
              <a:t>Formal hearings conducted in July 2019.</a:t>
            </a:r>
          </a:p>
          <a:p>
            <a:r>
              <a:rPr lang="en-US" dirty="0" smtClean="0"/>
              <a:t>Ongoing investigations of Martin County Water District and </a:t>
            </a:r>
            <a:r>
              <a:rPr lang="en-US" dirty="0" err="1" smtClean="0"/>
              <a:t>Cannonsburg</a:t>
            </a:r>
            <a:r>
              <a:rPr lang="en-US" dirty="0" smtClean="0"/>
              <a:t> Water District</a:t>
            </a:r>
          </a:p>
          <a:p>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355" y="167162"/>
            <a:ext cx="6642441" cy="6363027"/>
          </a:xfrm>
          <a:prstGeom prst="rect">
            <a:avLst/>
          </a:prstGeom>
        </p:spPr>
      </p:pic>
      <p:sp>
        <p:nvSpPr>
          <p:cNvPr id="5" name="Slide Number Placeholder 4"/>
          <p:cNvSpPr>
            <a:spLocks noGrp="1"/>
          </p:cNvSpPr>
          <p:nvPr>
            <p:ph type="sldNum" sz="quarter" idx="12"/>
          </p:nvPr>
        </p:nvSpPr>
        <p:spPr/>
        <p:txBody>
          <a:bodyPr/>
          <a:lstStyle/>
          <a:p>
            <a:fld id="{64D25607-309F-4D30-9ECA-33A53AAAC199}" type="slidenum">
              <a:rPr lang="en-US" smtClean="0"/>
              <a:t>6</a:t>
            </a:fld>
            <a:endParaRPr lang="en-US"/>
          </a:p>
        </p:txBody>
      </p:sp>
    </p:spTree>
    <p:extLst>
      <p:ext uri="{BB962C8B-B14F-4D97-AF65-F5344CB8AC3E}">
        <p14:creationId xmlns:p14="http://schemas.microsoft.com/office/powerpoint/2010/main" val="412757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Water Loss—the Causes and the Costs</a:t>
            </a:r>
            <a:endParaRPr lang="en-US" b="1" dirty="0"/>
          </a:p>
        </p:txBody>
      </p:sp>
      <p:sp>
        <p:nvSpPr>
          <p:cNvPr id="3" name="Content Placeholder 2"/>
          <p:cNvSpPr>
            <a:spLocks noGrp="1"/>
          </p:cNvSpPr>
          <p:nvPr>
            <p:ph idx="1"/>
          </p:nvPr>
        </p:nvSpPr>
        <p:spPr/>
        <p:txBody>
          <a:bodyPr>
            <a:normAutofit/>
          </a:bodyPr>
          <a:lstStyle/>
          <a:p>
            <a:r>
              <a:rPr lang="en-US" sz="3200" dirty="0" smtClean="0"/>
              <a:t>Types of water loss:</a:t>
            </a:r>
          </a:p>
          <a:p>
            <a:pPr marL="457200" lvl="1" indent="0">
              <a:buNone/>
            </a:pPr>
            <a:r>
              <a:rPr lang="en-US" sz="2800" dirty="0" smtClean="0"/>
              <a:t>(1) From customer meter inaccuracies, billing system errors, or theft; and/or</a:t>
            </a:r>
          </a:p>
          <a:p>
            <a:pPr marL="457200" lvl="1" indent="0">
              <a:buNone/>
            </a:pPr>
            <a:r>
              <a:rPr lang="en-US" sz="2800" dirty="0" smtClean="0"/>
              <a:t>(2) From leaks in the distribution system or from storage overflows</a:t>
            </a:r>
          </a:p>
          <a:p>
            <a:pPr marL="457200" lvl="1" indent="0">
              <a:buNone/>
            </a:pPr>
            <a:endParaRPr lang="en-US" sz="2800" dirty="0" smtClean="0"/>
          </a:p>
          <a:p>
            <a:r>
              <a:rPr lang="en-US" sz="3200" dirty="0" smtClean="0"/>
              <a:t>With both types of water loss, utilities lose revenue, production costs increase, and customers pay more for inadequate service. </a:t>
            </a:r>
          </a:p>
          <a:p>
            <a:pPr marL="0" indent="0">
              <a:buNone/>
            </a:pPr>
            <a:endParaRPr lang="en-US" sz="3200" dirty="0"/>
          </a:p>
        </p:txBody>
      </p:sp>
      <p:sp>
        <p:nvSpPr>
          <p:cNvPr id="5" name="Slide Number Placeholder 4"/>
          <p:cNvSpPr>
            <a:spLocks noGrp="1"/>
          </p:cNvSpPr>
          <p:nvPr>
            <p:ph type="sldNum" sz="quarter" idx="12"/>
          </p:nvPr>
        </p:nvSpPr>
        <p:spPr/>
        <p:txBody>
          <a:bodyPr/>
          <a:lstStyle/>
          <a:p>
            <a:fld id="{B5B60515-9764-43B8-B3EB-AA7427414835}" type="slidenum">
              <a:rPr lang="en-US" smtClean="0"/>
              <a:pPr/>
              <a:t>7</a:t>
            </a:fld>
            <a:endParaRPr lang="en-US" dirty="0"/>
          </a:p>
        </p:txBody>
      </p:sp>
    </p:spTree>
    <p:extLst>
      <p:ext uri="{BB962C8B-B14F-4D97-AF65-F5344CB8AC3E}">
        <p14:creationId xmlns:p14="http://schemas.microsoft.com/office/powerpoint/2010/main" val="3055461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D25607-309F-4D30-9ECA-33A53AAAC199}" type="slidenum">
              <a:rPr lang="en-US" smtClean="0"/>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49556763"/>
              </p:ext>
            </p:extLst>
          </p:nvPr>
        </p:nvGraphicFramePr>
        <p:xfrm>
          <a:off x="101783" y="447991"/>
          <a:ext cx="11894948" cy="5494079"/>
        </p:xfrm>
        <a:graphic>
          <a:graphicData uri="http://schemas.openxmlformats.org/drawingml/2006/table">
            <a:tbl>
              <a:tblPr>
                <a:tableStyleId>{5C22544A-7EE6-4342-B048-85BDC9FD1C3A}</a:tableStyleId>
              </a:tblPr>
              <a:tblGrid>
                <a:gridCol w="1910541">
                  <a:extLst>
                    <a:ext uri="{9D8B030D-6E8A-4147-A177-3AD203B41FA5}">
                      <a16:colId xmlns:a16="http://schemas.microsoft.com/office/drawing/2014/main" xmlns="" val="3580872694"/>
                    </a:ext>
                  </a:extLst>
                </a:gridCol>
                <a:gridCol w="1175718">
                  <a:extLst>
                    <a:ext uri="{9D8B030D-6E8A-4147-A177-3AD203B41FA5}">
                      <a16:colId xmlns:a16="http://schemas.microsoft.com/office/drawing/2014/main" xmlns="" val="455617698"/>
                    </a:ext>
                  </a:extLst>
                </a:gridCol>
                <a:gridCol w="1175718">
                  <a:extLst>
                    <a:ext uri="{9D8B030D-6E8A-4147-A177-3AD203B41FA5}">
                      <a16:colId xmlns:a16="http://schemas.microsoft.com/office/drawing/2014/main" xmlns="" val="3473944985"/>
                    </a:ext>
                  </a:extLst>
                </a:gridCol>
                <a:gridCol w="992011">
                  <a:extLst>
                    <a:ext uri="{9D8B030D-6E8A-4147-A177-3AD203B41FA5}">
                      <a16:colId xmlns:a16="http://schemas.microsoft.com/office/drawing/2014/main" xmlns="" val="773093064"/>
                    </a:ext>
                  </a:extLst>
                </a:gridCol>
                <a:gridCol w="1083863">
                  <a:extLst>
                    <a:ext uri="{9D8B030D-6E8A-4147-A177-3AD203B41FA5}">
                      <a16:colId xmlns:a16="http://schemas.microsoft.com/office/drawing/2014/main" xmlns="" val="893294800"/>
                    </a:ext>
                  </a:extLst>
                </a:gridCol>
                <a:gridCol w="1047122">
                  <a:extLst>
                    <a:ext uri="{9D8B030D-6E8A-4147-A177-3AD203B41FA5}">
                      <a16:colId xmlns:a16="http://schemas.microsoft.com/office/drawing/2014/main" xmlns="" val="165561347"/>
                    </a:ext>
                  </a:extLst>
                </a:gridCol>
                <a:gridCol w="845046">
                  <a:extLst>
                    <a:ext uri="{9D8B030D-6E8A-4147-A177-3AD203B41FA5}">
                      <a16:colId xmlns:a16="http://schemas.microsoft.com/office/drawing/2014/main" xmlns="" val="4196449551"/>
                    </a:ext>
                  </a:extLst>
                </a:gridCol>
                <a:gridCol w="845046">
                  <a:extLst>
                    <a:ext uri="{9D8B030D-6E8A-4147-A177-3AD203B41FA5}">
                      <a16:colId xmlns:a16="http://schemas.microsoft.com/office/drawing/2014/main" xmlns="" val="3582708957"/>
                    </a:ext>
                  </a:extLst>
                </a:gridCol>
                <a:gridCol w="900159">
                  <a:extLst>
                    <a:ext uri="{9D8B030D-6E8A-4147-A177-3AD203B41FA5}">
                      <a16:colId xmlns:a16="http://schemas.microsoft.com/office/drawing/2014/main" xmlns="" val="2001792490"/>
                    </a:ext>
                  </a:extLst>
                </a:gridCol>
                <a:gridCol w="1074678">
                  <a:extLst>
                    <a:ext uri="{9D8B030D-6E8A-4147-A177-3AD203B41FA5}">
                      <a16:colId xmlns:a16="http://schemas.microsoft.com/office/drawing/2014/main" xmlns="" val="4292079416"/>
                    </a:ext>
                  </a:extLst>
                </a:gridCol>
                <a:gridCol w="845046">
                  <a:extLst>
                    <a:ext uri="{9D8B030D-6E8A-4147-A177-3AD203B41FA5}">
                      <a16:colId xmlns:a16="http://schemas.microsoft.com/office/drawing/2014/main" xmlns="" val="1404120567"/>
                    </a:ext>
                  </a:extLst>
                </a:gridCol>
              </a:tblGrid>
              <a:tr h="274320">
                <a:tc>
                  <a:txBody>
                    <a:bodyPr/>
                    <a:lstStyle/>
                    <a:p>
                      <a:pPr algn="ctr" fontAlgn="ctr"/>
                      <a:r>
                        <a:rPr lang="en-US" sz="800" b="0" i="0" u="none" strike="noStrike" dirty="0" smtClean="0">
                          <a:solidFill>
                            <a:srgbClr val="000000"/>
                          </a:solidFill>
                          <a:effectLst/>
                          <a:latin typeface="Arial" panose="020B0604020202020204" pitchFamily="34" charset="0"/>
                        </a:rPr>
                        <a:t>A</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B</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C</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D</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E</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F</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G</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H</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I</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rgbClr val="000000"/>
                          </a:solidFill>
                          <a:effectLst/>
                          <a:latin typeface="Arial" panose="020B0604020202020204" pitchFamily="34" charset="0"/>
                        </a:rPr>
                        <a:t>J</a:t>
                      </a:r>
                      <a:endParaRPr lang="en-US" sz="800" b="0"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800" b="0" i="0" u="none" strike="noStrike" dirty="0" smtClean="0">
                          <a:solidFill>
                            <a:schemeClr val="tx1"/>
                          </a:solidFill>
                          <a:effectLst/>
                          <a:latin typeface="Arial" panose="020B0604020202020204" pitchFamily="34" charset="0"/>
                        </a:rPr>
                        <a:t>K</a:t>
                      </a:r>
                      <a:endParaRPr lang="en-US" sz="800" b="0" i="0" u="none" strike="noStrike" dirty="0">
                        <a:solidFill>
                          <a:schemeClr val="tx1"/>
                        </a:solidFill>
                        <a:effectLst/>
                        <a:latin typeface="Arial" panose="020B0604020202020204" pitchFamily="34" charset="0"/>
                      </a:endParaRPr>
                    </a:p>
                  </a:txBody>
                  <a:tcPr marL="4060" marR="4060" marT="406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76160481"/>
                  </a:ext>
                </a:extLst>
              </a:tr>
              <a:tr h="724674">
                <a:tc>
                  <a:txBody>
                    <a:bodyPr/>
                    <a:lstStyle/>
                    <a:p>
                      <a:pPr algn="ctr" fontAlgn="ctr"/>
                      <a:r>
                        <a:rPr lang="en-US" sz="1200" u="none" strike="noStrike" dirty="0">
                          <a:effectLst/>
                        </a:rPr>
                        <a:t>Water Utility</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Water Produced </a:t>
                      </a:r>
                      <a:endParaRPr lang="en-US" sz="1200" u="none" strike="noStrike" dirty="0" smtClean="0">
                        <a:effectLst/>
                      </a:endParaRPr>
                    </a:p>
                    <a:p>
                      <a:pPr algn="ctr" fontAlgn="ctr"/>
                      <a:r>
                        <a:rPr lang="en-US" sz="1200" u="none" strike="noStrike" dirty="0" smtClean="0">
                          <a:effectLst/>
                        </a:rPr>
                        <a:t>(</a:t>
                      </a:r>
                      <a:r>
                        <a:rPr lang="en-US" sz="1200" u="none" strike="noStrike" dirty="0">
                          <a:effectLst/>
                        </a:rPr>
                        <a:t>000 Gal)</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Water Purchased </a:t>
                      </a:r>
                      <a:endParaRPr lang="en-US" sz="1200" u="none" strike="noStrike" dirty="0" smtClean="0">
                        <a:effectLst/>
                      </a:endParaRPr>
                    </a:p>
                    <a:p>
                      <a:pPr algn="ctr" fontAlgn="ctr"/>
                      <a:r>
                        <a:rPr lang="en-US" sz="1200" u="none" strike="noStrike" dirty="0" smtClean="0">
                          <a:effectLst/>
                        </a:rPr>
                        <a:t>(</a:t>
                      </a:r>
                      <a:r>
                        <a:rPr lang="en-US" sz="1200" u="none" strike="noStrike" dirty="0">
                          <a:effectLst/>
                        </a:rPr>
                        <a:t>000 Gal)</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Water Supplied </a:t>
                      </a:r>
                      <a:endParaRPr lang="en-US" sz="1200" u="none" strike="noStrike" dirty="0" smtClean="0">
                        <a:effectLst/>
                      </a:endParaRPr>
                    </a:p>
                    <a:p>
                      <a:pPr algn="ctr" fontAlgn="ctr"/>
                      <a:r>
                        <a:rPr lang="en-US" sz="1200" u="none" strike="noStrike" dirty="0" smtClean="0">
                          <a:effectLst/>
                        </a:rPr>
                        <a:t>(</a:t>
                      </a:r>
                      <a:r>
                        <a:rPr lang="en-US" sz="1200" u="none" strike="noStrike" dirty="0">
                          <a:effectLst/>
                        </a:rPr>
                        <a:t>000 Gal)</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Total Line </a:t>
                      </a:r>
                      <a:r>
                        <a:rPr lang="en-US" sz="1200" u="none" strike="noStrike" dirty="0" smtClean="0">
                          <a:effectLst/>
                        </a:rPr>
                        <a:t>Loss </a:t>
                      </a:r>
                      <a:r>
                        <a:rPr lang="en-US" sz="1200" u="none" strike="noStrike" dirty="0">
                          <a:effectLst/>
                        </a:rPr>
                        <a:t>(000 Gal)</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Total Line </a:t>
                      </a:r>
                      <a:r>
                        <a:rPr lang="en-US" sz="1200" u="none" strike="noStrike" dirty="0" smtClean="0">
                          <a:effectLst/>
                        </a:rPr>
                        <a:t>Loss </a:t>
                      </a:r>
                      <a:r>
                        <a:rPr lang="en-US" sz="1200" u="none" strike="noStrike" dirty="0">
                          <a:effectLst/>
                        </a:rPr>
                        <a:t>(%)</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Purchased Water Cost</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Purchased Power Cost</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Purchased Chemical Cost</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rPr>
                        <a:t>2018 Variable Cost of Supplied Water </a:t>
                      </a:r>
                      <a:endParaRPr lang="en-US" sz="1200" u="none" strike="noStrike" dirty="0" smtClean="0">
                        <a:effectLst/>
                      </a:endParaRPr>
                    </a:p>
                    <a:p>
                      <a:pPr algn="ctr" fontAlgn="ctr"/>
                      <a:r>
                        <a:rPr lang="en-US" sz="1200" u="none" strike="noStrike" dirty="0" smtClean="0">
                          <a:effectLst/>
                        </a:rPr>
                        <a:t> </a:t>
                      </a:r>
                      <a:r>
                        <a:rPr lang="en-US" sz="1200" u="none" strike="noStrike" dirty="0">
                          <a:effectLst/>
                        </a:rPr>
                        <a:t>(Col G+H+I)</a:t>
                      </a:r>
                      <a:endParaRPr lang="en-US" sz="1200" b="1" i="0" u="none" strike="noStrike" dirty="0">
                        <a:solidFill>
                          <a:srgbClr val="000000"/>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solidFill>
                            <a:schemeClr val="accent2">
                              <a:lumMod val="75000"/>
                            </a:schemeClr>
                          </a:solidFill>
                          <a:effectLst/>
                        </a:rPr>
                        <a:t>2018 Value of Lost Water (Col J * Col F)</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917970432"/>
                  </a:ext>
                </a:extLst>
              </a:tr>
              <a:tr h="246861">
                <a:tc>
                  <a:txBody>
                    <a:bodyPr/>
                    <a:lstStyle/>
                    <a:p>
                      <a:pPr algn="l" fontAlgn="ctr"/>
                      <a:r>
                        <a:rPr lang="en-US" sz="1200" u="none" strike="noStrike" dirty="0">
                          <a:effectLst/>
                        </a:rPr>
                        <a:t>Big Sandy Water District</a:t>
                      </a:r>
                      <a:endParaRPr lang="en-US" sz="1200" b="0" i="0" u="none" strike="noStrike" dirty="0">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effectLst/>
                        </a:rPr>
                        <a:t>409,693 </a:t>
                      </a:r>
                      <a:endParaRPr lang="en-US" sz="1200" b="0" i="0" u="none" strike="noStrike" dirty="0">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a:effectLst/>
                        </a:rPr>
                        <a:t>409,693 </a:t>
                      </a:r>
                      <a:endParaRPr lang="en-US" sz="1200" b="0" i="0" u="none" strike="noStrike">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a:effectLst/>
                        </a:rPr>
                        <a:t>167,013 </a:t>
                      </a:r>
                      <a:endParaRPr lang="en-US" sz="1200" b="0" i="0" u="none" strike="noStrike">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b="1" u="none" strike="noStrike" dirty="0">
                          <a:solidFill>
                            <a:schemeClr val="accent2">
                              <a:lumMod val="75000"/>
                            </a:schemeClr>
                          </a:solidFill>
                          <a:effectLst/>
                        </a:rPr>
                        <a:t>40.77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a:effectLst/>
                        </a:rPr>
                        <a:t>$1,167,768 </a:t>
                      </a:r>
                      <a:endParaRPr lang="en-US" sz="1200" b="0" i="0" u="none" strike="noStrike">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a:effectLst/>
                        </a:rPr>
                        <a:t>$106,766 </a:t>
                      </a:r>
                      <a:endParaRPr lang="en-US" sz="1200" b="0" i="0" u="none" strike="noStrike">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a:effectLst/>
                        </a:rPr>
                        <a:t>$1,274,534 </a:t>
                      </a:r>
                      <a:endParaRPr lang="en-US" sz="1200" b="0" i="0" u="none" strike="noStrike">
                        <a:solidFill>
                          <a:srgbClr val="000000"/>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solidFill>
                            <a:schemeClr val="accent2">
                              <a:lumMod val="75000"/>
                            </a:schemeClr>
                          </a:solidFill>
                          <a:effectLst/>
                        </a:rPr>
                        <a:t>$519,569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180993865"/>
                  </a:ext>
                </a:extLst>
              </a:tr>
              <a:tr h="246861">
                <a:tc>
                  <a:txBody>
                    <a:bodyPr/>
                    <a:lstStyle/>
                    <a:p>
                      <a:pPr algn="l" fontAlgn="ctr"/>
                      <a:r>
                        <a:rPr lang="en-US" sz="1200" u="none" strike="noStrike" dirty="0" err="1" smtClean="0">
                          <a:effectLst/>
                        </a:rPr>
                        <a:t>Cawood</a:t>
                      </a:r>
                      <a:r>
                        <a:rPr lang="en-US" sz="1200" u="none" strike="noStrike" dirty="0" smtClean="0">
                          <a:effectLst/>
                        </a:rPr>
                        <a:t> Water District</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smtClean="0">
                          <a:effectLst/>
                        </a:rPr>
                        <a:t>140,675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10,386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151,061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57,164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37.84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$37,177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$63,687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$40,778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$141,642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$53,600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4029636604"/>
                  </a:ext>
                </a:extLst>
              </a:tr>
              <a:tr h="246861">
                <a:tc>
                  <a:txBody>
                    <a:bodyPr/>
                    <a:lstStyle/>
                    <a:p>
                      <a:pPr algn="l" fontAlgn="ctr"/>
                      <a:r>
                        <a:rPr lang="en-US" sz="1200" u="none" strike="noStrike" dirty="0" err="1">
                          <a:effectLst/>
                        </a:rPr>
                        <a:t>Cannonsburg</a:t>
                      </a:r>
                      <a:r>
                        <a:rPr lang="en-US" sz="1200" u="none" strike="noStrike" dirty="0">
                          <a:effectLst/>
                        </a:rPr>
                        <a:t> Water District</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384,998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384,998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107,325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27.88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$1,107,636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$71,397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$1,179,033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$328,677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2022303980"/>
                  </a:ext>
                </a:extLst>
              </a:tr>
              <a:tr h="246861">
                <a:tc>
                  <a:txBody>
                    <a:bodyPr/>
                    <a:lstStyle/>
                    <a:p>
                      <a:pPr algn="l" fontAlgn="ctr"/>
                      <a:r>
                        <a:rPr lang="en-US" sz="1200" u="none" strike="noStrike" dirty="0">
                          <a:effectLst/>
                        </a:rPr>
                        <a:t>Estill County Water District #1</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258,117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258,117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102,277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39.62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$799,722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$68,803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$868,525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$344,147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2734266826"/>
                  </a:ext>
                </a:extLst>
              </a:tr>
              <a:tr h="246861">
                <a:tc>
                  <a:txBody>
                    <a:bodyPr/>
                    <a:lstStyle/>
                    <a:p>
                      <a:pPr algn="l" fontAlgn="ctr"/>
                      <a:r>
                        <a:rPr lang="en-US" sz="1200" u="none" strike="noStrike" dirty="0" err="1">
                          <a:effectLst/>
                        </a:rPr>
                        <a:t>Farmdale</a:t>
                      </a:r>
                      <a:r>
                        <a:rPr lang="en-US" sz="1200" u="none" strike="noStrike" dirty="0">
                          <a:effectLst/>
                        </a:rPr>
                        <a:t> Water District</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215,676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215,676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65,068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30.17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$601,186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$203,353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$804,539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$242,724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4191299438"/>
                  </a:ext>
                </a:extLst>
              </a:tr>
              <a:tr h="337094">
                <a:tc>
                  <a:txBody>
                    <a:bodyPr/>
                    <a:lstStyle/>
                    <a:p>
                      <a:pPr algn="l" fontAlgn="ctr"/>
                      <a:r>
                        <a:rPr lang="en-US" sz="1200" u="none" strike="noStrike" dirty="0" err="1">
                          <a:effectLst/>
                        </a:rPr>
                        <a:t>Hyden</a:t>
                      </a:r>
                      <a:r>
                        <a:rPr lang="en-US" sz="1200" u="none" strike="noStrike" dirty="0">
                          <a:effectLst/>
                        </a:rPr>
                        <a:t>-Leslie County Water District</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390,974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390,974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128,496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32.87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$271,646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$96,555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$368,201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solidFill>
                            <a:schemeClr val="accent2">
                              <a:lumMod val="75000"/>
                            </a:schemeClr>
                          </a:solidFill>
                          <a:effectLst/>
                        </a:rPr>
                        <a:t>$121,011 </a:t>
                      </a:r>
                      <a:endParaRPr lang="en-US" sz="1200" b="0" i="0" u="none" strike="noStrike">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1237770978"/>
                  </a:ext>
                </a:extLst>
              </a:tr>
              <a:tr h="246861">
                <a:tc>
                  <a:txBody>
                    <a:bodyPr/>
                    <a:lstStyle/>
                    <a:p>
                      <a:pPr algn="l" fontAlgn="ctr"/>
                      <a:r>
                        <a:rPr lang="en-US" sz="1200" u="none" strike="noStrike">
                          <a:effectLst/>
                        </a:rPr>
                        <a:t>Martin County Water District</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695,581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1,306,812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2,002,393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421,129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32.23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$23,727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$378,525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$123,269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$525,521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$169,353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1176644631"/>
                  </a:ext>
                </a:extLst>
              </a:tr>
              <a:tr h="246861">
                <a:tc>
                  <a:txBody>
                    <a:bodyPr/>
                    <a:lstStyle/>
                    <a:p>
                      <a:pPr algn="l" fontAlgn="ctr"/>
                      <a:r>
                        <a:rPr lang="en-US" sz="1200" u="none" strike="noStrike">
                          <a:effectLst/>
                        </a:rPr>
                        <a:t>Milburn Water District</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9,917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9,917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3,455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34.84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$26,665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$2,959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$29,624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$10,321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2184898021"/>
                  </a:ext>
                </a:extLst>
              </a:tr>
              <a:tr h="246861">
                <a:tc>
                  <a:txBody>
                    <a:bodyPr/>
                    <a:lstStyle/>
                    <a:p>
                      <a:pPr algn="l" fontAlgn="ctr"/>
                      <a:r>
                        <a:rPr lang="en-US" sz="1200" u="none" strike="noStrike">
                          <a:effectLst/>
                        </a:rPr>
                        <a:t>Morgan County Water District</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278,317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278,317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115,280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41.42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$787,445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$787,445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$326,162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3176359947"/>
                  </a:ext>
                </a:extLst>
              </a:tr>
              <a:tr h="337094">
                <a:tc>
                  <a:txBody>
                    <a:bodyPr/>
                    <a:lstStyle/>
                    <a:p>
                      <a:pPr algn="l" fontAlgn="ctr"/>
                      <a:r>
                        <a:rPr lang="en-US" sz="1200" u="none" strike="noStrike">
                          <a:effectLst/>
                        </a:rPr>
                        <a:t>North Manchester Water Association</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181,624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181,624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69,674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38.36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$341,090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$35,216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$376,306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$144,357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976858777"/>
                  </a:ext>
                </a:extLst>
              </a:tr>
              <a:tr h="337094">
                <a:tc>
                  <a:txBody>
                    <a:bodyPr/>
                    <a:lstStyle/>
                    <a:p>
                      <a:pPr algn="l" fontAlgn="ctr"/>
                      <a:r>
                        <a:rPr lang="en-US" sz="1200" u="none" strike="noStrike">
                          <a:effectLst/>
                        </a:rPr>
                        <a:t>Rattlesnake Ridge Water District*</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599,536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4,880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604,416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359,779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59.53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$20,984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$1,519,824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$904,677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977325777"/>
                  </a:ext>
                </a:extLst>
              </a:tr>
              <a:tr h="337094">
                <a:tc>
                  <a:txBody>
                    <a:bodyPr/>
                    <a:lstStyle/>
                    <a:p>
                      <a:pPr algn="l" fontAlgn="ctr"/>
                      <a:r>
                        <a:rPr lang="en-US" sz="1200" u="none" strike="noStrike">
                          <a:effectLst/>
                        </a:rPr>
                        <a:t>Southern Water &amp; Sewer District</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568,330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189,119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757,449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473,535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62.52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$352,353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$394,952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$146,872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$894,177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$559,014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2306110348"/>
                  </a:ext>
                </a:extLst>
              </a:tr>
              <a:tr h="246861">
                <a:tc>
                  <a:txBody>
                    <a:bodyPr/>
                    <a:lstStyle/>
                    <a:p>
                      <a:pPr algn="l" fontAlgn="ctr"/>
                      <a:r>
                        <a:rPr lang="en-US" sz="1200" u="none" strike="noStrike">
                          <a:effectLst/>
                        </a:rPr>
                        <a:t>West Carroll Water District</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a:effectLst/>
                        </a:rPr>
                        <a:t>69,963 </a:t>
                      </a:r>
                      <a:endParaRPr lang="en-US" sz="1200" b="0" i="0" u="none" strike="noStrike">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69,963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23,079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b="1" u="none" strike="noStrike" dirty="0">
                          <a:solidFill>
                            <a:schemeClr val="accent2">
                              <a:lumMod val="75000"/>
                            </a:schemeClr>
                          </a:solidFill>
                          <a:effectLst/>
                        </a:rPr>
                        <a:t>32.99 </a:t>
                      </a:r>
                      <a:endParaRPr lang="en-US" sz="1200" b="1"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$131,528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$13,868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effectLst/>
                        </a:rPr>
                        <a:t>$145,396 </a:t>
                      </a:r>
                      <a:endParaRPr lang="en-US" sz="12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a:txBody>
                    <a:bodyPr/>
                    <a:lstStyle/>
                    <a:p>
                      <a:pPr algn="ctr" fontAlgn="ctr"/>
                      <a:r>
                        <a:rPr lang="en-US" sz="1200" u="none" strike="noStrike" dirty="0">
                          <a:solidFill>
                            <a:schemeClr val="accent2">
                              <a:lumMod val="75000"/>
                            </a:schemeClr>
                          </a:solidFill>
                          <a:effectLst/>
                        </a:rPr>
                        <a:t>$47,962 </a:t>
                      </a:r>
                      <a:endParaRPr lang="en-US" sz="1200" b="0" i="0" u="none" strike="noStrike" dirty="0">
                        <a:solidFill>
                          <a:schemeClr val="accent2">
                            <a:lumMod val="75000"/>
                          </a:schemeClr>
                        </a:solidFill>
                        <a:effectLst/>
                        <a:latin typeface="Arial" panose="020B0604020202020204" pitchFamily="34" charset="0"/>
                      </a:endParaRPr>
                    </a:p>
                  </a:txBody>
                  <a:tcPr marL="4060" marR="4060" marT="4060" marB="0" anchor="ctr">
                    <a:solidFill>
                      <a:schemeClr val="bg1"/>
                    </a:solidFill>
                  </a:tcPr>
                </a:tc>
                <a:extLst>
                  <a:ext uri="{0D108BD9-81ED-4DB2-BD59-A6C34878D82A}">
                    <a16:rowId xmlns:a16="http://schemas.microsoft.com/office/drawing/2014/main" xmlns="" val="3278177841"/>
                  </a:ext>
                </a:extLst>
              </a:tr>
              <a:tr h="246861">
                <a:tc>
                  <a:txBody>
                    <a:bodyPr/>
                    <a:lstStyle/>
                    <a:p>
                      <a:pPr algn="l" fontAlgn="b"/>
                      <a:endParaRPr lang="en-US" sz="1200" b="0" i="0" u="none" strike="noStrike">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ctr" fontAlgn="b"/>
                      <a:r>
                        <a:rPr lang="en-US" sz="1400" b="1" u="none" strike="noStrike" dirty="0" smtClean="0">
                          <a:solidFill>
                            <a:schemeClr val="accent2">
                              <a:lumMod val="75000"/>
                            </a:schemeClr>
                          </a:solidFill>
                          <a:effectLst/>
                        </a:rPr>
                        <a:t>Total</a:t>
                      </a:r>
                      <a:endParaRPr lang="en-US" sz="1400" b="1" i="0" u="none" strike="noStrike" dirty="0">
                        <a:solidFill>
                          <a:schemeClr val="accent2">
                            <a:lumMod val="75000"/>
                          </a:schemeClr>
                        </a:solidFill>
                        <a:effectLst/>
                        <a:latin typeface="Arial" panose="020B0604020202020204" pitchFamily="34" charset="0"/>
                      </a:endParaRPr>
                    </a:p>
                  </a:txBody>
                  <a:tcPr marL="4060" marR="4060" marT="4060" marB="0" anchor="b">
                    <a:solidFill>
                      <a:schemeClr val="bg1"/>
                    </a:solidFill>
                  </a:tcPr>
                </a:tc>
                <a:tc>
                  <a:txBody>
                    <a:bodyPr/>
                    <a:lstStyle/>
                    <a:p>
                      <a:pPr algn="ctr" fontAlgn="b"/>
                      <a:r>
                        <a:rPr lang="en-US" sz="1400" b="1" u="none" strike="noStrike" dirty="0">
                          <a:solidFill>
                            <a:schemeClr val="accent2">
                              <a:lumMod val="75000"/>
                            </a:schemeClr>
                          </a:solidFill>
                          <a:effectLst/>
                        </a:rPr>
                        <a:t>$3,771,573 </a:t>
                      </a:r>
                      <a:endParaRPr lang="en-US" sz="1400" b="1" i="0" u="none" strike="noStrike" dirty="0">
                        <a:solidFill>
                          <a:schemeClr val="accent2">
                            <a:lumMod val="75000"/>
                          </a:schemeClr>
                        </a:solidFill>
                        <a:effectLst/>
                        <a:latin typeface="Arial" panose="020B0604020202020204" pitchFamily="34" charset="0"/>
                      </a:endParaRPr>
                    </a:p>
                  </a:txBody>
                  <a:tcPr marL="4060" marR="4060" marT="4060" marB="0" anchor="b">
                    <a:solidFill>
                      <a:schemeClr val="bg1"/>
                    </a:solidFill>
                  </a:tcPr>
                </a:tc>
                <a:extLst>
                  <a:ext uri="{0D108BD9-81ED-4DB2-BD59-A6C34878D82A}">
                    <a16:rowId xmlns:a16="http://schemas.microsoft.com/office/drawing/2014/main" xmlns="" val="1036487942"/>
                  </a:ext>
                </a:extLst>
              </a:tr>
              <a:tr h="289428">
                <a:tc gridSpan="5">
                  <a:txBody>
                    <a:bodyPr/>
                    <a:lstStyle/>
                    <a:p>
                      <a:pPr algn="l" fontAlgn="ctr"/>
                      <a:r>
                        <a:rPr lang="en-US" sz="1000" u="none" strike="noStrike" dirty="0">
                          <a:effectLst/>
                        </a:rPr>
                        <a:t>All data is from 2018 annual reports except for Martin County Water District.  MCWD data is from 2017 annual report.</a:t>
                      </a:r>
                      <a:endParaRPr lang="en-US" sz="10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60" marR="4060" marT="4060" marB="0" anchor="b">
                    <a:solidFill>
                      <a:schemeClr val="bg1"/>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60" marR="4060" marT="4060" marB="0" anchor="b">
                    <a:solidFill>
                      <a:schemeClr val="bg1"/>
                    </a:solidFill>
                  </a:tcPr>
                </a:tc>
                <a:extLst>
                  <a:ext uri="{0D108BD9-81ED-4DB2-BD59-A6C34878D82A}">
                    <a16:rowId xmlns:a16="http://schemas.microsoft.com/office/drawing/2014/main" xmlns="" val="3533817230"/>
                  </a:ext>
                </a:extLst>
              </a:tr>
              <a:tr h="246861">
                <a:tc gridSpan="7">
                  <a:txBody>
                    <a:bodyPr/>
                    <a:lstStyle/>
                    <a:p>
                      <a:pPr algn="l" fontAlgn="ctr"/>
                      <a:r>
                        <a:rPr lang="en-US" sz="1000" u="none" strike="noStrike" dirty="0">
                          <a:effectLst/>
                        </a:rPr>
                        <a:t>*  Rattlesnake Ridge purchased water from City of Grayson at contract rate of $4.30 per 1,000 gallons and </a:t>
                      </a:r>
                      <a:r>
                        <a:rPr lang="en-US" sz="1000" u="none" strike="noStrike" dirty="0" smtClean="0">
                          <a:effectLst/>
                        </a:rPr>
                        <a:t>produces </a:t>
                      </a:r>
                      <a:r>
                        <a:rPr lang="en-US" sz="1000" u="none" strike="noStrike" dirty="0">
                          <a:effectLst/>
                        </a:rPr>
                        <a:t>water at $2.50 per 1,000 gallons.</a:t>
                      </a:r>
                      <a:endParaRPr lang="en-US" sz="1000" b="0" i="0" u="none" strike="noStrike" dirty="0">
                        <a:solidFill>
                          <a:srgbClr val="000000"/>
                        </a:solidFill>
                        <a:effectLst/>
                        <a:latin typeface="Arial" panose="020B0604020202020204" pitchFamily="34" charset="0"/>
                      </a:endParaRPr>
                    </a:p>
                  </a:txBody>
                  <a:tcPr marL="4060" marR="4060" marT="4060" marB="0"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60" marR="4060" marT="4060" marB="0" anchor="b">
                    <a:solidFill>
                      <a:schemeClr val="bg1"/>
                    </a:solidFill>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060" marR="4060" marT="4060" marB="0" anchor="b">
                    <a:solidFill>
                      <a:schemeClr val="bg1"/>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tc>
                  <a:txBody>
                    <a:bodyPr/>
                    <a:lstStyle/>
                    <a:p>
                      <a:pPr algn="l" fontAlgn="b"/>
                      <a:endParaRPr lang="en-US" sz="800" b="0" i="0" u="none" strike="noStrike" dirty="0">
                        <a:solidFill>
                          <a:srgbClr val="000000"/>
                        </a:solidFill>
                        <a:effectLst/>
                        <a:latin typeface="Arial" panose="020B0604020202020204" pitchFamily="34" charset="0"/>
                      </a:endParaRPr>
                    </a:p>
                  </a:txBody>
                  <a:tcPr marL="4060" marR="4060" marT="4060" marB="0" anchor="b">
                    <a:solidFill>
                      <a:schemeClr val="bg1"/>
                    </a:solidFill>
                  </a:tcPr>
                </a:tc>
                <a:extLst>
                  <a:ext uri="{0D108BD9-81ED-4DB2-BD59-A6C34878D82A}">
                    <a16:rowId xmlns:a16="http://schemas.microsoft.com/office/drawing/2014/main" xmlns="" val="614395334"/>
                  </a:ext>
                </a:extLst>
              </a:tr>
            </a:tbl>
          </a:graphicData>
        </a:graphic>
      </p:graphicFrame>
    </p:spTree>
    <p:extLst>
      <p:ext uri="{BB962C8B-B14F-4D97-AF65-F5344CB8AC3E}">
        <p14:creationId xmlns:p14="http://schemas.microsoft.com/office/powerpoint/2010/main" val="1879233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8095767"/>
              </p:ext>
            </p:extLst>
          </p:nvPr>
        </p:nvGraphicFramePr>
        <p:xfrm>
          <a:off x="1060218" y="381514"/>
          <a:ext cx="10471637" cy="5515320"/>
        </p:xfrm>
        <a:graphic>
          <a:graphicData uri="http://schemas.openxmlformats.org/drawingml/2006/table">
            <a:tbl>
              <a:tblPr>
                <a:tableStyleId>{5C22544A-7EE6-4342-B048-85BDC9FD1C3A}</a:tableStyleId>
              </a:tblPr>
              <a:tblGrid>
                <a:gridCol w="5032767">
                  <a:extLst>
                    <a:ext uri="{9D8B030D-6E8A-4147-A177-3AD203B41FA5}">
                      <a16:colId xmlns:a16="http://schemas.microsoft.com/office/drawing/2014/main" xmlns="" val="288348126"/>
                    </a:ext>
                  </a:extLst>
                </a:gridCol>
                <a:gridCol w="1783949">
                  <a:extLst>
                    <a:ext uri="{9D8B030D-6E8A-4147-A177-3AD203B41FA5}">
                      <a16:colId xmlns:a16="http://schemas.microsoft.com/office/drawing/2014/main" xmlns="" val="2126207386"/>
                    </a:ext>
                  </a:extLst>
                </a:gridCol>
                <a:gridCol w="2726688">
                  <a:extLst>
                    <a:ext uri="{9D8B030D-6E8A-4147-A177-3AD203B41FA5}">
                      <a16:colId xmlns:a16="http://schemas.microsoft.com/office/drawing/2014/main" xmlns="" val="3271119112"/>
                    </a:ext>
                  </a:extLst>
                </a:gridCol>
                <a:gridCol w="928233">
                  <a:extLst>
                    <a:ext uri="{9D8B030D-6E8A-4147-A177-3AD203B41FA5}">
                      <a16:colId xmlns:a16="http://schemas.microsoft.com/office/drawing/2014/main" xmlns="" val="875322912"/>
                    </a:ext>
                  </a:extLst>
                </a:gridCol>
              </a:tblGrid>
              <a:tr h="1101977">
                <a:tc>
                  <a:txBody>
                    <a:bodyPr/>
                    <a:lstStyle/>
                    <a:p>
                      <a:pPr algn="ctr" fontAlgn="ctr"/>
                      <a:r>
                        <a:rPr lang="en-US" sz="1800" b="1" u="none" strike="noStrike" dirty="0">
                          <a:effectLst/>
                        </a:rPr>
                        <a:t>OPERATOR</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Total Risk</a:t>
                      </a:r>
                      <a:br>
                        <a:rPr lang="en-US" sz="1800" b="1" u="none" strike="noStrike" dirty="0">
                          <a:effectLst/>
                        </a:rPr>
                      </a:br>
                      <a:r>
                        <a:rPr lang="en-US" sz="1800" b="1" u="none" strike="noStrike" dirty="0">
                          <a:effectLst/>
                        </a:rPr>
                        <a:t>Factor Score</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r>
                        <a:rPr lang="en-US" sz="1800" b="1" u="none" strike="noStrike" dirty="0">
                          <a:effectLst/>
                        </a:rPr>
                        <a:t>Last Inspection</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800" b="1" u="none" strike="noStrike" dirty="0">
                          <a:effectLst/>
                        </a:rPr>
                        <a:t>Water Loss above 25%</a:t>
                      </a:r>
                      <a:endParaRPr lang="en-US"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78496023"/>
                  </a:ext>
                </a:extLst>
              </a:tr>
              <a:tr h="293901">
                <a:tc>
                  <a:txBody>
                    <a:bodyPr/>
                    <a:lstStyle/>
                    <a:p>
                      <a:pPr algn="ctr" fontAlgn="b"/>
                      <a:r>
                        <a:rPr lang="en-US" sz="1800" u="none" strike="noStrike" dirty="0">
                          <a:effectLst/>
                        </a:rPr>
                        <a:t>Eastern Rockcastle Water Association, Inc.</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44</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a:effectLst/>
                        </a:rPr>
                        <a:t>2/24/2017</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6534331"/>
                  </a:ext>
                </a:extLst>
              </a:tr>
              <a:tr h="293901">
                <a:tc>
                  <a:txBody>
                    <a:bodyPr/>
                    <a:lstStyle/>
                    <a:p>
                      <a:pPr algn="ctr" fontAlgn="ctr"/>
                      <a:r>
                        <a:rPr lang="en-US" sz="1800" u="none" strike="noStrike" dirty="0">
                          <a:effectLst/>
                        </a:rPr>
                        <a:t>Martin County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32</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1/31/2018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705627957"/>
                  </a:ext>
                </a:extLst>
              </a:tr>
              <a:tr h="293901">
                <a:tc>
                  <a:txBody>
                    <a:bodyPr/>
                    <a:lstStyle/>
                    <a:p>
                      <a:pPr algn="ctr" fontAlgn="b"/>
                      <a:r>
                        <a:rPr lang="en-US" sz="1800" u="none" strike="noStrike" dirty="0">
                          <a:effectLst/>
                        </a:rPr>
                        <a:t>Southern Water &amp; Sewer District</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28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5/16/2018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050403262"/>
                  </a:ext>
                </a:extLst>
              </a:tr>
              <a:tr h="293901">
                <a:tc>
                  <a:txBody>
                    <a:bodyPr/>
                    <a:lstStyle/>
                    <a:p>
                      <a:pPr algn="ctr" fontAlgn="ctr"/>
                      <a:r>
                        <a:rPr lang="en-US" sz="1800" u="none" strike="noStrike">
                          <a:effectLst/>
                        </a:rPr>
                        <a:t>Black Mountain Utility District</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26</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a:effectLst/>
                        </a:rPr>
                        <a:t>10/30/2018</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15431027"/>
                  </a:ext>
                </a:extLst>
              </a:tr>
              <a:tr h="293901">
                <a:tc>
                  <a:txBody>
                    <a:bodyPr/>
                    <a:lstStyle/>
                    <a:p>
                      <a:pPr algn="ctr" fontAlgn="ctr"/>
                      <a:r>
                        <a:rPr lang="en-US" sz="1800" u="none" strike="noStrike" dirty="0" err="1">
                          <a:effectLst/>
                        </a:rPr>
                        <a:t>Cawood</a:t>
                      </a:r>
                      <a:r>
                        <a:rPr lang="en-US" sz="1800" u="none" strike="noStrike" dirty="0">
                          <a:effectLst/>
                        </a:rPr>
                        <a:t>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26</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3/29/2018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2075844565"/>
                  </a:ext>
                </a:extLst>
              </a:tr>
              <a:tr h="293901">
                <a:tc>
                  <a:txBody>
                    <a:bodyPr/>
                    <a:lstStyle/>
                    <a:p>
                      <a:pPr algn="ctr" fontAlgn="ctr"/>
                      <a:r>
                        <a:rPr lang="en-US" sz="1800" u="none" strike="noStrike">
                          <a:effectLst/>
                        </a:rPr>
                        <a:t>Ledbetter Water District</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24</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a:effectLst/>
                        </a:rPr>
                        <a:t>8/7/2018</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2022250"/>
                  </a:ext>
                </a:extLst>
              </a:tr>
              <a:tr h="293901">
                <a:tc>
                  <a:txBody>
                    <a:bodyPr/>
                    <a:lstStyle/>
                    <a:p>
                      <a:pPr algn="ctr" fontAlgn="b"/>
                      <a:r>
                        <a:rPr lang="en-US" sz="1800" u="none" strike="noStrike" dirty="0">
                          <a:effectLst/>
                        </a:rPr>
                        <a:t>Rattlesnake Ridge Water District</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24</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5/9/2018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764295547"/>
                  </a:ext>
                </a:extLst>
              </a:tr>
              <a:tr h="293901">
                <a:tc>
                  <a:txBody>
                    <a:bodyPr/>
                    <a:lstStyle/>
                    <a:p>
                      <a:pPr algn="ctr" fontAlgn="ctr"/>
                      <a:r>
                        <a:rPr lang="en-US" sz="1800" u="none" strike="noStrike" dirty="0" err="1">
                          <a:effectLst/>
                        </a:rPr>
                        <a:t>Hyden</a:t>
                      </a:r>
                      <a:r>
                        <a:rPr lang="en-US" sz="1800" u="none" strike="noStrike" dirty="0">
                          <a:effectLst/>
                        </a:rPr>
                        <a:t>-Leslie County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22</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a:effectLst/>
                        </a:rPr>
                        <a:t>2/8/2017</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328045727"/>
                  </a:ext>
                </a:extLst>
              </a:tr>
              <a:tr h="293901">
                <a:tc>
                  <a:txBody>
                    <a:bodyPr/>
                    <a:lstStyle/>
                    <a:p>
                      <a:pPr algn="ctr" fontAlgn="ctr"/>
                      <a:r>
                        <a:rPr lang="en-US" sz="1800" u="none" strike="noStrike">
                          <a:effectLst/>
                        </a:rPr>
                        <a:t>Knott County Water &amp; Sewer District</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3/30/2017</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9617920"/>
                  </a:ext>
                </a:extLst>
              </a:tr>
              <a:tr h="293901">
                <a:tc>
                  <a:txBody>
                    <a:bodyPr/>
                    <a:lstStyle/>
                    <a:p>
                      <a:pPr algn="ctr" fontAlgn="ctr"/>
                      <a:r>
                        <a:rPr lang="en-US" sz="1800" u="none" strike="noStrike">
                          <a:effectLst/>
                        </a:rPr>
                        <a:t>Magoffin County Water District</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a:effectLst/>
                        </a:rPr>
                        <a:t>11/16/2016</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08549931"/>
                  </a:ext>
                </a:extLst>
              </a:tr>
              <a:tr h="293901">
                <a:tc>
                  <a:txBody>
                    <a:bodyPr/>
                    <a:lstStyle/>
                    <a:p>
                      <a:pPr algn="ctr" fontAlgn="ctr"/>
                      <a:r>
                        <a:rPr lang="en-US" sz="1800" u="none" strike="noStrike">
                          <a:effectLst/>
                        </a:rPr>
                        <a:t>Muhlenberg County Water District</a:t>
                      </a:r>
                      <a:endParaRPr lang="en-US"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a:effectLst/>
                        </a:rPr>
                        <a:t>6/16/2016</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45346659"/>
                  </a:ext>
                </a:extLst>
              </a:tr>
              <a:tr h="293901">
                <a:tc>
                  <a:txBody>
                    <a:bodyPr/>
                    <a:lstStyle/>
                    <a:p>
                      <a:pPr algn="ctr" fontAlgn="ctr"/>
                      <a:r>
                        <a:rPr lang="en-US" sz="1800" u="none" strike="noStrike" dirty="0" err="1">
                          <a:effectLst/>
                        </a:rPr>
                        <a:t>Farmdale</a:t>
                      </a:r>
                      <a:r>
                        <a:rPr lang="en-US" sz="1800" u="none" strike="noStrike" dirty="0">
                          <a:effectLst/>
                        </a:rPr>
                        <a:t>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6/4/2018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492014522"/>
                  </a:ext>
                </a:extLst>
              </a:tr>
              <a:tr h="293901">
                <a:tc>
                  <a:txBody>
                    <a:bodyPr/>
                    <a:lstStyle/>
                    <a:p>
                      <a:pPr algn="ctr" fontAlgn="ctr"/>
                      <a:r>
                        <a:rPr lang="en-US" sz="1800" u="none" strike="noStrike" dirty="0">
                          <a:effectLst/>
                        </a:rPr>
                        <a:t>Morgan County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6/13/2018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829362726"/>
                  </a:ext>
                </a:extLst>
              </a:tr>
              <a:tr h="293901">
                <a:tc>
                  <a:txBody>
                    <a:bodyPr/>
                    <a:lstStyle/>
                    <a:p>
                      <a:pPr algn="ctr" fontAlgn="ctr"/>
                      <a:r>
                        <a:rPr lang="en-US" sz="1800" u="none" strike="noStrike" dirty="0">
                          <a:effectLst/>
                        </a:rPr>
                        <a:t>Cumberland County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effectLst/>
                        </a:rPr>
                        <a:t>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3/8/2017</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rPr>
                        <a:t>*</a:t>
                      </a:r>
                      <a:endParaRPr lang="en-US" sz="1800" b="1"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32980242"/>
                  </a:ext>
                </a:extLst>
              </a:tr>
              <a:tr h="293901">
                <a:tc>
                  <a:txBody>
                    <a:bodyPr/>
                    <a:lstStyle/>
                    <a:p>
                      <a:pPr algn="ctr" fontAlgn="ctr"/>
                      <a:r>
                        <a:rPr lang="en-US" sz="1800" u="none" strike="noStrike" dirty="0">
                          <a:effectLst/>
                        </a:rPr>
                        <a:t>Big Sandy Water District</a:t>
                      </a:r>
                      <a:endParaRPr lang="en-US"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b="1" u="none" strike="noStrike" dirty="0">
                          <a:effectLst/>
                        </a:rPr>
                        <a:t>17</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b"/>
                      <a:r>
                        <a:rPr lang="en-US" sz="1800" u="none" strike="noStrike" dirty="0">
                          <a:effectLst/>
                        </a:rPr>
                        <a:t>5/24/2018</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800" u="none" strike="noStrike" dirty="0">
                          <a:effectLst/>
                        </a:rPr>
                        <a: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3120084"/>
                  </a:ext>
                </a:extLst>
              </a:tr>
            </a:tbl>
          </a:graphicData>
        </a:graphic>
      </p:graphicFrame>
      <p:sp>
        <p:nvSpPr>
          <p:cNvPr id="5" name="TextBox 4"/>
          <p:cNvSpPr txBox="1"/>
          <p:nvPr/>
        </p:nvSpPr>
        <p:spPr>
          <a:xfrm>
            <a:off x="732146" y="6037437"/>
            <a:ext cx="10213383" cy="646331"/>
          </a:xfrm>
          <a:prstGeom prst="rect">
            <a:avLst/>
          </a:prstGeom>
          <a:noFill/>
        </p:spPr>
        <p:txBody>
          <a:bodyPr wrap="square" rtlCol="0">
            <a:spAutoFit/>
          </a:bodyPr>
          <a:lstStyle/>
          <a:p>
            <a:r>
              <a:rPr lang="en-US" dirty="0" smtClean="0"/>
              <a:t>Evaluation criteria include number of deficiencies noted during inspection; utility’s failure to resolve deficiencies; water loss above 15%; and management/employee changes. </a:t>
            </a:r>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9</a:t>
            </a:fld>
            <a:endParaRPr lang="en-US"/>
          </a:p>
        </p:txBody>
      </p:sp>
    </p:spTree>
    <p:extLst>
      <p:ext uri="{BB962C8B-B14F-4D97-AF65-F5344CB8AC3E}">
        <p14:creationId xmlns:p14="http://schemas.microsoft.com/office/powerpoint/2010/main" val="20814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9452</TotalTime>
  <Words>1302</Words>
  <Application>Microsoft Office PowerPoint</Application>
  <PresentationFormat>Widescreen</PresentationFormat>
  <Paragraphs>450</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vt:lpstr>
      <vt:lpstr>Office Theme</vt:lpstr>
      <vt:lpstr>Water Loss: The Cost, the Cause and Possible Solutions</vt:lpstr>
      <vt:lpstr>PSC Mission</vt:lpstr>
      <vt:lpstr>PSC Jurisdictional Water Utilities—By the Miles</vt:lpstr>
      <vt:lpstr>PowerPoint Presentation</vt:lpstr>
      <vt:lpstr>Water Loss Defined </vt:lpstr>
      <vt:lpstr>Water Loss Investigation</vt:lpstr>
      <vt:lpstr>Water Loss—the Causes and the Costs</vt:lpstr>
      <vt:lpstr>PowerPoint Presentation</vt:lpstr>
      <vt:lpstr>PowerPoint Presentation</vt:lpstr>
      <vt:lpstr>PowerPoint Presentation</vt:lpstr>
      <vt:lpstr>PowerPoint Presentation</vt:lpstr>
      <vt:lpstr>Water Loss—Municipal Water Utilities</vt:lpstr>
      <vt:lpstr>Customer Rates—Highest Among All  Water Utilities</vt:lpstr>
      <vt:lpstr>Characteristics Common Among Struggling  Water Utilities</vt:lpstr>
      <vt:lpstr>PowerPoint Presentation</vt:lpstr>
      <vt:lpstr>Potential Solutions</vt:lpstr>
      <vt:lpstr>Potential Solutions</vt:lpstr>
      <vt:lpstr>Conclusions &amp; Next Steps</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Wilson, Karen L (PSC)</dc:creator>
  <cp:lastModifiedBy>Spoonamore, Susan (LRC)</cp:lastModifiedBy>
  <cp:revision>182</cp:revision>
  <cp:lastPrinted>2019-10-21T20:34:20Z</cp:lastPrinted>
  <dcterms:created xsi:type="dcterms:W3CDTF">2019-07-31T13:15:07Z</dcterms:created>
  <dcterms:modified xsi:type="dcterms:W3CDTF">2019-10-28T12:31:35Z</dcterms:modified>
</cp:coreProperties>
</file>