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0" r:id="rId2"/>
    <p:sldId id="482" r:id="rId3"/>
    <p:sldId id="259" r:id="rId4"/>
    <p:sldId id="341" r:id="rId5"/>
    <p:sldId id="292" r:id="rId6"/>
    <p:sldId id="383" r:id="rId7"/>
    <p:sldId id="291" r:id="rId8"/>
    <p:sldId id="474" r:id="rId9"/>
    <p:sldId id="471" r:id="rId10"/>
    <p:sldId id="352" r:id="rId11"/>
    <p:sldId id="466" r:id="rId12"/>
    <p:sldId id="473" r:id="rId13"/>
    <p:sldId id="434" r:id="rId14"/>
    <p:sldId id="475" r:id="rId15"/>
    <p:sldId id="476" r:id="rId16"/>
    <p:sldId id="483" r:id="rId17"/>
    <p:sldId id="477" r:id="rId18"/>
    <p:sldId id="478" r:id="rId19"/>
    <p:sldId id="481" r:id="rId20"/>
  </p:sldIdLst>
  <p:sldSz cx="9144000" cy="6858000" type="screen4x3"/>
  <p:notesSz cx="7010400" cy="9296400"/>
  <p:embeddedFontLst>
    <p:embeddedFont>
      <p:font typeface="Arial Black" panose="020B0A04020102020204" pitchFamily="34" charset="0"/>
      <p:bold r:id="rId23"/>
    </p:embeddedFont>
    <p:embeddedFont>
      <p:font typeface="Kabel Dm BT" panose="020D0702020204020304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1F1F5F"/>
    <a:srgbClr val="0000FF"/>
    <a:srgbClr val="0099CC"/>
    <a:srgbClr val="8E8E8E"/>
    <a:srgbClr val="339933"/>
    <a:srgbClr val="003366"/>
    <a:srgbClr val="0000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9843" autoAdjust="0"/>
  </p:normalViewPr>
  <p:slideViewPr>
    <p:cSldViewPr>
      <p:cViewPr varScale="1">
        <p:scale>
          <a:sx n="89" d="100"/>
          <a:sy n="89" d="100"/>
        </p:scale>
        <p:origin x="1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DBBEB802-E1A4-45A8-B516-83FB8FC2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2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AB850-4EC6-4CD1-98C4-F896F554E402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26BF-2597-4D33-94D1-8E6497CBC5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E96C-77F3-47C2-9137-AE7D058F7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DA96F-0221-4885-BE17-B3CA8D2DB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9695-74D4-4556-B57C-4645590CE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2F5E-D4B3-4D62-B82C-FCFD13031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1751-3353-43E0-AE02-CFF5E065B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CEAA-0DB9-4842-903D-DC85E45DD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AC388-E885-4BC8-914A-218B32317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CE32-33EF-4DAF-B1B1-CE461344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8F15-8F9A-426C-ADFA-7B6E2CFF9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3470-2DDB-467F-AF5D-BA7E479C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08B9-5F53-4A7C-8A98-A25B1EA12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697485-A444-46FD-AD76-7DF98DFF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Kabel Dm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CF5A-D289-4ABF-9678-570A867DD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0" y="762000"/>
            <a:ext cx="3810000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Public Water and Wastewater System Infrastructure Task Force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Meeting 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BE2EBE-9013-4C00-B1A7-5CE9763FA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191000"/>
            <a:ext cx="4572000" cy="1828800"/>
          </a:xfrm>
        </p:spPr>
        <p:txBody>
          <a:bodyPr anchor="t"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Discussion and Recommendations</a:t>
            </a: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Kentucky Rural Water Association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Gary Larimore, Executive Director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October 23, 2019</a:t>
            </a: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7C4C8BE-B390-4872-BD18-176D8475C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1255"/>
          <a:stretch/>
        </p:blipFill>
        <p:spPr>
          <a:xfrm>
            <a:off x="326302" y="489204"/>
            <a:ext cx="3012350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2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KRWA Water and Wastewater Services</a:t>
            </a:r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1722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Mapping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Manhole Inspection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Smoke Testing 	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Flow Monitoring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Pipeline Video Inspection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Groundwater Protection Plans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Operation &amp; Maintenance Manuals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Rate Studies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Website Development and Hosting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Leak detection, valve exercising &amp; flushing plans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>
              <a:solidFill>
                <a:srgbClr val="0099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0099CC"/>
                </a:solidFill>
              </a:rPr>
              <a:t>	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10A3F0ED-357E-4507-8FB4-86A14CD6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754FA0B-D96D-47CD-AB15-4042B8E63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8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Compliance Check Program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001000" cy="35814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rgbClr val="0099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0099CC"/>
                </a:solidFill>
              </a:rPr>
              <a:t>	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371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9933"/>
                </a:solidFill>
                <a:latin typeface="+mj-lt"/>
              </a:rPr>
              <a:t>FY 2019</a:t>
            </a:r>
          </a:p>
          <a:p>
            <a:pPr algn="ctr"/>
            <a:r>
              <a:rPr lang="en-US" sz="3200" dirty="0">
                <a:solidFill>
                  <a:srgbClr val="339933"/>
                </a:solidFill>
                <a:latin typeface="+mj-lt"/>
              </a:rPr>
              <a:t>Estimated Savings - $1.1 Million </a:t>
            </a:r>
          </a:p>
        </p:txBody>
      </p:sp>
      <p:pic>
        <p:nvPicPr>
          <p:cNvPr id="120833" name="Picture 1" descr="C:\Users\GARY~1.KRW\AppData\Local\Temp\MC9004413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1295400" cy="18288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D8B05D-DF88-488E-B68F-51554377A84B}"/>
              </a:ext>
            </a:extLst>
          </p:cNvPr>
          <p:cNvSpPr txBox="1"/>
          <p:nvPr/>
        </p:nvSpPr>
        <p:spPr>
          <a:xfrm>
            <a:off x="2895600" y="60960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99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(4 to 1 Return on Investment) 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xmlns="" id="{58B693A2-BE4B-42EA-B3AA-4EF642414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763000" cy="2971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88ADE5-5AB1-4A1B-B8D9-057EFC8F6954}"/>
              </a:ext>
            </a:extLst>
          </p:cNvPr>
          <p:cNvSpPr/>
          <p:nvPr/>
        </p:nvSpPr>
        <p:spPr>
          <a:xfrm>
            <a:off x="609600" y="3352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 Black" panose="020B0A04020102020204" pitchFamily="34" charset="0"/>
              </a:rPr>
              <a:t>2019 Compliance Check Participants</a:t>
            </a:r>
          </a:p>
        </p:txBody>
      </p:sp>
    </p:spTree>
    <p:extLst>
      <p:ext uri="{BB962C8B-B14F-4D97-AF65-F5344CB8AC3E}">
        <p14:creationId xmlns:p14="http://schemas.microsoft.com/office/powerpoint/2010/main" val="77560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0" y="-76200"/>
          <a:ext cx="5338763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6883400" imgH="8940800" progId="">
                  <p:embed/>
                </p:oleObj>
              </mc:Choice>
              <mc:Fallback>
                <p:oleObj name="Clip" r:id="rId3" imgW="6883400" imgH="8940800" progId="">
                  <p:embed/>
                  <p:pic>
                    <p:nvPicPr>
                      <p:cNvPr id="235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200"/>
                        <a:ext cx="5338763" cy="693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4343400" y="-76200"/>
          <a:ext cx="4800600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6883400" imgH="8940800" progId="">
                  <p:embed/>
                </p:oleObj>
              </mc:Choice>
              <mc:Fallback>
                <p:oleObj name="Clip" r:id="rId5" imgW="6883400" imgH="8940800" progId="">
                  <p:embed/>
                  <p:pic>
                    <p:nvPicPr>
                      <p:cNvPr id="235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6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-76200"/>
                        <a:ext cx="4800600" cy="693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4800600" y="1905000"/>
            <a:ext cx="4038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800600" y="1905000"/>
            <a:ext cx="401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Impact" panose="020B0806030902050204" pitchFamily="34" charset="0"/>
              </a:rPr>
              <a:t>Flexible Term Finance Program</a:t>
            </a:r>
            <a:endParaRPr lang="en-US" altLang="en-US" sz="240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685800" y="1981200"/>
            <a:ext cx="32004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527" name="Picture 7" descr="KYFINLOGOTRA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724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3810000" y="481013"/>
            <a:ext cx="3394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9900"/>
                </a:solidFill>
                <a:latin typeface="Impact" panose="020B0806030902050204" pitchFamily="34" charset="0"/>
              </a:rPr>
              <a:t>Kentucky Rural Water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9900"/>
                </a:solidFill>
                <a:latin typeface="Impact" panose="020B0806030902050204" pitchFamily="34" charset="0"/>
              </a:rPr>
              <a:t>Finance Corporation</a:t>
            </a: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4441825" y="1752600"/>
            <a:ext cx="0" cy="441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4267200" y="2514600"/>
            <a:ext cx="35083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Impact" panose="020B0806030902050204" pitchFamily="34" charset="0"/>
              </a:rPr>
              <a:t>$</a:t>
            </a:r>
            <a:endParaRPr lang="en-US" altLang="en-US" sz="240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4289425" y="3733800"/>
            <a:ext cx="35083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Impact" panose="020B0806030902050204" pitchFamily="34" charset="0"/>
              </a:rPr>
              <a:t>$</a:t>
            </a:r>
            <a:endParaRPr lang="en-US" altLang="en-US" sz="240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4289425" y="4953000"/>
            <a:ext cx="350838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Impact" panose="020B0806030902050204" pitchFamily="34" charset="0"/>
              </a:rPr>
              <a:t>$</a:t>
            </a:r>
            <a:endParaRPr lang="en-US" altLang="en-US" sz="240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57225" y="1905000"/>
            <a:ext cx="32734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Impact" panose="020B0806030902050204" pitchFamily="34" charset="0"/>
              </a:rPr>
              <a:t>Interim Finance Program</a:t>
            </a:r>
            <a:endParaRPr lang="en-US" altLang="en-US" sz="24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471488" y="2716213"/>
            <a:ext cx="386836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 447</a:t>
            </a:r>
            <a:r>
              <a:rPr lang="en-US" altLang="en-US" sz="2000" b="1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borrowers to date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 Approximately $1.065 billion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   loaned since 1995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 2.1 % - 2. 7% Average cost of funds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 Current loan rate – 2.95%</a:t>
            </a:r>
            <a:endParaRPr lang="en-US" altLang="en-US" sz="24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5181600" y="2590800"/>
            <a:ext cx="37401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Kabel Dm BT" panose="020D070202020402030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Kabel Dm BT" panose="020D070202020402030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Kabel Dm BT" panose="020D070202020402030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Kabel Dm BT" panose="020D070202020402030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Kabel Dm BT" panose="020D0702020204020304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5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Program began June 2001   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253 Loans for over $445 million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5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Flexible term from 1 to 30 years</a:t>
            </a:r>
          </a:p>
          <a:p>
            <a:pPr>
              <a:spcBef>
                <a:spcPct val="0"/>
              </a:spcBef>
            </a:pPr>
            <a:endParaRPr lang="en-US" altLang="en-US" sz="8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Estimated 25 year borrowing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  rate as of 8/16/2019:     2.75%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 A+  rated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Impact" panose="020B080603090205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9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Recommendations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/>
              <a:t>Extend work of Task Force or create stakeholder group to finalize recommendations.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9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/>
              <a:t>Establish uniform evaluation process to identify public water and wastewater utilities that lack capacity – Technical Managerial &amp; Financial.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Develop Triggers for Identifying Marginal Utilities – Indexes – Affordability &amp; Operating Ratio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Late on Audits, Annual Reports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Deficit Retain Earnings for two or more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Non-Revenue Water Cost as % of Total Operating Expense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Persistent Non-Compliers – SDWA - CWA</a:t>
            </a:r>
          </a:p>
          <a:p>
            <a:pPr marL="0" indent="0" eaLnBrk="1" hangingPunct="1">
              <a:buNone/>
            </a:pPr>
            <a:r>
              <a:rPr lang="en-US" sz="3600" dirty="0"/>
              <a:t>	</a:t>
            </a:r>
            <a:endParaRPr lang="en-US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3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86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Recommendations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Identify Needs of Marginal Utilities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Holistic approach to assessments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Peer Review – Utility Optimization – Comprehensive Evaluation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Develop Action Plans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Follow-up and Implementation are the Keys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Provide Resources for Implementation of Action Plans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Financial Assistance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Technical Assistance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Training Assistance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2000" dirty="0"/>
          </a:p>
          <a:p>
            <a:pPr marL="0" indent="0" eaLnBrk="1" hangingPunct="1">
              <a:buNone/>
            </a:pPr>
            <a:r>
              <a:rPr lang="en-US" sz="3600" dirty="0"/>
              <a:t>	</a:t>
            </a:r>
            <a:endParaRPr lang="en-US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3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21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Recommendations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Require Annual Reports – Financial Audits for all Utilities (Regulatory Accountability and Follow-up)</a:t>
            </a:r>
          </a:p>
          <a:p>
            <a:pPr marL="0" lvl="0" indent="0">
              <a:buNone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Regular </a:t>
            </a:r>
            <a:r>
              <a:rPr lang="en-US" sz="2400"/>
              <a:t>Rate Reviews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Allow/Encourage Rate Indexing (PSC jurisdictional)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Track Water Loss – Non-Revenue Water (NRW) cost as a % of Total Operating Expenses, not volumetrically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Explore Emergency Intervention Methods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/>
            <a:endParaRPr lang="en-US" sz="2000" dirty="0"/>
          </a:p>
          <a:p>
            <a:pPr marL="0" indent="0" eaLnBrk="1" hangingPunct="1">
              <a:buNone/>
            </a:pPr>
            <a:r>
              <a:rPr lang="en-US" sz="3600" dirty="0"/>
              <a:t>	</a:t>
            </a:r>
            <a:endParaRPr lang="en-US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3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081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Recommendations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All Water/Wastewater Utilities Should Be Evaluated and Held to Same Standards.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PSC jurisdictional vs Non-jurisdictional</a:t>
            </a:r>
          </a:p>
          <a:p>
            <a:pPr marL="457200" lvl="1" indent="0">
              <a:buNone/>
            </a:pP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Explore a hybrid regulatory oversight process that’s </a:t>
            </a:r>
            <a:r>
              <a:rPr lang="en-US" sz="2400"/>
              <a:t>a mix </a:t>
            </a:r>
            <a:r>
              <a:rPr lang="en-US" sz="2400" dirty="0"/>
              <a:t>between TN and KY – explore other states.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PSC Quasi-Judicial process burdensome and costly </a:t>
            </a:r>
          </a:p>
          <a:p>
            <a:pPr marL="457200" lvl="1" indent="0">
              <a:buNone/>
            </a:pPr>
            <a:endParaRPr lang="en-US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/>
              <a:t>Encourage Training for all Board/Commissioners/Decision Makers – include County &amp; City appointing Officials</a:t>
            </a:r>
          </a:p>
          <a:p>
            <a:pPr marL="0" indent="0" eaLnBrk="1" hangingPunct="1">
              <a:buNone/>
            </a:pPr>
            <a:r>
              <a:rPr lang="en-US" sz="3600" dirty="0"/>
              <a:t>	</a:t>
            </a:r>
            <a:endParaRPr lang="en-US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3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Recommendations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735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Develop Loan Fund – KIA for marginal systems to improve financial, managerial, and/or technical capacity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Provide Incentives for Improvement and require accountability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Provide funds for operational support, technical assistance and training.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/>
              <a:t>Enhance/Continue Support Water Resource Information System (WRIS)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Get Better Data – Make Better Decisions</a:t>
            </a:r>
          </a:p>
          <a:p>
            <a:pPr marL="0" indent="0" eaLnBrk="1" hangingPunct="1">
              <a:buNone/>
            </a:pPr>
            <a:endParaRPr lang="en-US" sz="36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3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253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CF5A-D289-4ABF-9678-570A867DD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400" y="762000"/>
            <a:ext cx="3810000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Public Water and Wastewater System Infrastructure Task Force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Meeting 4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BE2EBE-9013-4C00-B1A7-5CE9763FA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4191000"/>
            <a:ext cx="4572000" cy="1828800"/>
          </a:xfrm>
        </p:spPr>
        <p:txBody>
          <a:bodyPr anchor="t">
            <a:normAutofit fontScale="85000" lnSpcReduction="20000"/>
          </a:bodyPr>
          <a:lstStyle/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Discussion and Recommendations</a:t>
            </a: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Kentucky Rural Water Association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Gary Larimore, Executive Director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October 23, 2019</a:t>
            </a: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7C4C8BE-B390-4872-BD18-176D8475C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1255"/>
          <a:stretch/>
        </p:blipFill>
        <p:spPr>
          <a:xfrm>
            <a:off x="326302" y="489204"/>
            <a:ext cx="3012350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2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E4CF5A-D289-4ABF-9678-570A867DD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0" y="533400"/>
            <a:ext cx="4191000" cy="5638800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Founded in 1979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370 Member Utilities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Training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Technical Assistance 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Advocacy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/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19 Professional Staff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BE2EBE-9013-4C00-B1A7-5CE9763FA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648200"/>
            <a:ext cx="4572000" cy="1828800"/>
          </a:xfrm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07C4C8BE-B390-4872-BD18-176D8475C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r="1255"/>
          <a:stretch/>
        </p:blipFill>
        <p:spPr>
          <a:xfrm>
            <a:off x="326302" y="489204"/>
            <a:ext cx="3012350" cy="45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 rot="-5400000">
            <a:off x="-2593975" y="2968625"/>
            <a:ext cx="6254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solidFill>
                  <a:schemeClr val="bg1"/>
                </a:solidFill>
                <a:latin typeface="Kabel Dm BT" pitchFamily="34" charset="0"/>
              </a:rPr>
              <a:t>KRWA Staff</a:t>
            </a:r>
            <a:endParaRPr lang="en-US" sz="4000" dirty="0">
              <a:solidFill>
                <a:schemeClr val="bg1"/>
              </a:solidFill>
              <a:latin typeface="Kabel Dm BT" pitchFamily="34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752600" y="658813"/>
            <a:ext cx="3276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Executive Director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Gary Larimore</a:t>
            </a:r>
          </a:p>
          <a:p>
            <a:pPr eaLnBrk="0" hangingPunct="0"/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Assistant Director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Andy Lange</a:t>
            </a:r>
          </a:p>
          <a:p>
            <a:pPr eaLnBrk="0" hangingPunct="0"/>
            <a:endParaRPr lang="en-US" sz="1000" dirty="0"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Administrative/Finance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Pamela Byrd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Donna Meador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Bobbie Shanahan</a:t>
            </a:r>
          </a:p>
          <a:p>
            <a:pPr eaLnBrk="0" hangingPunct="0"/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Information Technology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Bryan Burns</a:t>
            </a:r>
          </a:p>
          <a:p>
            <a:pPr eaLnBrk="0" hangingPunct="0"/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Education Services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Randall Kelley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Janet Cole</a:t>
            </a:r>
          </a:p>
          <a:p>
            <a:pPr eaLnBrk="0" hangingPunct="0"/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endParaRPr lang="en-US" sz="2400" dirty="0">
              <a:latin typeface="Kabel Dm BT" pitchFamily="34" charset="0"/>
            </a:endParaRPr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4876800" y="5334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486400" y="638175"/>
            <a:ext cx="35052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Drinking Water Programs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Arianna Lageman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Clem Wethington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Danny Stinson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Dell Harris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Joe Burns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Todd Ritter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Tim Blanton</a:t>
            </a: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Cody Kirby</a:t>
            </a:r>
          </a:p>
          <a:p>
            <a:pPr eaLnBrk="0" hangingPunct="0"/>
            <a:endParaRPr lang="en-US" sz="900" dirty="0"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Wastewater Program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Steve Capps</a:t>
            </a:r>
          </a:p>
          <a:p>
            <a:pPr eaLnBrk="0" hangingPunct="0"/>
            <a:endParaRPr lang="en-US" sz="9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Energy Program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Jason Pennell</a:t>
            </a:r>
          </a:p>
          <a:p>
            <a:pPr eaLnBrk="0" hangingPunct="0"/>
            <a:endParaRPr lang="en-US" sz="9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Kabel Dm BT" pitchFamily="34" charset="0"/>
              </a:rPr>
              <a:t>Source Water Program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latin typeface="Kabel Dm BT" pitchFamily="34" charset="0"/>
            </a:endParaRPr>
          </a:p>
          <a:p>
            <a:pPr eaLnBrk="0" hangingPunct="0"/>
            <a:r>
              <a:rPr lang="en-US" sz="2400" dirty="0">
                <a:latin typeface="Kabel Dm BT" pitchFamily="34" charset="0"/>
              </a:rPr>
              <a:t>Matt Glass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KRWA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Training 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  <a:r>
              <a:rPr lang="en-US" sz="4000" dirty="0">
                <a:solidFill>
                  <a:schemeClr val="bg2"/>
                </a:solidFill>
              </a:rPr>
              <a:t>Since 1979, KRWA has trained more than </a:t>
            </a:r>
            <a:r>
              <a:rPr lang="en-US" sz="4000" dirty="0">
                <a:solidFill>
                  <a:srgbClr val="009900"/>
                </a:solidFill>
              </a:rPr>
              <a:t>80,000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people at our two day trainings, conferences and other training opportunities.</a:t>
            </a:r>
          </a:p>
          <a:p>
            <a:pPr eaLnBrk="1" hangingPunct="1">
              <a:buFontTx/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KRWA Training Summary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	</a:t>
            </a:r>
            <a:r>
              <a:rPr lang="en-US" sz="2000" dirty="0"/>
              <a:t>	</a:t>
            </a:r>
            <a:r>
              <a:rPr lang="en-US" sz="1600" dirty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		Total Attendees FY 19…..………………..  </a:t>
            </a:r>
            <a:r>
              <a:rPr lang="en-US" sz="2800" b="1" dirty="0"/>
              <a:t>2,647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9900"/>
                </a:solidFill>
              </a:rPr>
              <a:t>Certification hours offered…………. 268 / 196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9900"/>
                </a:solidFill>
              </a:rPr>
              <a:t>	Certification hours earned..…………   12,246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333399"/>
                </a:solidFill>
              </a:rPr>
              <a:t>		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Drinking Water……….  7,752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Wastewater…………..  3,777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	Online…………………    287.5 / 429.5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333399"/>
                </a:solidFill>
              </a:rPr>
              <a:t>	</a:t>
            </a:r>
            <a:r>
              <a:rPr lang="en-US" sz="2400" dirty="0">
                <a:solidFill>
                  <a:srgbClr val="009900"/>
                </a:solidFill>
              </a:rPr>
              <a:t>PSC hours earned……………..….…... 555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9900"/>
                </a:solidFill>
              </a:rPr>
              <a:t>	UMP Designations conferred……..…… 16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009900"/>
                </a:solidFill>
              </a:rPr>
              <a:t>	UMC Certifications earned……………..   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		Total Training Hours Earned….………….  </a:t>
            </a:r>
            <a:r>
              <a:rPr lang="en-US" sz="2800" b="1" dirty="0"/>
              <a:t>12,801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2"/>
                </a:solidFill>
              </a:rPr>
              <a:t>	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Number of training days……………..… 74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>
                <a:solidFill>
                  <a:schemeClr val="bg2"/>
                </a:solidFill>
              </a:rPr>
              <a:t>      </a:t>
            </a:r>
            <a:r>
              <a:rPr lang="en-US" sz="1600" dirty="0"/>
              <a:t>	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74838"/>
            <a:ext cx="68580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Program Accomplishments: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682 students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Conducted over 110 classes since 1999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Over 185 utilities</a:t>
            </a: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437 UMP / Graduates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chemeClr val="hlink"/>
                </a:solidFill>
              </a:rPr>
              <a:t>	</a:t>
            </a:r>
            <a:r>
              <a:rPr lang="en-US" sz="2400" b="1" dirty="0">
                <a:solidFill>
                  <a:srgbClr val="0070C0"/>
                </a:solidFill>
              </a:rPr>
              <a:t>UMP - Utility Management Professional</a:t>
            </a:r>
          </a:p>
        </p:txBody>
      </p:sp>
      <p:pic>
        <p:nvPicPr>
          <p:cNvPr id="31747" name="Picture 4" descr="umi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68275"/>
            <a:ext cx="43434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KRWA Technical Assistance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chemeClr val="bg2"/>
                </a:solidFill>
              </a:rPr>
              <a:t>Over </a:t>
            </a:r>
            <a:r>
              <a:rPr lang="en-US" sz="3600" dirty="0">
                <a:solidFill>
                  <a:srgbClr val="009900"/>
                </a:solidFill>
              </a:rPr>
              <a:t>78,000</a:t>
            </a:r>
            <a:r>
              <a:rPr lang="en-US" sz="3600" dirty="0">
                <a:solidFill>
                  <a:schemeClr val="bg2"/>
                </a:solidFill>
              </a:rPr>
              <a:t> on-site technical assistance visits have been made by KRWA program personnel since 1979</a:t>
            </a: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endParaRPr lang="en-US" sz="36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xmlns="" id="{42E0F2C3-2904-48CB-AA37-0A16B52B4D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</a:rPr>
              <a:t>KRWA Technical Assistance</a:t>
            </a:r>
            <a:endParaRPr lang="en-U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						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4CF982-9A43-4360-9D69-D8D83ECD6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1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Kabel Dm BT"/>
        <a:ea typeface=""/>
        <a:cs typeface=""/>
      </a:majorFont>
      <a:minorFont>
        <a:latin typeface="Kabel D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533</Words>
  <Application>Microsoft Office PowerPoint</Application>
  <PresentationFormat>On-screen Show (4:3)</PresentationFormat>
  <Paragraphs>216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Black</vt:lpstr>
      <vt:lpstr>Arial</vt:lpstr>
      <vt:lpstr>Wingdings</vt:lpstr>
      <vt:lpstr>Kabel Dm BT</vt:lpstr>
      <vt:lpstr>Calibri</vt:lpstr>
      <vt:lpstr>Impact</vt:lpstr>
      <vt:lpstr>Default Design</vt:lpstr>
      <vt:lpstr>Clip</vt:lpstr>
      <vt:lpstr>Public Water and Wastewater System Infrastructure Task Force Meeting 4 </vt:lpstr>
      <vt:lpstr>Founded in 1979   370 Member Utilities   Training   Technical Assistance   Advocacy  19 Professional Staff    </vt:lpstr>
      <vt:lpstr>PowerPoint Presentation</vt:lpstr>
      <vt:lpstr>KRWA Training Summary</vt:lpstr>
      <vt:lpstr>KRWA Training Summary</vt:lpstr>
      <vt:lpstr>PowerPoint Presentation</vt:lpstr>
      <vt:lpstr>KRWA Technical Assistance</vt:lpstr>
      <vt:lpstr>PowerPoint Presentation</vt:lpstr>
      <vt:lpstr>KRWA Technical Assistance</vt:lpstr>
      <vt:lpstr>KRWA Water and Wastewater Services</vt:lpstr>
      <vt:lpstr>PowerPoint Presentation</vt:lpstr>
      <vt:lpstr>Compliance Check Program</vt:lpstr>
      <vt:lpstr>PowerPoint Presentation</vt:lpstr>
      <vt:lpstr>Recommendations</vt:lpstr>
      <vt:lpstr>Recommendations</vt:lpstr>
      <vt:lpstr>Recommendations</vt:lpstr>
      <vt:lpstr>Recommendations</vt:lpstr>
      <vt:lpstr>Recommendations</vt:lpstr>
      <vt:lpstr>Public Water and Wastewater System Infrastructure Task Force Meeting 4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Water and Wastewater System Infrastructure Task Force Meeting 4</dc:title>
  <dc:creator>Gary Larimore</dc:creator>
  <cp:lastModifiedBy>Spoonamore, Susan (LRC)</cp:lastModifiedBy>
  <cp:revision>2</cp:revision>
  <cp:lastPrinted>2019-10-21T20:07:16Z</cp:lastPrinted>
  <dcterms:created xsi:type="dcterms:W3CDTF">2019-10-18T20:23:28Z</dcterms:created>
  <dcterms:modified xsi:type="dcterms:W3CDTF">2019-10-22T16:27:50Z</dcterms:modified>
</cp:coreProperties>
</file>