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3" r:id="rId5"/>
    <p:sldId id="259" r:id="rId6"/>
    <p:sldId id="260" r:id="rId7"/>
    <p:sldId id="261" r:id="rId8"/>
    <p:sldId id="262" r:id="rId9"/>
    <p:sldId id="264" r:id="rId10"/>
    <p:sldId id="265" r:id="rId11"/>
    <p:sldId id="268"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dirty="0"/>
              <a:t>6/28/2019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6/28/2019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6/28/2019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6/28/2019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6/28/2019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71EF-080D-4827-9BD3-3339A30BDB25}"/>
              </a:ext>
            </a:extLst>
          </p:cNvPr>
          <p:cNvSpPr>
            <a:spLocks noGrp="1"/>
          </p:cNvSpPr>
          <p:nvPr>
            <p:ph type="ctrTitle"/>
          </p:nvPr>
        </p:nvSpPr>
        <p:spPr/>
        <p:txBody>
          <a:bodyPr/>
          <a:lstStyle/>
          <a:p>
            <a:r>
              <a:rPr lang="en-US" dirty="0"/>
              <a:t>The Need for welfare reform</a:t>
            </a:r>
          </a:p>
        </p:txBody>
      </p:sp>
      <p:sp>
        <p:nvSpPr>
          <p:cNvPr id="3" name="Subtitle 2">
            <a:extLst>
              <a:ext uri="{FF2B5EF4-FFF2-40B4-BE49-F238E27FC236}">
                <a16:creationId xmlns:a16="http://schemas.microsoft.com/office/drawing/2014/main" id="{728AFF25-3DEB-465D-B0B7-DDEB85726869}"/>
              </a:ext>
            </a:extLst>
          </p:cNvPr>
          <p:cNvSpPr>
            <a:spLocks noGrp="1"/>
          </p:cNvSpPr>
          <p:nvPr>
            <p:ph type="subTitle" idx="1"/>
          </p:nvPr>
        </p:nvSpPr>
        <p:spPr/>
        <p:txBody>
          <a:bodyPr>
            <a:normAutofit lnSpcReduction="10000"/>
          </a:bodyPr>
          <a:lstStyle/>
          <a:p>
            <a:r>
              <a:rPr lang="en-US" dirty="0"/>
              <a:t>Anne-Tyler Morgan, Esq.</a:t>
            </a:r>
          </a:p>
          <a:p>
            <a:r>
              <a:rPr lang="en-US" dirty="0"/>
              <a:t>Member, McBrayer, PLLC</a:t>
            </a:r>
          </a:p>
          <a:p>
            <a:r>
              <a:rPr lang="en-US" dirty="0"/>
              <a:t>Senior Fellow, Pegasus Institute</a:t>
            </a:r>
          </a:p>
        </p:txBody>
      </p:sp>
    </p:spTree>
    <p:extLst>
      <p:ext uri="{BB962C8B-B14F-4D97-AF65-F5344CB8AC3E}">
        <p14:creationId xmlns:p14="http://schemas.microsoft.com/office/powerpoint/2010/main" val="730639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B15AC-F16D-4C07-835B-8F8306B63DF4}"/>
              </a:ext>
            </a:extLst>
          </p:cNvPr>
          <p:cNvSpPr>
            <a:spLocks noGrp="1"/>
          </p:cNvSpPr>
          <p:nvPr>
            <p:ph type="title"/>
          </p:nvPr>
        </p:nvSpPr>
        <p:spPr>
          <a:xfrm>
            <a:off x="2231136" y="964692"/>
            <a:ext cx="7729728" cy="1188720"/>
          </a:xfrm>
        </p:spPr>
        <p:txBody>
          <a:bodyPr/>
          <a:lstStyle/>
          <a:p>
            <a:r>
              <a:rPr lang="en-US" dirty="0"/>
              <a:t>SNAP </a:t>
            </a:r>
            <a:r>
              <a:rPr lang="en-US" sz="1800" dirty="0"/>
              <a:t>(cont’d.)</a:t>
            </a:r>
          </a:p>
        </p:txBody>
      </p:sp>
      <p:sp>
        <p:nvSpPr>
          <p:cNvPr id="3" name="Content Placeholder 2">
            <a:extLst>
              <a:ext uri="{FF2B5EF4-FFF2-40B4-BE49-F238E27FC236}">
                <a16:creationId xmlns:a16="http://schemas.microsoft.com/office/drawing/2014/main" id="{655779C7-01D8-4543-A536-AA1575BA2B33}"/>
              </a:ext>
            </a:extLst>
          </p:cNvPr>
          <p:cNvSpPr>
            <a:spLocks noGrp="1"/>
          </p:cNvSpPr>
          <p:nvPr>
            <p:ph idx="1"/>
          </p:nvPr>
        </p:nvSpPr>
        <p:spPr>
          <a:xfrm>
            <a:off x="2231136" y="2638044"/>
            <a:ext cx="7729728" cy="3351695"/>
          </a:xfrm>
        </p:spPr>
        <p:txBody>
          <a:bodyPr/>
          <a:lstStyle/>
          <a:p>
            <a:r>
              <a:rPr lang="en-US" sz="2000" dirty="0"/>
              <a:t>Recommendation:</a:t>
            </a:r>
          </a:p>
          <a:p>
            <a:pPr lvl="1">
              <a:buFont typeface="Wingdings" panose="05000000000000000000" pitchFamily="2" charset="2"/>
              <a:buChar char="v"/>
            </a:pPr>
            <a:r>
              <a:rPr lang="en-US" sz="1800" dirty="0"/>
              <a:t>Require working-age, able-bodied parents of children from ages six to 17 who partake in the SNAP program to participate in community engagement activities such as work, job training, education, or volunteering each month</a:t>
            </a:r>
          </a:p>
          <a:p>
            <a:r>
              <a:rPr lang="en-US" sz="2000" dirty="0"/>
              <a:t>Such community engagement by parents models healthy work behavior for their children, promotes employment and higher family incomes, and works to end the cycle of generational dependency. </a:t>
            </a:r>
          </a:p>
          <a:p>
            <a:r>
              <a:rPr lang="en-US" sz="2000" dirty="0"/>
              <a:t>Only parents of children over six years of age would be subject to the requirements.</a:t>
            </a:r>
          </a:p>
          <a:p>
            <a:pPr marL="228600" lvl="1" indent="0">
              <a:buNone/>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marL="228600" lvl="1" indent="0">
              <a:buNone/>
            </a:pPr>
            <a:endParaRPr lang="en-US" dirty="0"/>
          </a:p>
        </p:txBody>
      </p:sp>
    </p:spTree>
    <p:extLst>
      <p:ext uri="{BB962C8B-B14F-4D97-AF65-F5344CB8AC3E}">
        <p14:creationId xmlns:p14="http://schemas.microsoft.com/office/powerpoint/2010/main" val="37536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8C7B8-DE08-4BD2-AA9D-EA9D15CBE949}"/>
              </a:ext>
            </a:extLst>
          </p:cNvPr>
          <p:cNvSpPr>
            <a:spLocks noGrp="1"/>
          </p:cNvSpPr>
          <p:nvPr>
            <p:ph type="title"/>
          </p:nvPr>
        </p:nvSpPr>
        <p:spPr/>
        <p:txBody>
          <a:bodyPr/>
          <a:lstStyle/>
          <a:p>
            <a:r>
              <a:rPr lang="en-US" dirty="0"/>
              <a:t>SNAP </a:t>
            </a:r>
            <a:r>
              <a:rPr lang="en-US" sz="1800" dirty="0"/>
              <a:t>(cont’d.)</a:t>
            </a:r>
          </a:p>
        </p:txBody>
      </p:sp>
      <p:sp>
        <p:nvSpPr>
          <p:cNvPr id="3" name="Content Placeholder 2">
            <a:extLst>
              <a:ext uri="{FF2B5EF4-FFF2-40B4-BE49-F238E27FC236}">
                <a16:creationId xmlns:a16="http://schemas.microsoft.com/office/drawing/2014/main" id="{B0205705-274E-4FC4-982B-156C0A7ADECD}"/>
              </a:ext>
            </a:extLst>
          </p:cNvPr>
          <p:cNvSpPr>
            <a:spLocks noGrp="1"/>
          </p:cNvSpPr>
          <p:nvPr>
            <p:ph idx="1"/>
          </p:nvPr>
        </p:nvSpPr>
        <p:spPr/>
        <p:txBody>
          <a:bodyPr>
            <a:normAutofit lnSpcReduction="10000"/>
          </a:bodyPr>
          <a:lstStyle/>
          <a:p>
            <a:r>
              <a:rPr lang="en-US" dirty="0"/>
              <a:t>Under federal law, Kentucky can require SNAP EBT cards to include photo identification to reduce fraud, waste, and abuse.</a:t>
            </a:r>
          </a:p>
          <a:p>
            <a:r>
              <a:rPr lang="en-US" dirty="0"/>
              <a:t>Results/studies so far indicate that this requirement would be of limited (if any) value because:</a:t>
            </a:r>
          </a:p>
          <a:p>
            <a:pPr lvl="1">
              <a:buFont typeface="Wingdings" panose="05000000000000000000" pitchFamily="2" charset="2"/>
              <a:buChar char="v"/>
            </a:pPr>
            <a:r>
              <a:rPr lang="en-US" dirty="0"/>
              <a:t>Entire family may use EBT card</a:t>
            </a:r>
          </a:p>
          <a:p>
            <a:pPr lvl="1">
              <a:buFont typeface="Wingdings" panose="05000000000000000000" pitchFamily="2" charset="2"/>
              <a:buChar char="v"/>
            </a:pPr>
            <a:r>
              <a:rPr lang="en-US" dirty="0"/>
              <a:t>Federal regulations require equal treatment by retailers, so everybody at the grocery would need to show ID</a:t>
            </a:r>
          </a:p>
          <a:p>
            <a:pPr lvl="1">
              <a:buFont typeface="Wingdings" panose="05000000000000000000" pitchFamily="2" charset="2"/>
              <a:buChar char="v"/>
            </a:pPr>
            <a:r>
              <a:rPr lang="en-US" dirty="0"/>
              <a:t>Main type of SNAP fraud is trading cash for false transactions, for which a photo ID wouldn’t make a difference</a:t>
            </a:r>
          </a:p>
          <a:p>
            <a:pPr marL="228600" lvl="1" indent="0">
              <a:buNone/>
            </a:pPr>
            <a:r>
              <a:rPr lang="en-US" sz="1200" dirty="0"/>
              <a:t>	“Why Photo IDs Won’t Stop Food Stamp Fraud”, J.B. </a:t>
            </a:r>
            <a:r>
              <a:rPr lang="en-US" sz="1200" dirty="0" err="1"/>
              <a:t>Wogan</a:t>
            </a:r>
            <a:r>
              <a:rPr lang="en-US" sz="1200" dirty="0"/>
              <a:t>, Governing, April 14, 2015.</a:t>
            </a:r>
          </a:p>
        </p:txBody>
      </p:sp>
    </p:spTree>
    <p:extLst>
      <p:ext uri="{BB962C8B-B14F-4D97-AF65-F5344CB8AC3E}">
        <p14:creationId xmlns:p14="http://schemas.microsoft.com/office/powerpoint/2010/main" val="356128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43519-45F2-45D1-B7A8-B8C8C96329AF}"/>
              </a:ext>
            </a:extLst>
          </p:cNvPr>
          <p:cNvSpPr>
            <a:spLocks noGrp="1"/>
          </p:cNvSpPr>
          <p:nvPr>
            <p:ph type="title"/>
          </p:nvPr>
        </p:nvSpPr>
        <p:spPr/>
        <p:txBody>
          <a:bodyPr/>
          <a:lstStyle/>
          <a:p>
            <a:r>
              <a:rPr lang="en-US" dirty="0" err="1"/>
              <a:t>medicaid</a:t>
            </a:r>
            <a:endParaRPr lang="en-US" dirty="0"/>
          </a:p>
        </p:txBody>
      </p:sp>
      <p:sp>
        <p:nvSpPr>
          <p:cNvPr id="3" name="Content Placeholder 2">
            <a:extLst>
              <a:ext uri="{FF2B5EF4-FFF2-40B4-BE49-F238E27FC236}">
                <a16:creationId xmlns:a16="http://schemas.microsoft.com/office/drawing/2014/main" id="{462CE397-047E-4CA4-8A49-16EA28185065}"/>
              </a:ext>
            </a:extLst>
          </p:cNvPr>
          <p:cNvSpPr>
            <a:spLocks noGrp="1"/>
          </p:cNvSpPr>
          <p:nvPr>
            <p:ph idx="1"/>
          </p:nvPr>
        </p:nvSpPr>
        <p:spPr/>
        <p:txBody>
          <a:bodyPr/>
          <a:lstStyle/>
          <a:p>
            <a:r>
              <a:rPr lang="en-US" dirty="0"/>
              <a:t>21% of Kentucky population is covered by Medicaid or CHIP, or 1 in 6 adults. </a:t>
            </a:r>
          </a:p>
          <a:p>
            <a:r>
              <a:rPr lang="en-US" dirty="0"/>
              <a:t>462,000 adults are in the ‘expansion population’, or those individuals with incomes up to 138% of the federal poverty level (regardless of medical frailty or condition)</a:t>
            </a:r>
          </a:p>
          <a:p>
            <a:pPr marL="0" indent="0">
              <a:buNone/>
            </a:pPr>
            <a:r>
              <a:rPr lang="en-US" sz="1100" dirty="0"/>
              <a:t>	“Medicaid in Kentucky”, Kaiser Family Foundation, November 2018, &lt;http://files.kff.org/attachment/fact-sheet-	</a:t>
            </a:r>
            <a:r>
              <a:rPr lang="en-US" sz="1100" dirty="0" err="1"/>
              <a:t>medicaid</a:t>
            </a:r>
            <a:r>
              <a:rPr lang="en-US" sz="1100" dirty="0"/>
              <a:t>-state-KY&gt; last accessed June 28, 2019.</a:t>
            </a:r>
          </a:p>
          <a:p>
            <a:r>
              <a:rPr lang="en-US" dirty="0"/>
              <a:t>Kentucky spent over $9.6 billion on Medicaid services in FY16.</a:t>
            </a:r>
          </a:p>
          <a:p>
            <a:pPr marL="228600" lvl="1" indent="0">
              <a:buNone/>
            </a:pPr>
            <a:r>
              <a:rPr lang="en-US" sz="1100" dirty="0"/>
              <a:t>	“What are Annual Expenditures for Medicaid &amp; CHIP?” Centers for Medicare &amp; Medicaid Services, 	&lt;https://www.medicaid.gov/state-overviews/scorecard/national-context/annual-expenditures/index.html&gt;, last 	accessed June 28, 2019.</a:t>
            </a:r>
          </a:p>
        </p:txBody>
      </p:sp>
    </p:spTree>
    <p:extLst>
      <p:ext uri="{BB962C8B-B14F-4D97-AF65-F5344CB8AC3E}">
        <p14:creationId xmlns:p14="http://schemas.microsoft.com/office/powerpoint/2010/main" val="2574849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BAD51-51AE-480C-A951-0DC80B59FEC6}"/>
              </a:ext>
            </a:extLst>
          </p:cNvPr>
          <p:cNvSpPr>
            <a:spLocks noGrp="1"/>
          </p:cNvSpPr>
          <p:nvPr>
            <p:ph type="title"/>
          </p:nvPr>
        </p:nvSpPr>
        <p:spPr/>
        <p:txBody>
          <a:bodyPr/>
          <a:lstStyle/>
          <a:p>
            <a:r>
              <a:rPr lang="en-US" dirty="0"/>
              <a:t>Medicaid </a:t>
            </a:r>
            <a:r>
              <a:rPr lang="en-US" sz="1800" dirty="0"/>
              <a:t>(cont’d.)</a:t>
            </a:r>
          </a:p>
        </p:txBody>
      </p:sp>
      <p:sp>
        <p:nvSpPr>
          <p:cNvPr id="3" name="Content Placeholder 2">
            <a:extLst>
              <a:ext uri="{FF2B5EF4-FFF2-40B4-BE49-F238E27FC236}">
                <a16:creationId xmlns:a16="http://schemas.microsoft.com/office/drawing/2014/main" id="{254E9EA8-DD03-44F6-AFED-6B1F5C9DF553}"/>
              </a:ext>
            </a:extLst>
          </p:cNvPr>
          <p:cNvSpPr>
            <a:spLocks noGrp="1"/>
          </p:cNvSpPr>
          <p:nvPr>
            <p:ph idx="1"/>
          </p:nvPr>
        </p:nvSpPr>
        <p:spPr>
          <a:xfrm>
            <a:off x="2231136" y="2638044"/>
            <a:ext cx="7729728" cy="3368473"/>
          </a:xfrm>
        </p:spPr>
        <p:txBody>
          <a:bodyPr>
            <a:normAutofit fontScale="92500" lnSpcReduction="10000"/>
          </a:bodyPr>
          <a:lstStyle/>
          <a:p>
            <a:r>
              <a:rPr lang="en-US" dirty="0"/>
              <a:t>Recommendation:</a:t>
            </a:r>
          </a:p>
          <a:p>
            <a:pPr lvl="1">
              <a:buFont typeface="Wingdings" panose="05000000000000000000" pitchFamily="2" charset="2"/>
              <a:buChar char="v"/>
            </a:pPr>
            <a:r>
              <a:rPr lang="en-US" dirty="0"/>
              <a:t>Codify community engagement and cost-sharing requirements for working-age, able-bodied Medicaid participants to offer each participant the ability to customize their healthcare path, leading to better health, civic engagement, increased employability, and improved self-sustainability over time.</a:t>
            </a:r>
          </a:p>
          <a:p>
            <a:r>
              <a:rPr lang="en-US" dirty="0"/>
              <a:t>Would grant Medicaid beneficiaries the opportunity to utilize the Commonwealth’s resources, such as its Kentucky Career Centers, to participate in job training and educational activities and gain access to the private insurance market when they are ready. </a:t>
            </a:r>
          </a:p>
          <a:p>
            <a:r>
              <a:rPr lang="en-US" dirty="0"/>
              <a:t>Civic engagement such as volunteer work and caregiving may also satisfy a beneficiary’s community engagement requirements, improving a participant’s social determinants of health.</a:t>
            </a:r>
          </a:p>
          <a:p>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lvl="1">
              <a:buFont typeface="Wingdings" panose="05000000000000000000" pitchFamily="2" charset="2"/>
              <a:buChar char="v"/>
            </a:pPr>
            <a:endParaRPr lang="en-US" dirty="0"/>
          </a:p>
          <a:p>
            <a:pPr marL="228600" lvl="1" indent="0">
              <a:buNone/>
            </a:pPr>
            <a:endParaRPr lang="en-US" dirty="0"/>
          </a:p>
        </p:txBody>
      </p:sp>
    </p:spTree>
    <p:extLst>
      <p:ext uri="{BB962C8B-B14F-4D97-AF65-F5344CB8AC3E}">
        <p14:creationId xmlns:p14="http://schemas.microsoft.com/office/powerpoint/2010/main" val="1976737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2D3B34-BDFD-413F-B8E9-365CB9D352A4}"/>
              </a:ext>
            </a:extLst>
          </p:cNvPr>
          <p:cNvPicPr>
            <a:picLocks noChangeAspect="1"/>
          </p:cNvPicPr>
          <p:nvPr/>
        </p:nvPicPr>
        <p:blipFill>
          <a:blip r:embed="rId2"/>
          <a:stretch>
            <a:fillRect/>
          </a:stretch>
        </p:blipFill>
        <p:spPr>
          <a:xfrm>
            <a:off x="1033404" y="804334"/>
            <a:ext cx="10125192" cy="5249332"/>
          </a:xfrm>
          <a:prstGeom prst="rect">
            <a:avLst/>
          </a:prstGeom>
        </p:spPr>
      </p:pic>
    </p:spTree>
    <p:extLst>
      <p:ext uri="{BB962C8B-B14F-4D97-AF65-F5344CB8AC3E}">
        <p14:creationId xmlns:p14="http://schemas.microsoft.com/office/powerpoint/2010/main" val="79206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125F-CD09-44D9-BCAF-9B1262FBE3B5}"/>
              </a:ext>
            </a:extLst>
          </p:cNvPr>
          <p:cNvSpPr>
            <a:spLocks noGrp="1"/>
          </p:cNvSpPr>
          <p:nvPr>
            <p:ph type="title"/>
          </p:nvPr>
        </p:nvSpPr>
        <p:spPr>
          <a:xfrm>
            <a:off x="2231136" y="964692"/>
            <a:ext cx="7729728" cy="1442948"/>
          </a:xfrm>
        </p:spPr>
        <p:txBody>
          <a:bodyPr>
            <a:normAutofit fontScale="90000"/>
          </a:bodyPr>
          <a:lstStyle/>
          <a:p>
            <a:r>
              <a:rPr lang="en-US" dirty="0"/>
              <a:t>common-sense measures to target the administration of Kentucky’s welfare system to those services that Kentuckians need most</a:t>
            </a:r>
          </a:p>
        </p:txBody>
      </p:sp>
      <p:sp>
        <p:nvSpPr>
          <p:cNvPr id="3" name="Content Placeholder 2">
            <a:extLst>
              <a:ext uri="{FF2B5EF4-FFF2-40B4-BE49-F238E27FC236}">
                <a16:creationId xmlns:a16="http://schemas.microsoft.com/office/drawing/2014/main" id="{478E7029-4EF4-48F9-AB52-C7E930DC420B}"/>
              </a:ext>
            </a:extLst>
          </p:cNvPr>
          <p:cNvSpPr>
            <a:spLocks noGrp="1"/>
          </p:cNvSpPr>
          <p:nvPr>
            <p:ph idx="1"/>
          </p:nvPr>
        </p:nvSpPr>
        <p:spPr>
          <a:xfrm>
            <a:off x="2231136" y="2638044"/>
            <a:ext cx="7729728" cy="3620143"/>
          </a:xfrm>
        </p:spPr>
        <p:txBody>
          <a:bodyPr>
            <a:normAutofit fontScale="85000" lnSpcReduction="10000"/>
          </a:bodyPr>
          <a:lstStyle/>
          <a:p>
            <a:r>
              <a:rPr lang="en-US" dirty="0"/>
              <a:t>“The lessons of history show conclusively that continued dependency upon relief induces a spiritual and moral disintegration fundamentally destructive to the national fiber.” – President Franklin D. Roosevelt, 1935</a:t>
            </a:r>
          </a:p>
          <a:p>
            <a:r>
              <a:rPr lang="en-US" dirty="0"/>
              <a:t>Our current welfare system is comprised of approximately 100 different federal programs.</a:t>
            </a:r>
          </a:p>
          <a:p>
            <a:r>
              <a:rPr lang="en-US" dirty="0"/>
              <a:t>This system suffers three fatal shortcomings:</a:t>
            </a:r>
          </a:p>
          <a:p>
            <a:pPr lvl="1">
              <a:buFont typeface="Wingdings" panose="05000000000000000000" pitchFamily="2" charset="2"/>
              <a:buChar char="v"/>
            </a:pPr>
            <a:r>
              <a:rPr lang="en-US" sz="1800" dirty="0"/>
              <a:t>prefers current consumption to future self-sufficiency (or giving a man fish rather than teaching him to fish himself)</a:t>
            </a:r>
          </a:p>
          <a:p>
            <a:pPr lvl="1">
              <a:buFont typeface="Wingdings" panose="05000000000000000000" pitchFamily="2" charset="2"/>
              <a:buChar char="v"/>
            </a:pPr>
            <a:r>
              <a:rPr lang="en-US" sz="1800" dirty="0"/>
              <a:t>causes financial fragility by forcing recipients to run through the vast majority of their assets prior to receiving benefits</a:t>
            </a:r>
          </a:p>
          <a:p>
            <a:pPr lvl="1">
              <a:buFont typeface="Wingdings" panose="05000000000000000000" pitchFamily="2" charset="2"/>
              <a:buChar char="v"/>
            </a:pPr>
            <a:r>
              <a:rPr lang="en-US" sz="1800" dirty="0"/>
              <a:t>penalizes recipients through high effective marginal tax rates as they attempt to escape poverty and earn higher incomes</a:t>
            </a:r>
          </a:p>
          <a:p>
            <a:pPr marL="228600" lvl="1" indent="0">
              <a:buNone/>
            </a:pPr>
            <a:r>
              <a:rPr lang="en-US" sz="1000" dirty="0"/>
              <a:t>	Dorfman, Jeffrey, </a:t>
            </a:r>
            <a:r>
              <a:rPr lang="en-US" sz="1000" u="sng" dirty="0"/>
              <a:t>Forbes</a:t>
            </a:r>
            <a:r>
              <a:rPr lang="en-US" sz="1000" dirty="0"/>
              <a:t>, “Welfare Offers Short-Term Help and Long-Term Poverty, Thanks to Asset Tests”, October 13, 2016, 	&lt;https://www.forbes.com/sites/jeffreydorfman/2016/10/13/welfare-offers-short-term-help-and-long-term-poverty/#6236602332cd&gt;, last 	accessed February 25, 2019.</a:t>
            </a:r>
          </a:p>
          <a:p>
            <a:pPr marL="228600" lvl="1" indent="0">
              <a:buNone/>
            </a:pPr>
            <a:endParaRPr lang="en-US" dirty="0"/>
          </a:p>
        </p:txBody>
      </p:sp>
    </p:spTree>
    <p:extLst>
      <p:ext uri="{BB962C8B-B14F-4D97-AF65-F5344CB8AC3E}">
        <p14:creationId xmlns:p14="http://schemas.microsoft.com/office/powerpoint/2010/main" val="2923258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13303-D962-4753-B71F-CAB431C47B7C}"/>
              </a:ext>
            </a:extLst>
          </p:cNvPr>
          <p:cNvSpPr>
            <a:spLocks noGrp="1"/>
          </p:cNvSpPr>
          <p:nvPr>
            <p:ph type="title"/>
          </p:nvPr>
        </p:nvSpPr>
        <p:spPr/>
        <p:txBody>
          <a:bodyPr/>
          <a:lstStyle/>
          <a:p>
            <a:r>
              <a:rPr lang="en-US" dirty="0"/>
              <a:t>Key programs to affect in Kentucky</a:t>
            </a:r>
          </a:p>
        </p:txBody>
      </p:sp>
      <p:sp>
        <p:nvSpPr>
          <p:cNvPr id="3" name="Content Placeholder 2">
            <a:extLst>
              <a:ext uri="{FF2B5EF4-FFF2-40B4-BE49-F238E27FC236}">
                <a16:creationId xmlns:a16="http://schemas.microsoft.com/office/drawing/2014/main" id="{7ADAD4CA-D4EF-4696-B50B-7EEB05CFBC5F}"/>
              </a:ext>
            </a:extLst>
          </p:cNvPr>
          <p:cNvSpPr>
            <a:spLocks noGrp="1"/>
          </p:cNvSpPr>
          <p:nvPr>
            <p:ph idx="1"/>
          </p:nvPr>
        </p:nvSpPr>
        <p:spPr>
          <a:xfrm>
            <a:off x="2231136" y="2638044"/>
            <a:ext cx="7729728" cy="3511086"/>
          </a:xfrm>
        </p:spPr>
        <p:txBody>
          <a:bodyPr>
            <a:normAutofit fontScale="92500" lnSpcReduction="10000"/>
          </a:bodyPr>
          <a:lstStyle/>
          <a:p>
            <a:r>
              <a:rPr lang="en-US" sz="2000" dirty="0"/>
              <a:t>TANF</a:t>
            </a:r>
          </a:p>
          <a:p>
            <a:pPr lvl="1">
              <a:buFont typeface="Wingdings" panose="05000000000000000000" pitchFamily="2" charset="2"/>
              <a:buChar char="v"/>
            </a:pPr>
            <a:r>
              <a:rPr lang="en-US" dirty="0"/>
              <a:t>TANF stands for Temporary Assistance for Needy Families.</a:t>
            </a:r>
          </a:p>
          <a:p>
            <a:pPr lvl="1">
              <a:buFont typeface="Wingdings" panose="05000000000000000000" pitchFamily="2" charset="2"/>
              <a:buChar char="v"/>
            </a:pPr>
            <a:r>
              <a:rPr lang="en-US" dirty="0"/>
              <a:t>The TANF program, which is time limited, assists families with children when the parents or other responsible relatives cannot provide for the family's basic needs.</a:t>
            </a:r>
            <a:endParaRPr lang="en-US" sz="1800" dirty="0"/>
          </a:p>
          <a:p>
            <a:r>
              <a:rPr lang="en-US" sz="2000" dirty="0"/>
              <a:t>SNAP</a:t>
            </a:r>
          </a:p>
          <a:p>
            <a:pPr lvl="1">
              <a:buFont typeface="Wingdings" panose="05000000000000000000" pitchFamily="2" charset="2"/>
              <a:buChar char="v"/>
            </a:pPr>
            <a:r>
              <a:rPr lang="en-US" dirty="0"/>
              <a:t>SNAP stands for the Supplemental Nutrition Assistance Program.</a:t>
            </a:r>
          </a:p>
          <a:p>
            <a:pPr lvl="1">
              <a:buFont typeface="Wingdings" panose="05000000000000000000" pitchFamily="2" charset="2"/>
              <a:buChar char="v"/>
            </a:pPr>
            <a:r>
              <a:rPr lang="en-US" dirty="0"/>
              <a:t>It is a federal nutrition program that helps you stretch your food budget and buy healthy food.</a:t>
            </a:r>
          </a:p>
          <a:p>
            <a:r>
              <a:rPr lang="en-US" sz="2000" dirty="0"/>
              <a:t>Medicaid</a:t>
            </a:r>
          </a:p>
          <a:p>
            <a:pPr lvl="1">
              <a:buFont typeface="Wingdings" panose="05000000000000000000" pitchFamily="2" charset="2"/>
              <a:buChar char="v"/>
            </a:pPr>
            <a:r>
              <a:rPr lang="en-US" dirty="0"/>
              <a:t>Medicaid provides health coverage to millions of Americans, including eligible low-income adults, children, pregnant women, elderly adults and people with disabilities. </a:t>
            </a:r>
            <a:endParaRPr lang="en-US" sz="1800" dirty="0"/>
          </a:p>
          <a:p>
            <a:endParaRPr lang="en-US" sz="2000" dirty="0"/>
          </a:p>
          <a:p>
            <a:pPr lvl="1">
              <a:buFont typeface="Wingdings" panose="05000000000000000000" pitchFamily="2" charset="2"/>
              <a:buChar char="v"/>
            </a:pPr>
            <a:endParaRPr lang="en-US" dirty="0"/>
          </a:p>
          <a:p>
            <a:endParaRPr lang="en-US" sz="1600" dirty="0"/>
          </a:p>
          <a:p>
            <a:pPr lvl="1">
              <a:buFont typeface="Wingdings" panose="05000000000000000000" pitchFamily="2" charset="2"/>
              <a:buChar char="v"/>
            </a:pPr>
            <a:endParaRPr lang="en-US" dirty="0"/>
          </a:p>
          <a:p>
            <a:pPr lvl="1">
              <a:buFont typeface="Wingdings" panose="05000000000000000000" pitchFamily="2" charset="2"/>
              <a:buChar char="v"/>
            </a:pPr>
            <a:endParaRPr lang="en-US" sz="1800" dirty="0"/>
          </a:p>
        </p:txBody>
      </p:sp>
    </p:spTree>
    <p:extLst>
      <p:ext uri="{BB962C8B-B14F-4D97-AF65-F5344CB8AC3E}">
        <p14:creationId xmlns:p14="http://schemas.microsoft.com/office/powerpoint/2010/main" val="3655161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FA991-395A-4914-8576-CAAFEE3E0A4B}"/>
              </a:ext>
            </a:extLst>
          </p:cNvPr>
          <p:cNvSpPr>
            <a:spLocks noGrp="1"/>
          </p:cNvSpPr>
          <p:nvPr>
            <p:ph type="title"/>
          </p:nvPr>
        </p:nvSpPr>
        <p:spPr/>
        <p:txBody>
          <a:bodyPr/>
          <a:lstStyle/>
          <a:p>
            <a:r>
              <a:rPr lang="en-US" dirty="0"/>
              <a:t>TANF</a:t>
            </a:r>
          </a:p>
        </p:txBody>
      </p:sp>
      <p:sp>
        <p:nvSpPr>
          <p:cNvPr id="3" name="Content Placeholder 2">
            <a:extLst>
              <a:ext uri="{FF2B5EF4-FFF2-40B4-BE49-F238E27FC236}">
                <a16:creationId xmlns:a16="http://schemas.microsoft.com/office/drawing/2014/main" id="{9C816492-DF68-4E1D-ADD8-821B1501BABA}"/>
              </a:ext>
            </a:extLst>
          </p:cNvPr>
          <p:cNvSpPr>
            <a:spLocks noGrp="1"/>
          </p:cNvSpPr>
          <p:nvPr>
            <p:ph idx="1"/>
          </p:nvPr>
        </p:nvSpPr>
        <p:spPr>
          <a:xfrm>
            <a:off x="2231136" y="2638044"/>
            <a:ext cx="7729728" cy="3829868"/>
          </a:xfrm>
        </p:spPr>
        <p:txBody>
          <a:bodyPr>
            <a:normAutofit fontScale="92500" lnSpcReduction="20000"/>
          </a:bodyPr>
          <a:lstStyle/>
          <a:p>
            <a:pPr lvl="0"/>
            <a:r>
              <a:rPr lang="en-US" dirty="0"/>
              <a:t>TANF was created through the </a:t>
            </a:r>
            <a:r>
              <a:rPr lang="en-US" u="sng" dirty="0"/>
              <a:t>Personal Responsibility</a:t>
            </a:r>
            <a:r>
              <a:rPr lang="en-US" dirty="0"/>
              <a:t> and </a:t>
            </a:r>
            <a:r>
              <a:rPr lang="en-US" u="sng" dirty="0"/>
              <a:t>Work Opportunity</a:t>
            </a:r>
            <a:r>
              <a:rPr lang="en-US" dirty="0"/>
              <a:t> Reconciliation Act of 1996 [emphasis added] as part of federal effort to “end welfare as we know it” under President Bill Clinton.</a:t>
            </a:r>
          </a:p>
          <a:p>
            <a:pPr lvl="1">
              <a:buFont typeface="Wingdings" panose="05000000000000000000" pitchFamily="2" charset="2"/>
              <a:buChar char="v"/>
            </a:pPr>
            <a:r>
              <a:rPr lang="en-US" sz="1800" dirty="0"/>
              <a:t>So far in its implementation, Kentucky has largely failed to fulfill the central mission of the federal program.</a:t>
            </a:r>
          </a:p>
          <a:p>
            <a:pPr lvl="0"/>
            <a:r>
              <a:rPr lang="en-US" dirty="0"/>
              <a:t>By federal law, states can use TANF dollars to: </a:t>
            </a:r>
          </a:p>
          <a:p>
            <a:pPr lvl="1">
              <a:buFont typeface="Wingdings" panose="05000000000000000000" pitchFamily="2" charset="2"/>
              <a:buChar char="v"/>
            </a:pPr>
            <a:r>
              <a:rPr lang="en-US" sz="1800" dirty="0"/>
              <a:t>Provide assistance to needy families so that children may be cared for in their own homes or in the homes of relatives</a:t>
            </a:r>
          </a:p>
          <a:p>
            <a:pPr lvl="1">
              <a:buFont typeface="Wingdings" panose="05000000000000000000" pitchFamily="2" charset="2"/>
              <a:buChar char="v"/>
            </a:pPr>
            <a:r>
              <a:rPr lang="en-US" sz="1800" dirty="0"/>
              <a:t>End the dependence of needy parents on government benefits by promoting job preparation, work, and marriage</a:t>
            </a:r>
          </a:p>
          <a:p>
            <a:pPr lvl="1">
              <a:buFont typeface="Wingdings" panose="05000000000000000000" pitchFamily="2" charset="2"/>
              <a:buChar char="v"/>
            </a:pPr>
            <a:r>
              <a:rPr lang="en-US" sz="1800" dirty="0"/>
              <a:t>Prevent and reduce the incidence of out of wedlock pregnancies and establish annual numerical goals for preventing and reducing the incidence of these pregnancies</a:t>
            </a:r>
          </a:p>
          <a:p>
            <a:pPr lvl="1">
              <a:buFont typeface="Wingdings" panose="05000000000000000000" pitchFamily="2" charset="2"/>
              <a:buChar char="v"/>
            </a:pPr>
            <a:r>
              <a:rPr lang="en-US" sz="1800" dirty="0"/>
              <a:t>Encourage the formation and maintenance of two parent families</a:t>
            </a:r>
          </a:p>
          <a:p>
            <a:endParaRPr lang="en-US" dirty="0"/>
          </a:p>
        </p:txBody>
      </p:sp>
    </p:spTree>
    <p:extLst>
      <p:ext uri="{BB962C8B-B14F-4D97-AF65-F5344CB8AC3E}">
        <p14:creationId xmlns:p14="http://schemas.microsoft.com/office/powerpoint/2010/main" val="130925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3703A74-C28E-4F95-AD19-F4181DD3DEDA}"/>
              </a:ext>
            </a:extLst>
          </p:cNvPr>
          <p:cNvPicPr>
            <a:picLocks noChangeAspect="1"/>
          </p:cNvPicPr>
          <p:nvPr/>
        </p:nvPicPr>
        <p:blipFill>
          <a:blip r:embed="rId2"/>
          <a:stretch>
            <a:fillRect/>
          </a:stretch>
        </p:blipFill>
        <p:spPr>
          <a:xfrm>
            <a:off x="2698374" y="804334"/>
            <a:ext cx="6795251" cy="5249332"/>
          </a:xfrm>
          <a:prstGeom prst="rect">
            <a:avLst/>
          </a:prstGeom>
        </p:spPr>
      </p:pic>
    </p:spTree>
    <p:extLst>
      <p:ext uri="{BB962C8B-B14F-4D97-AF65-F5344CB8AC3E}">
        <p14:creationId xmlns:p14="http://schemas.microsoft.com/office/powerpoint/2010/main" val="46489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FBF48-814B-481F-BA1B-352B27F8CE03}"/>
              </a:ext>
            </a:extLst>
          </p:cNvPr>
          <p:cNvSpPr>
            <a:spLocks noGrp="1"/>
          </p:cNvSpPr>
          <p:nvPr>
            <p:ph type="title"/>
          </p:nvPr>
        </p:nvSpPr>
        <p:spPr>
          <a:xfrm>
            <a:off x="2231136" y="964692"/>
            <a:ext cx="7729728" cy="1188720"/>
          </a:xfrm>
        </p:spPr>
        <p:txBody>
          <a:bodyPr/>
          <a:lstStyle/>
          <a:p>
            <a:r>
              <a:rPr lang="en-US" dirty="0" err="1"/>
              <a:t>Tanf</a:t>
            </a:r>
            <a:r>
              <a:rPr lang="en-US" dirty="0"/>
              <a:t> </a:t>
            </a:r>
            <a:r>
              <a:rPr lang="en-US" sz="2000" dirty="0"/>
              <a:t>(cont’d.)</a:t>
            </a:r>
            <a:endParaRPr lang="en-US" dirty="0"/>
          </a:p>
        </p:txBody>
      </p:sp>
      <p:sp>
        <p:nvSpPr>
          <p:cNvPr id="3" name="Content Placeholder 2">
            <a:extLst>
              <a:ext uri="{FF2B5EF4-FFF2-40B4-BE49-F238E27FC236}">
                <a16:creationId xmlns:a16="http://schemas.microsoft.com/office/drawing/2014/main" id="{842DEAF3-92DF-4F30-AD23-9B59629F273A}"/>
              </a:ext>
            </a:extLst>
          </p:cNvPr>
          <p:cNvSpPr>
            <a:spLocks noGrp="1"/>
          </p:cNvSpPr>
          <p:nvPr>
            <p:ph idx="1"/>
          </p:nvPr>
        </p:nvSpPr>
        <p:spPr>
          <a:xfrm>
            <a:off x="2231136" y="2474752"/>
            <a:ext cx="7729728" cy="3959604"/>
          </a:xfrm>
        </p:spPr>
        <p:txBody>
          <a:bodyPr>
            <a:normAutofit fontScale="85000" lnSpcReduction="10000"/>
          </a:bodyPr>
          <a:lstStyle/>
          <a:p>
            <a:r>
              <a:rPr lang="en-US" dirty="0"/>
              <a:t>Kentucky is one of only two states in the nation that devoted the majority of its TANF funds to basic assistance (i.e. cash benefits) in 2017. </a:t>
            </a:r>
          </a:p>
          <a:p>
            <a:r>
              <a:rPr lang="en-US" dirty="0"/>
              <a:t>The majority of states distribute TANF funds among such uses as child care, child welfare, work training, and support services, with only a small minority of most states’ funds going to basic cash assistance. </a:t>
            </a:r>
          </a:p>
          <a:p>
            <a:pPr marL="457200" lvl="2" indent="0">
              <a:buNone/>
            </a:pPr>
            <a:r>
              <a:rPr lang="en-US" sz="1100" dirty="0"/>
              <a:t>“TANF and MOE Spending and Transfers by Activity, FY 2017”, U.S. Department of Health and Human Services,     &lt;https://www.acf.hhs.gov/sites/default/files/ofa/fy2017_tanf_and_moe_state_piechart.pdf&gt;, last accessed February 25, 2019.</a:t>
            </a:r>
          </a:p>
          <a:p>
            <a:r>
              <a:rPr lang="en-US" dirty="0"/>
              <a:t>Recommended distribution of Kentucky TANF funds:</a:t>
            </a:r>
          </a:p>
          <a:p>
            <a:pPr marL="228600" lvl="1" indent="0">
              <a:buNone/>
            </a:pPr>
            <a:r>
              <a:rPr lang="en-US" dirty="0"/>
              <a:t>25% of program funds to work, education, and training programs; 25% to work and supportive services; 25% to child care needed to help many low-income parents establish and maintain employment; 15% to basic assistance; 10% to short-term assistance; and 5% to program maintenance. </a:t>
            </a:r>
          </a:p>
          <a:p>
            <a:pPr lvl="1">
              <a:buFont typeface="Wingdings" panose="05000000000000000000" pitchFamily="2" charset="2"/>
              <a:buChar char="Ø"/>
            </a:pPr>
            <a:r>
              <a:rPr lang="en-US" dirty="0"/>
              <a:t>The more tailored use of TANF funds would not remove such funds from low-income recipients; they would more effectively serve such recipients and lift them from the low-income status that traditional basic assistance merely maintains.  </a:t>
            </a:r>
          </a:p>
          <a:p>
            <a:pPr lvl="1">
              <a:buFont typeface="Wingdings" panose="05000000000000000000" pitchFamily="2" charset="2"/>
              <a:buChar char="Ø"/>
            </a:pPr>
            <a:r>
              <a:rPr lang="en-US" dirty="0"/>
              <a:t>Importantly, 25% of TANF funds would continue to be used for short-term or long-term cash benefits for those who need them most.</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298908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E9685-6135-4C32-A7A0-405EF3A64E9B}"/>
              </a:ext>
            </a:extLst>
          </p:cNvPr>
          <p:cNvSpPr>
            <a:spLocks noGrp="1"/>
          </p:cNvSpPr>
          <p:nvPr>
            <p:ph type="title"/>
          </p:nvPr>
        </p:nvSpPr>
        <p:spPr/>
        <p:txBody>
          <a:bodyPr/>
          <a:lstStyle/>
          <a:p>
            <a:r>
              <a:rPr lang="en-US" dirty="0" err="1"/>
              <a:t>Tanf</a:t>
            </a:r>
            <a:r>
              <a:rPr lang="en-US" dirty="0"/>
              <a:t> recommendations consistent with federal law</a:t>
            </a:r>
          </a:p>
        </p:txBody>
      </p:sp>
      <p:sp>
        <p:nvSpPr>
          <p:cNvPr id="3" name="Content Placeholder 2">
            <a:extLst>
              <a:ext uri="{FF2B5EF4-FFF2-40B4-BE49-F238E27FC236}">
                <a16:creationId xmlns:a16="http://schemas.microsoft.com/office/drawing/2014/main" id="{8BA3EB4E-C91B-47E3-9EBF-3910BA3F1011}"/>
              </a:ext>
            </a:extLst>
          </p:cNvPr>
          <p:cNvSpPr>
            <a:spLocks noGrp="1"/>
          </p:cNvSpPr>
          <p:nvPr>
            <p:ph idx="1"/>
          </p:nvPr>
        </p:nvSpPr>
        <p:spPr>
          <a:xfrm>
            <a:off x="2231136" y="2638044"/>
            <a:ext cx="7729728" cy="3527864"/>
          </a:xfrm>
        </p:spPr>
        <p:txBody>
          <a:bodyPr>
            <a:normAutofit fontScale="92500" lnSpcReduction="10000"/>
          </a:bodyPr>
          <a:lstStyle/>
          <a:p>
            <a:r>
              <a:rPr lang="en-US" dirty="0"/>
              <a:t>Recommendations are “consistent with the comprehensive five-year TANF reauthorization bill approved by the U.S. House Ways and Means Committee in May 2018.  That bill called for more universal engagement of adults on welfare in work and training and other productive activities while receiving benefits, and also proposed holding states accountable for their success in assisting able-bodied adults in leaving welfare as a result of entering, remaining, and advancing in work.  Those principles remain a key part of the reauthorization discussion still ongoing in Washington, DC.  Work and the income that it provides families are the only long-run solution to poverty, and you are to be commended for taking steps to improve the work-supporting effects of the TANF program in Kentucky.  Low-income adults and their families will directly benefit.  And taxpayer confidence that the TANF program promotes work and self-sufficiency, instead of prolonged welfare receipt, will be strengthened as well.”</a:t>
            </a:r>
          </a:p>
          <a:p>
            <a:pPr marL="457200" lvl="2" indent="0">
              <a:buNone/>
            </a:pPr>
            <a:r>
              <a:rPr lang="en-US" dirty="0"/>
              <a:t>		- American Enterprise Institute (“AEI”) Resident Fellow Matt </a:t>
            </a:r>
            <a:r>
              <a:rPr lang="en-US" dirty="0" err="1"/>
              <a:t>Weidlinger</a:t>
            </a:r>
            <a:endParaRPr lang="en-US" dirty="0"/>
          </a:p>
          <a:p>
            <a:endParaRPr lang="en-US" dirty="0"/>
          </a:p>
        </p:txBody>
      </p:sp>
    </p:spTree>
    <p:extLst>
      <p:ext uri="{BB962C8B-B14F-4D97-AF65-F5344CB8AC3E}">
        <p14:creationId xmlns:p14="http://schemas.microsoft.com/office/powerpoint/2010/main" val="104492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E6368-8D75-4CC9-BAF8-D9C087BB877A}"/>
              </a:ext>
            </a:extLst>
          </p:cNvPr>
          <p:cNvSpPr>
            <a:spLocks noGrp="1"/>
          </p:cNvSpPr>
          <p:nvPr>
            <p:ph type="title"/>
          </p:nvPr>
        </p:nvSpPr>
        <p:spPr/>
        <p:txBody>
          <a:bodyPr/>
          <a:lstStyle/>
          <a:p>
            <a:r>
              <a:rPr lang="en-US" dirty="0"/>
              <a:t>SNAP</a:t>
            </a:r>
          </a:p>
        </p:txBody>
      </p:sp>
      <p:sp>
        <p:nvSpPr>
          <p:cNvPr id="3" name="Content Placeholder 2">
            <a:extLst>
              <a:ext uri="{FF2B5EF4-FFF2-40B4-BE49-F238E27FC236}">
                <a16:creationId xmlns:a16="http://schemas.microsoft.com/office/drawing/2014/main" id="{366BCED9-A24B-4426-964F-6575961D9EB2}"/>
              </a:ext>
            </a:extLst>
          </p:cNvPr>
          <p:cNvSpPr>
            <a:spLocks noGrp="1"/>
          </p:cNvSpPr>
          <p:nvPr>
            <p:ph idx="1"/>
          </p:nvPr>
        </p:nvSpPr>
        <p:spPr>
          <a:xfrm>
            <a:off x="2231136" y="2638044"/>
            <a:ext cx="7729728" cy="3594976"/>
          </a:xfrm>
        </p:spPr>
        <p:txBody>
          <a:bodyPr>
            <a:normAutofit fontScale="92500" lnSpcReduction="10000"/>
          </a:bodyPr>
          <a:lstStyle/>
          <a:p>
            <a:r>
              <a:rPr lang="en-US" dirty="0"/>
              <a:t>In FY16, Kentucky’s state share of administrative costs to support SNAP exceeded $60 million. </a:t>
            </a:r>
          </a:p>
          <a:p>
            <a:r>
              <a:rPr lang="en-US" dirty="0"/>
              <a:t>In the same fiscal year, Kentucky completed 408 positive post-certification investigations, totaling over $2.3 million in identified ‘fraud dollars’. </a:t>
            </a:r>
          </a:p>
          <a:p>
            <a:pPr marL="0" indent="0">
              <a:buNone/>
            </a:pPr>
            <a:r>
              <a:rPr lang="en-US" sz="900" dirty="0"/>
              <a:t>	“Supplemental Nutrition Assistance Program State Activity Report Fiscal Year 2016”, Food and Nutrition Service, Supplemental Nutrition 	Assistance Program, Program Accountability and Administration Division, September 2017, &lt;https://fns-prod.azureedge.net/sites/default/files/snap/FY16-State-	Activity-Report.pdf&gt;, last accessed February 26, 2019.</a:t>
            </a:r>
          </a:p>
          <a:p>
            <a:r>
              <a:rPr lang="en-US" dirty="0"/>
              <a:t>Matt </a:t>
            </a:r>
            <a:r>
              <a:rPr lang="en-US" dirty="0" err="1"/>
              <a:t>Weidlinger</a:t>
            </a:r>
            <a:r>
              <a:rPr lang="en-US" dirty="0"/>
              <a:t>, who serves as an American Enterprise Institute (“AEI”) Resident Fellow, has additionally stated that SNAP error rates exceeded six percent in 2017 alone. </a:t>
            </a:r>
          </a:p>
          <a:p>
            <a:r>
              <a:rPr lang="en-US" dirty="0"/>
              <a:t>When SNAP dollars are spent fraudulently, they (1) are taken from their intended purpose: to buy food for low-income individuals to prevent hunger; and (2) are used for other unauthorized purposes which may work to the detriment of the very population that SNAP is intended to serve, such as secondary market sales.</a:t>
            </a:r>
            <a:endParaRPr lang="en-US" sz="900" dirty="0"/>
          </a:p>
          <a:p>
            <a:endParaRPr lang="en-US" dirty="0"/>
          </a:p>
        </p:txBody>
      </p:sp>
    </p:spTree>
    <p:extLst>
      <p:ext uri="{BB962C8B-B14F-4D97-AF65-F5344CB8AC3E}">
        <p14:creationId xmlns:p14="http://schemas.microsoft.com/office/powerpoint/2010/main" val="343843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E31FD-D823-4860-92D4-2BBBF00840E7}"/>
              </a:ext>
            </a:extLst>
          </p:cNvPr>
          <p:cNvSpPr>
            <a:spLocks noGrp="1"/>
          </p:cNvSpPr>
          <p:nvPr>
            <p:ph type="title"/>
          </p:nvPr>
        </p:nvSpPr>
        <p:spPr>
          <a:xfrm>
            <a:off x="2231136" y="964692"/>
            <a:ext cx="7729728" cy="1188720"/>
          </a:xfrm>
        </p:spPr>
        <p:txBody>
          <a:bodyPr/>
          <a:lstStyle/>
          <a:p>
            <a:r>
              <a:rPr lang="en-US" dirty="0"/>
              <a:t>SNAP </a:t>
            </a:r>
            <a:r>
              <a:rPr lang="en-US" sz="2000" dirty="0"/>
              <a:t>(cont’d.)</a:t>
            </a:r>
            <a:endParaRPr lang="en-US" dirty="0"/>
          </a:p>
        </p:txBody>
      </p:sp>
      <p:sp>
        <p:nvSpPr>
          <p:cNvPr id="3" name="Content Placeholder 2">
            <a:extLst>
              <a:ext uri="{FF2B5EF4-FFF2-40B4-BE49-F238E27FC236}">
                <a16:creationId xmlns:a16="http://schemas.microsoft.com/office/drawing/2014/main" id="{DCE18997-4BCB-42E8-8A24-3BFC9A1B3CE6}"/>
              </a:ext>
            </a:extLst>
          </p:cNvPr>
          <p:cNvSpPr>
            <a:spLocks noGrp="1"/>
          </p:cNvSpPr>
          <p:nvPr>
            <p:ph idx="1"/>
          </p:nvPr>
        </p:nvSpPr>
        <p:spPr>
          <a:xfrm>
            <a:off x="2231136" y="2638043"/>
            <a:ext cx="7729728" cy="3569809"/>
          </a:xfrm>
        </p:spPr>
        <p:txBody>
          <a:bodyPr>
            <a:normAutofit fontScale="92500" lnSpcReduction="20000"/>
          </a:bodyPr>
          <a:lstStyle/>
          <a:p>
            <a:r>
              <a:rPr lang="en-US" dirty="0"/>
              <a:t>Recommendation: </a:t>
            </a:r>
          </a:p>
          <a:p>
            <a:pPr lvl="1">
              <a:buFont typeface="Wingdings" panose="05000000000000000000" pitchFamily="2" charset="2"/>
              <a:buChar char="v"/>
            </a:pPr>
            <a:r>
              <a:rPr lang="en-US" dirty="0"/>
              <a:t>Require substance abuse testing only for those individuals with a felony or misdemeanor history of substance abuse</a:t>
            </a:r>
          </a:p>
          <a:p>
            <a:pPr lvl="1">
              <a:buFont typeface="Wingdings" panose="05000000000000000000" pitchFamily="2" charset="2"/>
              <a:buChar char="v"/>
            </a:pPr>
            <a:r>
              <a:rPr lang="en-US" dirty="0"/>
              <a:t>Upon a positive test, provide a grace period schedule during which a SNAP participant will continue to receive benefits and be provided with a list of licensed substance abuse treatment providers available in his or her area</a:t>
            </a:r>
          </a:p>
          <a:p>
            <a:pPr lvl="1">
              <a:buFont typeface="Wingdings" panose="05000000000000000000" pitchFamily="2" charset="2"/>
              <a:buChar char="v"/>
            </a:pPr>
            <a:r>
              <a:rPr lang="en-US" dirty="0"/>
              <a:t>Mandate that no dependent children will be affected by a parent or guardian’s positive drug screen under this SNAP requirement; a parent or guardian may mitigate a positive drug screen by designating another appropriate individual to receive benefits on behalf of a minor child or children.</a:t>
            </a:r>
          </a:p>
          <a:p>
            <a:r>
              <a:rPr lang="en-US" dirty="0"/>
              <a:t>Serves dual purpose: also helps identify and encourage individuals needing treatment - especially important given Kentucky’s rank among the top ten states in the nation for opioid-related overdose deaths (nearly double the average rate) 	</a:t>
            </a:r>
          </a:p>
          <a:p>
            <a:pPr marL="228600" lvl="1" indent="0">
              <a:buNone/>
            </a:pPr>
            <a:r>
              <a:rPr lang="en-US" sz="900" dirty="0"/>
              <a:t>	“Kentucky Opioid Summary”, National Institute on Drug Abuse, Revised February 2018, &lt;https://www.drugabuse.gov/drugs-abuse/opioids/opioid-summaries-by-	state/kentucky-opioid-summary&gt; , last accessed February 26, 2019.</a:t>
            </a:r>
          </a:p>
          <a:p>
            <a:endParaRPr lang="en-US" dirty="0"/>
          </a:p>
          <a:p>
            <a:endParaRPr lang="en-US" dirty="0"/>
          </a:p>
          <a:p>
            <a:endParaRPr lang="en-US" dirty="0"/>
          </a:p>
          <a:p>
            <a:pPr marL="228600" lvl="1" indent="0">
              <a:buNone/>
            </a:pPr>
            <a:endParaRPr lang="en-US" dirty="0"/>
          </a:p>
        </p:txBody>
      </p:sp>
    </p:spTree>
    <p:extLst>
      <p:ext uri="{BB962C8B-B14F-4D97-AF65-F5344CB8AC3E}">
        <p14:creationId xmlns:p14="http://schemas.microsoft.com/office/powerpoint/2010/main" val="271362722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otalTime>0</TotalTime>
  <Words>1357</Words>
  <Application>Microsoft Office PowerPoint</Application>
  <PresentationFormat>Widescreen</PresentationFormat>
  <Paragraphs>87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2019-06-28T22:04:00Z</dcterms:created>
  <dcterms:modified xsi:type="dcterms:W3CDTF">2019-06-28T22:04:00Z</dcterms:modified>
</cp:coreProperties>
</file>