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76" r:id="rId4"/>
    <p:sldId id="288" r:id="rId5"/>
    <p:sldId id="278" r:id="rId6"/>
    <p:sldId id="279" r:id="rId7"/>
    <p:sldId id="275" r:id="rId8"/>
    <p:sldId id="280" r:id="rId9"/>
    <p:sldId id="283" r:id="rId10"/>
    <p:sldId id="284" r:id="rId11"/>
    <p:sldId id="285" r:id="rId12"/>
    <p:sldId id="286" r:id="rId13"/>
    <p:sldId id="289" r:id="rId14"/>
    <p:sldId id="297" r:id="rId15"/>
    <p:sldId id="263" r:id="rId16"/>
    <p:sldId id="264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95" autoAdjust="0"/>
  </p:normalViewPr>
  <p:slideViewPr>
    <p:cSldViewPr snapToGrid="0">
      <p:cViewPr varScale="1">
        <p:scale>
          <a:sx n="100" d="100"/>
          <a:sy n="100" d="100"/>
        </p:scale>
        <p:origin x="216" y="96"/>
      </p:cViewPr>
      <p:guideLst/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1E921BE1-CDD3-4A23-A15D-20C169A202B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8268C258-AE46-415E-B57C-14681DB55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87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FF001972-F2F4-4B15-922B-466218AD367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0B43AF15-F3B1-433A-A527-E9DF8322C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3AF15-F3B1-433A-A527-E9DF8322CC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91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3AF15-F3B1-433A-A527-E9DF8322CC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4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3AF15-F3B1-433A-A527-E9DF8322CC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01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3AF15-F3B1-433A-A527-E9DF8322CC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3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3AF15-F3B1-433A-A527-E9DF8322CC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00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3AF15-F3B1-433A-A527-E9DF8322CC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3AF15-F3B1-433A-A527-E9DF8322CC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2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3AF15-F3B1-433A-A527-E9DF8322CC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5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3AF15-F3B1-433A-A527-E9DF8322CC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2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3AF15-F3B1-433A-A527-E9DF8322CC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01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3AF15-F3B1-433A-A527-E9DF8322CC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87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3AF15-F3B1-433A-A527-E9DF8322CC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40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3AF15-F3B1-433A-A527-E9DF8322CC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40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3AF15-F3B1-433A-A527-E9DF8322CC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3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3AF15-F3B1-433A-A527-E9DF8322CC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57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3AF15-F3B1-433A-A527-E9DF8322CC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2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1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7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99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3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2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7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1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66BC-843C-419F-9977-D35BD11A762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0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9519458" cy="4710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Voluntary Travel ID | Standard Credential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554"/>
            <a:ext cx="10515600" cy="533163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157820"/>
                </a:solidFill>
              </a:rPr>
              <a:t>All first-time applicants and anyone requesting a Voluntary Travel ID credential</a:t>
            </a:r>
            <a:r>
              <a:rPr lang="en-US" dirty="0" smtClean="0"/>
              <a:t> will need to present: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600" dirty="0" smtClean="0"/>
              <a:t> Proof of identity </a:t>
            </a:r>
            <a:r>
              <a:rPr lang="en-US" sz="2600" i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Birth certificate, U.S. passport, Permanent Resident Card, etc.)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/>
              <a:t> One (1) required for both standard credential and Voluntary Travel ID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600" dirty="0" smtClean="0"/>
              <a:t> Proof of Social Security number </a:t>
            </a:r>
            <a:r>
              <a:rPr lang="en-US" sz="2600" i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Social Security card, W-2 form)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/>
              <a:t> One </a:t>
            </a:r>
            <a:r>
              <a:rPr lang="en-US" sz="1600" dirty="0"/>
              <a:t>(1) required for both standard </a:t>
            </a:r>
            <a:r>
              <a:rPr lang="en-US" sz="1600" dirty="0" smtClean="0"/>
              <a:t>credential and </a:t>
            </a:r>
            <a:r>
              <a:rPr lang="en-US" sz="1600" dirty="0"/>
              <a:t>Voluntary Travel </a:t>
            </a:r>
            <a:r>
              <a:rPr lang="en-US" sz="1600" dirty="0" smtClean="0"/>
              <a:t>ID</a:t>
            </a:r>
            <a:endParaRPr lang="en-US" sz="16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600" dirty="0" smtClean="0"/>
              <a:t> Proof of residency </a:t>
            </a:r>
            <a:r>
              <a:rPr lang="en-US" sz="2600" i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2200" i="1" dirty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tility bill, lease, pay slip, voter registration card, etc.)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/>
              <a:t>One (1) </a:t>
            </a:r>
            <a:r>
              <a:rPr lang="en-US" sz="1600" dirty="0"/>
              <a:t>required for </a:t>
            </a:r>
            <a:r>
              <a:rPr lang="en-US" sz="1600" dirty="0" smtClean="0"/>
              <a:t>standard credential; two (2) required for Voluntary </a:t>
            </a:r>
            <a:r>
              <a:rPr lang="en-US" sz="1600" dirty="0"/>
              <a:t>Travel </a:t>
            </a:r>
            <a:r>
              <a:rPr lang="en-US" sz="1600" dirty="0" smtClean="0"/>
              <a:t>ID</a:t>
            </a:r>
            <a:br>
              <a:rPr lang="en-US" sz="1600" dirty="0" smtClean="0"/>
            </a:b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To </a:t>
            </a:r>
            <a:r>
              <a:rPr lang="en-US" dirty="0">
                <a:solidFill>
                  <a:srgbClr val="157820"/>
                </a:solidFill>
              </a:rPr>
              <a:t>RENEW</a:t>
            </a:r>
            <a:r>
              <a:rPr lang="en-US" dirty="0"/>
              <a:t> any standard credential, applicants will only need to surrender their current license or </a:t>
            </a:r>
            <a:r>
              <a:rPr lang="en-US" dirty="0" smtClean="0"/>
              <a:t>ID and have a new photo taken.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692619"/>
            <a:ext cx="103257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IMPORTANT NOTICE: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If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your current 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legal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name, date of birth, or gender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is different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than what is displayed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on your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identity or lawful status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document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you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must show legal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proof </a:t>
            </a:r>
            <a:b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of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changes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(i.e. marriage license). </a:t>
            </a:r>
            <a:b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A full list of acceptable proof documents is available </a:t>
            </a:r>
            <a:b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on our website at drive.ky.gov/</a:t>
            </a:r>
            <a:r>
              <a:rPr lang="en-US" sz="36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confidentky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9519458" cy="4710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Voluntary Travel ID | Standard Credential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017" y="1868012"/>
            <a:ext cx="2941976" cy="29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9519458" cy="4710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Voluntary Travel ID | Standard Credential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554"/>
            <a:ext cx="10515600" cy="515706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dirty="0"/>
              <a:t>All credentials will have new pricing to account for the </a:t>
            </a:r>
            <a:r>
              <a:rPr lang="en-US" dirty="0">
                <a:solidFill>
                  <a:srgbClr val="157820"/>
                </a:solidFill>
              </a:rPr>
              <a:t>longer </a:t>
            </a:r>
            <a:r>
              <a:rPr lang="en-US" dirty="0" smtClean="0">
                <a:solidFill>
                  <a:srgbClr val="157820"/>
                </a:solidFill>
              </a:rPr>
              <a:t/>
            </a:r>
            <a:br>
              <a:rPr lang="en-US" dirty="0" smtClean="0">
                <a:solidFill>
                  <a:srgbClr val="157820"/>
                </a:solidFill>
              </a:rPr>
            </a:br>
            <a:r>
              <a:rPr lang="en-US" dirty="0" smtClean="0">
                <a:solidFill>
                  <a:srgbClr val="157820"/>
                </a:solidFill>
              </a:rPr>
              <a:t>shelf-life </a:t>
            </a:r>
            <a:r>
              <a:rPr lang="en-US" dirty="0">
                <a:solidFill>
                  <a:srgbClr val="157820"/>
                </a:solidFill>
              </a:rPr>
              <a:t>and security </a:t>
            </a:r>
            <a:r>
              <a:rPr lang="en-US" dirty="0" smtClean="0">
                <a:solidFill>
                  <a:srgbClr val="157820"/>
                </a:solidFill>
              </a:rPr>
              <a:t>improvements</a:t>
            </a:r>
            <a:r>
              <a:rPr lang="en-US" dirty="0" smtClean="0"/>
              <a:t>: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600" dirty="0" smtClean="0"/>
              <a:t> A </a:t>
            </a:r>
            <a:r>
              <a:rPr lang="en-US" sz="2600" dirty="0"/>
              <a:t>new 8-year Voluntary Travel ID </a:t>
            </a:r>
            <a:r>
              <a:rPr lang="en-US" sz="2600" dirty="0" smtClean="0"/>
              <a:t>license will </a:t>
            </a:r>
            <a:r>
              <a:rPr lang="en-US" sz="2600" dirty="0"/>
              <a:t>be $</a:t>
            </a:r>
            <a:r>
              <a:rPr lang="en-US" sz="2600" dirty="0" smtClean="0"/>
              <a:t>48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600" dirty="0" smtClean="0"/>
              <a:t> A </a:t>
            </a:r>
            <a:r>
              <a:rPr lang="en-US" sz="2600" dirty="0"/>
              <a:t>new 8-year standard driver’s license will be $</a:t>
            </a:r>
            <a:r>
              <a:rPr lang="en-US" sz="2600" dirty="0" smtClean="0"/>
              <a:t>43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 smtClean="0"/>
              <a:t> Non-U.S</a:t>
            </a:r>
            <a:r>
              <a:rPr lang="en-US" sz="2200" dirty="0"/>
              <a:t>. citizens are eligible to apply for a new </a:t>
            </a:r>
            <a:r>
              <a:rPr lang="en-US" sz="2200" dirty="0" smtClean="0"/>
              <a:t>standard</a:t>
            </a:r>
            <a:br>
              <a:rPr lang="en-US" sz="2200" dirty="0" smtClean="0"/>
            </a:br>
            <a:r>
              <a:rPr lang="en-US" sz="2200" dirty="0" smtClean="0"/>
              <a:t> license or ID </a:t>
            </a:r>
            <a:r>
              <a:rPr lang="en-US" sz="2200" dirty="0"/>
              <a:t>and pay the cost of the </a:t>
            </a:r>
            <a:r>
              <a:rPr lang="en-US" sz="2200" dirty="0" smtClean="0"/>
              <a:t>credential </a:t>
            </a:r>
            <a:r>
              <a:rPr lang="en-US" sz="2200" dirty="0"/>
              <a:t>plus a $</a:t>
            </a:r>
            <a:r>
              <a:rPr lang="en-US" sz="2200" dirty="0" smtClean="0"/>
              <a:t>30</a:t>
            </a:r>
            <a:br>
              <a:rPr lang="en-US" sz="2200" dirty="0" smtClean="0"/>
            </a:br>
            <a:r>
              <a:rPr lang="en-US" sz="2200" dirty="0" smtClean="0"/>
              <a:t> application fee. They are not eligible for a Voluntary Travel ID.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157820"/>
                </a:solidFill>
              </a:rPr>
              <a:t/>
            </a:r>
            <a:br>
              <a:rPr lang="en-US" dirty="0" smtClean="0">
                <a:solidFill>
                  <a:srgbClr val="157820"/>
                </a:solidFill>
              </a:rPr>
            </a:br>
            <a:r>
              <a:rPr lang="en-US" dirty="0"/>
              <a:t>4-year credentials are half the cost of an 8-year </a:t>
            </a:r>
            <a:r>
              <a:rPr lang="en-US" dirty="0" smtClean="0"/>
              <a:t>credential. </a:t>
            </a:r>
            <a:br>
              <a:rPr lang="en-US" dirty="0" smtClean="0"/>
            </a:br>
            <a:r>
              <a:rPr lang="en-US" dirty="0" smtClean="0"/>
              <a:t>More pricing information, </a:t>
            </a:r>
            <a:r>
              <a:rPr lang="en-US" dirty="0" smtClean="0">
                <a:solidFill>
                  <a:srgbClr val="157820"/>
                </a:solidFill>
              </a:rPr>
              <a:t>including pricing for typical CDL endorsements</a:t>
            </a:r>
            <a:r>
              <a:rPr lang="en-US" dirty="0" smtClean="0"/>
              <a:t>, is available at drive.ky.gov/</a:t>
            </a:r>
            <a:r>
              <a:rPr lang="en-US" dirty="0" err="1" smtClean="0"/>
              <a:t>confidentky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53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9519458" cy="4710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Voluntary Travel ID | Standard Credential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5335" r="4295" b="16812"/>
          <a:stretch/>
        </p:blipFill>
        <p:spPr>
          <a:xfrm>
            <a:off x="1959580" y="1309034"/>
            <a:ext cx="7931217" cy="52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70" y="1255221"/>
            <a:ext cx="7736384" cy="58022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type="body" sz="half" idx="2"/>
          </p:nvPr>
        </p:nvSpPr>
        <p:spPr>
          <a:xfrm>
            <a:off x="2575250" y="1342500"/>
            <a:ext cx="8780138" cy="5212304"/>
          </a:xfrm>
        </p:spPr>
        <p:txBody>
          <a:bodyPr>
            <a:normAutofit/>
          </a:bodyPr>
          <a:lstStyle/>
          <a:p>
            <a:pPr marL="514350" marR="0" lvl="0" indent="-5143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design and security features unveiled </a:t>
            </a:r>
            <a:b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schedule released</a:t>
            </a:r>
            <a:b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a minute to pull our your license now and </a:t>
            </a:r>
            <a:r>
              <a:rPr lang="en-US" sz="2800" dirty="0" smtClean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your expiration date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Begin gathering and updating your required documentation and encourage your friends, family and constituents to do the same. </a:t>
            </a:r>
            <a:r>
              <a:rPr lang="en-US" sz="2800" dirty="0" smtClean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apply on the fly! </a:t>
            </a:r>
            <a:endParaRPr lang="en-US" sz="2800" dirty="0">
              <a:solidFill>
                <a:srgbClr val="1578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75250" y="503854"/>
            <a:ext cx="8780138" cy="662474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+mn-lt"/>
              </a:rPr>
              <a:t>WHAT’S NEXT?</a:t>
            </a:r>
            <a:endParaRPr lang="en-US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2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6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6408"/>
            <a:ext cx="12192000" cy="877078"/>
          </a:xfrm>
        </p:spPr>
        <p:txBody>
          <a:bodyPr>
            <a:norm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latin typeface="+mn-lt"/>
              </a:rPr>
              <a:t>CONTACT INFORMATION</a:t>
            </a:r>
            <a:endParaRPr lang="en-US" sz="48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6433" y="2384805"/>
            <a:ext cx="75391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Matt Henderson, Commissioner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Matt.henderson@ky.gov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Twitter: @</a:t>
            </a:r>
            <a:r>
              <a:rPr lang="en-US" sz="3200" dirty="0" err="1" smtClean="0">
                <a:solidFill>
                  <a:schemeClr val="bg1"/>
                </a:solidFill>
              </a:rPr>
              <a:t>drivekygov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Facebook: </a:t>
            </a:r>
            <a:r>
              <a:rPr lang="en-US" sz="3200" dirty="0">
                <a:solidFill>
                  <a:schemeClr val="bg1"/>
                </a:solidFill>
              </a:rPr>
              <a:t>/</a:t>
            </a:r>
            <a:r>
              <a:rPr lang="en-US" sz="3200" dirty="0" smtClean="0">
                <a:solidFill>
                  <a:schemeClr val="bg1"/>
                </a:solidFill>
              </a:rPr>
              <a:t>drive.ky.gov</a:t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spc="300" dirty="0" smtClean="0">
                <a:solidFill>
                  <a:schemeClr val="bg1"/>
                </a:solidFill>
              </a:rPr>
              <a:t>DRIVE.KY.GOV/CONFIDENTKY</a:t>
            </a:r>
          </a:p>
        </p:txBody>
      </p:sp>
    </p:spTree>
    <p:extLst>
      <p:ext uri="{BB962C8B-B14F-4D97-AF65-F5344CB8AC3E}">
        <p14:creationId xmlns:p14="http://schemas.microsoft.com/office/powerpoint/2010/main" val="15756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75250" y="503854"/>
            <a:ext cx="8780138" cy="662474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+mn-lt"/>
              </a:rPr>
              <a:t>THE SITUATION</a:t>
            </a:r>
            <a:endParaRPr lang="en-US" sz="4400" b="1" dirty="0">
              <a:latin typeface="+mn-l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type="body" sz="half" idx="2"/>
          </p:nvPr>
        </p:nvSpPr>
        <p:spPr>
          <a:xfrm>
            <a:off x="2575250" y="1251056"/>
            <a:ext cx="9095818" cy="14588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October 2020, standard licenses will no longer meet federal REAL ID Act requirements for Kentuckians to board U.S. domestic flights or enter select federal facilities.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067" y="2911058"/>
            <a:ext cx="2662453" cy="3395649"/>
          </a:xfrm>
          <a:prstGeom prst="rect">
            <a:avLst/>
          </a:prstGeom>
        </p:spPr>
      </p:pic>
      <p:sp>
        <p:nvSpPr>
          <p:cNvPr id="10" name="Content Placeholder 10"/>
          <p:cNvSpPr txBox="1">
            <a:spLocks/>
          </p:cNvSpPr>
          <p:nvPr/>
        </p:nvSpPr>
        <p:spPr>
          <a:xfrm>
            <a:off x="5702530" y="2819613"/>
            <a:ext cx="5145580" cy="259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New security standards for identity credentials were recommended by the 9/11 Commission to prevent the fraudulent use and reproduction of licenses and IDs.</a:t>
            </a: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5702530" y="5868784"/>
            <a:ext cx="5652858" cy="562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/>
              <a:t>The U.S. Department of Homeland Security will begin enforcing the 9/11 Commission’s recommended security standards in October 2020.</a:t>
            </a:r>
          </a:p>
        </p:txBody>
      </p:sp>
    </p:spTree>
    <p:extLst>
      <p:ext uri="{BB962C8B-B14F-4D97-AF65-F5344CB8AC3E}">
        <p14:creationId xmlns:p14="http://schemas.microsoft.com/office/powerpoint/2010/main" val="9899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75250" y="503854"/>
            <a:ext cx="8780138" cy="662474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+mn-lt"/>
              </a:rPr>
              <a:t>THE SITUATION</a:t>
            </a:r>
            <a:endParaRPr lang="en-US" sz="4400" b="1" dirty="0">
              <a:latin typeface="+mn-l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type="body" sz="half" idx="2"/>
          </p:nvPr>
        </p:nvSpPr>
        <p:spPr>
          <a:xfrm>
            <a:off x="2575250" y="1251056"/>
            <a:ext cx="8780138" cy="5191308"/>
          </a:xfrm>
        </p:spPr>
        <p:txBody>
          <a:bodyPr>
            <a:norm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Kentucky has been working to come into compliance with the federal requirements, and in response, will begin offering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new versions of all identity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credentials: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9" b="53366"/>
          <a:stretch/>
        </p:blipFill>
        <p:spPr>
          <a:xfrm>
            <a:off x="2178893" y="2761093"/>
            <a:ext cx="7347491" cy="31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75250" y="503854"/>
            <a:ext cx="8780138" cy="662474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+mn-lt"/>
              </a:rPr>
              <a:t>THE SITUATION</a:t>
            </a:r>
            <a:endParaRPr lang="en-US" sz="4400" b="1" dirty="0">
              <a:latin typeface="+mn-l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type="body" sz="half" idx="2"/>
          </p:nvPr>
        </p:nvSpPr>
        <p:spPr>
          <a:xfrm>
            <a:off x="2575250" y="1251056"/>
            <a:ext cx="9095818" cy="14588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Kentucky is one of 22 states and U.S. territories operating under an extension from the Department of Homeland Security.</a:t>
            </a:r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7401827" y="2810577"/>
            <a:ext cx="4269241" cy="3620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This allows federal agencies to continue accepting Kentucky licenses, permits and IDs to board U.S. flights, enter military bases and enter restricted federal facilities, like the White House.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3460" t="26738" r="13745" b="10215"/>
          <a:stretch/>
        </p:blipFill>
        <p:spPr>
          <a:xfrm>
            <a:off x="2575250" y="2819613"/>
            <a:ext cx="4643201" cy="3611782"/>
          </a:xfrm>
          <a:prstGeom prst="rect">
            <a:avLst/>
          </a:prstGeom>
        </p:spPr>
      </p:pic>
      <p:sp>
        <p:nvSpPr>
          <p:cNvPr id="13" name="Content Placeholder 10"/>
          <p:cNvSpPr txBox="1">
            <a:spLocks/>
          </p:cNvSpPr>
          <p:nvPr/>
        </p:nvSpPr>
        <p:spPr>
          <a:xfrm>
            <a:off x="7401827" y="6164826"/>
            <a:ext cx="4269241" cy="2665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/>
              <a:t>Via U.S. Department of Homeland Security</a:t>
            </a:r>
          </a:p>
        </p:txBody>
      </p:sp>
    </p:spTree>
    <p:extLst>
      <p:ext uri="{BB962C8B-B14F-4D97-AF65-F5344CB8AC3E}">
        <p14:creationId xmlns:p14="http://schemas.microsoft.com/office/powerpoint/2010/main" val="31057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00784" y="545408"/>
            <a:ext cx="8780138" cy="662474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+mn-lt"/>
              </a:rPr>
              <a:t>THE SITUATION</a:t>
            </a:r>
            <a:endParaRPr lang="en-US" sz="4400" b="1" dirty="0">
              <a:latin typeface="+mn-l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type="body" sz="half" idx="2"/>
          </p:nvPr>
        </p:nvSpPr>
        <p:spPr>
          <a:xfrm>
            <a:off x="2400784" y="1251056"/>
            <a:ext cx="9129070" cy="4218719"/>
          </a:xfrm>
        </p:spPr>
        <p:txBody>
          <a:bodyPr>
            <a:norm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phased, statewide rollout of the new credentials will start in January 2019 and end by spring. All credentials will feature: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MAILED DELIVERY: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Arrive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mail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applying with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local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Circuit Court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Clerk 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OPTIONAL LIFESPAN: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Optional double lifespan of 8 years</a:t>
            </a: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UPGRADED </a:t>
            </a:r>
            <a:r>
              <a:rPr lang="en-US" sz="2800" dirty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SECURITY: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new look and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 the most state-of-the-art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features in the U.S.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2" b="34091"/>
          <a:stretch/>
        </p:blipFill>
        <p:spPr>
          <a:xfrm>
            <a:off x="3928756" y="5037513"/>
            <a:ext cx="5724193" cy="13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75250" y="503854"/>
            <a:ext cx="8780138" cy="662474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THE SITUATION</a:t>
            </a:r>
            <a:endParaRPr lang="en-US" sz="4400" dirty="0">
              <a:latin typeface="+mn-l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type="body" sz="half" idx="2"/>
          </p:nvPr>
        </p:nvSpPr>
        <p:spPr>
          <a:xfrm>
            <a:off x="2575249" y="1331943"/>
            <a:ext cx="6169740" cy="2446193"/>
          </a:xfrm>
        </p:spPr>
        <p:txBody>
          <a:bodyPr>
            <a:normAutofit fontScale="92500" lnSpcReduction="10000"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MAILED DELIVERY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applying, you’ll leave with a temporary document, an altered version of your current credential and receive the permanent card</a:t>
            </a:r>
            <a:r>
              <a:rPr lang="en-US" sz="2800" dirty="0" smtClean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mail 5-10 </a:t>
            </a:r>
            <a:br>
              <a:rPr lang="en-US" sz="2800" dirty="0" smtClean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days later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6" t="38173" r="33333" b="37645"/>
          <a:stretch/>
        </p:blipFill>
        <p:spPr>
          <a:xfrm>
            <a:off x="8986058" y="1597252"/>
            <a:ext cx="2693324" cy="1915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2" t="68420" r="33697" b="7762"/>
          <a:stretch/>
        </p:blipFill>
        <p:spPr>
          <a:xfrm>
            <a:off x="8986057" y="4268727"/>
            <a:ext cx="2693324" cy="1886767"/>
          </a:xfrm>
          <a:prstGeom prst="rect">
            <a:avLst/>
          </a:prstGeom>
        </p:spPr>
      </p:pic>
      <p:sp>
        <p:nvSpPr>
          <p:cNvPr id="7" name="Content Placeholder 10"/>
          <p:cNvSpPr txBox="1">
            <a:spLocks/>
          </p:cNvSpPr>
          <p:nvPr/>
        </p:nvSpPr>
        <p:spPr>
          <a:xfrm>
            <a:off x="2575249" y="3734199"/>
            <a:ext cx="6410808" cy="3101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OPTIONAL LIFESPAN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first four years of issuance, non-CDL applicants and those 21 and older can </a:t>
            </a:r>
            <a:r>
              <a:rPr lang="en-US" sz="2800" dirty="0" smtClean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between a 4- or 8-year credential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Starting Jan. 1, 2023, all applicants will receive an 8-year credential.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type="body" sz="half" idx="2"/>
          </p:nvPr>
        </p:nvSpPr>
        <p:spPr>
          <a:xfrm>
            <a:off x="2575250" y="1342500"/>
            <a:ext cx="8780138" cy="5349245"/>
          </a:xfrm>
        </p:spPr>
        <p:txBody>
          <a:bodyPr>
            <a:norm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UPGRADED SECURITY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Kentucky’s current credentials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 security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standards, the main area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non-compliance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ID Act </a:t>
            </a:r>
            <a:b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 is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issuance model.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b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moving </a:t>
            </a:r>
            <a:r>
              <a:rPr lang="en-US" sz="2800" dirty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</a:t>
            </a:r>
            <a:r>
              <a:rPr lang="en-US" sz="2800" dirty="0" smtClean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2800" dirty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credentials from </a:t>
            </a:r>
            <a:r>
              <a:rPr lang="en-US" sz="2800" dirty="0" smtClean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over-the-counter </a:t>
            </a:r>
            <a:r>
              <a:rPr lang="en-US" sz="2800" dirty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more </a:t>
            </a:r>
            <a:r>
              <a:rPr lang="en-US" sz="2800" dirty="0" smtClean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 </a:t>
            </a:r>
            <a:r>
              <a:rPr lang="en-US" sz="2800" dirty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140 locations </a:t>
            </a:r>
            <a:r>
              <a:rPr lang="en-US" sz="2800" dirty="0" smtClean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one </a:t>
            </a:r>
            <a:r>
              <a:rPr lang="en-US" sz="2800" dirty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central, secure </a:t>
            </a:r>
            <a:r>
              <a:rPr lang="en-US" sz="2800" dirty="0" smtClean="0">
                <a:solidFill>
                  <a:srgbClr val="1578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as well as adding </a:t>
            </a:r>
            <a:b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state-of-the art card security features – we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reduce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of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license and ID fraud.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 smtClean="0"/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t="16272" r="32590" b="26272"/>
          <a:stretch/>
        </p:blipFill>
        <p:spPr>
          <a:xfrm>
            <a:off x="9102438" y="1895308"/>
            <a:ext cx="1986742" cy="262682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75250" y="503854"/>
            <a:ext cx="8780138" cy="662474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+mn-lt"/>
              </a:rPr>
              <a:t>THE SITUATION</a:t>
            </a:r>
            <a:endParaRPr lang="en-US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07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7047"/>
            <a:ext cx="10515600" cy="5712154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dirty="0"/>
              <a:t>The </a:t>
            </a:r>
            <a:r>
              <a:rPr lang="en-US" b="1" dirty="0" smtClean="0">
                <a:solidFill>
                  <a:srgbClr val="157820"/>
                </a:solidFill>
              </a:rPr>
              <a:t>standard credential </a:t>
            </a:r>
            <a:r>
              <a:rPr lang="en-US" dirty="0" smtClean="0"/>
              <a:t>is state-maintained but not federally compliant.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Standard </a:t>
            </a:r>
            <a:r>
              <a:rPr lang="en-US" dirty="0">
                <a:solidFill>
                  <a:prstClr val="black"/>
                </a:solidFill>
              </a:rPr>
              <a:t>licenses and IDs </a:t>
            </a:r>
            <a:r>
              <a:rPr lang="en-US" dirty="0" smtClean="0">
                <a:solidFill>
                  <a:prstClr val="black"/>
                </a:solidFill>
              </a:rPr>
              <a:t>will </a:t>
            </a:r>
            <a:r>
              <a:rPr lang="en-US" dirty="0" smtClean="0">
                <a:solidFill>
                  <a:srgbClr val="157820"/>
                </a:solidFill>
              </a:rPr>
              <a:t>always be acceptable </a:t>
            </a:r>
            <a:r>
              <a:rPr lang="en-US" dirty="0" smtClean="0">
                <a:solidFill>
                  <a:prstClr val="black"/>
                </a:solidFill>
              </a:rPr>
              <a:t>for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Voting</a:t>
            </a: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Age-restricted purchases</a:t>
            </a: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Accessing federal and social benefit services like VA hospitals, Social Security offices, federal courthouses and more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dirty="0" smtClean="0"/>
              <a:t>Until federal enforcement begins in 2020, </a:t>
            </a:r>
            <a:r>
              <a:rPr lang="en-US" dirty="0" smtClean="0">
                <a:solidFill>
                  <a:srgbClr val="157820"/>
                </a:solidFill>
              </a:rPr>
              <a:t>as </a:t>
            </a:r>
            <a:r>
              <a:rPr lang="en-US" dirty="0">
                <a:solidFill>
                  <a:srgbClr val="157820"/>
                </a:solidFill>
              </a:rPr>
              <a:t>long as Kentucky remains under </a:t>
            </a:r>
            <a:r>
              <a:rPr lang="en-US" dirty="0" smtClean="0">
                <a:solidFill>
                  <a:srgbClr val="157820"/>
                </a:solidFill>
              </a:rPr>
              <a:t>extension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standard licenses </a:t>
            </a:r>
            <a:r>
              <a:rPr lang="en-US" dirty="0" smtClean="0">
                <a:solidFill>
                  <a:prstClr val="black"/>
                </a:solidFill>
              </a:rPr>
              <a:t>and </a:t>
            </a:r>
            <a:r>
              <a:rPr lang="en-US" dirty="0">
                <a:solidFill>
                  <a:prstClr val="black"/>
                </a:solidFill>
              </a:rPr>
              <a:t>IDs can be used for:</a:t>
            </a: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Flying in the U.S.</a:t>
            </a: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Visiting military </a:t>
            </a:r>
            <a:r>
              <a:rPr lang="en-US" sz="2600" dirty="0" smtClean="0">
                <a:solidFill>
                  <a:prstClr val="black"/>
                </a:solidFill>
              </a:rPr>
              <a:t>bases and restricted federal </a:t>
            </a:r>
            <a:r>
              <a:rPr lang="en-US" sz="2600" dirty="0">
                <a:solidFill>
                  <a:prstClr val="black"/>
                </a:solidFill>
              </a:rPr>
              <a:t>facilities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9" y="-541323"/>
            <a:ext cx="7772416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2" b="29129"/>
          <a:stretch/>
        </p:blipFill>
        <p:spPr>
          <a:xfrm>
            <a:off x="364004" y="451262"/>
            <a:ext cx="7772400" cy="12706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9567"/>
            <a:ext cx="10515600" cy="52734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157820"/>
                </a:solidFill>
              </a:rPr>
              <a:t>Voluntary Travel ID</a:t>
            </a:r>
            <a:r>
              <a:rPr lang="en-US" b="1" dirty="0" smtClean="0"/>
              <a:t> </a:t>
            </a:r>
            <a:r>
              <a:rPr lang="en-US" dirty="0" smtClean="0"/>
              <a:t>is a state-maintained, federally compliant license that will </a:t>
            </a:r>
            <a:r>
              <a:rPr lang="en-US" dirty="0" smtClean="0">
                <a:solidFill>
                  <a:srgbClr val="157820"/>
                </a:solidFill>
              </a:rPr>
              <a:t>always be acceptable </a:t>
            </a:r>
            <a:r>
              <a:rPr lang="en-US" dirty="0" smtClean="0"/>
              <a:t>for: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600" dirty="0" smtClean="0"/>
              <a:t> Voting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600" dirty="0"/>
              <a:t> </a:t>
            </a:r>
            <a:r>
              <a:rPr lang="en-US" sz="2600" dirty="0" smtClean="0"/>
              <a:t>Age-restricted purchases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600" dirty="0" smtClean="0"/>
              <a:t> Accessing federal and social benefit </a:t>
            </a:r>
            <a:br>
              <a:rPr lang="en-US" sz="2600" dirty="0" smtClean="0"/>
            </a:br>
            <a:r>
              <a:rPr lang="en-US" sz="2600" dirty="0" smtClean="0"/>
              <a:t> services like VA hospitals, Social</a:t>
            </a:r>
            <a:r>
              <a:rPr lang="en-US" sz="2600" dirty="0"/>
              <a:t> </a:t>
            </a:r>
            <a:r>
              <a:rPr lang="en-US" sz="2600" dirty="0" smtClean="0"/>
              <a:t>Security </a:t>
            </a:r>
            <a:br>
              <a:rPr lang="en-US" sz="2600" dirty="0" smtClean="0"/>
            </a:br>
            <a:r>
              <a:rPr lang="en-US" sz="2600" dirty="0" smtClean="0"/>
              <a:t> offices, federal courthouses and more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600" dirty="0"/>
              <a:t> Flying in the U.S.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600" dirty="0"/>
              <a:t> Visiting military </a:t>
            </a:r>
            <a:r>
              <a:rPr lang="en-US" sz="2600" dirty="0" smtClean="0"/>
              <a:t>bases and restricted </a:t>
            </a:r>
            <a:br>
              <a:rPr lang="en-US" sz="2600" dirty="0" smtClean="0"/>
            </a:br>
            <a:r>
              <a:rPr lang="en-US" sz="2600" dirty="0" smtClean="0"/>
              <a:t> federal facilities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23" y="2885462"/>
            <a:ext cx="2455717" cy="2421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447" y="5560006"/>
            <a:ext cx="4505671" cy="7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KYtemplate" id="{9276323C-9DC2-4452-BE53-F7898A9F72E5}" vid="{B26B8DB5-624C-45E7-8030-F1DB766402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CKYtemplate</Template>
  <TotalTime>2557</TotalTime>
  <Words>613</Words>
  <Application>Microsoft Office PowerPoint</Application>
  <PresentationFormat>Widescreen</PresentationFormat>
  <Paragraphs>80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THE SITUATION</vt:lpstr>
      <vt:lpstr>THE SITUATION</vt:lpstr>
      <vt:lpstr>THE SITUATION</vt:lpstr>
      <vt:lpstr>THE SITUATION</vt:lpstr>
      <vt:lpstr>THE SITUATION</vt:lpstr>
      <vt:lpstr>THE SITUATION</vt:lpstr>
      <vt:lpstr>PowerPoint Presentation</vt:lpstr>
      <vt:lpstr>PowerPoint Presentation</vt:lpstr>
      <vt:lpstr>Voluntary Travel ID | Standard Credential</vt:lpstr>
      <vt:lpstr>Voluntary Travel ID | Standard Credential</vt:lpstr>
      <vt:lpstr>Voluntary Travel ID | Standard Credential</vt:lpstr>
      <vt:lpstr>Voluntary Travel ID | Standard Credential</vt:lpstr>
      <vt:lpstr>WHAT’S NEXT?</vt:lpstr>
      <vt:lpstr>PowerPoint Presentation</vt:lpstr>
      <vt:lpstr>CONTACT INFORMATION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Jordan R (KYTC)</dc:creator>
  <cp:lastModifiedBy>Cole, Matthew (KYTC)</cp:lastModifiedBy>
  <cp:revision>84</cp:revision>
  <cp:lastPrinted>2018-09-10T18:33:53Z</cp:lastPrinted>
  <dcterms:created xsi:type="dcterms:W3CDTF">2018-07-24T22:35:17Z</dcterms:created>
  <dcterms:modified xsi:type="dcterms:W3CDTF">2018-09-10T18:58:59Z</dcterms:modified>
</cp:coreProperties>
</file>