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59" r:id="rId4"/>
    <p:sldId id="268" r:id="rId5"/>
    <p:sldId id="270" r:id="rId6"/>
    <p:sldId id="271" r:id="rId7"/>
    <p:sldId id="289" r:id="rId8"/>
    <p:sldId id="290" r:id="rId9"/>
    <p:sldId id="277" r:id="rId10"/>
    <p:sldId id="278" r:id="rId11"/>
    <p:sldId id="269" r:id="rId12"/>
    <p:sldId id="284" r:id="rId13"/>
    <p:sldId id="283" r:id="rId14"/>
    <p:sldId id="282" r:id="rId15"/>
    <p:sldId id="263" r:id="rId16"/>
    <p:sldId id="264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coxson, Jon D (KYTC)" initials="WJD(" lastIdx="0" clrIdx="0">
    <p:extLst>
      <p:ext uri="{19B8F6BF-5375-455C-9EA6-DF929625EA0E}">
        <p15:presenceInfo xmlns:p15="http://schemas.microsoft.com/office/powerpoint/2012/main" userId="Wilcoxson, Jon D (KYTC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74914" autoAdjust="0"/>
  </p:normalViewPr>
  <p:slideViewPr>
    <p:cSldViewPr snapToGrid="0">
      <p:cViewPr varScale="1">
        <p:scale>
          <a:sx n="59" d="100"/>
          <a:sy n="59" d="100"/>
        </p:scale>
        <p:origin x="10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38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6" y="0"/>
            <a:ext cx="3043238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948586E6-FB3B-4181-94B3-9D136C99544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76"/>
            <a:ext cx="3043238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6" y="8842376"/>
            <a:ext cx="3043238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2E8BAC1A-77DA-44B7-A917-FBAF2B9E2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0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BAC1A-77DA-44B7-A917-FBAF2B9E29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5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BAC1A-77DA-44B7-A917-FBAF2B9E29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67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BAC1A-77DA-44B7-A917-FBAF2B9E29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45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BAC1A-77DA-44B7-A917-FBAF2B9E29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4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1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7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3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2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7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1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66BC-843C-419F-9977-D35BD11A7620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78294"/>
            <a:ext cx="9144000" cy="1623526"/>
          </a:xfrm>
        </p:spPr>
        <p:txBody>
          <a:bodyPr>
            <a:normAutofit fontScale="90000"/>
          </a:bodyPr>
          <a:lstStyle/>
          <a:p>
            <a:r>
              <a:rPr lang="en-US" sz="6600" b="1" spc="300" dirty="0" smtClean="0">
                <a:solidFill>
                  <a:schemeClr val="bg1"/>
                </a:solidFill>
                <a:latin typeface="+mn-lt"/>
              </a:rPr>
              <a:t>KYTC DISTRICT 8</a:t>
            </a:r>
            <a:br>
              <a:rPr lang="en-US" sz="6600" b="1" spc="300" dirty="0" smtClean="0">
                <a:solidFill>
                  <a:schemeClr val="bg1"/>
                </a:solidFill>
                <a:latin typeface="+mn-lt"/>
              </a:rPr>
            </a:br>
            <a:r>
              <a:rPr lang="en-US" sz="6600" b="1" spc="300" dirty="0" smtClean="0">
                <a:solidFill>
                  <a:schemeClr val="bg1"/>
                </a:solidFill>
                <a:latin typeface="+mn-lt"/>
              </a:rPr>
              <a:t>Project Update</a:t>
            </a:r>
            <a:endParaRPr lang="en-US" sz="66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69771"/>
            <a:ext cx="9144000" cy="8584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ADAIR – CASEY- CLINTON – CUMBERLAND – LINCOLN- </a:t>
            </a:r>
          </a:p>
          <a:p>
            <a:r>
              <a:rPr lang="en-US" dirty="0" smtClean="0"/>
              <a:t>MCCREARY – PULASKI –ROCKCASTLE – RUSSELL- WAYNE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332509"/>
            <a:ext cx="9685866" cy="886691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   KYTC SHIFT Unfunded Priority Needs</a:t>
            </a:r>
            <a:r>
              <a:rPr lang="en-US" dirty="0"/>
              <a:t/>
            </a:r>
            <a:br>
              <a:rPr lang="en-US" dirty="0"/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622" y="1569156"/>
            <a:ext cx="10515600" cy="52888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Adair -      KY55 Turn Lane at Betty’s Country Cooking        </a:t>
            </a:r>
          </a:p>
          <a:p>
            <a:pPr marL="0" indent="0">
              <a:buNone/>
            </a:pPr>
            <a:r>
              <a:rPr lang="en-US" dirty="0" smtClean="0"/>
              <a:t>Casey –    KY70 Reconstruct Bell Hill                            </a:t>
            </a:r>
          </a:p>
          <a:p>
            <a:pPr marL="0" indent="0">
              <a:buNone/>
            </a:pPr>
            <a:r>
              <a:rPr lang="en-US" dirty="0" smtClean="0"/>
              <a:t>                  KY 49 Reconstruct Brush Creek Hill           </a:t>
            </a:r>
          </a:p>
          <a:p>
            <a:pPr marL="0" indent="0">
              <a:buNone/>
            </a:pPr>
            <a:r>
              <a:rPr lang="en-US" dirty="0" smtClean="0"/>
              <a:t>Cumberland – KY 90 Marrowbone to Leslie Curve (Norris Branch to PA Duerson Rd)        </a:t>
            </a:r>
          </a:p>
          <a:p>
            <a:pPr marL="0" indent="0">
              <a:buNone/>
            </a:pPr>
            <a:r>
              <a:rPr lang="en-US" dirty="0" smtClean="0"/>
              <a:t>Lincoln -   US 127 Turn Lane Arcadia View Dr   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US 127 Turn Lane Hubble Rd                    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US 127 Turn Lane KY 1194  </a:t>
            </a:r>
          </a:p>
          <a:p>
            <a:pPr marL="0" indent="0">
              <a:buNone/>
            </a:pPr>
            <a:r>
              <a:rPr lang="en-US" dirty="0" smtClean="0"/>
              <a:t>	   US 150 Turn Lane Wilderness Trail Rd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US 27  4 Lane Walmart to Dix River  </a:t>
            </a:r>
          </a:p>
          <a:p>
            <a:pPr marL="0" indent="0">
              <a:buNone/>
            </a:pPr>
            <a:r>
              <a:rPr lang="en-US" dirty="0" smtClean="0"/>
              <a:t>Russell -    US 127 Right Turn Lane SB beginning at EB Exit LN9008      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Wayne – </a:t>
            </a:r>
            <a:r>
              <a:rPr lang="en-US" dirty="0" smtClean="0"/>
              <a:t>  KY </a:t>
            </a:r>
            <a:r>
              <a:rPr lang="en-US" dirty="0"/>
              <a:t>90 – </a:t>
            </a:r>
            <a:r>
              <a:rPr lang="en-US" dirty="0" smtClean="0"/>
              <a:t> Improve from Old </a:t>
            </a:r>
            <a:r>
              <a:rPr lang="en-US" dirty="0"/>
              <a:t>Mill Springs to Bridge at </a:t>
            </a:r>
            <a:r>
              <a:rPr lang="en-US" dirty="0" smtClean="0"/>
              <a:t>19.5 (</a:t>
            </a:r>
            <a:r>
              <a:rPr lang="en-US" dirty="0" err="1" smtClean="0"/>
              <a:t>Touristville</a:t>
            </a:r>
            <a:r>
              <a:rPr lang="en-US" dirty="0" smtClean="0"/>
              <a:t>)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Pause 50 Project  - R&amp;U Authorized  C  2020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KY 92 – Engineering and Environmental Study Monticello to Stearns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KY 1275- Improve Curve – Bell Lane to KY 833 (Rogers Grove Rd)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KY 1275 – 4 Lane KY 90 to Bell Lane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0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332509"/>
            <a:ext cx="9685866" cy="8866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HSIP – Highway Safety Improvement Project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479664"/>
            <a:ext cx="11350875" cy="5586153"/>
          </a:xfrm>
        </p:spPr>
        <p:txBody>
          <a:bodyPr>
            <a:normAutofit fontScale="40000" lnSpcReduction="20000"/>
          </a:bodyPr>
          <a:lstStyle/>
          <a:p>
            <a:endParaRPr lang="en-US" b="1" dirty="0" smtClean="0"/>
          </a:p>
          <a:p>
            <a:r>
              <a:rPr lang="en-US" sz="5900" b="1" dirty="0" smtClean="0"/>
              <a:t>Roadway Departure Corridor</a:t>
            </a:r>
          </a:p>
          <a:p>
            <a:pPr marL="0" indent="0">
              <a:buNone/>
            </a:pPr>
            <a:r>
              <a:rPr lang="en-US" sz="5900" dirty="0" smtClean="0"/>
              <a:t>   KY 192    Pulaski County        1 – 7 MM         $1.9M	     2018</a:t>
            </a:r>
          </a:p>
          <a:p>
            <a:pPr marL="0" indent="0">
              <a:buNone/>
            </a:pPr>
            <a:r>
              <a:rPr lang="en-US" sz="5900" dirty="0"/>
              <a:t> </a:t>
            </a:r>
            <a:r>
              <a:rPr lang="en-US" sz="5900" dirty="0" smtClean="0"/>
              <a:t>  KY 39      Pulaski County  </a:t>
            </a:r>
            <a:r>
              <a:rPr lang="en-US" sz="5900" dirty="0"/>
              <a:t> </a:t>
            </a:r>
            <a:r>
              <a:rPr lang="en-US" sz="5900" dirty="0" smtClean="0"/>
              <a:t>   3 – 13 MM         $1.4 M	     2018</a:t>
            </a:r>
          </a:p>
          <a:p>
            <a:pPr marL="0" indent="0">
              <a:buNone/>
            </a:pPr>
            <a:endParaRPr lang="en-US" sz="5900" dirty="0" smtClean="0"/>
          </a:p>
          <a:p>
            <a:r>
              <a:rPr lang="en-US" sz="5900" dirty="0" smtClean="0"/>
              <a:t> </a:t>
            </a:r>
            <a:r>
              <a:rPr lang="en-US" sz="5900" b="1" dirty="0"/>
              <a:t>Shoulder Initiative</a:t>
            </a:r>
          </a:p>
          <a:p>
            <a:pPr marL="0" indent="0">
              <a:buNone/>
            </a:pPr>
            <a:r>
              <a:rPr lang="en-US" sz="5900" dirty="0"/>
              <a:t>   KY 379  Russell </a:t>
            </a:r>
            <a:r>
              <a:rPr lang="en-US" sz="5900" dirty="0" smtClean="0"/>
              <a:t>County        11- 20 MM         $586K        </a:t>
            </a:r>
            <a:r>
              <a:rPr lang="en-US" sz="5900" dirty="0"/>
              <a:t>2017</a:t>
            </a:r>
          </a:p>
          <a:p>
            <a:pPr marL="0" indent="0">
              <a:buNone/>
            </a:pPr>
            <a:r>
              <a:rPr lang="en-US" sz="5900" dirty="0"/>
              <a:t>   KY 70     Casey County   </a:t>
            </a:r>
            <a:r>
              <a:rPr lang="en-US" sz="5900" dirty="0" smtClean="0"/>
              <a:t>      18- 21 MM         $686K        </a:t>
            </a:r>
            <a:r>
              <a:rPr lang="en-US" sz="5900" dirty="0"/>
              <a:t>2017</a:t>
            </a:r>
          </a:p>
          <a:p>
            <a:pPr marL="0" indent="0">
              <a:buNone/>
            </a:pPr>
            <a:r>
              <a:rPr lang="en-US" sz="5900" dirty="0" smtClean="0"/>
              <a:t> </a:t>
            </a:r>
          </a:p>
          <a:p>
            <a:r>
              <a:rPr lang="en-US" sz="5900" b="1" dirty="0" smtClean="0"/>
              <a:t>LRMP</a:t>
            </a:r>
            <a:r>
              <a:rPr lang="en-US" sz="5900" dirty="0" smtClean="0"/>
              <a:t> </a:t>
            </a:r>
            <a:r>
              <a:rPr lang="en-US" sz="5900" b="1" dirty="0" smtClean="0"/>
              <a:t>(Local Risk Mitigation Project)</a:t>
            </a:r>
          </a:p>
          <a:p>
            <a:pPr marL="0" indent="0">
              <a:buNone/>
            </a:pPr>
            <a:r>
              <a:rPr lang="en-US" sz="5900" dirty="0" smtClean="0"/>
              <a:t>   KY </a:t>
            </a:r>
            <a:r>
              <a:rPr lang="en-US" sz="5900" dirty="0"/>
              <a:t>76  </a:t>
            </a:r>
            <a:r>
              <a:rPr lang="en-US" sz="5900" dirty="0" smtClean="0"/>
              <a:t>                 New Alignment Font </a:t>
            </a:r>
            <a:r>
              <a:rPr lang="en-US" sz="5900" dirty="0"/>
              <a:t>Hill </a:t>
            </a:r>
            <a:r>
              <a:rPr lang="en-US" sz="5900" dirty="0" smtClean="0"/>
              <a:t>w/ KY 80 </a:t>
            </a:r>
            <a:r>
              <a:rPr lang="en-US" sz="5900" dirty="0"/>
              <a:t> </a:t>
            </a:r>
            <a:r>
              <a:rPr lang="en-US" sz="5900" dirty="0" smtClean="0"/>
              <a:t>    $</a:t>
            </a:r>
            <a:r>
              <a:rPr lang="en-US" sz="5900" dirty="0"/>
              <a:t>600K  </a:t>
            </a:r>
            <a:r>
              <a:rPr lang="en-US" sz="5900" dirty="0" smtClean="0"/>
              <a:t>        April </a:t>
            </a:r>
            <a:r>
              <a:rPr lang="en-US" sz="5900" dirty="0"/>
              <a:t>2018 – July </a:t>
            </a:r>
            <a:r>
              <a:rPr lang="en-US" sz="5900" dirty="0" smtClean="0"/>
              <a:t>2018</a:t>
            </a:r>
          </a:p>
          <a:p>
            <a:pPr marL="0" indent="0">
              <a:buNone/>
            </a:pPr>
            <a:r>
              <a:rPr lang="en-US" sz="5900" dirty="0" smtClean="0"/>
              <a:t>   KY 80/KY 379 Intersection </a:t>
            </a:r>
            <a:r>
              <a:rPr lang="en-US" sz="5900" dirty="0"/>
              <a:t> </a:t>
            </a:r>
            <a:r>
              <a:rPr lang="en-US" sz="5900" dirty="0" smtClean="0"/>
              <a:t>                                               $375K           Design 2018</a:t>
            </a:r>
          </a:p>
          <a:p>
            <a:pPr marL="0" indent="0">
              <a:buNone/>
            </a:pPr>
            <a:r>
              <a:rPr lang="en-US" sz="5900" dirty="0"/>
              <a:t> </a:t>
            </a:r>
            <a:r>
              <a:rPr lang="en-US" sz="5900" dirty="0" smtClean="0"/>
              <a:t>  US 127/KY 90 Intersection </a:t>
            </a:r>
            <a:r>
              <a:rPr lang="en-US" sz="5900" dirty="0"/>
              <a:t> </a:t>
            </a:r>
            <a:r>
              <a:rPr lang="en-US" sz="5900" dirty="0" smtClean="0"/>
              <a:t>Si</a:t>
            </a:r>
            <a:r>
              <a:rPr lang="en-US" sz="5000" dirty="0" smtClean="0"/>
              <a:t>gn/Marking/Traffic Calming   </a:t>
            </a:r>
            <a:r>
              <a:rPr lang="en-US" sz="5900" dirty="0" smtClean="0"/>
              <a:t>$315K           Complete 2017 						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332509"/>
            <a:ext cx="9685866" cy="88669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Maintenance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26" y="2309273"/>
            <a:ext cx="8688012" cy="3867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0127" y="1776791"/>
            <a:ext cx="4191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Major Maintenance Budget Categories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51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332509"/>
            <a:ext cx="9685866" cy="88669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Maintenance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69789" y="1722468"/>
            <a:ext cx="5892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Snow and Ice Expenditures Mirror Winter Severity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20" y="2225735"/>
            <a:ext cx="8487960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332509"/>
            <a:ext cx="9685866" cy="88669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Maintenance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0904" y="1773212"/>
            <a:ext cx="4767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Impact of Inflation on Maintenance Budget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755820" y="2232454"/>
            <a:ext cx="9310616" cy="4256905"/>
            <a:chOff x="838200" y="2232454"/>
            <a:chExt cx="9310616" cy="42569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232454"/>
              <a:ext cx="9310616" cy="4256905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3861791" y="3295135"/>
              <a:ext cx="6239352" cy="8238"/>
            </a:xfrm>
            <a:prstGeom prst="line">
              <a:avLst/>
            </a:prstGeom>
            <a:ln w="9525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396330" y="3868608"/>
              <a:ext cx="2700189" cy="0"/>
            </a:xfrm>
            <a:prstGeom prst="line">
              <a:avLst/>
            </a:prstGeom>
            <a:ln w="9525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0040288" y="3856776"/>
            <a:ext cx="1339660" cy="1785104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$63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MILLION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 LOST ANNUAL PURCHASING POWER </a:t>
            </a:r>
            <a:endParaRPr lang="en-US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922933" y="3303373"/>
            <a:ext cx="0" cy="565235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3" idx="0"/>
          </p:cNvCxnSpPr>
          <p:nvPr/>
        </p:nvCxnSpPr>
        <p:spPr>
          <a:xfrm>
            <a:off x="9922933" y="3584476"/>
            <a:ext cx="787185" cy="272300"/>
          </a:xfrm>
          <a:prstGeom prst="bentConnector2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6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6408"/>
            <a:ext cx="12192000" cy="877078"/>
          </a:xfrm>
        </p:spPr>
        <p:txBody>
          <a:bodyPr>
            <a:norm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latin typeface="+mn-lt"/>
              </a:rPr>
              <a:t>CONTACT INFORMATION</a:t>
            </a:r>
            <a:endParaRPr lang="en-US" sz="48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6433" y="2509934"/>
            <a:ext cx="7539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Tamra Wilson, Chief District Engineer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606-677-4017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46167"/>
            <a:ext cx="12192000" cy="3374966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​</a:t>
            </a:r>
            <a:r>
              <a:rPr lang="en-US" sz="5400" b="1" dirty="0" smtClean="0">
                <a:solidFill>
                  <a:schemeClr val="bg1"/>
                </a:solidFill>
              </a:rPr>
              <a:t>THE KYTC MISSION</a:t>
            </a:r>
          </a:p>
          <a:p>
            <a:r>
              <a:rPr lang="en-US" sz="3200" dirty="0" smtClean="0"/>
              <a:t>To </a:t>
            </a:r>
            <a:r>
              <a:rPr lang="en-US" sz="3200" dirty="0"/>
              <a:t>provide a safe, efficient, environmentally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sound and </a:t>
            </a:r>
            <a:r>
              <a:rPr lang="en-US" sz="3200" dirty="0"/>
              <a:t>fiscally responsible transportation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system that </a:t>
            </a:r>
            <a:r>
              <a:rPr lang="en-US" sz="3200" dirty="0"/>
              <a:t>delivers economic opportunity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and enhances </a:t>
            </a:r>
            <a:r>
              <a:rPr lang="en-US" sz="3200" dirty="0"/>
              <a:t>the quality of life in </a:t>
            </a:r>
            <a:r>
              <a:rPr lang="en-US" sz="3200" dirty="0" smtClean="0"/>
              <a:t>Kentucky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89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277" y="337134"/>
            <a:ext cx="7843935" cy="1325563"/>
          </a:xfrm>
        </p:spPr>
        <p:txBody>
          <a:bodyPr/>
          <a:lstStyle/>
          <a:p>
            <a:r>
              <a:rPr lang="en-US" b="1" dirty="0" smtClean="0"/>
              <a:t>DISTRICT 8 - LOOKING AHEAD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825624"/>
            <a:ext cx="8461829" cy="445906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7700" b="1" dirty="0" smtClean="0"/>
              <a:t>6 YR PLAN PROJECTS</a:t>
            </a:r>
          </a:p>
          <a:p>
            <a:pPr marL="0" indent="0">
              <a:buNone/>
            </a:pPr>
            <a:r>
              <a:rPr lang="en-US" sz="7700" dirty="0" smtClean="0"/>
              <a:t>  </a:t>
            </a:r>
          </a:p>
          <a:p>
            <a:pPr marL="0" indent="0">
              <a:buNone/>
            </a:pPr>
            <a:r>
              <a:rPr lang="en-US" sz="7700" dirty="0" smtClean="0"/>
              <a:t>    Active Construction </a:t>
            </a:r>
          </a:p>
          <a:p>
            <a:pPr marL="0" indent="0">
              <a:buNone/>
            </a:pPr>
            <a:r>
              <a:rPr lang="en-US" sz="7700" dirty="0"/>
              <a:t> </a:t>
            </a:r>
            <a:r>
              <a:rPr lang="en-US" sz="7700" dirty="0" smtClean="0"/>
              <a:t>   Enacted 6 Year Plan Projects </a:t>
            </a:r>
          </a:p>
          <a:p>
            <a:pPr marL="0" indent="0">
              <a:buNone/>
            </a:pPr>
            <a:r>
              <a:rPr lang="en-US" sz="7700" dirty="0"/>
              <a:t> </a:t>
            </a:r>
            <a:r>
              <a:rPr lang="en-US" sz="7700" dirty="0" smtClean="0"/>
              <a:t>   Bridging Kentucky</a:t>
            </a:r>
          </a:p>
          <a:p>
            <a:pPr marL="0" indent="0">
              <a:buNone/>
            </a:pPr>
            <a:r>
              <a:rPr lang="en-US" sz="7700" dirty="0"/>
              <a:t> </a:t>
            </a:r>
            <a:r>
              <a:rPr lang="en-US" sz="7700" dirty="0" smtClean="0"/>
              <a:t>   Pavement Asset Management </a:t>
            </a:r>
          </a:p>
          <a:p>
            <a:pPr marL="0" indent="0">
              <a:buNone/>
            </a:pPr>
            <a:r>
              <a:rPr lang="en-US" sz="7700" dirty="0"/>
              <a:t> </a:t>
            </a:r>
            <a:r>
              <a:rPr lang="en-US" sz="7700" dirty="0" smtClean="0"/>
              <a:t>   KYTC SHIFT Unfunded Priority Needs</a:t>
            </a:r>
          </a:p>
          <a:p>
            <a:pPr marL="0" indent="0">
              <a:buNone/>
            </a:pPr>
            <a:endParaRPr lang="en-US" sz="7700" dirty="0"/>
          </a:p>
          <a:p>
            <a:pPr marL="0" indent="0">
              <a:buNone/>
            </a:pPr>
            <a:r>
              <a:rPr lang="en-US" sz="7700" b="1" dirty="0" smtClean="0"/>
              <a:t>HIGHWAY </a:t>
            </a:r>
            <a:r>
              <a:rPr lang="en-US" sz="7700" b="1" dirty="0"/>
              <a:t>SAFETY IMPROVEMENT PROJECTS (HSIP</a:t>
            </a:r>
            <a:r>
              <a:rPr lang="en-US" sz="7700" b="1" dirty="0" smtClean="0"/>
              <a:t>)</a:t>
            </a:r>
          </a:p>
          <a:p>
            <a:pPr marL="0" indent="0">
              <a:buNone/>
            </a:pPr>
            <a:endParaRPr lang="en-US" sz="7700" b="1" dirty="0" smtClean="0"/>
          </a:p>
          <a:p>
            <a:pPr marL="0" indent="0">
              <a:buNone/>
            </a:pPr>
            <a:r>
              <a:rPr lang="en-US" sz="7700" b="1" dirty="0" smtClean="0"/>
              <a:t>MAINTENANCE</a:t>
            </a:r>
            <a:endParaRPr lang="en-US" sz="7700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15" y="487784"/>
            <a:ext cx="9685866" cy="88669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 Active Construction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314" y="1883682"/>
            <a:ext cx="10541000" cy="473483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I-75   Rockcastle County  - ATS </a:t>
            </a:r>
            <a:r>
              <a:rPr lang="en-US" b="1" dirty="0" smtClean="0"/>
              <a:t>Construction </a:t>
            </a:r>
            <a:r>
              <a:rPr lang="en-US" b="1" dirty="0"/>
              <a:t>–  6 Lane Major Widening</a:t>
            </a:r>
          </a:p>
          <a:p>
            <a:pPr marL="0" indent="0">
              <a:buNone/>
            </a:pPr>
            <a:r>
              <a:rPr lang="en-US" dirty="0" smtClean="0"/>
              <a:t>                   MP 65 -  69    $33M    January </a:t>
            </a:r>
            <a:r>
              <a:rPr lang="en-US" dirty="0"/>
              <a:t>2017 – August 2018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MP </a:t>
            </a:r>
            <a:r>
              <a:rPr lang="en-US" dirty="0"/>
              <a:t>65  </a:t>
            </a:r>
            <a:r>
              <a:rPr lang="en-US" dirty="0" smtClean="0"/>
              <a:t>- </a:t>
            </a:r>
            <a:r>
              <a:rPr lang="en-US" dirty="0" smtClean="0"/>
              <a:t>55</a:t>
            </a:r>
            <a:r>
              <a:rPr lang="en-US" dirty="0" smtClean="0"/>
              <a:t>    </a:t>
            </a:r>
            <a:r>
              <a:rPr lang="en-US" dirty="0" smtClean="0"/>
              <a:t>$81M    </a:t>
            </a:r>
            <a:r>
              <a:rPr lang="en-US" dirty="0"/>
              <a:t>January 2018 – October 2020  </a:t>
            </a:r>
          </a:p>
          <a:p>
            <a:pPr marL="0" indent="0">
              <a:buNone/>
            </a:pPr>
            <a:r>
              <a:rPr lang="en-US" dirty="0"/>
              <a:t>		          </a:t>
            </a:r>
            <a:r>
              <a:rPr lang="en-US" dirty="0" smtClean="0"/>
              <a:t>          </a:t>
            </a:r>
            <a:r>
              <a:rPr lang="en-US" dirty="0"/>
              <a:t>Bonus –Base w/all </a:t>
            </a:r>
            <a:r>
              <a:rPr lang="en-US" dirty="0" smtClean="0"/>
              <a:t>lanes open 60-65 MM</a:t>
            </a:r>
          </a:p>
          <a:p>
            <a:pPr marL="0" indent="0">
              <a:buNone/>
            </a:pPr>
            <a:r>
              <a:rPr lang="en-US" dirty="0" smtClean="0"/>
              <a:t> 				       October 2019 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US 127   Russell County  Hi-View Construction – New </a:t>
            </a:r>
            <a:r>
              <a:rPr lang="en-US" b="1" dirty="0" smtClean="0"/>
              <a:t>Alignment	</a:t>
            </a:r>
            <a:r>
              <a:rPr lang="en-US" dirty="0" smtClean="0"/>
              <a:t>            	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Jamestown </a:t>
            </a:r>
            <a:r>
              <a:rPr lang="en-US" dirty="0"/>
              <a:t>Bypass – North Bank Cumberland River - $24.3 </a:t>
            </a:r>
            <a:r>
              <a:rPr lang="en-US" dirty="0" smtClean="0"/>
              <a:t>M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   December 2016 – 370 Working Days – Spring 2020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LN9008/KY 910 Interchange  </a:t>
            </a:r>
            <a:r>
              <a:rPr lang="en-US" b="1" dirty="0" smtClean="0"/>
              <a:t>Russell County - Hinkle </a:t>
            </a:r>
            <a:r>
              <a:rPr lang="en-US" b="1" dirty="0"/>
              <a:t>Construction </a:t>
            </a:r>
            <a:r>
              <a:rPr lang="en-US" b="1" dirty="0" smtClean="0"/>
              <a:t>Services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</a:t>
            </a:r>
            <a:r>
              <a:rPr lang="en-US" dirty="0" smtClean="0"/>
              <a:t>May </a:t>
            </a:r>
            <a:r>
              <a:rPr lang="en-US" dirty="0"/>
              <a:t>2018  - 150 Working Days – Summer </a:t>
            </a:r>
            <a:r>
              <a:rPr lang="en-US" dirty="0" smtClean="0"/>
              <a:t>2019 - $6.4M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7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332509"/>
            <a:ext cx="9685866" cy="88669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Active Construction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KY 61 and KY 90 Bridge Rehab Project – Cumberland County -$10M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 	      Hall Contracting  - January 2019 -November 2019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Bridge – February 2019 – August 2019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Bridge – June 2019 – November 2019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 smtClean="0"/>
              <a:t>KY 92 – McCreary/Whitley Counties – Hinkle </a:t>
            </a:r>
            <a:r>
              <a:rPr lang="en-US" sz="2400" b="1" dirty="0" err="1" smtClean="0"/>
              <a:t>Const</a:t>
            </a:r>
            <a:r>
              <a:rPr lang="en-US" sz="2400" b="1" dirty="0" smtClean="0"/>
              <a:t> Services - $39.2 </a:t>
            </a:r>
            <a:r>
              <a:rPr lang="en-US" sz="2400" dirty="0" smtClean="0"/>
              <a:t>      	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East of McCreary/Whitley County Line – West of KY 592</a:t>
            </a:r>
            <a:r>
              <a:rPr lang="en-US" sz="2400" dirty="0"/>
              <a:t>	 </a:t>
            </a:r>
            <a:r>
              <a:rPr lang="en-US" sz="2400" dirty="0" smtClean="0"/>
              <a:t>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Let August 2018 – Spring 2020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21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332509"/>
            <a:ext cx="9685866" cy="8866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District 8’s Future – Enacted 6 Year Plan 					    Projects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94" y="1825624"/>
            <a:ext cx="11248506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Clinton</a:t>
            </a:r>
            <a:r>
              <a:rPr lang="en-US" dirty="0" smtClean="0"/>
              <a:t>     US 127 – US 127@KY 3063 to US 127@ Aaron Ridge    D-2024</a:t>
            </a:r>
          </a:p>
          <a:p>
            <a:pPr marL="0" indent="0">
              <a:buNone/>
            </a:pPr>
            <a:r>
              <a:rPr lang="en-US" b="1" dirty="0" smtClean="0"/>
              <a:t>Clinton/</a:t>
            </a:r>
            <a:r>
              <a:rPr lang="en-US" dirty="0" smtClean="0"/>
              <a:t>   US </a:t>
            </a:r>
            <a:r>
              <a:rPr lang="en-US" dirty="0"/>
              <a:t>127 – Cumberland River to US 127@KY3063           </a:t>
            </a:r>
            <a:r>
              <a:rPr lang="en-US" dirty="0" smtClean="0"/>
              <a:t> </a:t>
            </a:r>
            <a:r>
              <a:rPr lang="en-US" dirty="0"/>
              <a:t>C- 2019</a:t>
            </a:r>
          </a:p>
          <a:p>
            <a:pPr marL="0" indent="0">
              <a:buNone/>
            </a:pPr>
            <a:r>
              <a:rPr lang="en-US" b="1" dirty="0" smtClean="0"/>
              <a:t>Russell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Lincoln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US 27  - KY 1247 to Education Way                R &amp; U - 2022</a:t>
            </a:r>
          </a:p>
          <a:p>
            <a:pPr marL="0" indent="0">
              <a:buNone/>
            </a:pPr>
            <a:r>
              <a:rPr lang="en-US" dirty="0" smtClean="0"/>
              <a:t>	      US 27 – KY 590-Bell Street w/Goshen Rd </a:t>
            </a:r>
            <a:r>
              <a:rPr lang="en-US" dirty="0"/>
              <a:t> </a:t>
            </a:r>
            <a:r>
              <a:rPr lang="en-US" dirty="0" smtClean="0"/>
              <a:t>   R &amp; U - 2019 C - 2020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Pulaski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KY 461 -  Buck Cr-KY80 w Interchange            R-2019 U-2020 C-2021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KY 635 – Eliminate at Grade RR Crossing       R&amp;U -2020 C- 2022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Rockcastle</a:t>
            </a:r>
            <a:r>
              <a:rPr lang="en-US" dirty="0"/>
              <a:t> </a:t>
            </a:r>
            <a:r>
              <a:rPr lang="en-US" dirty="0" smtClean="0"/>
              <a:t>   KY 461 – 4 Lane US 150 to US 25               D -2019 R-2020 U-2021  </a:t>
            </a:r>
          </a:p>
          <a:p>
            <a:pPr marL="0" indent="0">
              <a:buNone/>
            </a:pPr>
            <a:r>
              <a:rPr lang="en-US" dirty="0" smtClean="0"/>
              <a:t>	   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7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332509"/>
            <a:ext cx="9685866" cy="88669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Bridging Kentucky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94" y="1825624"/>
            <a:ext cx="11248506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      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  <a:defRPr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Rehabilitate, repair, or replace more than 1,000 critical structures  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  <a:defRPr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Estimated $700 million over six years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  <a:defRPr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Deliver all bridges for construction by 2024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  <a:defRPr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Improve safety and soundness of Kentucky bridges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  <a:defRPr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Focus on protecting </a:t>
            </a:r>
            <a:r>
              <a:rPr lang="en-US" i="1" dirty="0">
                <a:latin typeface="Calibri" panose="020F0502020204030204" pitchFamily="34" charset="0"/>
                <a:cs typeface="Arial" panose="020B0604020202020204" pitchFamily="34" charset="0"/>
              </a:rPr>
              <a:t>current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structures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buNone/>
              <a:defRPr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State, county and municipal bridges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5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332509"/>
            <a:ext cx="9685866" cy="88669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Bridging Kentucky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94" y="1825624"/>
            <a:ext cx="11248506" cy="50323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340 million budgeted in 2019-2020 biennium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350 bridges funded in the biennium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17 District 8 bridges funded in biennium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- First bridge will be let in October 2018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- 5 county owned bridges</a:t>
            </a:r>
          </a:p>
          <a:p>
            <a:pPr marL="0" indent="0">
              <a:buNone/>
            </a:pPr>
            <a:r>
              <a:rPr lang="en-US" dirty="0" smtClean="0"/>
              <a:t>	   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5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332509"/>
            <a:ext cx="9685866" cy="8866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Pavement </a:t>
            </a:r>
            <a:r>
              <a:rPr lang="en-US" b="1" dirty="0"/>
              <a:t>Asset Management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Adair             LN9008     43 - 58  MM      D&amp;C  2023       $4.4M</a:t>
            </a:r>
          </a:p>
          <a:p>
            <a:pPr marL="0" indent="0">
              <a:buNone/>
            </a:pPr>
            <a:r>
              <a:rPr lang="en-US" dirty="0" smtClean="0"/>
              <a:t>Casey            KY 70            0 - 4   MM	 D&amp;C  2019       $4.1M</a:t>
            </a:r>
          </a:p>
          <a:p>
            <a:pPr marL="0" indent="0">
              <a:buNone/>
            </a:pPr>
            <a:r>
              <a:rPr lang="en-US" dirty="0" smtClean="0"/>
              <a:t>Pulaski          US 27           0 -  7   MM      C 2022              $2.7M</a:t>
            </a:r>
          </a:p>
          <a:p>
            <a:pPr marL="0" indent="0">
              <a:buNone/>
            </a:pPr>
            <a:r>
              <a:rPr lang="en-US" dirty="0" smtClean="0"/>
              <a:t>Rockcastle    I 75            52 - 55  MM 	 D&amp;C  2019       $4.3M</a:t>
            </a:r>
          </a:p>
          <a:p>
            <a:pPr marL="0" indent="0">
              <a:buNone/>
            </a:pPr>
            <a:r>
              <a:rPr lang="en-US" dirty="0" smtClean="0"/>
              <a:t>	           I 75            72 - 73  MM      D&amp;C  2020       $2.3M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US 25         20 - 27  MM      D&amp;C  2020       $1.9M</a:t>
            </a:r>
          </a:p>
          <a:p>
            <a:pPr marL="0" indent="0">
              <a:buNone/>
            </a:pPr>
            <a:r>
              <a:rPr lang="en-US" dirty="0" smtClean="0"/>
              <a:t>Russell          LN9008     62 – 72  MM      D&amp;C 2023        $8.5M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US 127      19 </a:t>
            </a:r>
            <a:r>
              <a:rPr lang="en-US" dirty="0"/>
              <a:t> </a:t>
            </a:r>
            <a:r>
              <a:rPr lang="en-US" dirty="0" smtClean="0"/>
              <a:t>- 27  MM      C 2022              $1.5M</a:t>
            </a:r>
          </a:p>
          <a:p>
            <a:pPr marL="0" indent="0">
              <a:buNone/>
            </a:pPr>
            <a:r>
              <a:rPr lang="en-US" dirty="0" smtClean="0"/>
              <a:t>Wayne          KY 90X          0 - 4   MM       C 2024              $1.6M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69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YTC D8 Project Update" id="{E8DD6605-C074-43F0-8878-36A548BD9524}" vid="{F95814D7-0CE7-434C-84EB-593EBA3EBC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KYTC D8 Project Update</Template>
  <TotalTime>743</TotalTime>
  <Words>324</Words>
  <Application>Microsoft Office PowerPoint</Application>
  <PresentationFormat>Widescreen</PresentationFormat>
  <Paragraphs>135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Office Theme</vt:lpstr>
      <vt:lpstr>KYTC DISTRICT 8 Project Update</vt:lpstr>
      <vt:lpstr>PowerPoint Presentation</vt:lpstr>
      <vt:lpstr>DISTRICT 8 - LOOKING AHEAD</vt:lpstr>
      <vt:lpstr> Active Construction</vt:lpstr>
      <vt:lpstr>Active Construction</vt:lpstr>
      <vt:lpstr>District 8’s Future – Enacted 6 Year Plan          Projects</vt:lpstr>
      <vt:lpstr>Bridging Kentucky </vt:lpstr>
      <vt:lpstr>Bridging Kentucky</vt:lpstr>
      <vt:lpstr> Pavement Asset Management   </vt:lpstr>
      <vt:lpstr>     KYTC SHIFT Unfunded Priority Needs </vt:lpstr>
      <vt:lpstr>HSIP – Highway Safety Improvement Project</vt:lpstr>
      <vt:lpstr>Maintenance</vt:lpstr>
      <vt:lpstr>Maintenance</vt:lpstr>
      <vt:lpstr>Maintenance</vt:lpstr>
      <vt:lpstr>PowerPoint Presentation</vt:lpstr>
      <vt:lpstr>CONTACT INFORMATION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KYTC DISTRICT 8 Project Update</dc:title>
  <dc:creator>Wilson, Tamra  (KYTC)</dc:creator>
  <cp:lastModifiedBy>Wilson, Tamra  (KYTC)</cp:lastModifiedBy>
  <cp:revision>70</cp:revision>
  <cp:lastPrinted>2018-09-10T13:46:05Z</cp:lastPrinted>
  <dcterms:created xsi:type="dcterms:W3CDTF">2018-09-05T02:19:49Z</dcterms:created>
  <dcterms:modified xsi:type="dcterms:W3CDTF">2018-09-11T11:27:17Z</dcterms:modified>
</cp:coreProperties>
</file>