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74" r:id="rId7"/>
    <p:sldId id="269" r:id="rId8"/>
    <p:sldId id="272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1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7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8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2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21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2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4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1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09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99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71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5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3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8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7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7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1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0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ky.gov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ive.ky.gov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78294"/>
            <a:ext cx="9144000" cy="1623526"/>
          </a:xfrm>
        </p:spPr>
        <p:txBody>
          <a:bodyPr>
            <a:normAutofit/>
          </a:bodyPr>
          <a:lstStyle/>
          <a:p>
            <a:r>
              <a:rPr lang="en-US" sz="4000" b="1" spc="300" dirty="0" smtClean="0">
                <a:solidFill>
                  <a:schemeClr val="bg1"/>
                </a:solidFill>
                <a:latin typeface="+mn-lt"/>
              </a:rPr>
              <a:t>Transportation Network Company (TNC)</a:t>
            </a:r>
            <a:endParaRPr lang="en-US" sz="40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69770"/>
            <a:ext cx="9144000" cy="2823953"/>
          </a:xfrm>
        </p:spPr>
        <p:txBody>
          <a:bodyPr>
            <a:normAutofit/>
          </a:bodyPr>
          <a:lstStyle/>
          <a:p>
            <a:r>
              <a:rPr lang="en-US" dirty="0"/>
              <a:t>Regulatory compliance and </a:t>
            </a:r>
            <a:r>
              <a:rPr lang="en-US" dirty="0" smtClean="0"/>
              <a:t>monitoring </a:t>
            </a:r>
            <a:r>
              <a:rPr lang="en-US" dirty="0"/>
              <a:t>of </a:t>
            </a:r>
            <a:r>
              <a:rPr lang="en-US" dirty="0" smtClean="0"/>
              <a:t>TNC </a:t>
            </a:r>
            <a:r>
              <a:rPr lang="en-US" dirty="0"/>
              <a:t>companies authorized by the Kentucky Transportation Cabinet</a:t>
            </a:r>
            <a:r>
              <a:rPr lang="en-US" dirty="0" smtClean="0"/>
              <a:t>. </a:t>
            </a:r>
          </a:p>
        </p:txBody>
      </p:sp>
      <p:pic>
        <p:nvPicPr>
          <p:cNvPr id="6" name="Picture 5" descr="cid:image001.png@01D2CD6E.DF61A22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4056611"/>
            <a:ext cx="2552700" cy="97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0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8866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TNC Application and Renewal Process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1645920"/>
            <a:ext cx="11486606" cy="5050971"/>
          </a:xfrm>
        </p:spPr>
        <p:txBody>
          <a:bodyPr>
            <a:normAutofit fontScale="92500" lnSpcReduction="10000"/>
          </a:bodyPr>
          <a:lstStyle/>
          <a:p>
            <a:pPr marL="457200" indent="-457200" algn="just"/>
            <a:r>
              <a:rPr lang="en-US" dirty="0"/>
              <a:t>Pay an initial application and yearly renewal fee of $</a:t>
            </a:r>
            <a:r>
              <a:rPr lang="en-US" dirty="0" smtClean="0"/>
              <a:t>250 per company. </a:t>
            </a:r>
            <a:endParaRPr lang="en-US" dirty="0"/>
          </a:p>
          <a:p>
            <a:pPr marL="457200" indent="-457200" algn="just"/>
            <a:r>
              <a:rPr lang="en-US" dirty="0"/>
              <a:t>Pay vehicle fee (initially and yearly</a:t>
            </a:r>
            <a:r>
              <a:rPr lang="en-US" dirty="0" smtClean="0"/>
              <a:t>) $</a:t>
            </a:r>
            <a:r>
              <a:rPr lang="en-US" dirty="0"/>
              <a:t>30 per vehicle </a:t>
            </a:r>
            <a:r>
              <a:rPr lang="en-US" dirty="0" smtClean="0"/>
              <a:t>up to a max $22,500 </a:t>
            </a:r>
            <a:r>
              <a:rPr lang="en-US" dirty="0"/>
              <a:t>bulk </a:t>
            </a:r>
            <a:r>
              <a:rPr lang="en-US" dirty="0" smtClean="0"/>
              <a:t>fee.</a:t>
            </a:r>
            <a:endParaRPr lang="en-US" dirty="0"/>
          </a:p>
          <a:p>
            <a:pPr marL="457200" indent="-457200" algn="just"/>
            <a:r>
              <a:rPr lang="en-US" dirty="0"/>
              <a:t>Business must be registered </a:t>
            </a:r>
            <a:r>
              <a:rPr lang="en-US" dirty="0" smtClean="0"/>
              <a:t>with </a:t>
            </a:r>
            <a:r>
              <a:rPr lang="en-US" dirty="0"/>
              <a:t>Kentucky </a:t>
            </a:r>
            <a:r>
              <a:rPr lang="en-US" dirty="0" smtClean="0"/>
              <a:t>Secretary of State and demonstrate proof of financial </a:t>
            </a:r>
            <a:r>
              <a:rPr lang="en-US" dirty="0"/>
              <a:t>responsibility and </a:t>
            </a:r>
            <a:r>
              <a:rPr lang="en-US" dirty="0" smtClean="0"/>
              <a:t>insurance</a:t>
            </a:r>
            <a:r>
              <a:rPr lang="en-US" dirty="0"/>
              <a:t>.</a:t>
            </a:r>
          </a:p>
          <a:p>
            <a:pPr marL="457200" indent="-457200" algn="just"/>
            <a:r>
              <a:rPr lang="en-US" dirty="0" smtClean="0"/>
              <a:t>Vehicles must </a:t>
            </a:r>
            <a:r>
              <a:rPr lang="en-US" dirty="0"/>
              <a:t>have annual inspections </a:t>
            </a:r>
            <a:r>
              <a:rPr lang="en-US" dirty="0" smtClean="0"/>
              <a:t>by an </a:t>
            </a:r>
            <a:r>
              <a:rPr lang="en-US" dirty="0"/>
              <a:t>automotive service technician certified by the National Institute for Automotive Service Excellence (ASE).</a:t>
            </a:r>
          </a:p>
          <a:p>
            <a:pPr marL="457200" indent="-457200" algn="just"/>
            <a:r>
              <a:rPr lang="en-US" dirty="0"/>
              <a:t>Required to perform a national criminal background check for each individual operating a TNC vehicle. Records are to be retained for a minimum of 3 years and made available for audit purposes.</a:t>
            </a:r>
          </a:p>
          <a:p>
            <a:pPr marL="457200" indent="-457200" algn="just"/>
            <a:r>
              <a:rPr lang="en-US" dirty="0" smtClean="0"/>
              <a:t>Must </a:t>
            </a:r>
            <a:r>
              <a:rPr lang="en-US" dirty="0"/>
              <a:t>enclose one unexecuted copy of the current contractual agreement between the business and the drivers including any policies, procedures, and terms of service with which they intend a driver to comply.</a:t>
            </a:r>
          </a:p>
          <a:p>
            <a:pPr marL="457200" indent="-457200" algn="just"/>
            <a:r>
              <a:rPr lang="en-US" dirty="0"/>
              <a:t>Must provide </a:t>
            </a:r>
            <a:r>
              <a:rPr lang="en-US" dirty="0" smtClean="0"/>
              <a:t>a current </a:t>
            </a:r>
            <a:r>
              <a:rPr lang="en-US" dirty="0"/>
              <a:t>driving history </a:t>
            </a:r>
            <a:r>
              <a:rPr lang="en-US" dirty="0" smtClean="0"/>
              <a:t>record for all drivers, </a:t>
            </a:r>
            <a:r>
              <a:rPr lang="en-US" dirty="0"/>
              <a:t>updated annually.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        Monitoring </a:t>
            </a:r>
            <a:r>
              <a:rPr lang="en-US" sz="4000" dirty="0"/>
              <a:t>and audit </a:t>
            </a:r>
            <a:r>
              <a:rPr lang="en-US" sz="4000" dirty="0" smtClean="0"/>
              <a:t>processes</a:t>
            </a:r>
            <a:endParaRPr lang="en-US" sz="40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838200" y="1487978"/>
            <a:ext cx="5181600" cy="4688985"/>
          </a:xfrm>
        </p:spPr>
        <p:txBody>
          <a:bodyPr>
            <a:noAutofit/>
          </a:bodyPr>
          <a:lstStyle/>
          <a:p>
            <a:r>
              <a:rPr lang="en-US" sz="2000" dirty="0" smtClean="0"/>
              <a:t>Quarterly and annual audits </a:t>
            </a:r>
            <a:r>
              <a:rPr lang="en-US" sz="2000" dirty="0" smtClean="0"/>
              <a:t>are conducted </a:t>
            </a:r>
            <a:r>
              <a:rPr lang="en-US" sz="2000" dirty="0" smtClean="0"/>
              <a:t>on </a:t>
            </a:r>
            <a:r>
              <a:rPr lang="en-US" sz="2000" dirty="0" smtClean="0"/>
              <a:t>TNC companies to ensure compliance with Kentucky </a:t>
            </a:r>
            <a:r>
              <a:rPr lang="en-US" sz="2000" dirty="0" smtClean="0"/>
              <a:t>Statutes </a:t>
            </a:r>
            <a:r>
              <a:rPr lang="en-US" sz="2000" dirty="0" smtClean="0"/>
              <a:t>and Regulations. </a:t>
            </a:r>
          </a:p>
          <a:p>
            <a:r>
              <a:rPr lang="en-US" sz="2000" dirty="0" smtClean="0"/>
              <a:t>The Division of </a:t>
            </a:r>
            <a:r>
              <a:rPr lang="en-US" sz="2000" dirty="0"/>
              <a:t>Motor Carriers </a:t>
            </a:r>
            <a:r>
              <a:rPr lang="en-US" sz="2000" dirty="0" smtClean="0"/>
              <a:t>randomly selects </a:t>
            </a:r>
            <a:r>
              <a:rPr lang="en-US" sz="2000" dirty="0" smtClean="0"/>
              <a:t>vehicle and driver records to inspect.</a:t>
            </a:r>
            <a:endParaRPr lang="en-US" sz="2000" dirty="0"/>
          </a:p>
          <a:p>
            <a:r>
              <a:rPr lang="en-US" sz="2000" dirty="0"/>
              <a:t>If the Transportation Network </a:t>
            </a:r>
            <a:r>
              <a:rPr lang="en-US" sz="2000" dirty="0" smtClean="0"/>
              <a:t>Company </a:t>
            </a:r>
            <a:r>
              <a:rPr lang="en-US" sz="2000" dirty="0"/>
              <a:t>is found not to be in full compliance; penalties shall be assessed, per KRS 281.990 “a person shall be fined not less than twenty-five dollars ($25) and no more than two hundred dollars ($200)” </a:t>
            </a:r>
            <a:endParaRPr lang="en-US" sz="2000" dirty="0" smtClean="0"/>
          </a:p>
          <a:p>
            <a:r>
              <a:rPr lang="en-US" sz="2000" dirty="0" smtClean="0"/>
              <a:t>2019: 5 fines issued totaling $1,000</a:t>
            </a:r>
          </a:p>
          <a:p>
            <a:pPr marL="457200" lvl="1" indent="0">
              <a:buNone/>
            </a:pPr>
            <a:r>
              <a:rPr lang="en-US" sz="1600" dirty="0" smtClean="0"/>
              <a:t>*Violations for not providing proof of completing an approved driver safety training course</a:t>
            </a:r>
            <a:endParaRPr lang="en-US" sz="1600" dirty="0"/>
          </a:p>
          <a:p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87978"/>
            <a:ext cx="5181600" cy="468898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Required information </a:t>
            </a:r>
            <a:r>
              <a:rPr lang="en-US" sz="3600" dirty="0"/>
              <a:t>includes:</a:t>
            </a:r>
          </a:p>
          <a:p>
            <a:pPr marL="0" indent="0">
              <a:buNone/>
            </a:pPr>
            <a:r>
              <a:rPr lang="en-US" dirty="0"/>
              <a:t>(4)(f) Proof driver has completed an annual driver safety training course approved by the department</a:t>
            </a:r>
          </a:p>
          <a:p>
            <a:pPr marL="0" indent="0">
              <a:buNone/>
            </a:pPr>
            <a:r>
              <a:rPr lang="en-US" dirty="0"/>
              <a:t>(5</a:t>
            </a:r>
            <a:r>
              <a:rPr lang="en-US" dirty="0" smtClean="0"/>
              <a:t>) (</a:t>
            </a:r>
            <a:r>
              <a:rPr lang="en-US" dirty="0"/>
              <a:t>a) Current </a:t>
            </a:r>
            <a:r>
              <a:rPr lang="en-US" dirty="0" smtClean="0"/>
              <a:t>5 year driving history record</a:t>
            </a:r>
          </a:p>
          <a:p>
            <a:pPr marL="0" indent="0">
              <a:buNone/>
            </a:pPr>
            <a:r>
              <a:rPr lang="en-US" dirty="0" smtClean="0"/>
              <a:t>      (</a:t>
            </a:r>
            <a:r>
              <a:rPr lang="en-US" dirty="0"/>
              <a:t>b)    The current address of the driver</a:t>
            </a:r>
          </a:p>
          <a:p>
            <a:pPr marL="0" indent="0">
              <a:buNone/>
            </a:pPr>
            <a:r>
              <a:rPr lang="en-US" dirty="0" smtClean="0"/>
              <a:t>      (</a:t>
            </a:r>
            <a:r>
              <a:rPr lang="en-US" dirty="0"/>
              <a:t>c)     A copy of a valid state-issued driver’s </a:t>
            </a:r>
            <a:r>
              <a:rPr lang="en-US" dirty="0" smtClean="0"/>
              <a:t>license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(</a:t>
            </a:r>
            <a:r>
              <a:rPr lang="en-US" dirty="0"/>
              <a:t>d)    Proof of </a:t>
            </a:r>
            <a:r>
              <a:rPr lang="en-US" dirty="0" smtClean="0"/>
              <a:t>current  </a:t>
            </a:r>
            <a:r>
              <a:rPr lang="en-US" dirty="0"/>
              <a:t>personal vehicle insurance coverage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(</a:t>
            </a:r>
            <a:r>
              <a:rPr lang="en-US" dirty="0"/>
              <a:t>e)    Proof of </a:t>
            </a:r>
            <a:r>
              <a:rPr lang="en-US" dirty="0" smtClean="0"/>
              <a:t> </a:t>
            </a:r>
            <a:r>
              <a:rPr lang="en-US" dirty="0"/>
              <a:t>vehicle registration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(</a:t>
            </a:r>
            <a:r>
              <a:rPr lang="en-US" dirty="0"/>
              <a:t>f)     </a:t>
            </a:r>
            <a:r>
              <a:rPr lang="en-US" dirty="0" smtClean="0"/>
              <a:t>Written or </a:t>
            </a:r>
            <a:r>
              <a:rPr lang="en-US" dirty="0"/>
              <a:t>electronic affirmation that a </a:t>
            </a:r>
            <a:r>
              <a:rPr lang="en-US" dirty="0" smtClean="0"/>
              <a:t>TNC </a:t>
            </a:r>
            <a:r>
              <a:rPr lang="en-US" dirty="0"/>
              <a:t>driver is </a:t>
            </a:r>
            <a:r>
              <a:rPr lang="en-US" dirty="0" smtClean="0"/>
              <a:t>	“</a:t>
            </a:r>
            <a:r>
              <a:rPr lang="en-US" dirty="0"/>
              <a:t>Fit and Able”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(</a:t>
            </a:r>
            <a:r>
              <a:rPr lang="en-US" dirty="0"/>
              <a:t>g)   </a:t>
            </a:r>
            <a:r>
              <a:rPr lang="en-US" dirty="0" smtClean="0"/>
              <a:t>Verification of nationwide </a:t>
            </a:r>
            <a:r>
              <a:rPr lang="en-US" dirty="0"/>
              <a:t>criminal background check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(</a:t>
            </a:r>
            <a:r>
              <a:rPr lang="en-US" dirty="0"/>
              <a:t>h)    Records indicating if a driver has refused to accept a  </a:t>
            </a:r>
            <a:r>
              <a:rPr lang="en-US" dirty="0" smtClean="0"/>
              <a:t>   	prearranged </a:t>
            </a:r>
            <a:r>
              <a:rPr lang="en-US" dirty="0"/>
              <a:t>ride and the reason for doing so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(</a:t>
            </a:r>
            <a:r>
              <a:rPr lang="en-US" dirty="0"/>
              <a:t>i)    Records of complaints against a driver 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/>
              <a:t>(j)    A copy of the most current vehicle inspection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77" y="337134"/>
            <a:ext cx="7843935" cy="1325563"/>
          </a:xfrm>
        </p:spPr>
        <p:txBody>
          <a:bodyPr/>
          <a:lstStyle/>
          <a:p>
            <a:r>
              <a:rPr lang="en-US" u="sng" dirty="0" smtClean="0"/>
              <a:t>2019 TNC Company Update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277" y="1825625"/>
            <a:ext cx="7843935" cy="4351338"/>
          </a:xfrm>
        </p:spPr>
        <p:txBody>
          <a:bodyPr/>
          <a:lstStyle/>
          <a:p>
            <a:r>
              <a:rPr lang="en-US" dirty="0" smtClean="0"/>
              <a:t>Current TNC providers in Kentucky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Caliber		  3 vehicles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MOOVMO LLC	  1 vehicle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LYFT		  4,094 vehicles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4. UBER		  5,628 vehicles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6408"/>
            <a:ext cx="12192000" cy="877078"/>
          </a:xfrm>
        </p:spPr>
        <p:txBody>
          <a:bodyPr>
            <a:norm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latin typeface="+mn-lt"/>
              </a:rPr>
              <a:t>CONTACT INFORMATION</a:t>
            </a:r>
            <a:endParaRPr lang="en-US" sz="48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6433" y="2509934"/>
            <a:ext cx="75391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Matthew Henderson, Commissioner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Department of Vehicle Regulation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Matt.Henderson@ky.gov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502-564-1257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hlinkClick r:id="rId3"/>
              </a:rPr>
              <a:t>www.drive.ky.gov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Twitter: @KYTC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Facebook: /kytc120</a:t>
            </a:r>
          </a:p>
        </p:txBody>
      </p:sp>
    </p:spTree>
    <p:extLst>
      <p:ext uri="{BB962C8B-B14F-4D97-AF65-F5344CB8AC3E}">
        <p14:creationId xmlns:p14="http://schemas.microsoft.com/office/powerpoint/2010/main" val="15756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CD89CC-DDCF-4AA0-A295-AF52544B392F}" vid="{9DB07E85-8466-4702-955C-F47BAD91C90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166C872-DDAE-4887-9ADD-A075CD9C4644}" vid="{EF4A2D03-CC48-4DE6-904C-3A07AB8480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464E1C321C2A4DA45B5E035141DA9A" ma:contentTypeVersion="2" ma:contentTypeDescription="Create a new document." ma:contentTypeScope="" ma:versionID="79c29a60c8e64e72bd3315683580b6b9">
  <xsd:schema xmlns:xsd="http://www.w3.org/2001/XMLSchema" xmlns:xs="http://www.w3.org/2001/XMLSchema" xmlns:p="http://schemas.microsoft.com/office/2006/metadata/properties" xmlns:ns3="e5fae8f8-d3f9-4793-b961-04dc0ba86339" targetNamespace="http://schemas.microsoft.com/office/2006/metadata/properties" ma:root="true" ma:fieldsID="40d1a1f544e201b89263874691e8c953" ns3:_="">
    <xsd:import namespace="e5fae8f8-d3f9-4793-b961-04dc0ba863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ae8f8-d3f9-4793-b961-04dc0ba86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31A53A-E6A0-4EA5-A4D1-951C069C15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fae8f8-d3f9-4793-b961-04dc0ba86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2B5D68-9D8C-4D52-BEDA-2E42563DDA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FBF771-36D5-43DD-A102-44542A71FDB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5fae8f8-d3f9-4793-b961-04dc0ba86339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KYTCtemplate</Template>
  <TotalTime>136</TotalTime>
  <Words>357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1_Office Theme</vt:lpstr>
      <vt:lpstr>Transportation Network Company (TNC)</vt:lpstr>
      <vt:lpstr>TNC Application and Renewal Process</vt:lpstr>
      <vt:lpstr>          Monitoring and audit processes</vt:lpstr>
      <vt:lpstr>2019 TNC Company Update</vt:lpstr>
      <vt:lpstr>CONTACT INFORMATION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Network Company (TNC)</dc:title>
  <dc:creator>Cook, Mary A (KYTC)</dc:creator>
  <cp:lastModifiedBy>Beaven, Brian M (KYTC)</cp:lastModifiedBy>
  <cp:revision>30</cp:revision>
  <cp:lastPrinted>2019-09-05T13:22:16Z</cp:lastPrinted>
  <dcterms:created xsi:type="dcterms:W3CDTF">2019-09-05T12:23:12Z</dcterms:created>
  <dcterms:modified xsi:type="dcterms:W3CDTF">2019-09-05T19:03:41Z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0x01010086464E1C321C2A4DA45B5E035141DA9A</vt:lpwstr>
  </property>
</Properties>
</file>