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Century Gothic"/>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enturyGothic-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CenturyGothic-italic.fntdata"/><Relationship Id="rId10" Type="http://schemas.openxmlformats.org/officeDocument/2006/relationships/slide" Target="slides/slide6.xml"/><Relationship Id="rId32" Type="http://schemas.openxmlformats.org/officeDocument/2006/relationships/font" Target="fonts/CenturyGothic-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CenturyGothic-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61ac9f1a64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61ac9f1a64_1_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61ac9f1a64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61ac9f1a64_1_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61ac9f1a64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61ac9f1a64_1_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61ac9f1a64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61ac9f1a64_1_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61ac9f1a64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61ac9f1a64_1_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61ac9f1a6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61ac9f1a64_1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61ac9f1a64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61ac9f1a64_1_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61ac9f1a64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61ac9f1a64_1_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61ac9f1a64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61ac9f1a64_1_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61ac9f1a64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61ac9f1a64_1_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61ac9f1a64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61ac9f1a64_1_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61ac9f1a64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61ac9f1a64_1_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61ac9f1a64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61ac9f1a64_1_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22" name="Shape 22"/>
        <p:cNvGrpSpPr/>
        <p:nvPr/>
      </p:nvGrpSpPr>
      <p:grpSpPr>
        <a:xfrm>
          <a:off x="0" y="0"/>
          <a:ext cx="0" cy="0"/>
          <a:chOff x="0" y="0"/>
          <a:chExt cx="0" cy="0"/>
        </a:xfrm>
      </p:grpSpPr>
      <p:grpSp>
        <p:nvGrpSpPr>
          <p:cNvPr id="23" name="Google Shape;23;p2"/>
          <p:cNvGrpSpPr/>
          <p:nvPr/>
        </p:nvGrpSpPr>
        <p:grpSpPr>
          <a:xfrm>
            <a:off x="0" y="-2373"/>
            <a:ext cx="12192000" cy="6867027"/>
            <a:chOff x="0" y="-2373"/>
            <a:chExt cx="12192000" cy="6867027"/>
          </a:xfrm>
        </p:grpSpPr>
        <p:sp>
          <p:nvSpPr>
            <p:cNvPr id="24" name="Google Shape;24;p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1" name="Google Shape;31;p2"/>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Autofit/>
          </a:bodyPr>
          <a:lstStyle>
            <a:lvl1pPr lvl="0" algn="l">
              <a:spcBef>
                <a:spcPts val="1000"/>
              </a:spcBef>
              <a:spcAft>
                <a:spcPts val="0"/>
              </a:spcAft>
              <a:buSzPts val="1440"/>
              <a:buNone/>
              <a:defRPr cap="none">
                <a:solidFill>
                  <a:schemeClr val="accent1"/>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3" name="Google Shape;33;p2"/>
          <p:cNvSpPr txBox="1"/>
          <p:nvPr>
            <p:ph idx="10" type="dt"/>
          </p:nvPr>
        </p:nvSpPr>
        <p:spPr>
          <a:xfrm rot="5400000">
            <a:off x="10089390" y="1792223"/>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
          <p:cNvSpPr txBox="1"/>
          <p:nvPr>
            <p:ph idx="11" type="ftr"/>
          </p:nvPr>
        </p:nvSpPr>
        <p:spPr>
          <a:xfrm rot="5400000">
            <a:off x="8959592" y="3226820"/>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txBox="1"/>
          <p:nvPr>
            <p:ph idx="12" type="sldNum"/>
          </p:nvPr>
        </p:nvSpPr>
        <p:spPr>
          <a:xfrm>
            <a:off x="10351008" y="292608"/>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24" name="Shape 124"/>
        <p:cNvGrpSpPr/>
        <p:nvPr/>
      </p:nvGrpSpPr>
      <p:grpSpPr>
        <a:xfrm>
          <a:off x="0" y="0"/>
          <a:ext cx="0" cy="0"/>
          <a:chOff x="0" y="0"/>
          <a:chExt cx="0" cy="0"/>
        </a:xfrm>
      </p:grpSpPr>
      <p:grpSp>
        <p:nvGrpSpPr>
          <p:cNvPr id="125" name="Google Shape;125;p11"/>
          <p:cNvGrpSpPr/>
          <p:nvPr/>
        </p:nvGrpSpPr>
        <p:grpSpPr>
          <a:xfrm>
            <a:off x="0" y="-2373"/>
            <a:ext cx="12192000" cy="6867027"/>
            <a:chOff x="0" y="-2373"/>
            <a:chExt cx="12192000" cy="6867027"/>
          </a:xfrm>
        </p:grpSpPr>
        <p:sp>
          <p:nvSpPr>
            <p:cNvPr id="126" name="Google Shape;126;p1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1"/>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1"/>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1"/>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1"/>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1"/>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1"/>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34" name="Google Shape;134;p11"/>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6" name="Google Shape;136;p11"/>
          <p:cNvSpPr txBox="1"/>
          <p:nvPr>
            <p:ph type="title"/>
          </p:nvPr>
        </p:nvSpPr>
        <p:spPr>
          <a:xfrm>
            <a:off x="1153907" y="1693332"/>
            <a:ext cx="3860260" cy="173566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1"/>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38" name="Google Shape;138;p11"/>
          <p:cNvSpPr txBox="1"/>
          <p:nvPr>
            <p:ph idx="1" type="body"/>
          </p:nvPr>
        </p:nvSpPr>
        <p:spPr>
          <a:xfrm>
            <a:off x="1154955" y="3657600"/>
            <a:ext cx="3859212" cy="13716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39" name="Google Shape;139;p11"/>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1"/>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showMasterSp="0">
  <p:cSld name="Title and Caption">
    <p:spTree>
      <p:nvGrpSpPr>
        <p:cNvPr id="143" name="Shape 143"/>
        <p:cNvGrpSpPr/>
        <p:nvPr/>
      </p:nvGrpSpPr>
      <p:grpSpPr>
        <a:xfrm>
          <a:off x="0" y="0"/>
          <a:ext cx="0" cy="0"/>
          <a:chOff x="0" y="0"/>
          <a:chExt cx="0" cy="0"/>
        </a:xfrm>
      </p:grpSpPr>
      <p:grpSp>
        <p:nvGrpSpPr>
          <p:cNvPr id="144" name="Google Shape;144;p12"/>
          <p:cNvGrpSpPr/>
          <p:nvPr/>
        </p:nvGrpSpPr>
        <p:grpSpPr>
          <a:xfrm>
            <a:off x="0" y="-2373"/>
            <a:ext cx="12192000" cy="6867027"/>
            <a:chOff x="0" y="-2373"/>
            <a:chExt cx="12192000" cy="6867027"/>
          </a:xfrm>
        </p:grpSpPr>
        <p:sp>
          <p:nvSpPr>
            <p:cNvPr id="145" name="Google Shape;145;p1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2"/>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2"/>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2"/>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2"/>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2"/>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2"/>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3" name="Google Shape;153;p1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4" name="Google Shape;154;p12"/>
          <p:cNvSpPr txBox="1"/>
          <p:nvPr>
            <p:ph type="title"/>
          </p:nvPr>
        </p:nvSpPr>
        <p:spPr>
          <a:xfrm>
            <a:off x="1154954" y="1063416"/>
            <a:ext cx="8825659" cy="13797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2"/>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56" name="Google Shape;156;p12"/>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2"/>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1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showMasterSp="0">
  <p:cSld name="Quote with Caption">
    <p:spTree>
      <p:nvGrpSpPr>
        <p:cNvPr id="160" name="Shape 160"/>
        <p:cNvGrpSpPr/>
        <p:nvPr/>
      </p:nvGrpSpPr>
      <p:grpSpPr>
        <a:xfrm>
          <a:off x="0" y="0"/>
          <a:ext cx="0" cy="0"/>
          <a:chOff x="0" y="0"/>
          <a:chExt cx="0" cy="0"/>
        </a:xfrm>
      </p:grpSpPr>
      <p:grpSp>
        <p:nvGrpSpPr>
          <p:cNvPr id="161" name="Google Shape;161;p13"/>
          <p:cNvGrpSpPr/>
          <p:nvPr/>
        </p:nvGrpSpPr>
        <p:grpSpPr>
          <a:xfrm>
            <a:off x="0" y="-2373"/>
            <a:ext cx="12192000" cy="6867027"/>
            <a:chOff x="0" y="-2373"/>
            <a:chExt cx="12192000" cy="6867027"/>
          </a:xfrm>
        </p:grpSpPr>
        <p:sp>
          <p:nvSpPr>
            <p:cNvPr id="162" name="Google Shape;162;p1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70" name="Google Shape;170;p1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1" name="Google Shape;171;p13"/>
          <p:cNvSpPr txBox="1"/>
          <p:nvPr/>
        </p:nvSpPr>
        <p:spPr>
          <a:xfrm>
            <a:off x="9719438" y="2631815"/>
            <a:ext cx="801912" cy="156966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9600" u="none" cap="none" strike="noStrike">
                <a:solidFill>
                  <a:schemeClr val="accent1"/>
                </a:solidFill>
                <a:latin typeface="Arial"/>
                <a:ea typeface="Arial"/>
                <a:cs typeface="Arial"/>
                <a:sym typeface="Arial"/>
              </a:rPr>
              <a:t>”</a:t>
            </a:r>
            <a:endParaRPr/>
          </a:p>
        </p:txBody>
      </p:sp>
      <p:sp>
        <p:nvSpPr>
          <p:cNvPr id="172" name="Google Shape;172;p13"/>
          <p:cNvSpPr txBox="1"/>
          <p:nvPr/>
        </p:nvSpPr>
        <p:spPr>
          <a:xfrm>
            <a:off x="898295" y="591093"/>
            <a:ext cx="801912" cy="156966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9600" u="none" cap="none" strike="noStrike">
                <a:solidFill>
                  <a:schemeClr val="accent1"/>
                </a:solidFill>
                <a:latin typeface="Arial"/>
                <a:ea typeface="Arial"/>
                <a:cs typeface="Arial"/>
                <a:sym typeface="Arial"/>
              </a:rPr>
              <a:t>“</a:t>
            </a:r>
            <a:endParaRPr/>
          </a:p>
        </p:txBody>
      </p:sp>
      <p:sp>
        <p:nvSpPr>
          <p:cNvPr id="173" name="Google Shape;173;p13"/>
          <p:cNvSpPr txBox="1"/>
          <p:nvPr>
            <p:ph type="title"/>
          </p:nvPr>
        </p:nvSpPr>
        <p:spPr>
          <a:xfrm>
            <a:off x="1581878" y="980517"/>
            <a:ext cx="8453906" cy="269824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13"/>
          <p:cNvSpPr txBox="1"/>
          <p:nvPr>
            <p:ph idx="1" type="body"/>
          </p:nvPr>
        </p:nvSpPr>
        <p:spPr>
          <a:xfrm>
            <a:off x="1945945" y="3678766"/>
            <a:ext cx="7725772" cy="342174"/>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b="0" i="0" sz="1400" cap="small">
                <a:solidFill>
                  <a:schemeClr val="accent1"/>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5" name="Google Shape;175;p13"/>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6" name="Google Shape;176;p13"/>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13"/>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1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showMasterSp="0">
  <p:cSld name="Name Card">
    <p:spTree>
      <p:nvGrpSpPr>
        <p:cNvPr id="180" name="Shape 180"/>
        <p:cNvGrpSpPr/>
        <p:nvPr/>
      </p:nvGrpSpPr>
      <p:grpSpPr>
        <a:xfrm>
          <a:off x="0" y="0"/>
          <a:ext cx="0" cy="0"/>
          <a:chOff x="0" y="0"/>
          <a:chExt cx="0" cy="0"/>
        </a:xfrm>
      </p:grpSpPr>
      <p:grpSp>
        <p:nvGrpSpPr>
          <p:cNvPr id="181" name="Google Shape;181;p14"/>
          <p:cNvGrpSpPr/>
          <p:nvPr/>
        </p:nvGrpSpPr>
        <p:grpSpPr>
          <a:xfrm>
            <a:off x="0" y="-2373"/>
            <a:ext cx="12192000" cy="6867027"/>
            <a:chOff x="0" y="-2373"/>
            <a:chExt cx="12192000" cy="6867027"/>
          </a:xfrm>
        </p:grpSpPr>
        <p:sp>
          <p:nvSpPr>
            <p:cNvPr id="182" name="Google Shape;182;p1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4"/>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90" name="Google Shape;190;p1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1" name="Google Shape;191;p14"/>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14"/>
          <p:cNvSpPr txBox="1"/>
          <p:nvPr>
            <p:ph idx="1" type="body"/>
          </p:nvPr>
        </p:nvSpPr>
        <p:spPr>
          <a:xfrm>
            <a:off x="1154954" y="5033068"/>
            <a:ext cx="8825659"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93" name="Google Shape;193;p14"/>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14"/>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1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197" name="Shape 197"/>
        <p:cNvGrpSpPr/>
        <p:nvPr/>
      </p:nvGrpSpPr>
      <p:grpSpPr>
        <a:xfrm>
          <a:off x="0" y="0"/>
          <a:ext cx="0" cy="0"/>
          <a:chOff x="0" y="0"/>
          <a:chExt cx="0" cy="0"/>
        </a:xfrm>
      </p:grpSpPr>
      <p:sp>
        <p:nvSpPr>
          <p:cNvPr id="198" name="Google Shape;198;p1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15"/>
          <p:cNvSpPr txBox="1"/>
          <p:nvPr>
            <p:ph idx="1" type="body"/>
          </p:nvPr>
        </p:nvSpPr>
        <p:spPr>
          <a:xfrm>
            <a:off x="1154954" y="2617299"/>
            <a:ext cx="312916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0" name="Google Shape;200;p15"/>
          <p:cNvSpPr txBox="1"/>
          <p:nvPr>
            <p:ph idx="2" type="body"/>
          </p:nvPr>
        </p:nvSpPr>
        <p:spPr>
          <a:xfrm>
            <a:off x="1154954" y="3193561"/>
            <a:ext cx="3129168" cy="2833496"/>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1" name="Google Shape;201;p15"/>
          <p:cNvSpPr txBox="1"/>
          <p:nvPr>
            <p:ph idx="3" type="body"/>
          </p:nvPr>
        </p:nvSpPr>
        <p:spPr>
          <a:xfrm>
            <a:off x="4512721" y="2603502"/>
            <a:ext cx="314538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2" name="Google Shape;202;p15"/>
          <p:cNvSpPr txBox="1"/>
          <p:nvPr>
            <p:ph idx="4" type="body"/>
          </p:nvPr>
        </p:nvSpPr>
        <p:spPr>
          <a:xfrm>
            <a:off x="4512721" y="3193561"/>
            <a:ext cx="3145380" cy="2833495"/>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3" name="Google Shape;203;p15"/>
          <p:cNvSpPr txBox="1"/>
          <p:nvPr>
            <p:ph idx="5" type="body"/>
          </p:nvPr>
        </p:nvSpPr>
        <p:spPr>
          <a:xfrm>
            <a:off x="7886700" y="2617299"/>
            <a:ext cx="3161029" cy="576261"/>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4" name="Google Shape;204;p15"/>
          <p:cNvSpPr txBox="1"/>
          <p:nvPr>
            <p:ph idx="6" type="body"/>
          </p:nvPr>
        </p:nvSpPr>
        <p:spPr>
          <a:xfrm>
            <a:off x="7886700" y="3193561"/>
            <a:ext cx="3164719" cy="2833493"/>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05" name="Google Shape;205;p15"/>
          <p:cNvCxnSpPr/>
          <p:nvPr/>
        </p:nvCxnSpPr>
        <p:spPr>
          <a:xfrm>
            <a:off x="4403971" y="2569633"/>
            <a:ext cx="0" cy="3492499"/>
          </a:xfrm>
          <a:prstGeom prst="straightConnector1">
            <a:avLst/>
          </a:prstGeom>
          <a:noFill/>
          <a:ln cap="flat" cmpd="sng" w="12700">
            <a:solidFill>
              <a:schemeClr val="accent1">
                <a:alpha val="40784"/>
              </a:schemeClr>
            </a:solidFill>
            <a:prstDash val="solid"/>
            <a:round/>
            <a:headEnd len="sm" w="sm" type="none"/>
            <a:tailEnd len="sm" w="sm" type="none"/>
          </a:ln>
        </p:spPr>
      </p:cxnSp>
      <p:cxnSp>
        <p:nvCxnSpPr>
          <p:cNvPr id="206" name="Google Shape;206;p15"/>
          <p:cNvCxnSpPr/>
          <p:nvPr/>
        </p:nvCxnSpPr>
        <p:spPr>
          <a:xfrm>
            <a:off x="7772401" y="2569633"/>
            <a:ext cx="0" cy="3492499"/>
          </a:xfrm>
          <a:prstGeom prst="straightConnector1">
            <a:avLst/>
          </a:prstGeom>
          <a:noFill/>
          <a:ln cap="flat" cmpd="sng" w="12700">
            <a:solidFill>
              <a:schemeClr val="accent1">
                <a:alpha val="40784"/>
              </a:schemeClr>
            </a:solidFill>
            <a:prstDash val="solid"/>
            <a:round/>
            <a:headEnd len="sm" w="sm" type="none"/>
            <a:tailEnd len="sm" w="sm" type="none"/>
          </a:ln>
        </p:spPr>
      </p:cxnSp>
      <p:sp>
        <p:nvSpPr>
          <p:cNvPr id="207" name="Google Shape;207;p15"/>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15"/>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210" name="Shape 210"/>
        <p:cNvGrpSpPr/>
        <p:nvPr/>
      </p:nvGrpSpPr>
      <p:grpSpPr>
        <a:xfrm>
          <a:off x="0" y="0"/>
          <a:ext cx="0" cy="0"/>
          <a:chOff x="0" y="0"/>
          <a:chExt cx="0" cy="0"/>
        </a:xfrm>
      </p:grpSpPr>
      <p:sp>
        <p:nvSpPr>
          <p:cNvPr id="211" name="Google Shape;211;p1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16"/>
          <p:cNvSpPr txBox="1"/>
          <p:nvPr>
            <p:ph idx="1" type="body"/>
          </p:nvPr>
        </p:nvSpPr>
        <p:spPr>
          <a:xfrm>
            <a:off x="1154952" y="4532845"/>
            <a:ext cx="30504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3" name="Google Shape;213;p16"/>
          <p:cNvSpPr/>
          <p:nvPr>
            <p:ph idx="2" type="pic"/>
          </p:nvPr>
        </p:nvSpPr>
        <p:spPr>
          <a:xfrm>
            <a:off x="1334552"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4" name="Google Shape;214;p16"/>
          <p:cNvSpPr txBox="1"/>
          <p:nvPr>
            <p:ph idx="3" type="body"/>
          </p:nvPr>
        </p:nvSpPr>
        <p:spPr>
          <a:xfrm>
            <a:off x="1154953" y="5109107"/>
            <a:ext cx="3050437" cy="917949"/>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5" name="Google Shape;215;p16"/>
          <p:cNvSpPr txBox="1"/>
          <p:nvPr>
            <p:ph idx="4" type="body"/>
          </p:nvPr>
        </p:nvSpPr>
        <p:spPr>
          <a:xfrm>
            <a:off x="4572537" y="4532846"/>
            <a:ext cx="3046766" cy="651156"/>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6" name="Google Shape;216;p16"/>
          <p:cNvSpPr/>
          <p:nvPr>
            <p:ph idx="5" type="pic"/>
          </p:nvPr>
        </p:nvSpPr>
        <p:spPr>
          <a:xfrm>
            <a:off x="4748463" y="2603500"/>
            <a:ext cx="2691241"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7" name="Google Shape;217;p16"/>
          <p:cNvSpPr txBox="1"/>
          <p:nvPr>
            <p:ph idx="6" type="body"/>
          </p:nvPr>
        </p:nvSpPr>
        <p:spPr>
          <a:xfrm>
            <a:off x="4568865" y="5184002"/>
            <a:ext cx="3050438" cy="843056"/>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8" name="Google Shape;218;p16"/>
          <p:cNvSpPr txBox="1"/>
          <p:nvPr>
            <p:ph idx="7" type="body"/>
          </p:nvPr>
        </p:nvSpPr>
        <p:spPr>
          <a:xfrm>
            <a:off x="7983434" y="4532847"/>
            <a:ext cx="3050438" cy="651154"/>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9" name="Google Shape;219;p16"/>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20" name="Google Shape;220;p16"/>
          <p:cNvSpPr txBox="1"/>
          <p:nvPr>
            <p:ph idx="9" type="body"/>
          </p:nvPr>
        </p:nvSpPr>
        <p:spPr>
          <a:xfrm>
            <a:off x="7983434" y="5184001"/>
            <a:ext cx="3050437" cy="843054"/>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21" name="Google Shape;221;p16"/>
          <p:cNvCxnSpPr/>
          <p:nvPr/>
        </p:nvCxnSpPr>
        <p:spPr>
          <a:xfrm>
            <a:off x="4388153" y="2603500"/>
            <a:ext cx="0" cy="3517594"/>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22" name="Google Shape;222;p16"/>
          <p:cNvCxnSpPr/>
          <p:nvPr/>
        </p:nvCxnSpPr>
        <p:spPr>
          <a:xfrm>
            <a:off x="7801905" y="2603500"/>
            <a:ext cx="0" cy="34925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23" name="Google Shape;223;p16"/>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16"/>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26" name="Shape 226"/>
        <p:cNvGrpSpPr/>
        <p:nvPr/>
      </p:nvGrpSpPr>
      <p:grpSpPr>
        <a:xfrm>
          <a:off x="0" y="0"/>
          <a:ext cx="0" cy="0"/>
          <a:chOff x="0" y="0"/>
          <a:chExt cx="0" cy="0"/>
        </a:xfrm>
      </p:grpSpPr>
      <p:sp>
        <p:nvSpPr>
          <p:cNvPr id="227" name="Google Shape;227;p17"/>
          <p:cNvSpPr txBox="1"/>
          <p:nvPr>
            <p:ph type="title"/>
          </p:nvPr>
        </p:nvSpPr>
        <p:spPr>
          <a:xfrm>
            <a:off x="1154953" y="973668"/>
            <a:ext cx="8825660"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17"/>
          <p:cNvSpPr txBox="1"/>
          <p:nvPr>
            <p:ph idx="1" type="body"/>
          </p:nvPr>
        </p:nvSpPr>
        <p:spPr>
          <a:xfrm rot="5400000">
            <a:off x="3827511" y="-69056"/>
            <a:ext cx="3416300" cy="8761412"/>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29" name="Google Shape;229;p17"/>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17"/>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232" name="Shape 232"/>
        <p:cNvGrpSpPr/>
        <p:nvPr/>
      </p:nvGrpSpPr>
      <p:grpSpPr>
        <a:xfrm>
          <a:off x="0" y="0"/>
          <a:ext cx="0" cy="0"/>
          <a:chOff x="0" y="0"/>
          <a:chExt cx="0" cy="0"/>
        </a:xfrm>
      </p:grpSpPr>
      <p:grpSp>
        <p:nvGrpSpPr>
          <p:cNvPr id="233" name="Google Shape;233;p18"/>
          <p:cNvGrpSpPr/>
          <p:nvPr/>
        </p:nvGrpSpPr>
        <p:grpSpPr>
          <a:xfrm>
            <a:off x="0" y="-2373"/>
            <a:ext cx="12192000" cy="6867027"/>
            <a:chOff x="0" y="-2373"/>
            <a:chExt cx="12192000" cy="6867027"/>
          </a:xfrm>
        </p:grpSpPr>
        <p:sp>
          <p:nvSpPr>
            <p:cNvPr id="234" name="Google Shape;234;p1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8"/>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8"/>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8"/>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8"/>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8"/>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8"/>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8"/>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8"/>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3" name="Google Shape;243;p1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4" name="Google Shape;244;p18"/>
          <p:cNvSpPr txBox="1"/>
          <p:nvPr>
            <p:ph type="title"/>
          </p:nvPr>
        </p:nvSpPr>
        <p:spPr>
          <a:xfrm rot="5400000">
            <a:off x="6909428" y="2945796"/>
            <a:ext cx="4748589" cy="141393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18"/>
          <p:cNvSpPr txBox="1"/>
          <p:nvPr>
            <p:ph idx="1" type="body"/>
          </p:nvPr>
        </p:nvSpPr>
        <p:spPr>
          <a:xfrm rot="5400000">
            <a:off x="1904432" y="528990"/>
            <a:ext cx="4748590" cy="6247546"/>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46" name="Google Shape;246;p18"/>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18"/>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1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7" name="Shape 37"/>
        <p:cNvGrpSpPr/>
        <p:nvPr/>
      </p:nvGrpSpPr>
      <p:grpSpPr>
        <a:xfrm>
          <a:off x="0" y="0"/>
          <a:ext cx="0" cy="0"/>
          <a:chOff x="0" y="0"/>
          <a:chExt cx="0" cy="0"/>
        </a:xfrm>
      </p:grpSpPr>
      <p:sp>
        <p:nvSpPr>
          <p:cNvPr id="38" name="Google Shape;38;p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0" name="Google Shape;40;p3"/>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43" name="Shape 43"/>
        <p:cNvGrpSpPr/>
        <p:nvPr/>
      </p:nvGrpSpPr>
      <p:grpSpPr>
        <a:xfrm>
          <a:off x="0" y="0"/>
          <a:ext cx="0" cy="0"/>
          <a:chOff x="0" y="0"/>
          <a:chExt cx="0" cy="0"/>
        </a:xfrm>
      </p:grpSpPr>
      <p:grpSp>
        <p:nvGrpSpPr>
          <p:cNvPr id="44" name="Google Shape;44;p4"/>
          <p:cNvGrpSpPr/>
          <p:nvPr/>
        </p:nvGrpSpPr>
        <p:grpSpPr>
          <a:xfrm>
            <a:off x="0" y="-2373"/>
            <a:ext cx="12192000" cy="6867027"/>
            <a:chOff x="0" y="-2373"/>
            <a:chExt cx="12192000" cy="6867027"/>
          </a:xfrm>
        </p:grpSpPr>
        <p:sp>
          <p:nvSpPr>
            <p:cNvPr id="45" name="Google Shape;45;p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53" name="Google Shape;53;p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4" name="Google Shape;54;p4"/>
          <p:cNvSpPr txBox="1"/>
          <p:nvPr>
            <p:ph type="title"/>
          </p:nvPr>
        </p:nvSpPr>
        <p:spPr>
          <a:xfrm>
            <a:off x="1154956" y="4966674"/>
            <a:ext cx="8825657"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
          <p:cNvSpPr/>
          <p:nvPr>
            <p:ph idx="2" type="pic"/>
          </p:nvPr>
        </p:nvSpPr>
        <p:spPr>
          <a:xfrm>
            <a:off x="1154955" y="685800"/>
            <a:ext cx="8825658" cy="3429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56" name="Google Shape;56;p4"/>
          <p:cNvSpPr txBox="1"/>
          <p:nvPr>
            <p:ph idx="1" type="body"/>
          </p:nvPr>
        </p:nvSpPr>
        <p:spPr>
          <a:xfrm>
            <a:off x="1154956" y="5536665"/>
            <a:ext cx="8825656" cy="49371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960"/>
              <a:buNone/>
              <a:defRPr sz="12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57" name="Google Shape;57;p4"/>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61" name="Shape 61"/>
        <p:cNvGrpSpPr/>
        <p:nvPr/>
      </p:nvGrpSpPr>
      <p:grpSpPr>
        <a:xfrm>
          <a:off x="0" y="0"/>
          <a:ext cx="0" cy="0"/>
          <a:chOff x="0" y="0"/>
          <a:chExt cx="0" cy="0"/>
        </a:xfrm>
      </p:grpSpPr>
      <p:grpSp>
        <p:nvGrpSpPr>
          <p:cNvPr id="62" name="Google Shape;62;p5"/>
          <p:cNvGrpSpPr/>
          <p:nvPr/>
        </p:nvGrpSpPr>
        <p:grpSpPr>
          <a:xfrm>
            <a:off x="0" y="-2373"/>
            <a:ext cx="12192000" cy="6867027"/>
            <a:chOff x="0" y="-2373"/>
            <a:chExt cx="12192000" cy="6867027"/>
          </a:xfrm>
        </p:grpSpPr>
        <p:sp>
          <p:nvSpPr>
            <p:cNvPr id="63" name="Google Shape;63;p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5"/>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5"/>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72" name="Google Shape;72;p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73" name="Google Shape;73;p5"/>
          <p:cNvSpPr txBox="1"/>
          <p:nvPr>
            <p:ph type="title"/>
          </p:nvPr>
        </p:nvSpPr>
        <p:spPr>
          <a:xfrm>
            <a:off x="1154956" y="2677645"/>
            <a:ext cx="4351023" cy="22838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75" name="Google Shape;75;p5"/>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9" name="Shape 79"/>
        <p:cNvGrpSpPr/>
        <p:nvPr/>
      </p:nvGrpSpPr>
      <p:grpSpPr>
        <a:xfrm>
          <a:off x="0" y="0"/>
          <a:ext cx="0" cy="0"/>
          <a:chOff x="0" y="0"/>
          <a:chExt cx="0" cy="0"/>
        </a:xfrm>
      </p:grpSpPr>
      <p:sp>
        <p:nvSpPr>
          <p:cNvPr id="80" name="Google Shape;80;p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6"/>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2" name="Google Shape;82;p6"/>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3" name="Google Shape;83;p6"/>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6"/>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6" name="Shape 86"/>
        <p:cNvGrpSpPr/>
        <p:nvPr/>
      </p:nvGrpSpPr>
      <p:grpSpPr>
        <a:xfrm>
          <a:off x="0" y="0"/>
          <a:ext cx="0" cy="0"/>
          <a:chOff x="0" y="0"/>
          <a:chExt cx="0" cy="0"/>
        </a:xfrm>
      </p:grpSpPr>
      <p:sp>
        <p:nvSpPr>
          <p:cNvPr id="87" name="Google Shape;87;p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7"/>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89" name="Google Shape;89;p7"/>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0" name="Google Shape;90;p7"/>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91" name="Google Shape;91;p7"/>
          <p:cNvSpPr txBox="1"/>
          <p:nvPr>
            <p:ph idx="4" type="body"/>
          </p:nvPr>
        </p:nvSpPr>
        <p:spPr>
          <a:xfrm>
            <a:off x="6208710" y="3179762"/>
            <a:ext cx="4825159" cy="2840039"/>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2" name="Google Shape;92;p7"/>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7"/>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5" name="Shape 95"/>
        <p:cNvGrpSpPr/>
        <p:nvPr/>
      </p:nvGrpSpPr>
      <p:grpSpPr>
        <a:xfrm>
          <a:off x="0" y="0"/>
          <a:ext cx="0" cy="0"/>
          <a:chOff x="0" y="0"/>
          <a:chExt cx="0" cy="0"/>
        </a:xfrm>
      </p:grpSpPr>
      <p:sp>
        <p:nvSpPr>
          <p:cNvPr id="96" name="Google Shape;96;p8"/>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8"/>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8"/>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100" name="Shape 100"/>
        <p:cNvGrpSpPr/>
        <p:nvPr/>
      </p:nvGrpSpPr>
      <p:grpSpPr>
        <a:xfrm>
          <a:off x="0" y="0"/>
          <a:ext cx="0" cy="0"/>
          <a:chOff x="0" y="0"/>
          <a:chExt cx="0" cy="0"/>
        </a:xfrm>
      </p:grpSpPr>
      <p:sp>
        <p:nvSpPr>
          <p:cNvPr id="101" name="Google Shape;101;p9"/>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9"/>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105" name="Shape 105"/>
        <p:cNvGrpSpPr/>
        <p:nvPr/>
      </p:nvGrpSpPr>
      <p:grpSpPr>
        <a:xfrm>
          <a:off x="0" y="0"/>
          <a:ext cx="0" cy="0"/>
          <a:chOff x="0" y="0"/>
          <a:chExt cx="0" cy="0"/>
        </a:xfrm>
      </p:grpSpPr>
      <p:grpSp>
        <p:nvGrpSpPr>
          <p:cNvPr id="106" name="Google Shape;106;p10"/>
          <p:cNvGrpSpPr/>
          <p:nvPr/>
        </p:nvGrpSpPr>
        <p:grpSpPr>
          <a:xfrm>
            <a:off x="0" y="-2373"/>
            <a:ext cx="12192000" cy="6867027"/>
            <a:chOff x="0" y="-2373"/>
            <a:chExt cx="12192000" cy="6867027"/>
          </a:xfrm>
        </p:grpSpPr>
        <p:sp>
          <p:nvSpPr>
            <p:cNvPr id="107" name="Google Shape;107;p1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0"/>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0"/>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0"/>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0"/>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0"/>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0"/>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0"/>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6" name="Google Shape;116;p1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7" name="Google Shape;117;p10"/>
          <p:cNvSpPr txBox="1"/>
          <p:nvPr>
            <p:ph type="title"/>
          </p:nvPr>
        </p:nvSpPr>
        <p:spPr>
          <a:xfrm>
            <a:off x="1154954" y="1295400"/>
            <a:ext cx="2793159"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0"/>
          <p:cNvSpPr txBox="1"/>
          <p:nvPr>
            <p:ph idx="1" type="body"/>
          </p:nvPr>
        </p:nvSpPr>
        <p:spPr>
          <a:xfrm>
            <a:off x="5781146" y="1447800"/>
            <a:ext cx="5190065" cy="4572000"/>
          </a:xfrm>
          <a:prstGeom prst="rect">
            <a:avLst/>
          </a:prstGeom>
          <a:noFill/>
          <a:ln>
            <a:noFill/>
          </a:ln>
        </p:spPr>
        <p:txBody>
          <a:bodyPr anchorCtr="0" anchor="ctr"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9" name="Google Shape;119;p10"/>
          <p:cNvSpPr txBox="1"/>
          <p:nvPr>
            <p:ph idx="2" type="body"/>
          </p:nvPr>
        </p:nvSpPr>
        <p:spPr>
          <a:xfrm>
            <a:off x="1154955" y="2895600"/>
            <a:ext cx="2793158" cy="3129279"/>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0" name="Google Shape;120;p10"/>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0"/>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2373"/>
            <a:ext cx="12192000" cy="6867027"/>
            <a:chOff x="0" y="-2373"/>
            <a:chExt cx="12192000" cy="6867027"/>
          </a:xfrm>
        </p:grpSpPr>
        <p:sp>
          <p:nvSpPr>
            <p:cNvPr id="7" name="Google Shape;7;p1"/>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7" name="Google Shape;17;p1"/>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8" name="Google Shape;18;p1"/>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9" name="Google Shape;19;p1"/>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 name="Google Shape;20;p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19"/>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5400"/>
              <a:buFont typeface="Century Gothic"/>
              <a:buNone/>
            </a:pPr>
            <a:r>
              <a:rPr lang="en-US"/>
              <a:t>BR 136 An Act Relating To School Bus Safety</a:t>
            </a:r>
            <a:endParaRPr/>
          </a:p>
        </p:txBody>
      </p:sp>
      <p:sp>
        <p:nvSpPr>
          <p:cNvPr id="255" name="Google Shape;255;p19"/>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lang="en-US"/>
              <a:t>STOP-ARM CAMERAS ON SCHOOL BUSES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28"/>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Cost </a:t>
            </a:r>
            <a:endParaRPr/>
          </a:p>
        </p:txBody>
      </p:sp>
      <p:sp>
        <p:nvSpPr>
          <p:cNvPr id="310" name="Google Shape;310;p28"/>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Cost will vary depending on district size and purchase</a:t>
            </a:r>
            <a:endParaRPr/>
          </a:p>
          <a:p>
            <a:pPr indent="-285750" lvl="1" marL="742950" rtl="0" algn="l">
              <a:spcBef>
                <a:spcPts val="1000"/>
              </a:spcBef>
              <a:spcAft>
                <a:spcPts val="0"/>
              </a:spcAft>
              <a:buSzPts val="1280"/>
              <a:buChar char="►"/>
            </a:pPr>
            <a:r>
              <a:rPr lang="en-US"/>
              <a:t>Examples: </a:t>
            </a:r>
            <a:endParaRPr/>
          </a:p>
          <a:p>
            <a:pPr indent="-228600" lvl="2" marL="1143000" rtl="0" algn="l">
              <a:spcBef>
                <a:spcPts val="1000"/>
              </a:spcBef>
              <a:spcAft>
                <a:spcPts val="0"/>
              </a:spcAft>
              <a:buSzPts val="1120"/>
              <a:buChar char="►"/>
            </a:pPr>
            <a:r>
              <a:rPr lang="en-US"/>
              <a:t>Single stop-arm camera system could be as much as $1200</a:t>
            </a:r>
            <a:endParaRPr/>
          </a:p>
          <a:p>
            <a:pPr indent="-228600" lvl="2" marL="1143000" rtl="0" algn="l">
              <a:spcBef>
                <a:spcPts val="1000"/>
              </a:spcBef>
              <a:spcAft>
                <a:spcPts val="0"/>
              </a:spcAft>
              <a:buSzPts val="1120"/>
              <a:buChar char="►"/>
            </a:pPr>
            <a:r>
              <a:rPr lang="en-US"/>
              <a:t>Integrating stop-arm camera in to current existing system may only cost $300-$350</a:t>
            </a:r>
            <a:endParaRPr/>
          </a:p>
          <a:p>
            <a:pPr indent="-157480" lvl="2" marL="1143000" rtl="0" algn="l">
              <a:spcBef>
                <a:spcPts val="1000"/>
              </a:spcBef>
              <a:spcAft>
                <a:spcPts val="0"/>
              </a:spcAft>
              <a:buSzPts val="112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29"/>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Funding</a:t>
            </a:r>
            <a:endParaRPr/>
          </a:p>
        </p:txBody>
      </p:sp>
      <p:sp>
        <p:nvSpPr>
          <p:cNvPr id="316" name="Google Shape;316;p29"/>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Projections suggest stop-arm cameras could generate as much as 96,804,000 annually</a:t>
            </a:r>
            <a:endParaRPr/>
          </a:p>
          <a:p>
            <a:pPr indent="-285750" lvl="1" marL="742950" rtl="0" algn="l">
              <a:spcBef>
                <a:spcPts val="1000"/>
              </a:spcBef>
              <a:spcAft>
                <a:spcPts val="0"/>
              </a:spcAft>
              <a:buSzPts val="1280"/>
              <a:buChar char="►"/>
            </a:pPr>
            <a:r>
              <a:rPr lang="en-US"/>
              <a:t>77,443,200 to school districts</a:t>
            </a:r>
            <a:endParaRPr/>
          </a:p>
          <a:p>
            <a:pPr indent="-285750" lvl="1" marL="742950" rtl="0" algn="l">
              <a:spcBef>
                <a:spcPts val="1000"/>
              </a:spcBef>
              <a:spcAft>
                <a:spcPts val="0"/>
              </a:spcAft>
              <a:buSzPts val="1280"/>
              <a:buChar char="►"/>
            </a:pPr>
            <a:r>
              <a:rPr lang="en-US"/>
              <a:t>9,680,400 to Kentucky Department of Education</a:t>
            </a:r>
            <a:endParaRPr/>
          </a:p>
          <a:p>
            <a:pPr indent="-285750" lvl="1" marL="742950" rtl="0" algn="l">
              <a:spcBef>
                <a:spcPts val="1000"/>
              </a:spcBef>
              <a:spcAft>
                <a:spcPts val="0"/>
              </a:spcAft>
              <a:buSzPts val="1280"/>
              <a:buChar char="►"/>
            </a:pPr>
            <a:r>
              <a:rPr lang="en-US"/>
              <a:t>9,680,400 to Transportation Cabinet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3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Distribution of funds</a:t>
            </a:r>
            <a:endParaRPr/>
          </a:p>
        </p:txBody>
      </p:sp>
      <p:sp>
        <p:nvSpPr>
          <p:cNvPr id="322" name="Google Shape;322;p30"/>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Eighty percent of funds collected shall be immediately forwarded to the school district in which the violation occurred for the purchase or lease, installation, operation, and maintenance of the school stop arm cameras</a:t>
            </a:r>
            <a:endParaRPr/>
          </a:p>
          <a:p>
            <a:pPr indent="-285750" lvl="1" marL="742950" rtl="0" algn="l">
              <a:spcBef>
                <a:spcPts val="1000"/>
              </a:spcBef>
              <a:spcAft>
                <a:spcPts val="0"/>
              </a:spcAft>
              <a:buSzPts val="1280"/>
              <a:buChar char="►"/>
            </a:pPr>
            <a:r>
              <a:rPr lang="en-US"/>
              <a:t>Many third party contractors will lease equipment to the districts for a percentage of the citation, capped at 80% or $160. </a:t>
            </a:r>
            <a:endParaRPr/>
          </a:p>
          <a:p>
            <a:pPr indent="-342900" lvl="0" marL="342900" rtl="0" algn="l">
              <a:spcBef>
                <a:spcPts val="1000"/>
              </a:spcBef>
              <a:spcAft>
                <a:spcPts val="0"/>
              </a:spcAft>
              <a:buSzPts val="1440"/>
              <a:buChar char="►"/>
            </a:pPr>
            <a:r>
              <a:rPr lang="en-US"/>
              <a:t>Ten percent forwarded to Kentucky Department of Education for inspection cost and promotion of school safety</a:t>
            </a:r>
            <a:endParaRPr/>
          </a:p>
          <a:p>
            <a:pPr indent="-342900" lvl="0" marL="342900" rtl="0" algn="l">
              <a:spcBef>
                <a:spcPts val="1000"/>
              </a:spcBef>
              <a:spcAft>
                <a:spcPts val="0"/>
              </a:spcAft>
              <a:buSzPts val="1440"/>
              <a:buChar char="►"/>
            </a:pPr>
            <a:r>
              <a:rPr lang="en-US"/>
              <a:t>Ten percent to the Transportation Cabinet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31"/>
          <p:cNvSpPr txBox="1"/>
          <p:nvPr>
            <p:ph type="title"/>
          </p:nvPr>
        </p:nvSpPr>
        <p:spPr>
          <a:xfrm>
            <a:off x="1154953" y="669471"/>
            <a:ext cx="8761413" cy="101116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Many counties already implementing stop-arm technology</a:t>
            </a:r>
            <a:endParaRPr/>
          </a:p>
        </p:txBody>
      </p:sp>
      <p:sp>
        <p:nvSpPr>
          <p:cNvPr id="328" name="Google Shape;328;p31"/>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Currently at least 12 counties have stop-arm cameras installed on buses in their fleet.</a:t>
            </a:r>
            <a:endParaRPr/>
          </a:p>
          <a:p>
            <a:pPr indent="-285750" lvl="1" marL="742950" rtl="0" algn="l">
              <a:spcBef>
                <a:spcPts val="1000"/>
              </a:spcBef>
              <a:spcAft>
                <a:spcPts val="0"/>
              </a:spcAft>
              <a:buSzPts val="1280"/>
              <a:buChar char="►"/>
            </a:pPr>
            <a:r>
              <a:rPr lang="en-US"/>
              <a:t>Ballard, Barren, Crittenden, Edmonson, Trimble, Greenup, Hardin, Bullitt, Green, Harrison, Trigg</a:t>
            </a:r>
            <a:endParaRPr/>
          </a:p>
          <a:p>
            <a:pPr indent="-285750" lvl="1" marL="742950" rtl="0" algn="l">
              <a:spcBef>
                <a:spcPts val="1000"/>
              </a:spcBef>
              <a:spcAft>
                <a:spcPts val="0"/>
              </a:spcAft>
              <a:buSzPts val="1280"/>
              <a:buChar char="►"/>
            </a:pPr>
            <a:r>
              <a:rPr lang="en-US"/>
              <a:t>What are the rest waiting on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3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Questions?</a:t>
            </a:r>
            <a:endParaRPr/>
          </a:p>
        </p:txBody>
      </p:sp>
      <p:sp>
        <p:nvSpPr>
          <p:cNvPr id="334" name="Google Shape;334;p32"/>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251459" lvl="0" marL="342900" rtl="0" algn="l">
              <a:spcBef>
                <a:spcPts val="0"/>
              </a:spcBef>
              <a:spcAft>
                <a:spcPts val="0"/>
              </a:spcAft>
              <a:buSzPts val="144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3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STOP-ARM CAMERA</a:t>
            </a:r>
            <a:endParaRPr/>
          </a:p>
        </p:txBody>
      </p:sp>
      <p:sp>
        <p:nvSpPr>
          <p:cNvPr id="340" name="Google Shape;340;p33"/>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A device installed on the exterior of a school bus for the purpose of capturing recorded images of motor vehicles passing the school bus from any direction when the bus is stopped with the stop arm fully extended and signal lights activated. KRS 189.370(1)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34"/>
          <p:cNvSpPr txBox="1"/>
          <p:nvPr>
            <p:ph type="title"/>
          </p:nvPr>
        </p:nvSpPr>
        <p:spPr>
          <a:xfrm>
            <a:off x="1154953" y="612321"/>
            <a:ext cx="8761413" cy="152672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Do we have an illegal passing problem?</a:t>
            </a:r>
            <a:endParaRPr/>
          </a:p>
        </p:txBody>
      </p:sp>
      <p:sp>
        <p:nvSpPr>
          <p:cNvPr id="346" name="Google Shape;346;p34"/>
          <p:cNvSpPr txBox="1"/>
          <p:nvPr>
            <p:ph idx="1" type="body"/>
          </p:nvPr>
        </p:nvSpPr>
        <p:spPr>
          <a:xfrm>
            <a:off x="1154955" y="2603500"/>
            <a:ext cx="8761412" cy="396058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2018 survey by the National Association of State Directors of Pupil Transportation Services reports the prevalence of illegal school bus passing in 38 states including Kentucky.</a:t>
            </a:r>
            <a:endParaRPr/>
          </a:p>
          <a:p>
            <a:pPr indent="-342900" lvl="0" marL="342900" rtl="0" algn="l">
              <a:spcBef>
                <a:spcPts val="1000"/>
              </a:spcBef>
              <a:spcAft>
                <a:spcPts val="0"/>
              </a:spcAft>
              <a:buSzPts val="1440"/>
              <a:buChar char="►"/>
            </a:pPr>
            <a:r>
              <a:rPr lang="en-US"/>
              <a:t>The 2,667 participating Kentucky school bus operators reported on April 25</a:t>
            </a:r>
            <a:r>
              <a:rPr baseline="30000" lang="en-US"/>
              <a:t>th</a:t>
            </a:r>
            <a:r>
              <a:rPr lang="en-US"/>
              <a:t> 2018 </a:t>
            </a:r>
            <a:endParaRPr/>
          </a:p>
          <a:p>
            <a:pPr indent="-285750" lvl="1" marL="742950" rtl="0" algn="l">
              <a:spcBef>
                <a:spcPts val="1000"/>
              </a:spcBef>
              <a:spcAft>
                <a:spcPts val="0"/>
              </a:spcAft>
              <a:buSzPts val="1280"/>
              <a:buChar char="►"/>
            </a:pPr>
            <a:r>
              <a:rPr lang="en-US"/>
              <a:t>728 illegal passes</a:t>
            </a:r>
            <a:endParaRPr/>
          </a:p>
          <a:p>
            <a:pPr indent="-228600" lvl="2" marL="1143000" rtl="0" algn="l">
              <a:spcBef>
                <a:spcPts val="1000"/>
              </a:spcBef>
              <a:spcAft>
                <a:spcPts val="0"/>
              </a:spcAft>
              <a:buSzPts val="1120"/>
              <a:buChar char="►"/>
            </a:pPr>
            <a:r>
              <a:rPr lang="en-US"/>
              <a:t>270 morning</a:t>
            </a:r>
            <a:endParaRPr/>
          </a:p>
          <a:p>
            <a:pPr indent="-228600" lvl="2" marL="1143000" rtl="0" algn="l">
              <a:spcBef>
                <a:spcPts val="1000"/>
              </a:spcBef>
              <a:spcAft>
                <a:spcPts val="0"/>
              </a:spcAft>
              <a:buSzPts val="1120"/>
              <a:buChar char="►"/>
            </a:pPr>
            <a:r>
              <a:rPr lang="en-US"/>
              <a:t>64 midday</a:t>
            </a:r>
            <a:endParaRPr/>
          </a:p>
          <a:p>
            <a:pPr indent="-228600" lvl="2" marL="1143000" rtl="0" algn="l">
              <a:spcBef>
                <a:spcPts val="1000"/>
              </a:spcBef>
              <a:spcAft>
                <a:spcPts val="0"/>
              </a:spcAft>
              <a:buSzPts val="1120"/>
              <a:buChar char="►"/>
            </a:pPr>
            <a:r>
              <a:rPr lang="en-US"/>
              <a:t>394 evening</a:t>
            </a:r>
            <a:endParaRPr/>
          </a:p>
          <a:p>
            <a:pPr indent="-228600" lvl="2" marL="1143000" rtl="0" algn="l">
              <a:spcBef>
                <a:spcPts val="1000"/>
              </a:spcBef>
              <a:spcAft>
                <a:spcPts val="0"/>
              </a:spcAft>
              <a:buSzPts val="1120"/>
              <a:buChar char="►"/>
            </a:pPr>
            <a:r>
              <a:rPr lang="en-US"/>
              <a:t>489 passed from rear 239 passed from front</a:t>
            </a:r>
            <a:endParaRPr/>
          </a:p>
          <a:p>
            <a:pPr indent="-228600" lvl="2" marL="1143000" rtl="0" algn="l">
              <a:spcBef>
                <a:spcPts val="1000"/>
              </a:spcBef>
              <a:spcAft>
                <a:spcPts val="0"/>
              </a:spcAft>
              <a:buSzPts val="1120"/>
              <a:buChar char="►"/>
            </a:pPr>
            <a:r>
              <a:rPr lang="en-US"/>
              <a:t>705 passed on left 23 passed on right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3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Illegal Passing</a:t>
            </a:r>
            <a:endParaRPr/>
          </a:p>
        </p:txBody>
      </p:sp>
      <p:sp>
        <p:nvSpPr>
          <p:cNvPr id="352" name="Google Shape;352;p35"/>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728 observed with 27% participation 2667 buses</a:t>
            </a:r>
            <a:endParaRPr/>
          </a:p>
          <a:p>
            <a:pPr indent="-342900" lvl="0" marL="342900" rtl="0" algn="l">
              <a:spcBef>
                <a:spcPts val="1000"/>
              </a:spcBef>
              <a:spcAft>
                <a:spcPts val="0"/>
              </a:spcAft>
              <a:buSzPts val="1440"/>
              <a:buChar char="►"/>
            </a:pPr>
            <a:r>
              <a:rPr lang="en-US"/>
              <a:t>9854 buses in inventory </a:t>
            </a:r>
            <a:endParaRPr/>
          </a:p>
          <a:p>
            <a:pPr indent="-285750" lvl="1" marL="742950" rtl="0" algn="l">
              <a:spcBef>
                <a:spcPts val="1000"/>
              </a:spcBef>
              <a:spcAft>
                <a:spcPts val="0"/>
              </a:spcAft>
              <a:buSzPts val="1280"/>
              <a:buChar char="►"/>
            </a:pPr>
            <a:r>
              <a:rPr lang="en-US"/>
              <a:t>If all buses participated we would expect to see 2689 illegal passes on the survey date</a:t>
            </a:r>
            <a:endParaRPr/>
          </a:p>
          <a:p>
            <a:pPr indent="-285750" lvl="1" marL="742950" rtl="0" algn="l">
              <a:spcBef>
                <a:spcPts val="1000"/>
              </a:spcBef>
              <a:spcAft>
                <a:spcPts val="0"/>
              </a:spcAft>
              <a:buSzPts val="1280"/>
              <a:buChar char="►"/>
            </a:pPr>
            <a:r>
              <a:rPr lang="en-US"/>
              <a:t>If we have 180 school days potentially we could expect to see 484,020 illegal passes annually </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3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Current KRS </a:t>
            </a:r>
            <a:endParaRPr/>
          </a:p>
        </p:txBody>
      </p:sp>
      <p:sp>
        <p:nvSpPr>
          <p:cNvPr id="358" name="Google Shape;358;p36"/>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1116"/>
              <a:buChar char="►"/>
            </a:pPr>
            <a:r>
              <a:rPr lang="en-US" sz="1395"/>
              <a:t>KRS 189.370 (illegal school bus passing) are set forth in KRS 189.990(5) </a:t>
            </a:r>
            <a:endParaRPr/>
          </a:p>
          <a:p>
            <a:pPr indent="-342900" lvl="0" marL="342900" rtl="0" algn="l">
              <a:lnSpc>
                <a:spcPct val="80000"/>
              </a:lnSpc>
              <a:spcBef>
                <a:spcPts val="1000"/>
              </a:spcBef>
              <a:spcAft>
                <a:spcPts val="0"/>
              </a:spcAft>
              <a:buSzPts val="1116"/>
              <a:buChar char="►"/>
            </a:pPr>
            <a:r>
              <a:rPr lang="en-US" sz="1395"/>
              <a:t>First Offense: </a:t>
            </a:r>
            <a:endParaRPr/>
          </a:p>
          <a:p>
            <a:pPr indent="-285750" lvl="1" marL="742950" rtl="0" algn="l">
              <a:lnSpc>
                <a:spcPct val="80000"/>
              </a:lnSpc>
              <a:spcBef>
                <a:spcPts val="1000"/>
              </a:spcBef>
              <a:spcAft>
                <a:spcPts val="0"/>
              </a:spcAft>
              <a:buSzPts val="992"/>
              <a:buChar char="►"/>
            </a:pPr>
            <a:r>
              <a:rPr lang="en-US" sz="1240"/>
              <a:t>Fine: $100-$200; and or </a:t>
            </a:r>
            <a:endParaRPr/>
          </a:p>
          <a:p>
            <a:pPr indent="-285750" lvl="1" marL="742950" rtl="0" algn="l">
              <a:lnSpc>
                <a:spcPct val="80000"/>
              </a:lnSpc>
              <a:spcBef>
                <a:spcPts val="1000"/>
              </a:spcBef>
              <a:spcAft>
                <a:spcPts val="0"/>
              </a:spcAft>
              <a:buSzPts val="992"/>
              <a:buChar char="►"/>
            </a:pPr>
            <a:r>
              <a:rPr lang="en-US" sz="1240"/>
              <a:t>Imprisonment: 30-60 days; and </a:t>
            </a:r>
            <a:endParaRPr/>
          </a:p>
          <a:p>
            <a:pPr indent="-285750" lvl="1" marL="742950" rtl="0" algn="l">
              <a:lnSpc>
                <a:spcPct val="80000"/>
              </a:lnSpc>
              <a:spcBef>
                <a:spcPts val="1000"/>
              </a:spcBef>
              <a:spcAft>
                <a:spcPts val="0"/>
              </a:spcAft>
              <a:buSzPts val="992"/>
              <a:buChar char="►"/>
            </a:pPr>
            <a:r>
              <a:rPr lang="en-US" sz="1240"/>
              <a:t>At least 6 points assessed against driving record</a:t>
            </a:r>
            <a:endParaRPr/>
          </a:p>
          <a:p>
            <a:pPr indent="-342900" lvl="0" marL="342900" rtl="0" algn="l">
              <a:lnSpc>
                <a:spcPct val="80000"/>
              </a:lnSpc>
              <a:spcBef>
                <a:spcPts val="1000"/>
              </a:spcBef>
              <a:spcAft>
                <a:spcPts val="0"/>
              </a:spcAft>
              <a:buSzPts val="1116"/>
              <a:buChar char="►"/>
            </a:pPr>
            <a:r>
              <a:rPr lang="en-US" sz="1395"/>
              <a:t>Second Offense: </a:t>
            </a:r>
            <a:endParaRPr/>
          </a:p>
          <a:p>
            <a:pPr indent="-285750" lvl="1" marL="742950" rtl="0" algn="l">
              <a:lnSpc>
                <a:spcPct val="80000"/>
              </a:lnSpc>
              <a:spcBef>
                <a:spcPts val="1000"/>
              </a:spcBef>
              <a:spcAft>
                <a:spcPts val="0"/>
              </a:spcAft>
              <a:buSzPts val="992"/>
              <a:buChar char="►"/>
            </a:pPr>
            <a:r>
              <a:rPr lang="en-US" sz="1240"/>
              <a:t>Fine: 300-500; and / or</a:t>
            </a:r>
            <a:endParaRPr/>
          </a:p>
          <a:p>
            <a:pPr indent="-285750" lvl="1" marL="742950" rtl="0" algn="l">
              <a:lnSpc>
                <a:spcPct val="80000"/>
              </a:lnSpc>
              <a:spcBef>
                <a:spcPts val="1000"/>
              </a:spcBef>
              <a:spcAft>
                <a:spcPts val="0"/>
              </a:spcAft>
              <a:buSzPts val="992"/>
              <a:buChar char="►"/>
            </a:pPr>
            <a:r>
              <a:rPr lang="en-US" sz="1240"/>
              <a:t>Imprisonment: 60 days – 6 months; and </a:t>
            </a:r>
            <a:endParaRPr/>
          </a:p>
          <a:p>
            <a:pPr indent="-285750" lvl="1" marL="742950" rtl="0" algn="l">
              <a:lnSpc>
                <a:spcPct val="80000"/>
              </a:lnSpc>
              <a:spcBef>
                <a:spcPts val="1000"/>
              </a:spcBef>
              <a:spcAft>
                <a:spcPts val="0"/>
              </a:spcAft>
              <a:buSzPts val="992"/>
              <a:buChar char="►"/>
            </a:pPr>
            <a:r>
              <a:rPr lang="en-US" sz="1240"/>
              <a:t>At least 6 additional points assessed against driving record (12 points = suspension) </a:t>
            </a:r>
            <a:endParaRPr/>
          </a:p>
          <a:p>
            <a:pPr indent="0" lvl="1" marL="457200" rtl="0" algn="l">
              <a:lnSpc>
                <a:spcPct val="80000"/>
              </a:lnSpc>
              <a:spcBef>
                <a:spcPts val="1000"/>
              </a:spcBef>
              <a:spcAft>
                <a:spcPts val="0"/>
              </a:spcAft>
              <a:buSzPts val="992"/>
              <a:buNone/>
            </a:pPr>
            <a:r>
              <a:t/>
            </a:r>
            <a:endParaRPr sz="1240"/>
          </a:p>
          <a:p>
            <a:pPr indent="0" lvl="1" marL="457200" rtl="0" algn="l">
              <a:lnSpc>
                <a:spcPct val="80000"/>
              </a:lnSpc>
              <a:spcBef>
                <a:spcPts val="1000"/>
              </a:spcBef>
              <a:spcAft>
                <a:spcPts val="0"/>
              </a:spcAft>
              <a:buSzPts val="992"/>
              <a:buNone/>
            </a:pPr>
            <a:r>
              <a:rPr lang="en-US" sz="1240"/>
              <a:t>																		</a:t>
            </a:r>
            <a:endParaRPr/>
          </a:p>
          <a:p>
            <a:pPr indent="0" lvl="1" marL="457200" rtl="0" algn="l">
              <a:lnSpc>
                <a:spcPct val="80000"/>
              </a:lnSpc>
              <a:spcBef>
                <a:spcPts val="1000"/>
              </a:spcBef>
              <a:spcAft>
                <a:spcPts val="0"/>
              </a:spcAft>
              <a:buSzPts val="992"/>
              <a:buNone/>
            </a:pPr>
            <a:r>
              <a:t/>
            </a:r>
            <a:endParaRPr sz="124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3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Proposed changes</a:t>
            </a:r>
            <a:endParaRPr/>
          </a:p>
        </p:txBody>
      </p:sp>
      <p:sp>
        <p:nvSpPr>
          <p:cNvPr id="364" name="Google Shape;364;p37"/>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Adding civil penalty option</a:t>
            </a:r>
            <a:endParaRPr/>
          </a:p>
          <a:p>
            <a:pPr indent="-285750" lvl="1" marL="742950" rtl="0" algn="l">
              <a:spcBef>
                <a:spcPts val="1000"/>
              </a:spcBef>
              <a:spcAft>
                <a:spcPts val="0"/>
              </a:spcAft>
              <a:buSzPts val="1280"/>
              <a:buChar char="►"/>
            </a:pPr>
            <a:r>
              <a:rPr lang="en-US"/>
              <a:t>First offense: $200</a:t>
            </a:r>
            <a:endParaRPr/>
          </a:p>
          <a:p>
            <a:pPr indent="-285750" lvl="1" marL="742950" rtl="0" algn="l">
              <a:spcBef>
                <a:spcPts val="1000"/>
              </a:spcBef>
              <a:spcAft>
                <a:spcPts val="0"/>
              </a:spcAft>
              <a:buSzPts val="1280"/>
              <a:buChar char="►"/>
            </a:pPr>
            <a:r>
              <a:rPr lang="en-US"/>
              <a:t>Second offense: $500 within 3 years</a:t>
            </a:r>
            <a:endParaRPr/>
          </a:p>
          <a:p>
            <a:pPr indent="-285750" lvl="1" marL="742950" rtl="0" algn="l">
              <a:spcBef>
                <a:spcPts val="1000"/>
              </a:spcBef>
              <a:spcAft>
                <a:spcPts val="0"/>
              </a:spcAft>
              <a:buSzPts val="1280"/>
              <a:buChar char="►"/>
            </a:pPr>
            <a:r>
              <a:rPr lang="en-US"/>
              <a:t>Civil penalty must be issued within 30 days of offense</a:t>
            </a:r>
            <a:endParaRPr/>
          </a:p>
          <a:p>
            <a:pPr indent="-285750" lvl="1" marL="742950" rtl="0" algn="l">
              <a:spcBef>
                <a:spcPts val="1000"/>
              </a:spcBef>
              <a:spcAft>
                <a:spcPts val="0"/>
              </a:spcAft>
              <a:buSzPts val="1280"/>
              <a:buChar char="►"/>
            </a:pPr>
            <a:r>
              <a:rPr lang="en-US"/>
              <a:t>Civil penalty must be paid within 30 days of offense</a:t>
            </a:r>
            <a:endParaRPr/>
          </a:p>
          <a:p>
            <a:pPr indent="-285750" lvl="1" marL="742950" rtl="0" algn="l">
              <a:spcBef>
                <a:spcPts val="1000"/>
              </a:spcBef>
              <a:spcAft>
                <a:spcPts val="0"/>
              </a:spcAft>
              <a:buSzPts val="1280"/>
              <a:buChar char="►"/>
            </a:pPr>
            <a:r>
              <a:rPr lang="en-US"/>
              <a:t>Failure to pay results in immediate suspension of vehicle registration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20"/>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5400"/>
              <a:buFont typeface="Century Gothic"/>
              <a:buNone/>
            </a:pPr>
            <a:r>
              <a:rPr lang="en-US"/>
              <a:t>BR 136 An Act Relating To School Bus Safety</a:t>
            </a:r>
            <a:endParaRPr/>
          </a:p>
        </p:txBody>
      </p:sp>
      <p:sp>
        <p:nvSpPr>
          <p:cNvPr id="261" name="Google Shape;261;p20"/>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lang="en-US"/>
              <a:t>STOP-ARM CAMERAS ON SCHOOL BUSES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38"/>
          <p:cNvSpPr txBox="1"/>
          <p:nvPr>
            <p:ph type="title"/>
          </p:nvPr>
        </p:nvSpPr>
        <p:spPr>
          <a:xfrm>
            <a:off x="1154953" y="897468"/>
            <a:ext cx="8761500" cy="7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Implementation</a:t>
            </a:r>
            <a:endParaRPr/>
          </a:p>
        </p:txBody>
      </p:sp>
      <p:sp>
        <p:nvSpPr>
          <p:cNvPr id="370" name="Google Shape;370;p38"/>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Install stop-arm cameras by August 1, 2023</a:t>
            </a:r>
            <a:endParaRPr/>
          </a:p>
          <a:p>
            <a:pPr indent="-342900" lvl="0" marL="342900" rtl="0" algn="l">
              <a:spcBef>
                <a:spcPts val="1000"/>
              </a:spcBef>
              <a:spcAft>
                <a:spcPts val="0"/>
              </a:spcAft>
              <a:buSzPts val="1440"/>
              <a:buChar char="►"/>
            </a:pPr>
            <a:r>
              <a:rPr lang="en-US"/>
              <a:t>1) District may contract with third party</a:t>
            </a:r>
            <a:endParaRPr/>
          </a:p>
          <a:p>
            <a:pPr indent="-342900" lvl="0" marL="342900" rtl="0" algn="l">
              <a:spcBef>
                <a:spcPts val="1000"/>
              </a:spcBef>
              <a:spcAft>
                <a:spcPts val="0"/>
              </a:spcAft>
              <a:buSzPts val="1440"/>
              <a:buChar char="►"/>
            </a:pPr>
            <a:r>
              <a:rPr lang="en-US"/>
              <a:t>2) Create procedures for submitting and processing</a:t>
            </a:r>
            <a:endParaRPr/>
          </a:p>
          <a:p>
            <a:pPr indent="-342900" lvl="0" marL="342900" rtl="0" algn="l">
              <a:spcBef>
                <a:spcPts val="1000"/>
              </a:spcBef>
              <a:spcAft>
                <a:spcPts val="0"/>
              </a:spcAft>
              <a:buSzPts val="1440"/>
              <a:buChar char="►"/>
            </a:pPr>
            <a:r>
              <a:rPr lang="en-US"/>
              <a:t>3) 90 day emergency replacement window</a:t>
            </a:r>
            <a:endParaRPr/>
          </a:p>
          <a:p>
            <a:pPr indent="-342900" lvl="0" marL="342900" rtl="0" algn="l">
              <a:spcBef>
                <a:spcPts val="1000"/>
              </a:spcBef>
              <a:spcAft>
                <a:spcPts val="0"/>
              </a:spcAft>
              <a:buSzPts val="1440"/>
              <a:buChar char="►"/>
            </a:pPr>
            <a:r>
              <a:rPr lang="en-US"/>
              <a:t>4) Exceptions and extensions</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39"/>
          <p:cNvSpPr txBox="1"/>
          <p:nvPr>
            <p:ph idx="1" type="body"/>
          </p:nvPr>
        </p:nvSpPr>
        <p:spPr>
          <a:xfrm>
            <a:off x="1465512" y="4637976"/>
            <a:ext cx="8825700" cy="196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960"/>
              <a:buNone/>
            </a:pPr>
            <a:r>
              <a:rPr b="1" lang="en-US" sz="1400"/>
              <a:t>School districts that are 100 percent below the average statewide population density </a:t>
            </a:r>
            <a:endParaRPr b="1" sz="1400"/>
          </a:p>
          <a:p>
            <a:pPr indent="-256540" lvl="0" marL="228600" rtl="0" algn="l">
              <a:spcBef>
                <a:spcPts val="1000"/>
              </a:spcBef>
              <a:spcAft>
                <a:spcPts val="0"/>
              </a:spcAft>
              <a:buSzPts val="1400"/>
              <a:buAutoNum type="arabicParenR"/>
            </a:pPr>
            <a:r>
              <a:rPr b="1" lang="en-US" sz="1400"/>
              <a:t>Gray counties are below 60% </a:t>
            </a:r>
            <a:endParaRPr b="1" sz="1400"/>
          </a:p>
          <a:p>
            <a:pPr indent="-256540" lvl="0" marL="228600" rtl="0" algn="l">
              <a:spcBef>
                <a:spcPts val="1000"/>
              </a:spcBef>
              <a:spcAft>
                <a:spcPts val="0"/>
              </a:spcAft>
              <a:buSzPts val="1400"/>
              <a:buAutoNum type="arabicParenR"/>
            </a:pPr>
            <a:r>
              <a:rPr b="1" lang="en-US" sz="1400"/>
              <a:t>Yellow counties have population </a:t>
            </a:r>
            <a:r>
              <a:rPr b="1" lang="en-US" sz="1400"/>
              <a:t>density between </a:t>
            </a:r>
            <a:r>
              <a:rPr b="1" lang="en-US" sz="1400"/>
              <a:t>60-80 % of </a:t>
            </a:r>
            <a:r>
              <a:rPr b="1" lang="en-US" sz="1400"/>
              <a:t>statewide average </a:t>
            </a:r>
            <a:endParaRPr b="1" sz="1400"/>
          </a:p>
          <a:p>
            <a:pPr indent="-256540" lvl="0" marL="228600" rtl="0" algn="l">
              <a:spcBef>
                <a:spcPts val="1000"/>
              </a:spcBef>
              <a:spcAft>
                <a:spcPts val="0"/>
              </a:spcAft>
              <a:buSzPts val="1400"/>
              <a:buAutoNum type="arabicParenR"/>
            </a:pPr>
            <a:r>
              <a:rPr b="1" lang="en-US" sz="1400"/>
              <a:t>Orange counties are between 80-100% statewide average population density </a:t>
            </a:r>
            <a:endParaRPr b="1" sz="1400"/>
          </a:p>
          <a:p>
            <a:pPr indent="-256540" lvl="0" marL="228600" rtl="0" algn="l">
              <a:spcBef>
                <a:spcPts val="1000"/>
              </a:spcBef>
              <a:spcAft>
                <a:spcPts val="0"/>
              </a:spcAft>
              <a:buSzPts val="1400"/>
              <a:buAutoNum type="arabicParenR"/>
            </a:pPr>
            <a:r>
              <a:rPr b="1" lang="en-US" sz="1400"/>
              <a:t>Green counties are above </a:t>
            </a:r>
            <a:r>
              <a:rPr b="1" lang="en-US" sz="1400"/>
              <a:t>statewide average </a:t>
            </a:r>
            <a:endParaRPr b="1" sz="1400"/>
          </a:p>
        </p:txBody>
      </p:sp>
      <p:pic>
        <p:nvPicPr>
          <p:cNvPr id="376" name="Google Shape;376;p39"/>
          <p:cNvPicPr preferRelativeResize="0"/>
          <p:nvPr>
            <p:ph idx="2" type="pic"/>
          </p:nvPr>
        </p:nvPicPr>
        <p:blipFill rotWithShape="1">
          <a:blip r:embed="rId3">
            <a:alphaModFix/>
          </a:blip>
          <a:srcRect b="17171" l="0" r="0" t="17171"/>
          <a:stretch/>
        </p:blipFill>
        <p:spPr>
          <a:xfrm>
            <a:off x="1154955" y="685800"/>
            <a:ext cx="8825658" cy="3429000"/>
          </a:xfrm>
          <a:prstGeom prst="roundRect">
            <a:avLst>
              <a:gd fmla="val 1858" name="adj"/>
            </a:avLst>
          </a:prstGeom>
          <a:noFill/>
          <a:ln>
            <a:noFill/>
          </a:ln>
          <a:effectLst>
            <a:outerShdw blurRad="50800" rotWithShape="0" algn="tl" dir="5400000" dist="50800">
              <a:srgbClr val="000000">
                <a:alpha val="42745"/>
              </a:srgbClr>
            </a:outerShdw>
          </a:effectLst>
        </p:spPr>
      </p:pic>
      <p:sp>
        <p:nvSpPr>
          <p:cNvPr id="377" name="Google Shape;377;p39"/>
          <p:cNvSpPr txBox="1"/>
          <p:nvPr>
            <p:ph type="title"/>
          </p:nvPr>
        </p:nvSpPr>
        <p:spPr>
          <a:xfrm rot="10800000">
            <a:off x="-200839" y="7078432"/>
            <a:ext cx="45719" cy="134711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2400"/>
              <a:buFont typeface="Century Gothic"/>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4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Cost </a:t>
            </a:r>
            <a:endParaRPr/>
          </a:p>
        </p:txBody>
      </p:sp>
      <p:sp>
        <p:nvSpPr>
          <p:cNvPr id="383" name="Google Shape;383;p40"/>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Cost will vary depending on district size and purchase</a:t>
            </a:r>
            <a:endParaRPr/>
          </a:p>
          <a:p>
            <a:pPr indent="-285750" lvl="1" marL="742950" rtl="0" algn="l">
              <a:spcBef>
                <a:spcPts val="1000"/>
              </a:spcBef>
              <a:spcAft>
                <a:spcPts val="0"/>
              </a:spcAft>
              <a:buSzPts val="1280"/>
              <a:buChar char="►"/>
            </a:pPr>
            <a:r>
              <a:rPr lang="en-US"/>
              <a:t>Examples: </a:t>
            </a:r>
            <a:endParaRPr/>
          </a:p>
          <a:p>
            <a:pPr indent="-228600" lvl="2" marL="1143000" rtl="0" algn="l">
              <a:spcBef>
                <a:spcPts val="1000"/>
              </a:spcBef>
              <a:spcAft>
                <a:spcPts val="0"/>
              </a:spcAft>
              <a:buSzPts val="1120"/>
              <a:buChar char="►"/>
            </a:pPr>
            <a:r>
              <a:rPr lang="en-US"/>
              <a:t>Single stop-arm camera system could be as much as $1200</a:t>
            </a:r>
            <a:endParaRPr/>
          </a:p>
          <a:p>
            <a:pPr indent="-228600" lvl="2" marL="1143000" rtl="0" algn="l">
              <a:spcBef>
                <a:spcPts val="1000"/>
              </a:spcBef>
              <a:spcAft>
                <a:spcPts val="0"/>
              </a:spcAft>
              <a:buSzPts val="1120"/>
              <a:buChar char="►"/>
            </a:pPr>
            <a:r>
              <a:rPr lang="en-US"/>
              <a:t>Integrating stop-arm camera in to current existing system may only cost $300-$350</a:t>
            </a:r>
            <a:endParaRPr/>
          </a:p>
          <a:p>
            <a:pPr indent="-157480" lvl="2" marL="1143000" rtl="0" algn="l">
              <a:spcBef>
                <a:spcPts val="1000"/>
              </a:spcBef>
              <a:spcAft>
                <a:spcPts val="0"/>
              </a:spcAft>
              <a:buSzPts val="112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4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Funding</a:t>
            </a:r>
            <a:endParaRPr/>
          </a:p>
        </p:txBody>
      </p:sp>
      <p:sp>
        <p:nvSpPr>
          <p:cNvPr id="389" name="Google Shape;389;p41"/>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Projections suggest stop-arm cameras could generate as much as 96,804,000 annually</a:t>
            </a:r>
            <a:endParaRPr/>
          </a:p>
          <a:p>
            <a:pPr indent="-285750" lvl="1" marL="742950" rtl="0" algn="l">
              <a:spcBef>
                <a:spcPts val="1000"/>
              </a:spcBef>
              <a:spcAft>
                <a:spcPts val="0"/>
              </a:spcAft>
              <a:buSzPts val="1280"/>
              <a:buChar char="►"/>
            </a:pPr>
            <a:r>
              <a:rPr lang="en-US"/>
              <a:t>77,443,200 to school districts</a:t>
            </a:r>
            <a:endParaRPr/>
          </a:p>
          <a:p>
            <a:pPr indent="-285750" lvl="1" marL="742950" rtl="0" algn="l">
              <a:spcBef>
                <a:spcPts val="1000"/>
              </a:spcBef>
              <a:spcAft>
                <a:spcPts val="0"/>
              </a:spcAft>
              <a:buSzPts val="1280"/>
              <a:buChar char="►"/>
            </a:pPr>
            <a:r>
              <a:rPr lang="en-US"/>
              <a:t>9,680,400 to Kentucky Department of Education</a:t>
            </a:r>
            <a:endParaRPr/>
          </a:p>
          <a:p>
            <a:pPr indent="-285750" lvl="1" marL="742950" rtl="0" algn="l">
              <a:spcBef>
                <a:spcPts val="1000"/>
              </a:spcBef>
              <a:spcAft>
                <a:spcPts val="0"/>
              </a:spcAft>
              <a:buSzPts val="1280"/>
              <a:buChar char="►"/>
            </a:pPr>
            <a:r>
              <a:rPr lang="en-US"/>
              <a:t>9,680,400 to Transportation Cabinet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4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Distribution of funds</a:t>
            </a:r>
            <a:endParaRPr/>
          </a:p>
        </p:txBody>
      </p:sp>
      <p:sp>
        <p:nvSpPr>
          <p:cNvPr id="395" name="Google Shape;395;p42"/>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Eighty percent of funds collected shall be immediately forwarded to the school district in which the violation occurred for the purchase or lease, installation, operation, and maintenance of the school stop arm cameras</a:t>
            </a:r>
            <a:endParaRPr/>
          </a:p>
          <a:p>
            <a:pPr indent="-285750" lvl="1" marL="742950" rtl="0" algn="l">
              <a:spcBef>
                <a:spcPts val="1000"/>
              </a:spcBef>
              <a:spcAft>
                <a:spcPts val="0"/>
              </a:spcAft>
              <a:buSzPts val="1280"/>
              <a:buChar char="►"/>
            </a:pPr>
            <a:r>
              <a:rPr lang="en-US"/>
              <a:t>Many third party contractors will lease equipment to the districts for a percentage of the citation, capped at 80% or $160. </a:t>
            </a:r>
            <a:endParaRPr/>
          </a:p>
          <a:p>
            <a:pPr indent="-342900" lvl="0" marL="342900" rtl="0" algn="l">
              <a:spcBef>
                <a:spcPts val="1000"/>
              </a:spcBef>
              <a:spcAft>
                <a:spcPts val="0"/>
              </a:spcAft>
              <a:buSzPts val="1440"/>
              <a:buChar char="►"/>
            </a:pPr>
            <a:r>
              <a:rPr lang="en-US"/>
              <a:t>Ten percent forwarded to Kentucky Department of Education for inspection cost and promotion of school safety</a:t>
            </a:r>
            <a:endParaRPr/>
          </a:p>
          <a:p>
            <a:pPr indent="-342900" lvl="0" marL="342900" rtl="0" algn="l">
              <a:spcBef>
                <a:spcPts val="1000"/>
              </a:spcBef>
              <a:spcAft>
                <a:spcPts val="0"/>
              </a:spcAft>
              <a:buSzPts val="1440"/>
              <a:buChar char="►"/>
            </a:pPr>
            <a:r>
              <a:rPr lang="en-US"/>
              <a:t>Ten percent to the Transportation Cabinet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43"/>
          <p:cNvSpPr txBox="1"/>
          <p:nvPr>
            <p:ph type="title"/>
          </p:nvPr>
        </p:nvSpPr>
        <p:spPr>
          <a:xfrm>
            <a:off x="1154953" y="669471"/>
            <a:ext cx="8761413" cy="101116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Many counties already implementing stop-arm technology</a:t>
            </a:r>
            <a:endParaRPr/>
          </a:p>
        </p:txBody>
      </p:sp>
      <p:sp>
        <p:nvSpPr>
          <p:cNvPr id="401" name="Google Shape;401;p43"/>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Currently at least 12 counties have stop-arm cameras installed on buses in their fleet.</a:t>
            </a:r>
            <a:endParaRPr/>
          </a:p>
          <a:p>
            <a:pPr indent="-285750" lvl="1" marL="742950" rtl="0" algn="l">
              <a:spcBef>
                <a:spcPts val="1000"/>
              </a:spcBef>
              <a:spcAft>
                <a:spcPts val="0"/>
              </a:spcAft>
              <a:buSzPts val="1280"/>
              <a:buChar char="►"/>
            </a:pPr>
            <a:r>
              <a:rPr lang="en-US"/>
              <a:t>Ballard, Barren, Crittenden, Edmonson, Trimble, Greenup, Hardin, Bullitt, Green, Harrison, Trigg</a:t>
            </a:r>
            <a:endParaRPr/>
          </a:p>
          <a:p>
            <a:pPr indent="-285750" lvl="1" marL="742950" rtl="0" algn="l">
              <a:spcBef>
                <a:spcPts val="1000"/>
              </a:spcBef>
              <a:spcAft>
                <a:spcPts val="0"/>
              </a:spcAft>
              <a:buSzPts val="1280"/>
              <a:buChar char="►"/>
            </a:pPr>
            <a:r>
              <a:rPr lang="en-US"/>
              <a:t>What are the rest waiting on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4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Questions?</a:t>
            </a:r>
            <a:endParaRPr/>
          </a:p>
        </p:txBody>
      </p:sp>
      <p:sp>
        <p:nvSpPr>
          <p:cNvPr id="407" name="Google Shape;407;p44"/>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251459" lvl="0" marL="342900" rtl="0" algn="l">
              <a:spcBef>
                <a:spcPts val="0"/>
              </a:spcBef>
              <a:spcAft>
                <a:spcPts val="0"/>
              </a:spcAft>
              <a:buSzPts val="144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2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STOP-ARM CAMERA</a:t>
            </a:r>
            <a:endParaRPr/>
          </a:p>
        </p:txBody>
      </p:sp>
      <p:sp>
        <p:nvSpPr>
          <p:cNvPr id="267" name="Google Shape;267;p21"/>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A device installed on the exterior of a school bus for the purpose of capturing recorded images of motor vehicles passing the school bus from any direction when the bus is stopped with the stop arm fully extended and signal lights activated. KRS 189.370(1)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22"/>
          <p:cNvSpPr txBox="1"/>
          <p:nvPr>
            <p:ph type="title"/>
          </p:nvPr>
        </p:nvSpPr>
        <p:spPr>
          <a:xfrm>
            <a:off x="1154953" y="612321"/>
            <a:ext cx="8761413" cy="152672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Do we have an illegal passing problem?</a:t>
            </a:r>
            <a:endParaRPr/>
          </a:p>
        </p:txBody>
      </p:sp>
      <p:sp>
        <p:nvSpPr>
          <p:cNvPr id="273" name="Google Shape;273;p22"/>
          <p:cNvSpPr txBox="1"/>
          <p:nvPr>
            <p:ph idx="1" type="body"/>
          </p:nvPr>
        </p:nvSpPr>
        <p:spPr>
          <a:xfrm>
            <a:off x="1154955" y="2603500"/>
            <a:ext cx="8761412" cy="396058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2018 survey by the National Association of State Directors of Pupil Transportation Services reports the prevalence of illegal school bus passing in 38 states including Kentucky.</a:t>
            </a:r>
            <a:endParaRPr/>
          </a:p>
          <a:p>
            <a:pPr indent="-342900" lvl="0" marL="342900" rtl="0" algn="l">
              <a:spcBef>
                <a:spcPts val="1000"/>
              </a:spcBef>
              <a:spcAft>
                <a:spcPts val="0"/>
              </a:spcAft>
              <a:buSzPts val="1440"/>
              <a:buChar char="►"/>
            </a:pPr>
            <a:r>
              <a:rPr lang="en-US"/>
              <a:t>The 2,667 participating Kentucky school bus operators reported on April 25</a:t>
            </a:r>
            <a:r>
              <a:rPr baseline="30000" lang="en-US"/>
              <a:t>th</a:t>
            </a:r>
            <a:r>
              <a:rPr lang="en-US"/>
              <a:t> 2018 </a:t>
            </a:r>
            <a:endParaRPr/>
          </a:p>
          <a:p>
            <a:pPr indent="-285750" lvl="1" marL="742950" rtl="0" algn="l">
              <a:spcBef>
                <a:spcPts val="1000"/>
              </a:spcBef>
              <a:spcAft>
                <a:spcPts val="0"/>
              </a:spcAft>
              <a:buSzPts val="1280"/>
              <a:buChar char="►"/>
            </a:pPr>
            <a:r>
              <a:rPr lang="en-US"/>
              <a:t>728 illegal passes</a:t>
            </a:r>
            <a:endParaRPr/>
          </a:p>
          <a:p>
            <a:pPr indent="-228600" lvl="2" marL="1143000" rtl="0" algn="l">
              <a:spcBef>
                <a:spcPts val="1000"/>
              </a:spcBef>
              <a:spcAft>
                <a:spcPts val="0"/>
              </a:spcAft>
              <a:buSzPts val="1120"/>
              <a:buChar char="►"/>
            </a:pPr>
            <a:r>
              <a:rPr lang="en-US"/>
              <a:t>270 morning</a:t>
            </a:r>
            <a:endParaRPr/>
          </a:p>
          <a:p>
            <a:pPr indent="-228600" lvl="2" marL="1143000" rtl="0" algn="l">
              <a:spcBef>
                <a:spcPts val="1000"/>
              </a:spcBef>
              <a:spcAft>
                <a:spcPts val="0"/>
              </a:spcAft>
              <a:buSzPts val="1120"/>
              <a:buChar char="►"/>
            </a:pPr>
            <a:r>
              <a:rPr lang="en-US"/>
              <a:t>64 midday</a:t>
            </a:r>
            <a:endParaRPr/>
          </a:p>
          <a:p>
            <a:pPr indent="-228600" lvl="2" marL="1143000" rtl="0" algn="l">
              <a:spcBef>
                <a:spcPts val="1000"/>
              </a:spcBef>
              <a:spcAft>
                <a:spcPts val="0"/>
              </a:spcAft>
              <a:buSzPts val="1120"/>
              <a:buChar char="►"/>
            </a:pPr>
            <a:r>
              <a:rPr lang="en-US"/>
              <a:t>394 evening</a:t>
            </a:r>
            <a:endParaRPr/>
          </a:p>
          <a:p>
            <a:pPr indent="-228600" lvl="2" marL="1143000" rtl="0" algn="l">
              <a:spcBef>
                <a:spcPts val="1000"/>
              </a:spcBef>
              <a:spcAft>
                <a:spcPts val="0"/>
              </a:spcAft>
              <a:buSzPts val="1120"/>
              <a:buChar char="►"/>
            </a:pPr>
            <a:r>
              <a:rPr lang="en-US"/>
              <a:t>489 passed from rear 239 passed from front</a:t>
            </a:r>
            <a:endParaRPr/>
          </a:p>
          <a:p>
            <a:pPr indent="-228600" lvl="2" marL="1143000" rtl="0" algn="l">
              <a:spcBef>
                <a:spcPts val="1000"/>
              </a:spcBef>
              <a:spcAft>
                <a:spcPts val="0"/>
              </a:spcAft>
              <a:buSzPts val="1120"/>
              <a:buChar char="►"/>
            </a:pPr>
            <a:r>
              <a:rPr lang="en-US"/>
              <a:t>705 passed on left 23 passed on right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2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Illegal Passing</a:t>
            </a:r>
            <a:endParaRPr/>
          </a:p>
        </p:txBody>
      </p:sp>
      <p:sp>
        <p:nvSpPr>
          <p:cNvPr id="279" name="Google Shape;279;p23"/>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728 observed with 27% participation 2667 buses</a:t>
            </a:r>
            <a:endParaRPr/>
          </a:p>
          <a:p>
            <a:pPr indent="-342900" lvl="0" marL="342900" rtl="0" algn="l">
              <a:spcBef>
                <a:spcPts val="1000"/>
              </a:spcBef>
              <a:spcAft>
                <a:spcPts val="0"/>
              </a:spcAft>
              <a:buSzPts val="1440"/>
              <a:buChar char="►"/>
            </a:pPr>
            <a:r>
              <a:rPr lang="en-US"/>
              <a:t>9854 buses in inventory </a:t>
            </a:r>
            <a:endParaRPr/>
          </a:p>
          <a:p>
            <a:pPr indent="-285750" lvl="1" marL="742950" rtl="0" algn="l">
              <a:spcBef>
                <a:spcPts val="1000"/>
              </a:spcBef>
              <a:spcAft>
                <a:spcPts val="0"/>
              </a:spcAft>
              <a:buSzPts val="1280"/>
              <a:buChar char="►"/>
            </a:pPr>
            <a:r>
              <a:rPr lang="en-US"/>
              <a:t>If all buses participated we would expect to see 2689 illegal passes on the survey date</a:t>
            </a:r>
            <a:endParaRPr/>
          </a:p>
          <a:p>
            <a:pPr indent="-285750" lvl="1" marL="742950" rtl="0" algn="l">
              <a:spcBef>
                <a:spcPts val="1000"/>
              </a:spcBef>
              <a:spcAft>
                <a:spcPts val="0"/>
              </a:spcAft>
              <a:buSzPts val="1280"/>
              <a:buChar char="►"/>
            </a:pPr>
            <a:r>
              <a:rPr lang="en-US"/>
              <a:t>If we have 180 school days potentially we could expect to see 484,020 illegal passes annually </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2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Current KRS </a:t>
            </a:r>
            <a:endParaRPr/>
          </a:p>
        </p:txBody>
      </p:sp>
      <p:sp>
        <p:nvSpPr>
          <p:cNvPr id="285" name="Google Shape;285;p24"/>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1116"/>
              <a:buChar char="►"/>
            </a:pPr>
            <a:r>
              <a:rPr lang="en-US" sz="1395"/>
              <a:t>KRS 189.370 (illegal school bus passing) are set forth in KRS 189.990(5) </a:t>
            </a:r>
            <a:endParaRPr/>
          </a:p>
          <a:p>
            <a:pPr indent="-342900" lvl="0" marL="342900" rtl="0" algn="l">
              <a:lnSpc>
                <a:spcPct val="80000"/>
              </a:lnSpc>
              <a:spcBef>
                <a:spcPts val="1000"/>
              </a:spcBef>
              <a:spcAft>
                <a:spcPts val="0"/>
              </a:spcAft>
              <a:buSzPts val="1116"/>
              <a:buChar char="►"/>
            </a:pPr>
            <a:r>
              <a:rPr lang="en-US" sz="1395"/>
              <a:t>First Offense: </a:t>
            </a:r>
            <a:endParaRPr/>
          </a:p>
          <a:p>
            <a:pPr indent="-285750" lvl="1" marL="742950" rtl="0" algn="l">
              <a:lnSpc>
                <a:spcPct val="80000"/>
              </a:lnSpc>
              <a:spcBef>
                <a:spcPts val="1000"/>
              </a:spcBef>
              <a:spcAft>
                <a:spcPts val="0"/>
              </a:spcAft>
              <a:buSzPts val="992"/>
              <a:buChar char="►"/>
            </a:pPr>
            <a:r>
              <a:rPr lang="en-US" sz="1240"/>
              <a:t>Fine: $100-$200; and or </a:t>
            </a:r>
            <a:endParaRPr/>
          </a:p>
          <a:p>
            <a:pPr indent="-285750" lvl="1" marL="742950" rtl="0" algn="l">
              <a:lnSpc>
                <a:spcPct val="80000"/>
              </a:lnSpc>
              <a:spcBef>
                <a:spcPts val="1000"/>
              </a:spcBef>
              <a:spcAft>
                <a:spcPts val="0"/>
              </a:spcAft>
              <a:buSzPts val="992"/>
              <a:buChar char="►"/>
            </a:pPr>
            <a:r>
              <a:rPr lang="en-US" sz="1240"/>
              <a:t>Imprisonment: 30-60 days; and </a:t>
            </a:r>
            <a:endParaRPr/>
          </a:p>
          <a:p>
            <a:pPr indent="-285750" lvl="1" marL="742950" rtl="0" algn="l">
              <a:lnSpc>
                <a:spcPct val="80000"/>
              </a:lnSpc>
              <a:spcBef>
                <a:spcPts val="1000"/>
              </a:spcBef>
              <a:spcAft>
                <a:spcPts val="0"/>
              </a:spcAft>
              <a:buSzPts val="992"/>
              <a:buChar char="►"/>
            </a:pPr>
            <a:r>
              <a:rPr lang="en-US" sz="1240"/>
              <a:t>At least 6 points assessed against driving record</a:t>
            </a:r>
            <a:endParaRPr/>
          </a:p>
          <a:p>
            <a:pPr indent="-342900" lvl="0" marL="342900" rtl="0" algn="l">
              <a:lnSpc>
                <a:spcPct val="80000"/>
              </a:lnSpc>
              <a:spcBef>
                <a:spcPts val="1000"/>
              </a:spcBef>
              <a:spcAft>
                <a:spcPts val="0"/>
              </a:spcAft>
              <a:buSzPts val="1116"/>
              <a:buChar char="►"/>
            </a:pPr>
            <a:r>
              <a:rPr lang="en-US" sz="1395"/>
              <a:t>Second Offense: </a:t>
            </a:r>
            <a:endParaRPr/>
          </a:p>
          <a:p>
            <a:pPr indent="-285750" lvl="1" marL="742950" rtl="0" algn="l">
              <a:lnSpc>
                <a:spcPct val="80000"/>
              </a:lnSpc>
              <a:spcBef>
                <a:spcPts val="1000"/>
              </a:spcBef>
              <a:spcAft>
                <a:spcPts val="0"/>
              </a:spcAft>
              <a:buSzPts val="992"/>
              <a:buChar char="►"/>
            </a:pPr>
            <a:r>
              <a:rPr lang="en-US" sz="1240"/>
              <a:t>Fine: 300-500; and / or</a:t>
            </a:r>
            <a:endParaRPr/>
          </a:p>
          <a:p>
            <a:pPr indent="-285750" lvl="1" marL="742950" rtl="0" algn="l">
              <a:lnSpc>
                <a:spcPct val="80000"/>
              </a:lnSpc>
              <a:spcBef>
                <a:spcPts val="1000"/>
              </a:spcBef>
              <a:spcAft>
                <a:spcPts val="0"/>
              </a:spcAft>
              <a:buSzPts val="992"/>
              <a:buChar char="►"/>
            </a:pPr>
            <a:r>
              <a:rPr lang="en-US" sz="1240"/>
              <a:t>Imprisonment: 60 days – 6 months; and </a:t>
            </a:r>
            <a:endParaRPr/>
          </a:p>
          <a:p>
            <a:pPr indent="-285750" lvl="1" marL="742950" rtl="0" algn="l">
              <a:lnSpc>
                <a:spcPct val="80000"/>
              </a:lnSpc>
              <a:spcBef>
                <a:spcPts val="1000"/>
              </a:spcBef>
              <a:spcAft>
                <a:spcPts val="0"/>
              </a:spcAft>
              <a:buSzPts val="992"/>
              <a:buChar char="►"/>
            </a:pPr>
            <a:r>
              <a:rPr lang="en-US" sz="1240"/>
              <a:t>At least 6 additional points assessed against driving record (12 points = suspension) </a:t>
            </a:r>
            <a:endParaRPr/>
          </a:p>
          <a:p>
            <a:pPr indent="0" lvl="1" marL="457200" rtl="0" algn="l">
              <a:lnSpc>
                <a:spcPct val="80000"/>
              </a:lnSpc>
              <a:spcBef>
                <a:spcPts val="1000"/>
              </a:spcBef>
              <a:spcAft>
                <a:spcPts val="0"/>
              </a:spcAft>
              <a:buSzPts val="992"/>
              <a:buNone/>
            </a:pPr>
            <a:r>
              <a:t/>
            </a:r>
            <a:endParaRPr sz="1240"/>
          </a:p>
          <a:p>
            <a:pPr indent="0" lvl="1" marL="457200" rtl="0" algn="l">
              <a:lnSpc>
                <a:spcPct val="80000"/>
              </a:lnSpc>
              <a:spcBef>
                <a:spcPts val="1000"/>
              </a:spcBef>
              <a:spcAft>
                <a:spcPts val="0"/>
              </a:spcAft>
              <a:buSzPts val="992"/>
              <a:buNone/>
            </a:pPr>
            <a:r>
              <a:rPr lang="en-US" sz="1240"/>
              <a:t>																		</a:t>
            </a:r>
            <a:endParaRPr/>
          </a:p>
          <a:p>
            <a:pPr indent="0" lvl="1" marL="457200" rtl="0" algn="l">
              <a:lnSpc>
                <a:spcPct val="80000"/>
              </a:lnSpc>
              <a:spcBef>
                <a:spcPts val="1000"/>
              </a:spcBef>
              <a:spcAft>
                <a:spcPts val="0"/>
              </a:spcAft>
              <a:buSzPts val="992"/>
              <a:buNone/>
            </a:pPr>
            <a:r>
              <a:t/>
            </a:r>
            <a:endParaRPr sz="124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2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Proposed changes</a:t>
            </a:r>
            <a:endParaRPr/>
          </a:p>
        </p:txBody>
      </p:sp>
      <p:sp>
        <p:nvSpPr>
          <p:cNvPr id="291" name="Google Shape;291;p25"/>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Adding civil penalty option</a:t>
            </a:r>
            <a:endParaRPr/>
          </a:p>
          <a:p>
            <a:pPr indent="-285750" lvl="1" marL="742950" rtl="0" algn="l">
              <a:spcBef>
                <a:spcPts val="1000"/>
              </a:spcBef>
              <a:spcAft>
                <a:spcPts val="0"/>
              </a:spcAft>
              <a:buSzPts val="1280"/>
              <a:buChar char="►"/>
            </a:pPr>
            <a:r>
              <a:rPr lang="en-US"/>
              <a:t>First offense: $200</a:t>
            </a:r>
            <a:endParaRPr/>
          </a:p>
          <a:p>
            <a:pPr indent="-285750" lvl="1" marL="742950" rtl="0" algn="l">
              <a:spcBef>
                <a:spcPts val="1000"/>
              </a:spcBef>
              <a:spcAft>
                <a:spcPts val="0"/>
              </a:spcAft>
              <a:buSzPts val="1280"/>
              <a:buChar char="►"/>
            </a:pPr>
            <a:r>
              <a:rPr lang="en-US"/>
              <a:t>Second offense: $500 within 3 years</a:t>
            </a:r>
            <a:endParaRPr/>
          </a:p>
          <a:p>
            <a:pPr indent="-285750" lvl="1" marL="742950" rtl="0" algn="l">
              <a:spcBef>
                <a:spcPts val="1000"/>
              </a:spcBef>
              <a:spcAft>
                <a:spcPts val="0"/>
              </a:spcAft>
              <a:buSzPts val="1280"/>
              <a:buChar char="►"/>
            </a:pPr>
            <a:r>
              <a:rPr lang="en-US"/>
              <a:t>Civil penalty must be issued within 30 days of offense</a:t>
            </a:r>
            <a:endParaRPr/>
          </a:p>
          <a:p>
            <a:pPr indent="-285750" lvl="1" marL="742950" rtl="0" algn="l">
              <a:spcBef>
                <a:spcPts val="1000"/>
              </a:spcBef>
              <a:spcAft>
                <a:spcPts val="0"/>
              </a:spcAft>
              <a:buSzPts val="1280"/>
              <a:buChar char="►"/>
            </a:pPr>
            <a:r>
              <a:rPr lang="en-US"/>
              <a:t>Civil penalty must be paid within 30 days of offense</a:t>
            </a:r>
            <a:endParaRPr/>
          </a:p>
          <a:p>
            <a:pPr indent="-285750" lvl="1" marL="742950" rtl="0" algn="l">
              <a:spcBef>
                <a:spcPts val="1000"/>
              </a:spcBef>
              <a:spcAft>
                <a:spcPts val="0"/>
              </a:spcAft>
              <a:buSzPts val="1280"/>
              <a:buChar char="►"/>
            </a:pPr>
            <a:r>
              <a:rPr lang="en-US"/>
              <a:t>Failure to pay results in immediate suspension of vehicle registration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26"/>
          <p:cNvSpPr txBox="1"/>
          <p:nvPr>
            <p:ph type="title"/>
          </p:nvPr>
        </p:nvSpPr>
        <p:spPr>
          <a:xfrm>
            <a:off x="1154953" y="897468"/>
            <a:ext cx="8761500" cy="7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Implementation</a:t>
            </a:r>
            <a:endParaRPr/>
          </a:p>
        </p:txBody>
      </p:sp>
      <p:sp>
        <p:nvSpPr>
          <p:cNvPr id="297" name="Google Shape;297;p26"/>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Install stop-arm cameras by August 1, 2023</a:t>
            </a:r>
            <a:endParaRPr/>
          </a:p>
          <a:p>
            <a:pPr indent="-342900" lvl="0" marL="342900" rtl="0" algn="l">
              <a:spcBef>
                <a:spcPts val="1000"/>
              </a:spcBef>
              <a:spcAft>
                <a:spcPts val="0"/>
              </a:spcAft>
              <a:buSzPts val="1440"/>
              <a:buChar char="►"/>
            </a:pPr>
            <a:r>
              <a:rPr lang="en-US"/>
              <a:t>1) District may contract with third party</a:t>
            </a:r>
            <a:endParaRPr/>
          </a:p>
          <a:p>
            <a:pPr indent="-342900" lvl="0" marL="342900" rtl="0" algn="l">
              <a:spcBef>
                <a:spcPts val="1000"/>
              </a:spcBef>
              <a:spcAft>
                <a:spcPts val="0"/>
              </a:spcAft>
              <a:buSzPts val="1440"/>
              <a:buChar char="►"/>
            </a:pPr>
            <a:r>
              <a:rPr lang="en-US"/>
              <a:t>2) Create procedures for submitting and processing</a:t>
            </a:r>
            <a:endParaRPr/>
          </a:p>
          <a:p>
            <a:pPr indent="-342900" lvl="0" marL="342900" rtl="0" algn="l">
              <a:spcBef>
                <a:spcPts val="1000"/>
              </a:spcBef>
              <a:spcAft>
                <a:spcPts val="0"/>
              </a:spcAft>
              <a:buSzPts val="1440"/>
              <a:buChar char="►"/>
            </a:pPr>
            <a:r>
              <a:rPr lang="en-US"/>
              <a:t>3) 90 day emergency replacement window</a:t>
            </a:r>
            <a:endParaRPr/>
          </a:p>
          <a:p>
            <a:pPr indent="-342900" lvl="0" marL="342900" rtl="0" algn="l">
              <a:spcBef>
                <a:spcPts val="1000"/>
              </a:spcBef>
              <a:spcAft>
                <a:spcPts val="0"/>
              </a:spcAft>
              <a:buSzPts val="1440"/>
              <a:buChar char="►"/>
            </a:pPr>
            <a:r>
              <a:rPr lang="en-US"/>
              <a:t>4) Exceptions and extensions</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27"/>
          <p:cNvSpPr txBox="1"/>
          <p:nvPr>
            <p:ph idx="1" type="body"/>
          </p:nvPr>
        </p:nvSpPr>
        <p:spPr>
          <a:xfrm>
            <a:off x="1465512" y="4637976"/>
            <a:ext cx="8825700" cy="196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960"/>
              <a:buNone/>
            </a:pPr>
            <a:r>
              <a:rPr b="1" lang="en-US" sz="1400"/>
              <a:t>School districts that are 100 percent below the average statewide population density </a:t>
            </a:r>
            <a:endParaRPr b="1" sz="1400"/>
          </a:p>
          <a:p>
            <a:pPr indent="-256540" lvl="0" marL="228600" rtl="0" algn="l">
              <a:spcBef>
                <a:spcPts val="1000"/>
              </a:spcBef>
              <a:spcAft>
                <a:spcPts val="0"/>
              </a:spcAft>
              <a:buSzPts val="1400"/>
              <a:buAutoNum type="arabicParenR"/>
            </a:pPr>
            <a:r>
              <a:rPr b="1" lang="en-US" sz="1400"/>
              <a:t>Gray counties are below 60% </a:t>
            </a:r>
            <a:endParaRPr b="1" sz="1400"/>
          </a:p>
          <a:p>
            <a:pPr indent="-256540" lvl="0" marL="228600" rtl="0" algn="l">
              <a:spcBef>
                <a:spcPts val="1000"/>
              </a:spcBef>
              <a:spcAft>
                <a:spcPts val="0"/>
              </a:spcAft>
              <a:buSzPts val="1400"/>
              <a:buAutoNum type="arabicParenR"/>
            </a:pPr>
            <a:r>
              <a:rPr b="1" lang="en-US" sz="1400"/>
              <a:t>Yellow counties have population </a:t>
            </a:r>
            <a:r>
              <a:rPr b="1" lang="en-US" sz="1400"/>
              <a:t>density between </a:t>
            </a:r>
            <a:r>
              <a:rPr b="1" lang="en-US" sz="1400"/>
              <a:t>60-80 % of </a:t>
            </a:r>
            <a:r>
              <a:rPr b="1" lang="en-US" sz="1400"/>
              <a:t>statewide average </a:t>
            </a:r>
            <a:endParaRPr b="1" sz="1400"/>
          </a:p>
          <a:p>
            <a:pPr indent="-256540" lvl="0" marL="228600" rtl="0" algn="l">
              <a:spcBef>
                <a:spcPts val="1000"/>
              </a:spcBef>
              <a:spcAft>
                <a:spcPts val="0"/>
              </a:spcAft>
              <a:buSzPts val="1400"/>
              <a:buAutoNum type="arabicParenR"/>
            </a:pPr>
            <a:r>
              <a:rPr b="1" lang="en-US" sz="1400"/>
              <a:t>Orange counties are between 80-100% statewide average population density </a:t>
            </a:r>
            <a:endParaRPr b="1" sz="1400"/>
          </a:p>
          <a:p>
            <a:pPr indent="-256540" lvl="0" marL="228600" rtl="0" algn="l">
              <a:spcBef>
                <a:spcPts val="1000"/>
              </a:spcBef>
              <a:spcAft>
                <a:spcPts val="0"/>
              </a:spcAft>
              <a:buSzPts val="1400"/>
              <a:buAutoNum type="arabicParenR"/>
            </a:pPr>
            <a:r>
              <a:rPr b="1" lang="en-US" sz="1400"/>
              <a:t>Green counties are above </a:t>
            </a:r>
            <a:r>
              <a:rPr b="1" lang="en-US" sz="1400"/>
              <a:t>statewide average </a:t>
            </a:r>
            <a:endParaRPr b="1" sz="1400"/>
          </a:p>
        </p:txBody>
      </p:sp>
      <p:pic>
        <p:nvPicPr>
          <p:cNvPr id="303" name="Google Shape;303;p27"/>
          <p:cNvPicPr preferRelativeResize="0"/>
          <p:nvPr>
            <p:ph idx="2" type="pic"/>
          </p:nvPr>
        </p:nvPicPr>
        <p:blipFill rotWithShape="1">
          <a:blip r:embed="rId3">
            <a:alphaModFix/>
          </a:blip>
          <a:srcRect b="17171" l="0" r="0" t="17171"/>
          <a:stretch/>
        </p:blipFill>
        <p:spPr>
          <a:xfrm>
            <a:off x="1154955" y="685800"/>
            <a:ext cx="8825658" cy="3429000"/>
          </a:xfrm>
          <a:prstGeom prst="roundRect">
            <a:avLst>
              <a:gd fmla="val 1858" name="adj"/>
            </a:avLst>
          </a:prstGeom>
          <a:noFill/>
          <a:ln>
            <a:noFill/>
          </a:ln>
          <a:effectLst>
            <a:outerShdw blurRad="50800" rotWithShape="0" algn="tl" dir="5400000" dist="50800">
              <a:srgbClr val="000000">
                <a:alpha val="42745"/>
              </a:srgbClr>
            </a:outerShdw>
          </a:effectLst>
        </p:spPr>
      </p:pic>
      <p:sp>
        <p:nvSpPr>
          <p:cNvPr id="304" name="Google Shape;304;p27"/>
          <p:cNvSpPr txBox="1"/>
          <p:nvPr>
            <p:ph type="title"/>
          </p:nvPr>
        </p:nvSpPr>
        <p:spPr>
          <a:xfrm rot="10800000">
            <a:off x="-200839" y="7078432"/>
            <a:ext cx="45719" cy="134711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2400"/>
              <a:buFont typeface="Century Gothic"/>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