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9EAD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3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20297462817141E-2"/>
          <c:y val="0.18805555555555553"/>
          <c:w val="0.88682414698162726"/>
          <c:h val="0.70987678623505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Sheet1!$A$1:$A$7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Sheet1!$B$1:$B$7</c:f>
              <c:numCache>
                <c:formatCode>General</c:formatCode>
                <c:ptCount val="7"/>
                <c:pt idx="0">
                  <c:v>44</c:v>
                </c:pt>
                <c:pt idx="1">
                  <c:v>52</c:v>
                </c:pt>
                <c:pt idx="2">
                  <c:v>54</c:v>
                </c:pt>
                <c:pt idx="3">
                  <c:v>60</c:v>
                </c:pt>
                <c:pt idx="4">
                  <c:v>66</c:v>
                </c:pt>
                <c:pt idx="5">
                  <c:v>79</c:v>
                </c:pt>
                <c:pt idx="6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0-44EE-9655-CB99932AA3B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93297888"/>
        <c:axId val="493296904"/>
      </c:barChart>
      <c:catAx>
        <c:axId val="49329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296904"/>
        <c:crosses val="autoZero"/>
        <c:auto val="1"/>
        <c:lblAlgn val="ctr"/>
        <c:lblOffset val="100"/>
        <c:noMultiLvlLbl val="0"/>
      </c:catAx>
      <c:valAx>
        <c:axId val="4932969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329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0.21557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-1698171"/>
          <a:ext cx="5655093" cy="7772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0.10216</cdr:x>
      <cdr:y>0.22901</cdr:y>
    </cdr:from>
    <cdr:to>
      <cdr:x>0.844</cdr:x>
      <cdr:y>0.54805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551020" y="783772"/>
          <a:ext cx="4001387" cy="10919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0.84116</cdr:x>
      <cdr:y>0.14026</cdr:y>
    </cdr:from>
    <cdr:to>
      <cdr:x>0.93893</cdr:x>
      <cdr:y>0.23803</cdr:y>
    </cdr:to>
    <cdr:pic>
      <cdr:nvPicPr>
        <cdr:cNvPr id="6" name="Picture 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 rot="20458072">
          <a:off x="4756866" y="505676"/>
          <a:ext cx="552893" cy="352491"/>
        </a:xfrm>
        <a:prstGeom xmlns:a="http://schemas.openxmlformats.org/drawingml/2006/main" prst="ellipse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9030C-1C2A-4FB6-B6BB-A12DD674B4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6770" y="2111828"/>
            <a:ext cx="9938659" cy="2623458"/>
          </a:xfrm>
        </p:spPr>
        <p:txBody>
          <a:bodyPr anchor="t">
            <a:normAutofit/>
          </a:bodyPr>
          <a:lstStyle>
            <a:lvl1pPr algn="ctr"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THE CORRECT FORMAT FOR THE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75555-356E-4582-BA17-4024BC2D2A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6769" y="4735286"/>
            <a:ext cx="9938659" cy="120831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 Subtitle (if needed)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A97A4-2F7E-4F6F-A122-75237067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48546" y="6356350"/>
            <a:ext cx="2743200" cy="365125"/>
          </a:xfrm>
        </p:spPr>
        <p:txBody>
          <a:bodyPr/>
          <a:lstStyle/>
          <a:p>
            <a:fld id="{09AB76E7-3A53-4923-9C6B-B9BD14138BE8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6A8902-EF27-45A3-B89B-03A179D0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8946" y="6356350"/>
            <a:ext cx="444136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13B5A-01F8-42D2-9698-E20B9B5E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6628" y="6356350"/>
            <a:ext cx="1828797" cy="365125"/>
          </a:xfrm>
        </p:spPr>
        <p:txBody>
          <a:bodyPr/>
          <a:lstStyle/>
          <a:p>
            <a:fld id="{D60DFB9E-8AD2-4CB4-B158-2E74AD1F9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5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22494-255C-4AB7-A827-FF1F6445E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87F5F-F57C-4634-9CFF-E7AC88A60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07FA5-3D1E-4FA0-9990-E20CFA95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6E7-3A53-4923-9C6B-B9BD14138BE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9B70-7AC5-43FA-A6C0-7F973AA4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CD3C1-B3A5-4A13-AD35-17601BA6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7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7261EB-22BF-41F1-BB23-B8260165A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D38A5-CDC7-49D8-B4E1-5C9378C03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C86DA-13EC-4EE9-86C0-A1FCA873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6E7-3A53-4923-9C6B-B9BD14138BE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6356E-68B3-4A23-A6C7-BA46EF08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4BF8B-6DFB-4116-A5C6-BE29B363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1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963AE-EF16-407D-961A-95955FB98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11024"/>
          </a:xfrm>
        </p:spPr>
        <p:txBody>
          <a:bodyPr>
            <a:normAutofit/>
          </a:bodyPr>
          <a:lstStyle>
            <a:lvl1pPr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FB348-1D93-4D31-8D5D-48CA06A399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50719"/>
            <a:ext cx="10515600" cy="4226243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C046E-7856-4CDE-9077-6FA11C4B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6E7-3A53-4923-9C6B-B9BD14138BE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86E0A-68BF-4C6F-92B5-12ACFCD2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3C7E0-C4FC-4D0B-A7D4-232D6A4A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F0A54-B164-4B2A-B499-8A1B294AE5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76375"/>
            <a:ext cx="10515600" cy="3778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 Subtitle (if used) Here</a:t>
            </a:r>
          </a:p>
        </p:txBody>
      </p:sp>
    </p:spTree>
    <p:extLst>
      <p:ext uri="{BB962C8B-B14F-4D97-AF65-F5344CB8AC3E}">
        <p14:creationId xmlns:p14="http://schemas.microsoft.com/office/powerpoint/2010/main" val="122964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3B38-3C0F-41AE-992C-91D9F04D3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0720" y="1709738"/>
            <a:ext cx="9840686" cy="242683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THIS IS THE CORRECT FORMAT FOR SECTION HEADERS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973E9-8627-416F-8E29-9DBE5FE788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50718" y="4258491"/>
            <a:ext cx="9840688" cy="183115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 Subtitle (if needed)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1B24-3F6D-4361-A859-25AE95930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091" y="6356350"/>
            <a:ext cx="2743200" cy="365125"/>
          </a:xfrm>
        </p:spPr>
        <p:txBody>
          <a:bodyPr/>
          <a:lstStyle/>
          <a:p>
            <a:fld id="{09AB76E7-3A53-4923-9C6B-B9BD14138BE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BFA53-F6F1-424E-BAFE-5BAC532C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2491" y="6356350"/>
            <a:ext cx="444398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59D83-8DEC-401C-A25A-D43605AE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60438" y="6356350"/>
            <a:ext cx="1828800" cy="365125"/>
          </a:xfrm>
        </p:spPr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1FC2-8A2D-4C37-AFA0-367FB35B06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90369-3910-42B4-AD57-1A5A2D71A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A36B3-97A4-46A3-83A5-98CDCA119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FE0AE-BF03-434C-9393-ADC2984C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6E7-3A53-4923-9C6B-B9BD14138BE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C3052-1558-4D63-AC63-7D16B772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E21D9-44BE-42B6-85FE-EE362CAC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B1BF7-C448-421E-AAF8-D7DCEA235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1BC526-5344-4CEA-9392-2C15B2677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6E9B7-A453-4E21-9A6E-44380BEA5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79C5D-0F42-4814-A683-0699F6DB7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AA408-F0F6-4F2D-8940-A283750B0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9F89D5-E36C-4249-8118-E5692D10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6604"/>
            <a:ext cx="2743200" cy="365125"/>
          </a:xfrm>
        </p:spPr>
        <p:txBody>
          <a:bodyPr/>
          <a:lstStyle/>
          <a:p>
            <a:fld id="{09AB76E7-3A53-4923-9C6B-B9BD14138BE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AD169B-5478-455F-B5B2-5D02DA9D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660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B4DBE-61BC-4060-8034-CCFB6438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6604"/>
            <a:ext cx="2743200" cy="365125"/>
          </a:xfrm>
        </p:spPr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9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D6430-6F7B-4708-81DD-67B96B20B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3645C4-59B3-4AB6-9A29-52FD8792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6E7-3A53-4923-9C6B-B9BD14138BE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2A565-66A6-46B8-9203-D0A72BC3B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9D439-F9DE-4826-AF07-29EBF3DC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2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AB132-6E12-455D-B49C-4FAFE8DB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6604"/>
            <a:ext cx="2743200" cy="365125"/>
          </a:xfrm>
        </p:spPr>
        <p:txBody>
          <a:bodyPr/>
          <a:lstStyle/>
          <a:p>
            <a:fld id="{09AB76E7-3A53-4923-9C6B-B9BD14138BE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17BE74-163E-4ECE-A57A-D9B4917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660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4EB44-8637-46B7-9C65-1D385CFA9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36604"/>
            <a:ext cx="2743200" cy="365125"/>
          </a:xfrm>
        </p:spPr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0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EE44-8C9E-4C84-84E8-2254910434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A4919-B01A-4F52-8083-57F739091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F6C4-01CA-4627-A8F4-5E46ED3D04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0B86A-34F2-4C34-8C78-08946517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6E7-3A53-4923-9C6B-B9BD14138BE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1F320-EF93-4780-9398-0FEDE9AE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DBE1D-C72E-42EE-BC16-B12C0F63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E6D7-AEE8-411D-902F-A31A67606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86998-A813-4DEB-A405-2D20784FB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9199D-5E91-4553-9A66-22682E67B45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7FBAA-3C11-4BA7-88D1-44DE2642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6E7-3A53-4923-9C6B-B9BD14138BE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644AF-D746-4AB2-BBA6-9787F455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BD61C-2E09-4C5B-8F1C-B339298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FB9E-8AD2-4CB4-B158-2E74AD1F9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1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CA96E9-F383-4B8C-B3F2-23FF2C09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07C6D-D752-4C5E-9245-1283F3664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BECC6-065D-4C90-9D48-FBC4BDDC8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9AB76E7-3A53-4923-9C6B-B9BD14138BE8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1BA1D-E471-4010-9F6B-65CFFBA73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E2448-A2EA-48FD-A85B-EC393BC0A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60DFB9E-8AD2-4CB4-B158-2E74AD1F9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3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6695-4B76-430B-86BD-606F54F234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Aviation Maintenance Technology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A38BA-D00D-429F-AF0A-3F5F2E9B2D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Reach new heights with FAA-certified training in the inspection, repair, and service of aircraft and </a:t>
            </a:r>
            <a:r>
              <a:rPr lang="en-US" dirty="0" smtClean="0"/>
              <a:t>engines at SCC.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0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5296" y="551973"/>
            <a:ext cx="897940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Questions?</a:t>
            </a:r>
          </a:p>
          <a:p>
            <a:pPr algn="ctr"/>
            <a:endParaRPr lang="en-US" sz="54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Carey Castle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President/CEO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arey.castle@kctcs.edu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Chris Hall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Career &amp; Technical Department Chair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hris.hall@kctcs.edu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54" y="6033515"/>
            <a:ext cx="837299" cy="6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2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84" y="259115"/>
            <a:ext cx="5221224" cy="635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" b="2093"/>
          <a:stretch/>
        </p:blipFill>
        <p:spPr>
          <a:xfrm>
            <a:off x="909701" y="143003"/>
            <a:ext cx="3936619" cy="270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466" t="15480" r="50760"/>
          <a:stretch/>
        </p:blipFill>
        <p:spPr>
          <a:xfrm>
            <a:off x="1028954" y="3096116"/>
            <a:ext cx="3826510" cy="355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10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54" y="6033515"/>
            <a:ext cx="837299" cy="6979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424" y="0"/>
            <a:ext cx="10515600" cy="1325563"/>
          </a:xfrm>
        </p:spPr>
        <p:txBody>
          <a:bodyPr/>
          <a:lstStyle/>
          <a:p>
            <a:r>
              <a:rPr lang="en-US" dirty="0" smtClean="0"/>
              <a:t>Degree, Diploma or Certificate Options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70248" y="2073639"/>
            <a:ext cx="78303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Certificates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Airframe Maintenance Technician (37-46 credit hours)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Power Plant Maintenance Technician (37-46 credit hours)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u="sng" dirty="0" smtClean="0">
                <a:solidFill>
                  <a:schemeClr val="bg1"/>
                </a:solidFill>
              </a:rPr>
              <a:t>Diploma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Airframe and Power Plant Maintenance (76 credit hours)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u="sng" dirty="0" smtClean="0">
                <a:solidFill>
                  <a:schemeClr val="bg1"/>
                </a:solidFill>
              </a:rPr>
              <a:t>AAS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Aviation Maintenance Technology (76 credit hours)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AMT program is eligible under the Work Ready Scholarship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4" y="2051612"/>
            <a:ext cx="36766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2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54" y="6033515"/>
            <a:ext cx="837299" cy="697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192" y="950976"/>
            <a:ext cx="57582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Somerset Community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is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playing a strategic role in addressing the growing demand for skilled workers through our career and technical programs, specifically in Aviation Maintenance Technology.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in SCC’s Aviation Maintenance Technology is steadily rising.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SCC recognized the need and added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offerings and classroom space to accommodate the needs of our students and community.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offering additional evening classes to fulfill the workforce needs.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647251"/>
              </p:ext>
            </p:extLst>
          </p:nvPr>
        </p:nvGraphicFramePr>
        <p:xfrm>
          <a:off x="6151483" y="842554"/>
          <a:ext cx="5655093" cy="360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19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667" y="365760"/>
            <a:ext cx="10447750" cy="1033272"/>
          </a:xfrm>
        </p:spPr>
        <p:txBody>
          <a:bodyPr>
            <a:noAutofit/>
          </a:bodyPr>
          <a:lstStyle/>
          <a:p>
            <a:r>
              <a:rPr lang="en-US" sz="2200" b="0" dirty="0"/>
              <a:t>Veterans Accelerated Learning for Licensed Occupations Initiative, known as VALLO, assists veterans during the transition into civilian life by helping them get Federal Aviation Administration certified.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54" y="6033515"/>
            <a:ext cx="837299" cy="697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8" y="1862326"/>
            <a:ext cx="8165932" cy="459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55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9576" y="1188720"/>
            <a:ext cx="3968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“The </a:t>
            </a:r>
            <a:r>
              <a:rPr lang="en-US" sz="2800" dirty="0">
                <a:solidFill>
                  <a:schemeClr val="bg1"/>
                </a:solidFill>
              </a:rPr>
              <a:t>number of </a:t>
            </a:r>
            <a:r>
              <a:rPr lang="en-US" sz="2800" dirty="0" smtClean="0">
                <a:solidFill>
                  <a:schemeClr val="bg1"/>
                </a:solidFill>
              </a:rPr>
              <a:t>females </a:t>
            </a:r>
            <a:r>
              <a:rPr lang="en-US" sz="2800" dirty="0">
                <a:solidFill>
                  <a:schemeClr val="bg1"/>
                </a:solidFill>
              </a:rPr>
              <a:t>involved in the aviation industry has steadily increased and women can be found in nearly every aviation occupation today</a:t>
            </a:r>
            <a:r>
              <a:rPr lang="en-US" sz="2800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https://www.wai.org/resources/waistats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45" y="603504"/>
            <a:ext cx="5124725" cy="576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1289304"/>
            <a:ext cx="91988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Employers </a:t>
            </a:r>
            <a:r>
              <a:rPr lang="en-US" sz="3600" b="1" dirty="0" smtClean="0">
                <a:solidFill>
                  <a:schemeClr val="bg1"/>
                </a:solidFill>
              </a:rPr>
              <a:t>Hiring </a:t>
            </a:r>
            <a:r>
              <a:rPr lang="en-US" sz="3600" b="1" dirty="0" smtClean="0">
                <a:solidFill>
                  <a:schemeClr val="bg1"/>
                </a:solidFill>
              </a:rPr>
              <a:t>o</a:t>
            </a:r>
            <a:r>
              <a:rPr lang="en-US" sz="3600" b="1" dirty="0" smtClean="0">
                <a:solidFill>
                  <a:schemeClr val="bg1"/>
                </a:solidFill>
              </a:rPr>
              <a:t>ur </a:t>
            </a:r>
            <a:r>
              <a:rPr lang="en-US" sz="3600" b="1" dirty="0" smtClean="0">
                <a:solidFill>
                  <a:schemeClr val="bg1"/>
                </a:solidFill>
              </a:rPr>
              <a:t>AMT </a:t>
            </a:r>
            <a:r>
              <a:rPr lang="en-US" sz="3600" b="1" dirty="0" smtClean="0">
                <a:solidFill>
                  <a:schemeClr val="bg1"/>
                </a:solidFill>
              </a:rPr>
              <a:t>Grads</a:t>
            </a:r>
            <a:r>
              <a:rPr lang="en-US" sz="3600" b="1" dirty="0" smtClean="0">
                <a:solidFill>
                  <a:schemeClr val="bg1"/>
                </a:solidFill>
              </a:rPr>
              <a:t>: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PSA Airlines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FEAM </a:t>
            </a:r>
            <a:r>
              <a:rPr lang="en-US" sz="2200" dirty="0">
                <a:solidFill>
                  <a:schemeClr val="bg1"/>
                </a:solidFill>
              </a:rPr>
              <a:t>MRO Maintenance repair and Overhaul 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Lockheed </a:t>
            </a:r>
            <a:r>
              <a:rPr lang="en-US" sz="2200" dirty="0">
                <a:solidFill>
                  <a:schemeClr val="bg1"/>
                </a:solidFill>
              </a:rPr>
              <a:t>Martin 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Thoroughbred </a:t>
            </a:r>
            <a:r>
              <a:rPr lang="en-US" sz="2200" dirty="0">
                <a:solidFill>
                  <a:schemeClr val="bg1"/>
                </a:solidFill>
              </a:rPr>
              <a:t>Aviation 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Medical </a:t>
            </a:r>
            <a:r>
              <a:rPr lang="en-US" sz="2200" dirty="0">
                <a:solidFill>
                  <a:schemeClr val="bg1"/>
                </a:solidFill>
              </a:rPr>
              <a:t>Helicopter Bases all over </a:t>
            </a:r>
            <a:r>
              <a:rPr lang="en-US" sz="2200" dirty="0" smtClean="0">
                <a:solidFill>
                  <a:schemeClr val="bg1"/>
                </a:solidFill>
              </a:rPr>
              <a:t>KY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Wheels 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Private </a:t>
            </a:r>
            <a:r>
              <a:rPr lang="en-US" sz="2200" dirty="0">
                <a:solidFill>
                  <a:schemeClr val="bg1"/>
                </a:solidFill>
              </a:rPr>
              <a:t>Airline </a:t>
            </a:r>
            <a:r>
              <a:rPr lang="en-US" sz="2200" dirty="0" smtClean="0">
                <a:solidFill>
                  <a:schemeClr val="bg1"/>
                </a:solidFill>
              </a:rPr>
              <a:t>Companies</a:t>
            </a: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15" y="3507377"/>
            <a:ext cx="5591440" cy="29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08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9" y="2123621"/>
            <a:ext cx="5137404" cy="3424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30" y="1792002"/>
            <a:ext cx="3878614" cy="3141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227" y="1268886"/>
            <a:ext cx="536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SCC Aviation Instructors are top notch with over 60+ years of real world experience.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227" y="598817"/>
            <a:ext cx="8151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SCC Instructors are key to the success of the program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0093" y="3733367"/>
            <a:ext cx="3697933" cy="1749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954" y="6033515"/>
            <a:ext cx="837299" cy="6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2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580644"/>
            <a:ext cx="5785104" cy="433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1"/>
          <a:stretch/>
        </p:blipFill>
        <p:spPr>
          <a:xfrm>
            <a:off x="6092760" y="2633472"/>
            <a:ext cx="5889469" cy="376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931408" y="886968"/>
            <a:ext cx="613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Aviation Maintenance Technology Hangar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6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CTCS">
      <a:dk1>
        <a:srgbClr val="00467F"/>
      </a:dk1>
      <a:lt1>
        <a:srgbClr val="FFFFFF"/>
      </a:lt1>
      <a:dk2>
        <a:srgbClr val="000000"/>
      </a:dk2>
      <a:lt2>
        <a:srgbClr val="E7A614"/>
      </a:lt2>
      <a:accent1>
        <a:srgbClr val="FFD100"/>
      </a:accent1>
      <a:accent2>
        <a:srgbClr val="011E41"/>
      </a:accent2>
      <a:accent3>
        <a:srgbClr val="A7A8A9"/>
      </a:accent3>
      <a:accent4>
        <a:srgbClr val="E7A614"/>
      </a:accent4>
      <a:accent5>
        <a:srgbClr val="005CB9"/>
      </a:accent5>
      <a:accent6>
        <a:srgbClr val="3CB4E5"/>
      </a:accent6>
      <a:hlink>
        <a:srgbClr val="FFFFFF"/>
      </a:hlink>
      <a:folHlink>
        <a:srgbClr val="3CB4E5"/>
      </a:folHlink>
    </a:clrScheme>
    <a:fontScheme name="KCTC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ensboro_2021_template.potx" id="{611F69DE-DD48-4DFD-B476-D64A908E8C61}" vid="{FCDF1FA9-176B-4B72-B9A7-F0FA2B398C8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Somerset_2021_template</Template>
  <TotalTime>1720</TotalTime>
  <Words>281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</vt:lpstr>
      <vt:lpstr>Office Theme</vt:lpstr>
      <vt:lpstr>Aviation Maintenance Technology</vt:lpstr>
      <vt:lpstr>PowerPoint Presentation</vt:lpstr>
      <vt:lpstr>Degree, Diploma or Certificate Options</vt:lpstr>
      <vt:lpstr>PowerPoint Presentation</vt:lpstr>
      <vt:lpstr>Veterans Accelerated Learning for Licensed Occupations Initiative, known as VALLO, assists veterans during the transition into civilian life by helping them get Federal Aviation Administration certified.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Modgling, Sarah A (Somerset)</dc:creator>
  <cp:lastModifiedBy>Modgling, Sarah A (Somerset)</cp:lastModifiedBy>
  <cp:revision>24</cp:revision>
  <dcterms:created xsi:type="dcterms:W3CDTF">2021-09-29T13:10:30Z</dcterms:created>
  <dcterms:modified xsi:type="dcterms:W3CDTF">2021-10-03T20:17:50Z</dcterms:modified>
</cp:coreProperties>
</file>