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7"/>
  </p:notesMasterIdLst>
  <p:sldIdLst>
    <p:sldId id="270" r:id="rId3"/>
    <p:sldId id="257" r:id="rId4"/>
    <p:sldId id="258" r:id="rId5"/>
    <p:sldId id="259" r:id="rId6"/>
    <p:sldId id="260" r:id="rId7"/>
    <p:sldId id="262" r:id="rId8"/>
    <p:sldId id="277" r:id="rId9"/>
    <p:sldId id="269" r:id="rId10"/>
    <p:sldId id="271" r:id="rId11"/>
    <p:sldId id="285" r:id="rId12"/>
    <p:sldId id="286" r:id="rId13"/>
    <p:sldId id="287" r:id="rId14"/>
    <p:sldId id="283" r:id="rId15"/>
    <p:sldId id="272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32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BFC8AF-9B4D-4FC1-9E80-9AB2B9D9439C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CD25C8-C486-4ED5-BE81-EA9CD6854C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655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66612">
              <a:defRPr/>
            </a:pPr>
            <a:fld id="{B707E799-DD19-4354-A128-95E4BF54A83F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66612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148404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C215A-010E-4194-ACB7-F7CB72EEDCD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40490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C215A-010E-4194-ACB7-F7CB72EEDCD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3789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C215A-010E-4194-ACB7-F7CB72EEDCD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850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C215A-010E-4194-ACB7-F7CB72EEDCD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525442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C215A-010E-4194-ACB7-F7CB72EEDCD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6604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6661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32C215A-010E-4194-ACB7-F7CB72EEDCD6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6661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5611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4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778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846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32F91B-147E-48AE-ABD3-86B1AB448E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9EC29A-9841-4758-A082-422A726226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B20CD5-BFAD-482D-A061-8B9F5B8F6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0CFF73-C200-4F4F-8034-3FE4E7891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026F4-65E0-4566-9B77-9C6E5290C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6C468-0581-443B-A8B0-EBCC99760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31494C-62E6-4D41-97A1-1C0084A62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1F44A-C582-462B-9D7B-0809717E24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8B3C-1341-4BB0-B901-A5221FBEF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A1CDFB-3173-4D5F-B506-0B111E6B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380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0E12B-E50E-4E11-A88F-5A8E90997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F78A69-4679-49FA-BC06-B937ACAF5B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60FA7A-417C-41D1-8888-A0D11F637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6CE321-4B4A-4B44-BBD9-05671C4F82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DE6B64-6C2E-49FB-A07B-B590318F8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8099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3A6C8-345D-40D0-BF9A-65D65C3C5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8F2E9-F0C7-4A25-945E-A902D55AE3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265BC5E-AC79-42AE-84E1-ABD7B4740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17518-DBC0-4155-BEEA-64519973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FD7200-D047-4B2C-8933-2017BA634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B48082-7519-43A9-9928-0D8C526D3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06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49F00-3327-4BE9-BF3B-10172D201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0EE6C2-61E8-48F7-BB25-97441D5C7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B2F65B-E7B1-4AB7-91B6-8B06CB3FBB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4595FFE-3D08-4358-9D86-E3F621526A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46F511-0C40-4CEA-B492-F4DB5381F7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EEADBBB-4C6F-468F-B9B6-2FB3CE9FDC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C19802-7ADB-4F55-9CFF-C68B72EC7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701908F-AED4-4DFA-83AF-2DADE52C2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08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9801-9F01-4D28-8644-FC86E22C8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7BD837-D8FD-47B5-B800-428AF72C79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65A047-3EF7-455D-BDE0-4A4E4ABEE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4CA569-1198-4897-8241-1074BEB5B1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852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A8D2E0-F3D1-45FB-B1E8-6D07BE47A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4F2663-AFF1-417B-B804-7A4EC0187C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AB6A1-46CA-4E12-8F3B-BAD0DED8B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9907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B70E-F74D-4695-AF0F-48332600B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5086BF-5F7B-42AE-821C-3212CAB6C9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846FA4-A047-4396-A3E5-05E5FA9994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BB5E10-7BAA-451D-BA0D-9CCD69A18E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9F76B4-7E4D-4C83-8483-7D3ECD822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F1C4D5-F6DC-462A-B5BC-34FC411DA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391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044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EF257-0F37-40A0-BAA6-78B5847A4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7B5F79-C2B7-436A-816C-7FE45A69FF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E8F373-58AD-4520-8866-16AFB79BD9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1D28DB-7535-4BE2-A82B-8AB8886C9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68D6D8-570E-4C44-94A2-F5931D290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69B8EA-A523-44FD-962C-CBEBFFB326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8334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370EA-1A6D-4142-85E2-A23B66616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4F3BED-78FA-41A2-8A3C-3F4FF0875AC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CBF41A-939B-4283-91A6-BEAD92426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5BA9E-9760-4CDD-BD50-27B84346E8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B42C89-62F7-41CA-A97A-14232C91B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55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ED3F95E-0855-4F6C-BA65-675829627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4CC15-F8EE-443B-85B2-DCD0D780DF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7D8518-3669-4903-AD5E-89C13B5D1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1E526F-ABB2-4604-AD78-44798291E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1EB685-CAEC-41B2-B79E-8CBD47E3D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9995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5"/>
          <p:cNvSpPr txBox="1">
            <a:spLocks noGrp="1"/>
          </p:cNvSpPr>
          <p:nvPr>
            <p:ph type="title"/>
          </p:nvPr>
        </p:nvSpPr>
        <p:spPr>
          <a:xfrm>
            <a:off x="609600" y="-133"/>
            <a:ext cx="7315200" cy="2419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6" name="Google Shape;56;p5"/>
          <p:cNvSpPr txBox="1">
            <a:spLocks noGrp="1"/>
          </p:cNvSpPr>
          <p:nvPr>
            <p:ph type="body" idx="1"/>
          </p:nvPr>
        </p:nvSpPr>
        <p:spPr>
          <a:xfrm>
            <a:off x="4267200" y="2545733"/>
            <a:ext cx="7315200" cy="368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507987">
              <a:spcBef>
                <a:spcPts val="800"/>
              </a:spcBef>
              <a:spcAft>
                <a:spcPts val="0"/>
              </a:spcAft>
              <a:buSzPts val="2400"/>
              <a:buChar char="▰"/>
              <a:defRPr/>
            </a:lvl1pPr>
            <a:lvl2pPr marL="1219170" lvl="1" indent="-50798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2pPr>
            <a:lvl3pPr marL="1828754" lvl="2" indent="-50798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3pPr>
            <a:lvl4pPr marL="2438339" lvl="3" indent="-50798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4pPr>
            <a:lvl5pPr marL="3047924" lvl="4" indent="-50798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5pPr>
            <a:lvl6pPr marL="3657509" lvl="5" indent="-50798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6pPr>
            <a:lvl7pPr marL="4267093" lvl="6" indent="-50798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7pPr>
            <a:lvl8pPr marL="4876678" lvl="7" indent="-50798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8pPr>
            <a:lvl9pPr marL="5486263" lvl="8" indent="-507987">
              <a:spcBef>
                <a:spcPts val="0"/>
              </a:spcBef>
              <a:spcAft>
                <a:spcPts val="0"/>
              </a:spcAft>
              <a:buSzPts val="2400"/>
              <a:buChar char="▰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7" name="Google Shape;57;p5"/>
          <p:cNvSpPr txBox="1">
            <a:spLocks noGrp="1"/>
          </p:cNvSpPr>
          <p:nvPr>
            <p:ph type="sldNum" idx="12"/>
          </p:nvPr>
        </p:nvSpPr>
        <p:spPr>
          <a:xfrm>
            <a:off x="345633" y="6232133"/>
            <a:ext cx="642000" cy="326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l"/>
            <a:fld id="{00000000-1234-1234-1234-123412341234}" type="slidenum">
              <a:rPr lang="en" smtClean="0"/>
              <a:pPr algn="l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050158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435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301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25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84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46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79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4525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076771-EF5B-49C5-9C5E-63B63164A897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E6BCED-5525-48F9-BFE9-45B55B85D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20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4E9F39-A9CC-434C-BFC9-791E20E0C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E58187-F5EE-4001-9F5C-33956C24DC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49C026-6970-46E1-8399-CA5B329C40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D6606-D13F-4FFE-82CD-204F1D5817BF}" type="datetimeFigureOut">
              <a:rPr lang="en-US" smtClean="0"/>
              <a:t>9/3/2021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51962-D264-4566-9528-00C655D54D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06D53C-A1AA-4814-9C0E-0699C1361B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3AF4A-52DE-45E0-8354-30A1119F71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326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g"/><Relationship Id="rId3" Type="http://schemas.openxmlformats.org/officeDocument/2006/relationships/image" Target="../media/image24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mailto:Jason.Siwula@ky.gov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0.png"/><Relationship Id="rId7" Type="http://schemas.openxmlformats.org/officeDocument/2006/relationships/hyperlink" Target="https://transportation.ky.gov/HighwaySafety/Documents/2020%20SHSP%20SAFE%20KY%20Highway%20Safety%20Plan%20Final%205-20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yhighwaysafety.com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ide.ky.gov/" TargetMode="Externa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 descr="A train traveling through a rural country road&#10;&#10;Description automatically generated">
            <a:extLst>
              <a:ext uri="{FF2B5EF4-FFF2-40B4-BE49-F238E27FC236}">
                <a16:creationId xmlns:a16="http://schemas.microsoft.com/office/drawing/2014/main" id="{3509D063-35CE-964F-80DA-741632A2EBF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30" y="-1059503"/>
            <a:ext cx="12352370" cy="8234913"/>
          </a:xfrm>
          <a:prstGeom prst="rect">
            <a:avLst/>
          </a:prstGeom>
        </p:spPr>
      </p:pic>
      <p:sp>
        <p:nvSpPr>
          <p:cNvPr id="62" name="Rounded Rectangle 61">
            <a:extLst>
              <a:ext uri="{FF2B5EF4-FFF2-40B4-BE49-F238E27FC236}">
                <a16:creationId xmlns:a16="http://schemas.microsoft.com/office/drawing/2014/main" id="{28704DB5-2352-424A-891E-86AE31AC3F28}"/>
              </a:ext>
            </a:extLst>
          </p:cNvPr>
          <p:cNvSpPr/>
          <p:nvPr/>
        </p:nvSpPr>
        <p:spPr>
          <a:xfrm>
            <a:off x="3505200" y="1448958"/>
            <a:ext cx="5384800" cy="2759875"/>
          </a:xfrm>
          <a:prstGeom prst="roundRect">
            <a:avLst/>
          </a:prstGeom>
          <a:solidFill>
            <a:srgbClr val="1B1C44"/>
          </a:solidFill>
          <a:ln w="762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EEFD95E-0D5E-A44E-A3EC-03A1F3316521}"/>
              </a:ext>
            </a:extLst>
          </p:cNvPr>
          <p:cNvSpPr/>
          <p:nvPr/>
        </p:nvSpPr>
        <p:spPr>
          <a:xfrm>
            <a:off x="-87715" y="5735261"/>
            <a:ext cx="12456986" cy="14936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A924458-5FB6-424B-81A4-00682E0BB354}"/>
              </a:ext>
            </a:extLst>
          </p:cNvPr>
          <p:cNvSpPr/>
          <p:nvPr/>
        </p:nvSpPr>
        <p:spPr>
          <a:xfrm>
            <a:off x="-111760" y="5449865"/>
            <a:ext cx="12446000" cy="457200"/>
          </a:xfrm>
          <a:prstGeom prst="rect">
            <a:avLst/>
          </a:prstGeom>
          <a:solidFill>
            <a:srgbClr val="386647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E0E50B-D88F-8444-9F0D-CAAD414EF14D}"/>
              </a:ext>
            </a:extLst>
          </p:cNvPr>
          <p:cNvSpPr txBox="1"/>
          <p:nvPr/>
        </p:nvSpPr>
        <p:spPr>
          <a:xfrm>
            <a:off x="4655134" y="6414259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Helvetica" pitchFamily="2" charset="0"/>
              </a:rPr>
              <a:t>TRANSPORTATION.KY.GOV</a:t>
            </a:r>
          </a:p>
        </p:txBody>
      </p:sp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977847-6D3F-FF48-9772-15094316EE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97" y="6384492"/>
            <a:ext cx="297559" cy="369332"/>
          </a:xfrm>
          <a:prstGeom prst="rect">
            <a:avLst/>
          </a:prstGeom>
        </p:spPr>
      </p:pic>
      <p:sp>
        <p:nvSpPr>
          <p:cNvPr id="20" name="Title 1">
            <a:extLst>
              <a:ext uri="{FF2B5EF4-FFF2-40B4-BE49-F238E27FC236}">
                <a16:creationId xmlns:a16="http://schemas.microsoft.com/office/drawing/2014/main" id="{238B5919-58B1-C14F-B666-E22A3709513A}"/>
              </a:ext>
            </a:extLst>
          </p:cNvPr>
          <p:cNvSpPr txBox="1">
            <a:spLocks/>
          </p:cNvSpPr>
          <p:nvPr/>
        </p:nvSpPr>
        <p:spPr>
          <a:xfrm>
            <a:off x="3505200" y="1595615"/>
            <a:ext cx="53848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F10F86-EBF8-BE40-B678-CD62DF618674}"/>
              </a:ext>
            </a:extLst>
          </p:cNvPr>
          <p:cNvSpPr txBox="1">
            <a:spLocks/>
          </p:cNvSpPr>
          <p:nvPr/>
        </p:nvSpPr>
        <p:spPr>
          <a:xfrm>
            <a:off x="3505200" y="1791842"/>
            <a:ext cx="5384800" cy="18184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  <a:t>KY Office of </a:t>
            </a:r>
            <a:b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</a:br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  <a:t>Highway Safety Update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539F8D8E-7889-D341-AC62-6BE20322216F}"/>
              </a:ext>
            </a:extLst>
          </p:cNvPr>
          <p:cNvSpPr txBox="1">
            <a:spLocks/>
          </p:cNvSpPr>
          <p:nvPr/>
        </p:nvSpPr>
        <p:spPr>
          <a:xfrm>
            <a:off x="3416531" y="3113694"/>
            <a:ext cx="555290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000" b="1" dirty="0" smtClean="0">
                <a:solidFill>
                  <a:srgbClr val="F4BF44"/>
                </a:solidFill>
                <a:latin typeface="Helvetica" pitchFamily="2" charset="0"/>
              </a:rPr>
              <a:t>2021 IJC on Transportation</a:t>
            </a:r>
            <a:endParaRPr lang="en-US" sz="3000" b="1" dirty="0">
              <a:solidFill>
                <a:srgbClr val="F4BF44"/>
              </a:solidFill>
              <a:latin typeface="Helvetica" pitchFamily="2" charset="0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72EE7B1-B5B5-2840-8F7A-A8EFEF6AC0B6}"/>
              </a:ext>
            </a:extLst>
          </p:cNvPr>
          <p:cNvCxnSpPr>
            <a:cxnSpLocks/>
          </p:cNvCxnSpPr>
          <p:nvPr/>
        </p:nvCxnSpPr>
        <p:spPr>
          <a:xfrm>
            <a:off x="3728720" y="3383987"/>
            <a:ext cx="4937760" cy="0"/>
          </a:xfrm>
          <a:prstGeom prst="line">
            <a:avLst/>
          </a:prstGeom>
          <a:ln w="28575">
            <a:solidFill>
              <a:srgbClr val="F4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B339E42F-CDC3-C34C-9F9D-27A0C3D66617}"/>
              </a:ext>
            </a:extLst>
          </p:cNvPr>
          <p:cNvSpPr/>
          <p:nvPr/>
        </p:nvSpPr>
        <p:spPr>
          <a:xfrm>
            <a:off x="2141220" y="5218878"/>
            <a:ext cx="940194" cy="940194"/>
          </a:xfrm>
          <a:prstGeom prst="ellipse">
            <a:avLst/>
          </a:prstGeom>
          <a:solidFill>
            <a:srgbClr val="386647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03CF44D-E426-084C-9DB0-0D6B0A08FC22}"/>
              </a:ext>
            </a:extLst>
          </p:cNvPr>
          <p:cNvSpPr/>
          <p:nvPr/>
        </p:nvSpPr>
        <p:spPr>
          <a:xfrm>
            <a:off x="3634937" y="5218878"/>
            <a:ext cx="940194" cy="940194"/>
          </a:xfrm>
          <a:prstGeom prst="ellipse">
            <a:avLst/>
          </a:prstGeom>
          <a:solidFill>
            <a:srgbClr val="386647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816A591C-67DD-054E-9F14-70E5B3A0FD0E}"/>
              </a:ext>
            </a:extLst>
          </p:cNvPr>
          <p:cNvSpPr/>
          <p:nvPr/>
        </p:nvSpPr>
        <p:spPr>
          <a:xfrm>
            <a:off x="5128654" y="5176126"/>
            <a:ext cx="940194" cy="940194"/>
          </a:xfrm>
          <a:prstGeom prst="ellipse">
            <a:avLst/>
          </a:prstGeom>
          <a:solidFill>
            <a:srgbClr val="386647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55802ED3-6696-A14E-9D16-DA7F1A8113CA}"/>
              </a:ext>
            </a:extLst>
          </p:cNvPr>
          <p:cNvSpPr/>
          <p:nvPr/>
        </p:nvSpPr>
        <p:spPr>
          <a:xfrm>
            <a:off x="6620136" y="5218878"/>
            <a:ext cx="940194" cy="940194"/>
          </a:xfrm>
          <a:prstGeom prst="ellipse">
            <a:avLst/>
          </a:prstGeom>
          <a:solidFill>
            <a:srgbClr val="386647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DA0F5345-DF02-F44A-A4C2-283D8E9E3BF1}"/>
              </a:ext>
            </a:extLst>
          </p:cNvPr>
          <p:cNvSpPr/>
          <p:nvPr/>
        </p:nvSpPr>
        <p:spPr>
          <a:xfrm>
            <a:off x="8111618" y="5218878"/>
            <a:ext cx="940194" cy="940194"/>
          </a:xfrm>
          <a:prstGeom prst="ellipse">
            <a:avLst/>
          </a:prstGeom>
          <a:solidFill>
            <a:srgbClr val="386647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F1965C4-AF85-BB42-9084-9C7F6ABEA510}"/>
              </a:ext>
            </a:extLst>
          </p:cNvPr>
          <p:cNvSpPr/>
          <p:nvPr/>
        </p:nvSpPr>
        <p:spPr>
          <a:xfrm>
            <a:off x="9605640" y="5176126"/>
            <a:ext cx="940194" cy="940194"/>
          </a:xfrm>
          <a:prstGeom prst="ellipse">
            <a:avLst/>
          </a:prstGeom>
          <a:solidFill>
            <a:srgbClr val="386647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5E8774CD-3944-C54A-B169-C3EAC4B43DC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0826" y="5406708"/>
            <a:ext cx="595224" cy="556573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67E2097E-DB58-CA41-B6F4-CBC1A9C0324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89" y="5384873"/>
            <a:ext cx="612426" cy="629205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86A1FCDE-5B52-F94E-92DD-438D36E6A8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910" y="5325789"/>
            <a:ext cx="603604" cy="556570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BE4D3F32-D777-1947-848B-D053B998A43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088" y="5406708"/>
            <a:ext cx="685172" cy="549731"/>
          </a:xfrm>
          <a:prstGeom prst="rect">
            <a:avLst/>
          </a:prstGeom>
        </p:spPr>
      </p:pic>
      <p:pic>
        <p:nvPicPr>
          <p:cNvPr id="40" name="Picture 39" descr="A close up of a logo&#10;&#10;Description automatically generated">
            <a:extLst>
              <a:ext uri="{FF2B5EF4-FFF2-40B4-BE49-F238E27FC236}">
                <a16:creationId xmlns:a16="http://schemas.microsoft.com/office/drawing/2014/main" id="{C1D08A0A-D891-0945-B42D-18CFEF1CE9A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38" y="5295055"/>
            <a:ext cx="559320" cy="734629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CC78D2A2-02DE-644A-827E-CB305D34891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850" y="5224445"/>
            <a:ext cx="522136" cy="838841"/>
          </a:xfrm>
          <a:prstGeom prst="rect">
            <a:avLst/>
          </a:prstGeom>
        </p:spPr>
      </p:pic>
      <p:sp>
        <p:nvSpPr>
          <p:cNvPr id="43" name="Oval 42">
            <a:extLst>
              <a:ext uri="{FF2B5EF4-FFF2-40B4-BE49-F238E27FC236}">
                <a16:creationId xmlns:a16="http://schemas.microsoft.com/office/drawing/2014/main" id="{B5493243-0342-8A4D-BB3A-1B64189F1A51}"/>
              </a:ext>
            </a:extLst>
          </p:cNvPr>
          <p:cNvSpPr/>
          <p:nvPr/>
        </p:nvSpPr>
        <p:spPr>
          <a:xfrm>
            <a:off x="9605640" y="5183715"/>
            <a:ext cx="940194" cy="940194"/>
          </a:xfrm>
          <a:prstGeom prst="ellipse">
            <a:avLst/>
          </a:prstGeom>
          <a:noFill/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65BD591D-102F-0F4F-A369-5F5E68C78A6F}"/>
              </a:ext>
            </a:extLst>
          </p:cNvPr>
          <p:cNvGrpSpPr/>
          <p:nvPr/>
        </p:nvGrpSpPr>
        <p:grpSpPr>
          <a:xfrm>
            <a:off x="4943452" y="781381"/>
            <a:ext cx="2305096" cy="1105823"/>
            <a:chOff x="5139165" y="731925"/>
            <a:chExt cx="2305096" cy="1105823"/>
          </a:xfrm>
        </p:grpSpPr>
        <p:sp>
          <p:nvSpPr>
            <p:cNvPr id="54" name="Freeform 53">
              <a:extLst>
                <a:ext uri="{FF2B5EF4-FFF2-40B4-BE49-F238E27FC236}">
                  <a16:creationId xmlns:a16="http://schemas.microsoft.com/office/drawing/2014/main" id="{FB9D326F-C96D-F94F-AF0A-421B844562DA}"/>
                </a:ext>
              </a:extLst>
            </p:cNvPr>
            <p:cNvSpPr/>
            <p:nvPr/>
          </p:nvSpPr>
          <p:spPr>
            <a:xfrm>
              <a:off x="5294719" y="769221"/>
              <a:ext cx="2083544" cy="1047225"/>
            </a:xfrm>
            <a:custGeom>
              <a:avLst/>
              <a:gdLst>
                <a:gd name="connsiteX0" fmla="*/ 0 w 1651000"/>
                <a:gd name="connsiteY0" fmla="*/ 768350 h 800100"/>
                <a:gd name="connsiteX1" fmla="*/ 22225 w 1651000"/>
                <a:gd name="connsiteY1" fmla="*/ 720725 h 800100"/>
                <a:gd name="connsiteX2" fmla="*/ 22225 w 1651000"/>
                <a:gd name="connsiteY2" fmla="*/ 676275 h 800100"/>
                <a:gd name="connsiteX3" fmla="*/ 9525 w 1651000"/>
                <a:gd name="connsiteY3" fmla="*/ 615950 h 800100"/>
                <a:gd name="connsiteX4" fmla="*/ 0 w 1651000"/>
                <a:gd name="connsiteY4" fmla="*/ 577850 h 800100"/>
                <a:gd name="connsiteX5" fmla="*/ 76200 w 1651000"/>
                <a:gd name="connsiteY5" fmla="*/ 577850 h 800100"/>
                <a:gd name="connsiteX6" fmla="*/ 184150 w 1651000"/>
                <a:gd name="connsiteY6" fmla="*/ 600075 h 800100"/>
                <a:gd name="connsiteX7" fmla="*/ 203200 w 1651000"/>
                <a:gd name="connsiteY7" fmla="*/ 508000 h 800100"/>
                <a:gd name="connsiteX8" fmla="*/ 263525 w 1651000"/>
                <a:gd name="connsiteY8" fmla="*/ 492125 h 800100"/>
                <a:gd name="connsiteX9" fmla="*/ 330200 w 1651000"/>
                <a:gd name="connsiteY9" fmla="*/ 374650 h 800100"/>
                <a:gd name="connsiteX10" fmla="*/ 403225 w 1651000"/>
                <a:gd name="connsiteY10" fmla="*/ 377825 h 800100"/>
                <a:gd name="connsiteX11" fmla="*/ 463550 w 1651000"/>
                <a:gd name="connsiteY11" fmla="*/ 415925 h 800100"/>
                <a:gd name="connsiteX12" fmla="*/ 536575 w 1651000"/>
                <a:gd name="connsiteY12" fmla="*/ 352425 h 800100"/>
                <a:gd name="connsiteX13" fmla="*/ 603250 w 1651000"/>
                <a:gd name="connsiteY13" fmla="*/ 374650 h 800100"/>
                <a:gd name="connsiteX14" fmla="*/ 663575 w 1651000"/>
                <a:gd name="connsiteY14" fmla="*/ 285750 h 800100"/>
                <a:gd name="connsiteX15" fmla="*/ 720725 w 1651000"/>
                <a:gd name="connsiteY15" fmla="*/ 342900 h 800100"/>
                <a:gd name="connsiteX16" fmla="*/ 749300 w 1651000"/>
                <a:gd name="connsiteY16" fmla="*/ 336550 h 800100"/>
                <a:gd name="connsiteX17" fmla="*/ 809625 w 1651000"/>
                <a:gd name="connsiteY17" fmla="*/ 260350 h 800100"/>
                <a:gd name="connsiteX18" fmla="*/ 854075 w 1651000"/>
                <a:gd name="connsiteY18" fmla="*/ 206375 h 800100"/>
                <a:gd name="connsiteX19" fmla="*/ 882650 w 1651000"/>
                <a:gd name="connsiteY19" fmla="*/ 174625 h 800100"/>
                <a:gd name="connsiteX20" fmla="*/ 873125 w 1651000"/>
                <a:gd name="connsiteY20" fmla="*/ 136525 h 800100"/>
                <a:gd name="connsiteX21" fmla="*/ 892175 w 1651000"/>
                <a:gd name="connsiteY21" fmla="*/ 111125 h 800100"/>
                <a:gd name="connsiteX22" fmla="*/ 993775 w 1651000"/>
                <a:gd name="connsiteY22" fmla="*/ 139700 h 800100"/>
                <a:gd name="connsiteX23" fmla="*/ 1025525 w 1651000"/>
                <a:gd name="connsiteY23" fmla="*/ 111125 h 800100"/>
                <a:gd name="connsiteX24" fmla="*/ 1031875 w 1651000"/>
                <a:gd name="connsiteY24" fmla="*/ 9525 h 800100"/>
                <a:gd name="connsiteX25" fmla="*/ 1054100 w 1651000"/>
                <a:gd name="connsiteY25" fmla="*/ 0 h 800100"/>
                <a:gd name="connsiteX26" fmla="*/ 1200150 w 1651000"/>
                <a:gd name="connsiteY26" fmla="*/ 123825 h 800100"/>
                <a:gd name="connsiteX27" fmla="*/ 1308100 w 1651000"/>
                <a:gd name="connsiteY27" fmla="*/ 123825 h 800100"/>
                <a:gd name="connsiteX28" fmla="*/ 1368425 w 1651000"/>
                <a:gd name="connsiteY28" fmla="*/ 146050 h 800100"/>
                <a:gd name="connsiteX29" fmla="*/ 1454150 w 1651000"/>
                <a:gd name="connsiteY29" fmla="*/ 123825 h 800100"/>
                <a:gd name="connsiteX30" fmla="*/ 1514475 w 1651000"/>
                <a:gd name="connsiteY30" fmla="*/ 193675 h 800100"/>
                <a:gd name="connsiteX31" fmla="*/ 1543050 w 1651000"/>
                <a:gd name="connsiteY31" fmla="*/ 292100 h 800100"/>
                <a:gd name="connsiteX32" fmla="*/ 1565275 w 1651000"/>
                <a:gd name="connsiteY32" fmla="*/ 403225 h 800100"/>
                <a:gd name="connsiteX33" fmla="*/ 1619250 w 1651000"/>
                <a:gd name="connsiteY33" fmla="*/ 463550 h 800100"/>
                <a:gd name="connsiteX34" fmla="*/ 1651000 w 1651000"/>
                <a:gd name="connsiteY34" fmla="*/ 495300 h 800100"/>
                <a:gd name="connsiteX35" fmla="*/ 1530350 w 1651000"/>
                <a:gd name="connsiteY35" fmla="*/ 574675 h 800100"/>
                <a:gd name="connsiteX36" fmla="*/ 1368425 w 1651000"/>
                <a:gd name="connsiteY36" fmla="*/ 695325 h 800100"/>
                <a:gd name="connsiteX37" fmla="*/ 1308100 w 1651000"/>
                <a:gd name="connsiteY37" fmla="*/ 730250 h 800100"/>
                <a:gd name="connsiteX38" fmla="*/ 1216025 w 1651000"/>
                <a:gd name="connsiteY38" fmla="*/ 739775 h 800100"/>
                <a:gd name="connsiteX39" fmla="*/ 384175 w 1651000"/>
                <a:gd name="connsiteY39" fmla="*/ 746125 h 800100"/>
                <a:gd name="connsiteX40" fmla="*/ 282575 w 1651000"/>
                <a:gd name="connsiteY40" fmla="*/ 701675 h 800100"/>
                <a:gd name="connsiteX41" fmla="*/ 254000 w 1651000"/>
                <a:gd name="connsiteY41" fmla="*/ 723900 h 800100"/>
                <a:gd name="connsiteX42" fmla="*/ 295275 w 1651000"/>
                <a:gd name="connsiteY42" fmla="*/ 790575 h 800100"/>
                <a:gd name="connsiteX43" fmla="*/ 295275 w 1651000"/>
                <a:gd name="connsiteY43" fmla="*/ 790575 h 800100"/>
                <a:gd name="connsiteX44" fmla="*/ 263525 w 1651000"/>
                <a:gd name="connsiteY44" fmla="*/ 800100 h 800100"/>
                <a:gd name="connsiteX45" fmla="*/ 200025 w 1651000"/>
                <a:gd name="connsiteY45" fmla="*/ 765175 h 800100"/>
                <a:gd name="connsiteX46" fmla="*/ 0 w 1651000"/>
                <a:gd name="connsiteY46" fmla="*/ 768350 h 800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651000" h="800100">
                  <a:moveTo>
                    <a:pt x="0" y="768350"/>
                  </a:moveTo>
                  <a:lnTo>
                    <a:pt x="22225" y="720725"/>
                  </a:lnTo>
                  <a:lnTo>
                    <a:pt x="22225" y="676275"/>
                  </a:lnTo>
                  <a:lnTo>
                    <a:pt x="9525" y="615950"/>
                  </a:lnTo>
                  <a:lnTo>
                    <a:pt x="0" y="577850"/>
                  </a:lnTo>
                  <a:lnTo>
                    <a:pt x="76200" y="577850"/>
                  </a:lnTo>
                  <a:lnTo>
                    <a:pt x="184150" y="600075"/>
                  </a:lnTo>
                  <a:lnTo>
                    <a:pt x="203200" y="508000"/>
                  </a:lnTo>
                  <a:lnTo>
                    <a:pt x="263525" y="492125"/>
                  </a:lnTo>
                  <a:lnTo>
                    <a:pt x="330200" y="374650"/>
                  </a:lnTo>
                  <a:lnTo>
                    <a:pt x="403225" y="377825"/>
                  </a:lnTo>
                  <a:lnTo>
                    <a:pt x="463550" y="415925"/>
                  </a:lnTo>
                  <a:lnTo>
                    <a:pt x="536575" y="352425"/>
                  </a:lnTo>
                  <a:lnTo>
                    <a:pt x="603250" y="374650"/>
                  </a:lnTo>
                  <a:lnTo>
                    <a:pt x="663575" y="285750"/>
                  </a:lnTo>
                  <a:lnTo>
                    <a:pt x="720725" y="342900"/>
                  </a:lnTo>
                  <a:lnTo>
                    <a:pt x="749300" y="336550"/>
                  </a:lnTo>
                  <a:lnTo>
                    <a:pt x="809625" y="260350"/>
                  </a:lnTo>
                  <a:lnTo>
                    <a:pt x="854075" y="206375"/>
                  </a:lnTo>
                  <a:lnTo>
                    <a:pt x="882650" y="174625"/>
                  </a:lnTo>
                  <a:lnTo>
                    <a:pt x="873125" y="136525"/>
                  </a:lnTo>
                  <a:lnTo>
                    <a:pt x="892175" y="111125"/>
                  </a:lnTo>
                  <a:lnTo>
                    <a:pt x="993775" y="139700"/>
                  </a:lnTo>
                  <a:lnTo>
                    <a:pt x="1025525" y="111125"/>
                  </a:lnTo>
                  <a:lnTo>
                    <a:pt x="1031875" y="9525"/>
                  </a:lnTo>
                  <a:lnTo>
                    <a:pt x="1054100" y="0"/>
                  </a:lnTo>
                  <a:lnTo>
                    <a:pt x="1200150" y="123825"/>
                  </a:lnTo>
                  <a:lnTo>
                    <a:pt x="1308100" y="123825"/>
                  </a:lnTo>
                  <a:lnTo>
                    <a:pt x="1368425" y="146050"/>
                  </a:lnTo>
                  <a:lnTo>
                    <a:pt x="1454150" y="123825"/>
                  </a:lnTo>
                  <a:lnTo>
                    <a:pt x="1514475" y="193675"/>
                  </a:lnTo>
                  <a:lnTo>
                    <a:pt x="1543050" y="292100"/>
                  </a:lnTo>
                  <a:lnTo>
                    <a:pt x="1565275" y="403225"/>
                  </a:lnTo>
                  <a:lnTo>
                    <a:pt x="1619250" y="463550"/>
                  </a:lnTo>
                  <a:lnTo>
                    <a:pt x="1651000" y="495300"/>
                  </a:lnTo>
                  <a:lnTo>
                    <a:pt x="1530350" y="574675"/>
                  </a:lnTo>
                  <a:lnTo>
                    <a:pt x="1368425" y="695325"/>
                  </a:lnTo>
                  <a:lnTo>
                    <a:pt x="1308100" y="730250"/>
                  </a:lnTo>
                  <a:lnTo>
                    <a:pt x="1216025" y="739775"/>
                  </a:lnTo>
                  <a:lnTo>
                    <a:pt x="384175" y="746125"/>
                  </a:lnTo>
                  <a:lnTo>
                    <a:pt x="282575" y="701675"/>
                  </a:lnTo>
                  <a:lnTo>
                    <a:pt x="254000" y="723900"/>
                  </a:lnTo>
                  <a:lnTo>
                    <a:pt x="295275" y="790575"/>
                  </a:lnTo>
                  <a:lnTo>
                    <a:pt x="295275" y="790575"/>
                  </a:lnTo>
                  <a:lnTo>
                    <a:pt x="263525" y="800100"/>
                  </a:lnTo>
                  <a:lnTo>
                    <a:pt x="200025" y="765175"/>
                  </a:lnTo>
                  <a:lnTo>
                    <a:pt x="0" y="768350"/>
                  </a:lnTo>
                  <a:close/>
                </a:path>
              </a:pathLst>
            </a:custGeom>
            <a:solidFill>
              <a:srgbClr val="1B1C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53" name="Picture 52" descr="A picture containing map&#10;&#10;Description automatically generated">
              <a:extLst>
                <a:ext uri="{FF2B5EF4-FFF2-40B4-BE49-F238E27FC236}">
                  <a16:creationId xmlns:a16="http://schemas.microsoft.com/office/drawing/2014/main" id="{24802579-170F-E744-AA9D-7B64B285C0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165" y="731925"/>
              <a:ext cx="2305096" cy="110582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0348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9FBC2B21-AD9B-4D95-A8DD-66A496BBFA97}"/>
              </a:ext>
            </a:extLst>
          </p:cNvPr>
          <p:cNvSpPr/>
          <p:nvPr/>
        </p:nvSpPr>
        <p:spPr>
          <a:xfrm>
            <a:off x="1050513" y="542511"/>
            <a:ext cx="10599619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ED2CC01-3CA4-4CFF-81DC-7EF470F5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67" y="432037"/>
            <a:ext cx="10033533" cy="92908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  <a:t>Vulnerable Road User Task Force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61B6B5-1ECD-5748-BC8F-9840E69B7FFA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9FEB1-107C-B94D-8C1D-78BA8796606D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02504A9F-BC7E-4347-B852-A28D49E8D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F224465-C82E-1A44-A45A-35F806782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14DF71B-F20B-C944-81D4-CD2DEF0E5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528257"/>
            <a:ext cx="6542117" cy="43809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KYTC is working with stakeholders to develop action plans for each of our new emphasis areas.</a:t>
            </a:r>
          </a:p>
          <a:p>
            <a:pPr marL="0" indent="0">
              <a:buNone/>
            </a:pPr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Vulnerable Road User (VRU) Task Force is going to meet this month to continue work on the draft action plan which was developed following a workshop earlier in the year.</a:t>
            </a:r>
          </a:p>
          <a:p>
            <a:pPr marL="0" indent="0">
              <a:buNone/>
            </a:pPr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0432" y="1471593"/>
            <a:ext cx="2985301" cy="4158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86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061" y="3718214"/>
            <a:ext cx="3453870" cy="2302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706" y="2467040"/>
            <a:ext cx="3461805" cy="2307870"/>
          </a:xfrm>
          <a:prstGeom prst="rect">
            <a:avLst/>
          </a:prstGeom>
        </p:spPr>
      </p:pic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9FBC2B21-AD9B-4D95-A8DD-66A496BBFA97}"/>
              </a:ext>
            </a:extLst>
          </p:cNvPr>
          <p:cNvSpPr/>
          <p:nvPr/>
        </p:nvSpPr>
        <p:spPr>
          <a:xfrm>
            <a:off x="1050513" y="542511"/>
            <a:ext cx="10599619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ED2CC01-3CA4-4CFF-81DC-7EF470F5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67" y="432037"/>
            <a:ext cx="10033533" cy="92908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  <a:t>Bike, Walk and Drive Safe Kentucky!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61B6B5-1ECD-5748-BC8F-9840E69B7FFA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9FEB1-107C-B94D-8C1D-78BA8796606D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02504A9F-BC7E-4347-B852-A28D49E8D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F224465-C82E-1A44-A45A-35F806782E1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14DF71B-F20B-C944-81D4-CD2DEF0E57F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257"/>
            <a:ext cx="3832167" cy="43809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KOHS is currently developing a campaign for safe biking, walking and driving.</a:t>
            </a:r>
          </a:p>
          <a:p>
            <a:pPr marL="0" indent="0">
              <a:buNone/>
            </a:pPr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campaign focuses on what everyone can do to contribute to safer transportation for bicyclists and pedestrians.</a:t>
            </a:r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218" y="1221471"/>
            <a:ext cx="3461805" cy="230787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221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9FBC2B21-AD9B-4D95-A8DD-66A496BBFA97}"/>
              </a:ext>
            </a:extLst>
          </p:cNvPr>
          <p:cNvSpPr/>
          <p:nvPr/>
        </p:nvSpPr>
        <p:spPr>
          <a:xfrm>
            <a:off x="1050513" y="542511"/>
            <a:ext cx="10599619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ED2CC01-3CA4-4CFF-81DC-7EF470F5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67" y="432037"/>
            <a:ext cx="10033533" cy="92908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  <a:t>Upcoming Opportunities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61B6B5-1ECD-5748-BC8F-9840E69B7FFA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9FEB1-107C-B94D-8C1D-78BA8796606D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02504A9F-BC7E-4347-B852-A28D49E8D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F224465-C82E-1A44-A45A-35F806782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14DF71B-F20B-C944-81D4-CD2DEF0E5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257"/>
            <a:ext cx="5449078" cy="4380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KOHS is partnering with NHTSA to perform a Pedestrian / Bicyclist Assessment this fall.</a:t>
            </a:r>
          </a:p>
          <a:p>
            <a:pPr marL="0" indent="0">
              <a:buNone/>
            </a:pPr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marL="0" indent="0">
              <a:buNone/>
            </a:pPr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Working with the Kentucky Transportation Center on multiple research projects related to improving safety and access for bicyclists and pedestrians.</a:t>
            </a:r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886" y="1260209"/>
            <a:ext cx="6204114" cy="4653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86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9801" y="1369850"/>
            <a:ext cx="7927868" cy="4351338"/>
          </a:xfrm>
        </p:spPr>
        <p:txBody>
          <a:bodyPr/>
          <a:lstStyle/>
          <a:p>
            <a:pPr marL="0" indent="0">
              <a:buNone/>
            </a:pPr>
            <a:r>
              <a:rPr lang="en-US" sz="6600" b="1" dirty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“I” </a:t>
            </a:r>
            <a:r>
              <a:rPr lang="en-US" sz="3600" b="1" dirty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can help by getting:</a:t>
            </a:r>
          </a:p>
          <a:p>
            <a:endParaRPr lang="en-US" b="1" dirty="0" smtClean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INFORMED </a:t>
            </a:r>
            <a:r>
              <a:rPr lang="en-US" sz="2600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about safety</a:t>
            </a:r>
            <a:endParaRPr lang="en-US" sz="2600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 smtClean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C2BCFFAA-B2EA-7641-8B56-FDCAB2BF579E}"/>
              </a:ext>
            </a:extLst>
          </p:cNvPr>
          <p:cNvSpPr txBox="1">
            <a:spLocks/>
          </p:cNvSpPr>
          <p:nvPr/>
        </p:nvSpPr>
        <p:spPr>
          <a:xfrm>
            <a:off x="879799" y="3672268"/>
            <a:ext cx="7927868" cy="59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INVOLVED</a:t>
            </a: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 improving safety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A17C333-C58D-B94E-9B7C-846A9A8A9FCC}"/>
              </a:ext>
            </a:extLst>
          </p:cNvPr>
          <p:cNvSpPr txBox="1">
            <a:spLocks/>
          </p:cNvSpPr>
          <p:nvPr/>
        </p:nvSpPr>
        <p:spPr>
          <a:xfrm>
            <a:off x="879799" y="4527374"/>
            <a:ext cx="7927868" cy="1065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INTENTIONAL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about the example I set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9FBC2B21-AD9B-4D95-A8DD-66A496BBFA97}"/>
              </a:ext>
            </a:extLst>
          </p:cNvPr>
          <p:cNvSpPr/>
          <p:nvPr/>
        </p:nvSpPr>
        <p:spPr>
          <a:xfrm>
            <a:off x="1050513" y="542511"/>
            <a:ext cx="10599619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ED2CC01-3CA4-4CFF-81DC-7EF470F5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66" y="623087"/>
            <a:ext cx="10033533" cy="929082"/>
          </a:xfrm>
        </p:spPr>
        <p:txBody>
          <a:bodyPr>
            <a:normAutofit fontScale="90000"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Partner with </a:t>
            </a:r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  <a:t>KOHS </a:t>
            </a:r>
            <a:r>
              <a:rPr lang="en-US" sz="3600" b="1" dirty="0">
                <a:solidFill>
                  <a:schemeClr val="bg1"/>
                </a:solidFill>
                <a:latin typeface="Helvetica" pitchFamily="2" charset="0"/>
              </a:rPr>
              <a:t>on the “Three I’s”</a:t>
            </a:r>
            <a:br>
              <a:rPr lang="en-US" sz="3600" b="1" dirty="0">
                <a:solidFill>
                  <a:schemeClr val="bg1"/>
                </a:solidFill>
                <a:latin typeface="Helvetica" pitchFamily="2" charset="0"/>
              </a:rPr>
            </a:b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8" name="object 4">
            <a:extLst>
              <a:ext uri="{FF2B5EF4-FFF2-40B4-BE49-F238E27FC236}">
                <a16:creationId xmlns:a16="http://schemas.microsoft.com/office/drawing/2014/main" id="{7F7DB9F3-3BF7-43DF-BFD5-3F926EC240CF}"/>
              </a:ext>
            </a:extLst>
          </p:cNvPr>
          <p:cNvSpPr>
            <a:spLocks noChangeAspect="1"/>
          </p:cNvSpPr>
          <p:nvPr/>
        </p:nvSpPr>
        <p:spPr>
          <a:xfrm>
            <a:off x="8861339" y="1551873"/>
            <a:ext cx="2587293" cy="36576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61B6B5-1ECD-5748-BC8F-9840E69B7FFA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9FEB1-107C-B94D-8C1D-78BA8796606D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02504A9F-BC7E-4347-B852-A28D49E8D3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F224465-C82E-1A44-A45A-35F806782E1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14DF71B-F20B-C944-81D4-CD2DEF0E57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665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AA7DF6CD-3424-964F-ACB5-9E96921018A6}"/>
              </a:ext>
            </a:extLst>
          </p:cNvPr>
          <p:cNvSpPr/>
          <p:nvPr/>
        </p:nvSpPr>
        <p:spPr>
          <a:xfrm>
            <a:off x="1050513" y="542511"/>
            <a:ext cx="10599619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B1B9DBDD-10F8-2D4F-97DD-8FCDD8D825E4}"/>
              </a:ext>
            </a:extLst>
          </p:cNvPr>
          <p:cNvGrpSpPr/>
          <p:nvPr/>
        </p:nvGrpSpPr>
        <p:grpSpPr>
          <a:xfrm>
            <a:off x="706320" y="357153"/>
            <a:ext cx="940194" cy="950252"/>
            <a:chOff x="706320" y="357153"/>
            <a:chExt cx="940194" cy="950252"/>
          </a:xfrm>
          <a:solidFill>
            <a:srgbClr val="1B1C44"/>
          </a:solidFill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C22A092F-60E9-F240-AFCB-AF4A4B43DDB0}"/>
                </a:ext>
              </a:extLst>
            </p:cNvPr>
            <p:cNvSpPr/>
            <p:nvPr/>
          </p:nvSpPr>
          <p:spPr>
            <a:xfrm>
              <a:off x="706320" y="357153"/>
              <a:ext cx="940194" cy="940194"/>
            </a:xfrm>
            <a:prstGeom prst="ellipse">
              <a:avLst/>
            </a:prstGeom>
            <a:grpFill/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6E5E4AA-FAED-7F48-AD24-E26893BCEC3A}"/>
                </a:ext>
              </a:extLst>
            </p:cNvPr>
            <p:cNvSpPr/>
            <p:nvPr/>
          </p:nvSpPr>
          <p:spPr>
            <a:xfrm>
              <a:off x="706320" y="367211"/>
              <a:ext cx="940194" cy="940194"/>
            </a:xfrm>
            <a:prstGeom prst="ellips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A14E18-E584-4B94-9B46-067A8E174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28736"/>
            <a:ext cx="10515600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FFFF"/>
                </a:solidFill>
                <a:latin typeface="Helvetica" pitchFamily="2" charset="0"/>
              </a:rPr>
              <a:t>Thank You!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7F37C0E4-99C7-154B-A4A3-5EA073A9F198}"/>
              </a:ext>
            </a:extLst>
          </p:cNvPr>
          <p:cNvSpPr/>
          <p:nvPr/>
        </p:nvSpPr>
        <p:spPr>
          <a:xfrm>
            <a:off x="1074004" y="1861506"/>
            <a:ext cx="10367634" cy="3558980"/>
          </a:xfrm>
          <a:prstGeom prst="roundRect">
            <a:avLst>
              <a:gd name="adj" fmla="val 6086"/>
            </a:avLst>
          </a:prstGeom>
          <a:noFill/>
          <a:ln w="57150">
            <a:solidFill>
              <a:srgbClr val="1B1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F68110FE-5B1D-2D4E-BDEC-BD5611FC9DDF}"/>
              </a:ext>
            </a:extLst>
          </p:cNvPr>
          <p:cNvSpPr/>
          <p:nvPr/>
        </p:nvSpPr>
        <p:spPr>
          <a:xfrm>
            <a:off x="1018415" y="1803336"/>
            <a:ext cx="10476899" cy="3669735"/>
          </a:xfrm>
          <a:prstGeom prst="roundRect">
            <a:avLst>
              <a:gd name="adj" fmla="val 7766"/>
            </a:avLst>
          </a:prstGeom>
          <a:noFill/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EF462872-2657-405E-B32A-99212B106AEC}"/>
              </a:ext>
            </a:extLst>
          </p:cNvPr>
          <p:cNvSpPr txBox="1">
            <a:spLocks/>
          </p:cNvSpPr>
          <p:nvPr/>
        </p:nvSpPr>
        <p:spPr>
          <a:xfrm>
            <a:off x="857179" y="2361706"/>
            <a:ext cx="6009914" cy="3005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Jason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Siwula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Assistant State Highway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Engineer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Kentucky Transportation Cabinet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  <a:hlinkClick r:id="rId2"/>
              </a:rPr>
              <a:t>Jason.Siwula@ky.gov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025C0918-E10F-415D-9CF4-211FEBD1A777}"/>
              </a:ext>
            </a:extLst>
          </p:cNvPr>
          <p:cNvSpPr txBox="1">
            <a:spLocks/>
          </p:cNvSpPr>
          <p:nvPr/>
        </p:nvSpPr>
        <p:spPr>
          <a:xfrm>
            <a:off x="2328457" y="4006752"/>
            <a:ext cx="4055851" cy="1360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Facebook: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kyhighwaysafety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Twitter:   @kyhighwaysafety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Instagram: 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B1C44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kyhighwaysafety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Helvetica" pitchFamily="2" charset="0"/>
              <a:ea typeface="+mn-ea"/>
              <a:cs typeface="+mn-cs"/>
            </a:endParaRPr>
          </a:p>
        </p:txBody>
      </p:sp>
      <p:pic>
        <p:nvPicPr>
          <p:cNvPr id="30" name="Picture 29" descr="A picture containing clock, food, plate, drawing&#10;&#10;Description automatically generated">
            <a:extLst>
              <a:ext uri="{FF2B5EF4-FFF2-40B4-BE49-F238E27FC236}">
                <a16:creationId xmlns:a16="http://schemas.microsoft.com/office/drawing/2014/main" id="{31B72EAE-74A8-4B5D-8BAC-803174BCCF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7038" y="2779219"/>
            <a:ext cx="3883536" cy="182880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D01B33D4-7603-9749-942B-ECF46D876197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8B29A55-54FD-2F43-A7D5-F0F03616660F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D465FD31-ABCE-3A4C-807B-5F8C659FD2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71BA268-AD93-7A41-BC1E-A470FC4E8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007C170B-9551-DE4D-B0F3-EEF13CF5B53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907" y="1240924"/>
            <a:ext cx="1542186" cy="892048"/>
          </a:xfrm>
          <a:prstGeom prst="rect">
            <a:avLst/>
          </a:prstGeom>
        </p:spPr>
      </p:pic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571BA268-AD93-7A41-BC1E-A470FC4E871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798" y="523580"/>
            <a:ext cx="1153233" cy="667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9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3AAF8DD-AD82-994D-A06B-4DCAD7BDB29A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CEA69D-D941-3943-872D-364C843B53C1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551A7E1F-BDCA-DC4B-9F29-F02A19553B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0FB5881-438D-1A49-ADB1-AE71D2E545DC}"/>
              </a:ext>
            </a:extLst>
          </p:cNvPr>
          <p:cNvSpPr/>
          <p:nvPr/>
        </p:nvSpPr>
        <p:spPr>
          <a:xfrm>
            <a:off x="1210887" y="542511"/>
            <a:ext cx="10560698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2571" y="423877"/>
            <a:ext cx="4702629" cy="886691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First things first…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20E65A-F3A1-AA4F-9ED8-A30E29002BC9}"/>
              </a:ext>
            </a:extLst>
          </p:cNvPr>
          <p:cNvSpPr/>
          <p:nvPr/>
        </p:nvSpPr>
        <p:spPr>
          <a:xfrm>
            <a:off x="1074004" y="1519253"/>
            <a:ext cx="10367634" cy="4198921"/>
          </a:xfrm>
          <a:prstGeom prst="roundRect">
            <a:avLst>
              <a:gd name="adj" fmla="val 3293"/>
            </a:avLst>
          </a:prstGeom>
          <a:noFill/>
          <a:ln w="57150">
            <a:solidFill>
              <a:srgbClr val="1B1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14230AC-301F-0841-8D93-CE765B2F24FE}"/>
              </a:ext>
            </a:extLst>
          </p:cNvPr>
          <p:cNvSpPr/>
          <p:nvPr/>
        </p:nvSpPr>
        <p:spPr>
          <a:xfrm>
            <a:off x="1018415" y="1476982"/>
            <a:ext cx="10476899" cy="4287416"/>
          </a:xfrm>
          <a:prstGeom prst="roundRect">
            <a:avLst>
              <a:gd name="adj" fmla="val 3815"/>
            </a:avLst>
          </a:prstGeom>
          <a:noFill/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3D833B14-93EA-40EE-9F91-86D19B65AD09}"/>
              </a:ext>
            </a:extLst>
          </p:cNvPr>
          <p:cNvSpPr txBox="1">
            <a:spLocks/>
          </p:cNvSpPr>
          <p:nvPr/>
        </p:nvSpPr>
        <p:spPr>
          <a:xfrm>
            <a:off x="1210887" y="1514427"/>
            <a:ext cx="10107146" cy="39869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DON’T participate and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drive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!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44744D1A-D1D4-1D44-889A-1B3ED7F422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1A5B669C-2ADD-3C42-B2A7-C95F0D2F7B4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440" y="2602819"/>
            <a:ext cx="5358848" cy="2999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1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8C43BE4E-18C5-4A4C-958C-27475AB3D54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2151EA83-E429-DA47-A406-C88030F6908C}"/>
              </a:ext>
            </a:extLst>
          </p:cNvPr>
          <p:cNvSpPr/>
          <p:nvPr/>
        </p:nvSpPr>
        <p:spPr>
          <a:xfrm>
            <a:off x="1197429" y="542511"/>
            <a:ext cx="10574156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0244826-8688-4301-8575-3A91F966C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21018" y="397043"/>
            <a:ext cx="9550567" cy="997027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Where are we today?</a:t>
            </a:r>
            <a:endParaRPr lang="en-US" sz="36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510B90-5073-3F48-8E2B-40BA9A1A852B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E64B816-DFF8-D941-8D50-2810D0BC4468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41" name="Picture 40" descr="A close up of a logo&#10;&#10;Description automatically generated">
            <a:extLst>
              <a:ext uri="{FF2B5EF4-FFF2-40B4-BE49-F238E27FC236}">
                <a16:creationId xmlns:a16="http://schemas.microsoft.com/office/drawing/2014/main" id="{770207B4-DB5E-E246-8690-A9E466D338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42" name="Picture 41" descr="A close up of a logo&#10;&#10;Description automatically generated">
            <a:extLst>
              <a:ext uri="{FF2B5EF4-FFF2-40B4-BE49-F238E27FC236}">
                <a16:creationId xmlns:a16="http://schemas.microsoft.com/office/drawing/2014/main" id="{1682E4BE-5177-594D-81DB-6BCD1809F6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6408D22A-057E-0A44-ABB3-00F84D5B44D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2463283"/>
            <a:ext cx="12098793" cy="2447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1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B3096EA-BA0A-6E4D-9D16-255971188F2E}"/>
              </a:ext>
            </a:extLst>
          </p:cNvPr>
          <p:cNvSpPr/>
          <p:nvPr/>
        </p:nvSpPr>
        <p:spPr>
          <a:xfrm>
            <a:off x="1132816" y="5736534"/>
            <a:ext cx="9945862" cy="17700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D5F2DE75-8D10-6944-8C08-44268030309B}"/>
              </a:ext>
            </a:extLst>
          </p:cNvPr>
          <p:cNvSpPr/>
          <p:nvPr/>
        </p:nvSpPr>
        <p:spPr>
          <a:xfrm>
            <a:off x="1357181" y="542511"/>
            <a:ext cx="10414404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E06F294-C1A5-6142-8060-C0A976DC3D47}"/>
              </a:ext>
            </a:extLst>
          </p:cNvPr>
          <p:cNvSpPr txBox="1">
            <a:spLocks/>
          </p:cNvSpPr>
          <p:nvPr/>
        </p:nvSpPr>
        <p:spPr>
          <a:xfrm>
            <a:off x="1748576" y="433454"/>
            <a:ext cx="9128760" cy="8866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j-ea"/>
                <a:cs typeface="Helvetica" panose="020B0604020202020204" pitchFamily="34" charset="0"/>
              </a:rPr>
              <a:t>   Safety isn’t really about numbers…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4304" y="4914960"/>
            <a:ext cx="5833487" cy="1232482"/>
          </a:xfrm>
        </p:spPr>
        <p:txBody>
          <a:bodyPr>
            <a:noAutofit/>
          </a:bodyPr>
          <a:lstStyle/>
          <a:p>
            <a:r>
              <a:rPr lang="en-US" sz="5400" b="1" dirty="0">
                <a:solidFill>
                  <a:srgbClr val="FF0000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It’s about people.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78194AB-91E8-3E47-ADB7-09995C0D8230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C52D6D-4594-6D4D-8C6A-D442AA9E7ADB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0734514B-F922-AC40-98AE-E852379ABBB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04CC8377-DBE0-8F40-B119-880E978E5D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32" name="Picture 31" descr="A close up of a logo&#10;&#10;Description automatically generated">
            <a:extLst>
              <a:ext uri="{FF2B5EF4-FFF2-40B4-BE49-F238E27FC236}">
                <a16:creationId xmlns:a16="http://schemas.microsoft.com/office/drawing/2014/main" id="{F73EEFD6-0979-AB42-A66F-D70F8204BC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6798" y="1280773"/>
            <a:ext cx="9001043" cy="408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41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6AA1FC5C-E319-1E4D-B39B-A917B09EBF34}"/>
              </a:ext>
            </a:extLst>
          </p:cNvPr>
          <p:cNvSpPr/>
          <p:nvPr/>
        </p:nvSpPr>
        <p:spPr>
          <a:xfrm>
            <a:off x="7300743" y="1488628"/>
            <a:ext cx="3335174" cy="4242699"/>
          </a:xfrm>
          <a:prstGeom prst="roundRect">
            <a:avLst>
              <a:gd name="adj" fmla="val 4005"/>
            </a:avLst>
          </a:prstGeom>
          <a:noFill/>
          <a:ln w="762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63E217D-6761-4244-8ECB-66594C70CF66}"/>
              </a:ext>
            </a:extLst>
          </p:cNvPr>
          <p:cNvSpPr/>
          <p:nvPr/>
        </p:nvSpPr>
        <p:spPr>
          <a:xfrm>
            <a:off x="852302" y="1894648"/>
            <a:ext cx="6497942" cy="3529961"/>
          </a:xfrm>
          <a:prstGeom prst="roundRect">
            <a:avLst>
              <a:gd name="adj" fmla="val 3463"/>
            </a:avLst>
          </a:prstGeom>
          <a:noFill/>
          <a:ln w="762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6990970A-B72B-B54D-921D-9A84494BBCD7}"/>
              </a:ext>
            </a:extLst>
          </p:cNvPr>
          <p:cNvSpPr/>
          <p:nvPr/>
        </p:nvSpPr>
        <p:spPr>
          <a:xfrm>
            <a:off x="7333989" y="1518035"/>
            <a:ext cx="3270511" cy="4189147"/>
          </a:xfrm>
          <a:prstGeom prst="roundRect">
            <a:avLst>
              <a:gd name="adj" fmla="val 3379"/>
            </a:avLst>
          </a:prstGeom>
          <a:solidFill>
            <a:srgbClr val="1B1C4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D9626F5-9EFE-044A-9D21-0B7571D1D92C}"/>
              </a:ext>
            </a:extLst>
          </p:cNvPr>
          <p:cNvSpPr/>
          <p:nvPr/>
        </p:nvSpPr>
        <p:spPr>
          <a:xfrm>
            <a:off x="879800" y="1933541"/>
            <a:ext cx="6748551" cy="3462213"/>
          </a:xfrm>
          <a:prstGeom prst="roundRect">
            <a:avLst>
              <a:gd name="adj" fmla="val 2194"/>
            </a:avLst>
          </a:prstGeom>
          <a:solidFill>
            <a:srgbClr val="1B1C44"/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99678" y="2194332"/>
            <a:ext cx="7039320" cy="1321182"/>
          </a:xfrm>
        </p:spPr>
        <p:txBody>
          <a:bodyPr>
            <a:normAutofit/>
          </a:bodyPr>
          <a:lstStyle/>
          <a:p>
            <a:pPr lvl="1" algn="ctr"/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Bold GOAL – </a:t>
            </a:r>
            <a: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Under 500 </a:t>
            </a:r>
            <a:br>
              <a:rPr lang="en-US" sz="3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US" sz="3200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Highway Deaths per year by 2024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6849" y="1575254"/>
            <a:ext cx="3132455" cy="4049616"/>
          </a:xfrm>
          <a:prstGeom prst="rect">
            <a:avLst/>
          </a:prstGeom>
        </p:spPr>
      </p:pic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537EED6-FAEB-E844-999D-0FFED2355434}"/>
              </a:ext>
            </a:extLst>
          </p:cNvPr>
          <p:cNvSpPr/>
          <p:nvPr/>
        </p:nvSpPr>
        <p:spPr>
          <a:xfrm>
            <a:off x="1291770" y="542511"/>
            <a:ext cx="10623187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34868" y="559524"/>
            <a:ext cx="10252020" cy="629205"/>
          </a:xfrm>
        </p:spPr>
        <p:txBody>
          <a:bodyPr>
            <a:normAutofit/>
          </a:bodyPr>
          <a:lstStyle/>
          <a:p>
            <a:pPr algn="ctr"/>
            <a:r>
              <a:rPr lang="en-US" sz="34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KY’s Strategic Highway Safety Plan 2020-2024</a:t>
            </a:r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BA44ED28-C7D8-2D48-8D0C-5FCB8269FCE0}"/>
              </a:ext>
            </a:extLst>
          </p:cNvPr>
          <p:cNvSpPr txBox="1">
            <a:spLocks/>
          </p:cNvSpPr>
          <p:nvPr/>
        </p:nvSpPr>
        <p:spPr>
          <a:xfrm>
            <a:off x="718437" y="4254052"/>
            <a:ext cx="6486696" cy="7841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Six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 Emphasis Areas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59828C5-9F0C-6447-A6BF-31C770A82815}"/>
              </a:ext>
            </a:extLst>
          </p:cNvPr>
          <p:cNvSpPr txBox="1">
            <a:spLocks/>
          </p:cNvSpPr>
          <p:nvPr/>
        </p:nvSpPr>
        <p:spPr>
          <a:xfrm>
            <a:off x="718437" y="3442776"/>
            <a:ext cx="6486696" cy="9497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5800" marR="0" lvl="1" indent="-228600" algn="ctr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Focus on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rPr>
              <a:t>Prevention</a:t>
            </a:r>
          </a:p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elvetica" panose="020B0604020202020204" pitchFamily="34" charset="0"/>
              <a:ea typeface="+mn-ea"/>
              <a:cs typeface="Helvetica" panose="020B0604020202020204" pitchFamily="34" charset="0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BD0FE1E-1668-3A4C-ABF9-8F9D4ADE726A}"/>
              </a:ext>
            </a:extLst>
          </p:cNvPr>
          <p:cNvCxnSpPr>
            <a:cxnSpLocks/>
          </p:cNvCxnSpPr>
          <p:nvPr/>
        </p:nvCxnSpPr>
        <p:spPr>
          <a:xfrm>
            <a:off x="1191548" y="3282684"/>
            <a:ext cx="5507966" cy="0"/>
          </a:xfrm>
          <a:prstGeom prst="line">
            <a:avLst/>
          </a:prstGeom>
          <a:ln w="19050" cap="rnd">
            <a:solidFill>
              <a:srgbClr val="F4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3D5034-0E21-B342-AE9C-904122BC9403}"/>
              </a:ext>
            </a:extLst>
          </p:cNvPr>
          <p:cNvCxnSpPr>
            <a:cxnSpLocks/>
          </p:cNvCxnSpPr>
          <p:nvPr/>
        </p:nvCxnSpPr>
        <p:spPr>
          <a:xfrm>
            <a:off x="1191548" y="4067595"/>
            <a:ext cx="5507966" cy="0"/>
          </a:xfrm>
          <a:prstGeom prst="line">
            <a:avLst/>
          </a:prstGeom>
          <a:ln w="19050" cap="rnd">
            <a:solidFill>
              <a:srgbClr val="F4BF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8A43338-E4F9-7342-91FD-A6CE538988E6}"/>
              </a:ext>
            </a:extLst>
          </p:cNvPr>
          <p:cNvSpPr/>
          <p:nvPr/>
        </p:nvSpPr>
        <p:spPr>
          <a:xfrm>
            <a:off x="7395493" y="1575341"/>
            <a:ext cx="3141932" cy="4069274"/>
          </a:xfrm>
          <a:prstGeom prst="roundRect">
            <a:avLst>
              <a:gd name="adj" fmla="val 2368"/>
            </a:avLst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E1787229-83F8-4B48-87F6-F543D0451741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1F039B5-AB11-9445-A867-9756975A6351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33" name="Picture 32" descr="A close up of a logo&#10;&#10;Description automatically generated">
            <a:extLst>
              <a:ext uri="{FF2B5EF4-FFF2-40B4-BE49-F238E27FC236}">
                <a16:creationId xmlns:a16="http://schemas.microsoft.com/office/drawing/2014/main" id="{8CD67C24-ED32-7143-A7B6-39366E13974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5E663543-6BF5-A142-830B-781B1BF9DD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3658BFC6-0E53-DA42-8439-B10F3964B2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741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t="12587"/>
          <a:stretch/>
        </p:blipFill>
        <p:spPr>
          <a:xfrm>
            <a:off x="1050512" y="1538629"/>
            <a:ext cx="3309861" cy="4251960"/>
          </a:xfrm>
          <a:prstGeom prst="rect">
            <a:avLst/>
          </a:prstGeom>
        </p:spPr>
      </p:pic>
      <p:pic>
        <p:nvPicPr>
          <p:cNvPr id="3" name="Picture 2"/>
          <p:cNvPicPr>
            <a:picLocks/>
          </p:cNvPicPr>
          <p:nvPr/>
        </p:nvPicPr>
        <p:blipFill rotWithShape="1">
          <a:blip r:embed="rId3"/>
          <a:srcRect l="2036" r="7548"/>
          <a:stretch/>
        </p:blipFill>
        <p:spPr>
          <a:xfrm>
            <a:off x="4404837" y="1837201"/>
            <a:ext cx="6949440" cy="3474720"/>
          </a:xfrm>
          <a:prstGeom prst="rect">
            <a:avLst/>
          </a:prstGeom>
        </p:spPr>
      </p:pic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B0FB5881-438D-1A49-ADB1-AE71D2E545DC}"/>
              </a:ext>
            </a:extLst>
          </p:cNvPr>
          <p:cNvSpPr/>
          <p:nvPr/>
        </p:nvSpPr>
        <p:spPr>
          <a:xfrm>
            <a:off x="1211943" y="542511"/>
            <a:ext cx="10559642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3522" y="431317"/>
            <a:ext cx="4702629" cy="886691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Emphasis Areas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7120E65A-F3A1-AA4F-9ED8-A30E29002BC9}"/>
              </a:ext>
            </a:extLst>
          </p:cNvPr>
          <p:cNvSpPr/>
          <p:nvPr/>
        </p:nvSpPr>
        <p:spPr>
          <a:xfrm>
            <a:off x="1074004" y="1519253"/>
            <a:ext cx="10367634" cy="4198921"/>
          </a:xfrm>
          <a:prstGeom prst="roundRect">
            <a:avLst>
              <a:gd name="adj" fmla="val 3293"/>
            </a:avLst>
          </a:prstGeom>
          <a:noFill/>
          <a:ln w="57150">
            <a:solidFill>
              <a:srgbClr val="1B1C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B14230AC-301F-0841-8D93-CE765B2F24FE}"/>
              </a:ext>
            </a:extLst>
          </p:cNvPr>
          <p:cNvSpPr/>
          <p:nvPr/>
        </p:nvSpPr>
        <p:spPr>
          <a:xfrm>
            <a:off x="1018415" y="1476982"/>
            <a:ext cx="10476899" cy="4287416"/>
          </a:xfrm>
          <a:prstGeom prst="roundRect">
            <a:avLst>
              <a:gd name="adj" fmla="val 3815"/>
            </a:avLst>
          </a:prstGeom>
          <a:noFill/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C425AF-148F-3648-8BD1-5C57BD83C8EE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C346A6C-2D1D-934A-AEB1-4D11924A5AE5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4EA0A363-B982-6449-B8DF-C700C8454D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6769B0D0-949A-3749-AE09-CEFD718132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514DF71B-F20B-C944-81D4-CD2DEF0E57F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152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9FBC2B21-AD9B-4D95-A8DD-66A496BBFA97}"/>
              </a:ext>
            </a:extLst>
          </p:cNvPr>
          <p:cNvSpPr/>
          <p:nvPr/>
        </p:nvSpPr>
        <p:spPr>
          <a:xfrm>
            <a:off x="1050513" y="542511"/>
            <a:ext cx="10599619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ED2CC01-3CA4-4CFF-81DC-7EF470F5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67" y="432037"/>
            <a:ext cx="10033533" cy="92908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  <a:t>Resources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61B6B5-1ECD-5748-BC8F-9840E69B7FFA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9FEB1-107C-B94D-8C1D-78BA8796606D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02504A9F-BC7E-4347-B852-A28D49E8D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F224465-C82E-1A44-A45A-35F806782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14DF71B-F20B-C944-81D4-CD2DEF0E5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39641"/>
            <a:ext cx="6210300" cy="41695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SAFEKY – KY’s 2020-2024 Strategic Highway Safety Plan</a:t>
            </a:r>
            <a:b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b="1" dirty="0" smtClean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KY’s Plan to save lives and prevent serious injuries resulting from transportation crashes</a:t>
            </a:r>
          </a:p>
          <a:p>
            <a:endParaRPr lang="en-US" dirty="0" smtClean="0">
              <a:hlinkClick r:id="rId6"/>
            </a:endParaRPr>
          </a:p>
          <a:p>
            <a:r>
              <a:rPr lang="en-US" b="1" dirty="0" smtClean="0">
                <a:hlinkClick r:id="rId7"/>
              </a:rPr>
              <a:t>SAFE KY - 2020-2024 SHSP</a:t>
            </a:r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1" name="Content Placeholder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91111" y="31074"/>
            <a:ext cx="4579384" cy="5878158"/>
          </a:xfrm>
          <a:prstGeom prst="rect">
            <a:avLst/>
          </a:prstGeom>
          <a:ln w="571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86269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" y="-1"/>
            <a:ext cx="12192000" cy="6858001"/>
            <a:chOff x="2795587" y="-733425"/>
            <a:chExt cx="13106400" cy="832485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795587" y="-733425"/>
              <a:ext cx="6600825" cy="83248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96412" y="-719138"/>
              <a:ext cx="6505575" cy="82962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2233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7">
            <a:extLst>
              <a:ext uri="{FF2B5EF4-FFF2-40B4-BE49-F238E27FC236}">
                <a16:creationId xmlns:a16="http://schemas.microsoft.com/office/drawing/2014/main" id="{9FBC2B21-AD9B-4D95-A8DD-66A496BBFA97}"/>
              </a:ext>
            </a:extLst>
          </p:cNvPr>
          <p:cNvSpPr/>
          <p:nvPr/>
        </p:nvSpPr>
        <p:spPr>
          <a:xfrm>
            <a:off x="1050513" y="542511"/>
            <a:ext cx="10599619" cy="629205"/>
          </a:xfrm>
          <a:prstGeom prst="roundRect">
            <a:avLst/>
          </a:prstGeom>
          <a:solidFill>
            <a:srgbClr val="1B1C4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6ED2CC01-3CA4-4CFF-81DC-7EF470F5F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58467" y="432037"/>
            <a:ext cx="10033533" cy="92908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bg1"/>
                </a:solidFill>
                <a:latin typeface="Helvetica" pitchFamily="2" charset="0"/>
              </a:rPr>
              <a:t>Motorcycle Rider Education Program</a:t>
            </a:r>
            <a:endParaRPr lang="en-US" sz="3600" b="1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D61B6B5-1ECD-5748-BC8F-9840E69B7FFA}"/>
              </a:ext>
            </a:extLst>
          </p:cNvPr>
          <p:cNvSpPr/>
          <p:nvPr/>
        </p:nvSpPr>
        <p:spPr>
          <a:xfrm>
            <a:off x="-183931" y="5981028"/>
            <a:ext cx="12559862" cy="924269"/>
          </a:xfrm>
          <a:prstGeom prst="rect">
            <a:avLst/>
          </a:prstGeom>
          <a:solidFill>
            <a:srgbClr val="1B1C44"/>
          </a:solidFill>
          <a:ln w="57150">
            <a:solidFill>
              <a:srgbClr val="F4BF4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1B1C4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C89FEB1-107C-B94D-8C1D-78BA8796606D}"/>
              </a:ext>
            </a:extLst>
          </p:cNvPr>
          <p:cNvSpPr txBox="1"/>
          <p:nvPr/>
        </p:nvSpPr>
        <p:spPr>
          <a:xfrm>
            <a:off x="8673621" y="6334145"/>
            <a:ext cx="32413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" pitchFamily="2" charset="0"/>
                <a:ea typeface="+mn-ea"/>
                <a:cs typeface="+mn-cs"/>
              </a:rPr>
              <a:t>TRANSPORTATION.KY.GOV</a:t>
            </a:r>
          </a:p>
        </p:txBody>
      </p:sp>
      <p:pic>
        <p:nvPicPr>
          <p:cNvPr id="29" name="Picture 28" descr="A close up of a logo&#10;&#10;Description automatically generated">
            <a:extLst>
              <a:ext uri="{FF2B5EF4-FFF2-40B4-BE49-F238E27FC236}">
                <a16:creationId xmlns:a16="http://schemas.microsoft.com/office/drawing/2014/main" id="{02504A9F-BC7E-4347-B852-A28D49E8D3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4681" y="6136011"/>
            <a:ext cx="372988" cy="462955"/>
          </a:xfrm>
          <a:prstGeom prst="rect">
            <a:avLst/>
          </a:prstGeom>
        </p:spPr>
      </p:pic>
      <p:pic>
        <p:nvPicPr>
          <p:cNvPr id="30" name="Picture 29" descr="A close up of a logo&#10;&#10;Description automatically generated">
            <a:extLst>
              <a:ext uri="{FF2B5EF4-FFF2-40B4-BE49-F238E27FC236}">
                <a16:creationId xmlns:a16="http://schemas.microsoft.com/office/drawing/2014/main" id="{4F224465-C82E-1A44-A45A-35F806782E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145" y="6070231"/>
            <a:ext cx="1153233" cy="667066"/>
          </a:xfrm>
          <a:prstGeom prst="rect">
            <a:avLst/>
          </a:prstGeom>
        </p:spPr>
      </p:pic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514DF71B-F20B-C944-81D4-CD2DEF0E57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06" y="163989"/>
            <a:ext cx="1895161" cy="109622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8257"/>
            <a:ext cx="3599411" cy="438097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Motorcycle Rider Education Commission is now administratively attached to the KOHS</a:t>
            </a:r>
            <a:b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endParaRPr lang="en-US" b="1" dirty="0" smtClean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 smtClean="0">
                <a:solidFill>
                  <a:srgbClr val="1B1C44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Resources for rider training</a:t>
            </a:r>
          </a:p>
          <a:p>
            <a:endParaRPr lang="en-US" b="1" dirty="0" smtClean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r>
              <a:rPr lang="en-US" b="1" dirty="0">
                <a:hlinkClick r:id="rId6"/>
              </a:rPr>
              <a:t>https://ride.ky.gov</a:t>
            </a:r>
            <a:r>
              <a:rPr lang="en-US" b="1" dirty="0" smtClean="0">
                <a:hlinkClick r:id="rId6"/>
              </a:rPr>
              <a:t>/</a:t>
            </a:r>
            <a:r>
              <a:rPr lang="en-US" b="1" dirty="0" smtClean="0"/>
              <a:t> </a:t>
            </a:r>
            <a:endParaRPr lang="en-US" b="1" dirty="0">
              <a:solidFill>
                <a:srgbClr val="1B1C44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58667" y="1210382"/>
            <a:ext cx="8733333" cy="47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645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2915</TotalTime>
  <Words>323</Words>
  <Application>Microsoft Office PowerPoint</Application>
  <PresentationFormat>Widescreen</PresentationFormat>
  <Paragraphs>69</Paragraphs>
  <Slides>14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Office Theme</vt:lpstr>
      <vt:lpstr>1_Office Theme</vt:lpstr>
      <vt:lpstr>PowerPoint Presentation</vt:lpstr>
      <vt:lpstr>First things first…</vt:lpstr>
      <vt:lpstr>Where are we today?</vt:lpstr>
      <vt:lpstr>It’s about people.</vt:lpstr>
      <vt:lpstr>KY’s Strategic Highway Safety Plan 2020-2024</vt:lpstr>
      <vt:lpstr>Emphasis Areas</vt:lpstr>
      <vt:lpstr>Resources</vt:lpstr>
      <vt:lpstr>PowerPoint Presentation</vt:lpstr>
      <vt:lpstr>Motorcycle Rider Education Program</vt:lpstr>
      <vt:lpstr>Vulnerable Road User Task Force</vt:lpstr>
      <vt:lpstr>Bike, Walk and Drive Safe Kentucky!</vt:lpstr>
      <vt:lpstr>Upcoming Opportunities</vt:lpstr>
      <vt:lpstr>Partner with KOHS on the “Three I’s” </vt:lpstr>
      <vt:lpstr>Thank You!</vt:lpstr>
    </vt:vector>
  </TitlesOfParts>
  <Company>Commonwealth of Kentucky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Siwula, Jason J (KYTC)</dc:creator>
  <cp:lastModifiedBy>Siwula, Jason J (KYTC)</cp:lastModifiedBy>
  <cp:revision>40</cp:revision>
  <dcterms:created xsi:type="dcterms:W3CDTF">2021-01-20T12:56:30Z</dcterms:created>
  <dcterms:modified xsi:type="dcterms:W3CDTF">2021-09-03T14:31:49Z</dcterms:modified>
</cp:coreProperties>
</file>