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67" r:id="rId5"/>
    <p:sldMasterId id="2147483675" r:id="rId6"/>
    <p:sldMasterId id="2147483690" r:id="rId7"/>
    <p:sldMasterId id="2147483706" r:id="rId8"/>
    <p:sldMasterId id="2147483721" r:id="rId9"/>
    <p:sldMasterId id="2147483723" r:id="rId10"/>
  </p:sldMasterIdLst>
  <p:notesMasterIdLst>
    <p:notesMasterId r:id="rId38"/>
  </p:notesMasterIdLst>
  <p:sldIdLst>
    <p:sldId id="774" r:id="rId11"/>
    <p:sldId id="696" r:id="rId12"/>
    <p:sldId id="736" r:id="rId13"/>
    <p:sldId id="723" r:id="rId14"/>
    <p:sldId id="737" r:id="rId15"/>
    <p:sldId id="735" r:id="rId16"/>
    <p:sldId id="703" r:id="rId17"/>
    <p:sldId id="775" r:id="rId18"/>
    <p:sldId id="776" r:id="rId19"/>
    <p:sldId id="702" r:id="rId20"/>
    <p:sldId id="738" r:id="rId21"/>
    <p:sldId id="270" r:id="rId22"/>
    <p:sldId id="761" r:id="rId23"/>
    <p:sldId id="743" r:id="rId24"/>
    <p:sldId id="759" r:id="rId25"/>
    <p:sldId id="760" r:id="rId26"/>
    <p:sldId id="777" r:id="rId27"/>
    <p:sldId id="748" r:id="rId28"/>
    <p:sldId id="766" r:id="rId29"/>
    <p:sldId id="768" r:id="rId30"/>
    <p:sldId id="751" r:id="rId31"/>
    <p:sldId id="763" r:id="rId32"/>
    <p:sldId id="753" r:id="rId33"/>
    <p:sldId id="769" r:id="rId34"/>
    <p:sldId id="778" r:id="rId35"/>
    <p:sldId id="742" r:id="rId36"/>
    <p:sldId id="704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 Black" panose="00000A00000000000000" pitchFamily="2" charset="0"/>
      <p:bold r:id="rId43"/>
      <p:boldItalic r:id="rId44"/>
    </p:embeddedFont>
    <p:embeddedFont>
      <p:font typeface="Montserrat Medium" panose="00000600000000000000" pitchFamily="2" charset="0"/>
      <p:regular r:id="rId45"/>
      <p: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8EEF02-40FD-0920-3093-917056B8ED16}" name="Joyner, Chelsea" initials="JC" userId="S::CJOYNER@hdrinc.com::c2a90771-1c2a-4936-8c9d-615d889ea736" providerId="AD"/>
  <p188:author id="{68396A18-1872-E782-52E8-005BFDCD5776}" name="Albrecht, Erica" initials="AE" userId="S::ealbrech@hdrinc.com::2d431c2c-9944-49b5-8fb4-9377a0a0b68d" providerId="AD"/>
  <p188:author id="{B7B8322B-D0BB-9971-F3C7-C3D7D493BCE7}" name="McCullough, Stephanie" initials="MS" userId="S::SMCCULLOUG@hdrinc.com::b71d2a06-f371-4ed4-9b7e-525b92a10838" providerId="AD"/>
  <p188:author id="{050A623D-71C5-7CBA-E244-D5D4797D52A3}" name="Lee, Kevin" initials="LK" userId="S::kevin.lee3@wsp.com::86e9c384-3fb3-4ff7-95a8-085b0943c39f" providerId="AD"/>
  <p188:author id="{ED74ED3E-9EB8-031C-0E3F-B1C5AC03EB28}" name="Frazier, Robert" initials="FR" userId="S::rfrazier@hdrinc.com::4e3130fa-f022-497e-8625-162625a239ea" providerId="AD"/>
  <p188:author id="{8BC6268D-2645-04AD-80D8-A667550B07FC}" name="Joyner, Chelsea" initials="JC" userId="S::cjoyner@hdrinc.com::c2a90771-1c2a-4936-8c9d-615d889ea736" providerId="AD"/>
  <p188:author id="{FF1A3B97-C40B-4406-FBE8-3781878055EA}" name="kevin.lee3@wsp.com" initials="ke" userId="S::urn:spo:guest#kevin.lee3@wsp.com::" providerId="AD"/>
  <p188:author id="{65EE6DA5-DB0E-51AD-8235-AD4379AF1D3C}" name="Renehan, Brian" initials="RB" userId="S::Brian.Renehan@wsp.com::4a7b4f7b-922e-4311-acc4-7c8c21ea3f32" providerId="AD"/>
  <p188:author id="{ABBFB8B5-63E5-B3C9-C295-1213B169C694}" name="mark.polston@wsp.com" initials="ma" userId="S::urn:spo:guest#mark.polston@wsp.com::" providerId="AD"/>
  <p188:author id="{0A4C06E8-B356-224B-7E75-A361DA7C7032}" name="justin.harrod@ky.gov" initials="ju" userId="S::urn:spo:guest#justin.harrod@ky.gov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5831F"/>
    <a:srgbClr val="755774"/>
    <a:srgbClr val="5EB3E4"/>
    <a:srgbClr val="000000"/>
    <a:srgbClr val="FF9999"/>
    <a:srgbClr val="80A5E0"/>
    <a:srgbClr val="A2BDE8"/>
    <a:srgbClr val="AEB7BE"/>
    <a:srgbClr val="8C9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58C5B-646A-1C60-91AB-2FAEA4DFE857}" v="2" dt="2023-05-30T02:15:58.755"/>
    <p1510:client id="{017AB9B0-D5F8-4A64-BFAD-3C27949DC60E}" v="1" dt="2023-05-30T01:06:44.284"/>
    <p1510:client id="{49932A2A-A493-4887-983F-8A98A2A1F3D1}" v="7" dt="2023-05-30T21:16:12.896"/>
    <p1510:client id="{C986737C-5DC4-4B23-8A91-FC6C5F031DF9}" v="293" dt="2023-05-30T02:30:44.160"/>
    <p1510:client id="{F9A9DA96-A875-4148-802E-0B71093CCD56}" v="2765" dt="2023-05-30T01:19:58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0865" autoAdjust="0"/>
  </p:normalViewPr>
  <p:slideViewPr>
    <p:cSldViewPr snapToGrid="0">
      <p:cViewPr varScale="1">
        <p:scale>
          <a:sx n="103" d="100"/>
          <a:sy n="103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0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8DDC4-BD18-4E7C-BAF7-E3807E3055C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BDB39-D125-4331-91E6-CD533DB8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2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70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2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99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CA3CC-E040-426A-BD9D-8E6CA130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17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56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CA3CC-E040-426A-BD9D-8E6CA130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12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92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6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+mj-lt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17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CA3CC-E040-426A-BD9D-8E6CA130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66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1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67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14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96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87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47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3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96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9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3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4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2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05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5BDC-2A3A-4CA0-850B-B543A5F43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794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51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81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5BDC-2A3A-4CA0-850B-B543A5F43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5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3992879"/>
            <a:ext cx="12192000" cy="286512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38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14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0146"/>
            <a:ext cx="10215880" cy="825255"/>
          </a:xfrm>
        </p:spPr>
        <p:txBody>
          <a:bodyPr tIns="0" rIns="0" bIns="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279400"/>
            <a:ext cx="5355167" cy="182880"/>
          </a:xfrm>
        </p:spPr>
        <p:txBody>
          <a:bodyPr/>
          <a:lstStyle>
            <a:lvl1pPr marL="0" indent="0">
              <a:buNone/>
              <a:defRPr sz="1333" b="1" spc="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0055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724">
          <p15:clr>
            <a:srgbClr val="F26B43"/>
          </p15:clr>
        </p15:guide>
        <p15:guide id="2" pos="2808">
          <p15:clr>
            <a:srgbClr val="FDE53C"/>
          </p15:clr>
        </p15:guide>
        <p15:guide id="3" pos="2952">
          <p15:clr>
            <a:srgbClr val="FDE53C"/>
          </p15:clr>
        </p15:guide>
        <p15:guide id="4" orient="horz" pos="612">
          <p15:clr>
            <a:srgbClr val="F26B43"/>
          </p15:clr>
        </p15:guide>
        <p15:guide id="5" orient="horz" pos="636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515B-DEDF-6F44-9257-969A5E396B9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0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3992879"/>
            <a:ext cx="12192000" cy="286512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11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29372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ain Section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9CEC3-8231-4148-BF1D-38DEFB91D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3409" y="300703"/>
            <a:ext cx="1444518" cy="7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3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CF44C-2DA2-1E4C-91EF-03E8B119E067}"/>
              </a:ext>
            </a:extLst>
          </p:cNvPr>
          <p:cNvSpPr txBox="1"/>
          <p:nvPr/>
        </p:nvSpPr>
        <p:spPr>
          <a:xfrm>
            <a:off x="10924032" y="841248"/>
            <a:ext cx="0" cy="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91440" bIns="91440" rtlCol="0">
            <a:noAutofit/>
          </a:bodyPr>
          <a:lstStyle/>
          <a:p>
            <a:pPr algn="l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2851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0146"/>
            <a:ext cx="10215880" cy="825255"/>
          </a:xfrm>
        </p:spPr>
        <p:txBody>
          <a:bodyPr tIns="0" rIns="0" bIns="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279400"/>
            <a:ext cx="5355167" cy="182880"/>
          </a:xfrm>
        </p:spPr>
        <p:txBody>
          <a:bodyPr/>
          <a:lstStyle>
            <a:lvl1pPr marL="0" indent="0">
              <a:buNone/>
              <a:defRPr sz="1333" b="1" spc="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5D430-08B8-204E-8B18-573E31273C77}"/>
              </a:ext>
            </a:extLst>
          </p:cNvPr>
          <p:cNvSpPr txBox="1"/>
          <p:nvPr/>
        </p:nvSpPr>
        <p:spPr>
          <a:xfrm>
            <a:off x="11070336" y="585216"/>
            <a:ext cx="0" cy="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91440" bIns="91440" rtlCol="0">
            <a:noAutofit/>
          </a:bodyPr>
          <a:lstStyle/>
          <a:p>
            <a:pPr algn="l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83033413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724">
          <p15:clr>
            <a:srgbClr val="F26B43"/>
          </p15:clr>
        </p15:guide>
        <p15:guide id="2" pos="2808">
          <p15:clr>
            <a:srgbClr val="FDE53C"/>
          </p15:clr>
        </p15:guide>
        <p15:guide id="3" pos="2952">
          <p15:clr>
            <a:srgbClr val="FDE53C"/>
          </p15:clr>
        </p15:guide>
        <p15:guide id="4" orient="horz" pos="612">
          <p15:clr>
            <a:srgbClr val="F26B43"/>
          </p15:clr>
        </p15:guide>
        <p15:guide id="5" orient="horz" pos="636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2" y="5148679"/>
            <a:ext cx="3180423" cy="768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46" y="286953"/>
            <a:ext cx="3659505" cy="104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070D-ED22-4EE0-9994-082E973BA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2137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582477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1CFC0-DCE8-4238-84B3-A5E5AD0D5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4EC0FC-504C-48C8-8CC2-BDD79D53E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0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58213-6067-46A1-B3A8-51ABE725D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D647A-922C-4C52-92C3-8CA839015D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5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44A1D-D361-4CAB-B56A-F5EE8060D938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D24D7-BD30-48C3-9838-59C5F0401D1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572E5-8B6A-4650-92A0-9C039C0E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0F49D9-97EA-4BA5-BC1A-8C00A44BD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9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2C64C-8483-465B-BA76-5B793A5251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82C58-B321-4B5F-923B-803BA3DE36EC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038CD-A9DF-4BB3-847C-5D85461AF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82BB37-0527-4B1F-927B-5F978A154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0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89CEA-2D66-4D32-89A1-E3ECE2006954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FFD37-70FB-4574-BB4A-37A9634CF51A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45AF2-02DA-4DB6-A8D8-74F2A7D3C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0B655B-3AD5-4683-827F-0E22138593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04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0B484-818D-4DB4-B1E6-FAD4D836A627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0A23B-33D3-435A-9E08-90563824B2F5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01992B-78B9-4D5E-80E8-4AC9ED532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A4DAE-E8BB-41B1-9761-8FEF51DFDC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75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13A4E-0A35-405C-A7DE-7C6F541ED0D3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6EACA-6A58-4145-B323-B9A00970280B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95D15-7699-4E35-A0C8-964F91681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2743E-700E-43DD-B62F-4055F6B91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5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33B95C-8913-4501-AABC-5BA465B92A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CF19F-EB53-4B71-B5C5-4E07F1068F03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1605E-8480-4BA1-9E00-BD05D7738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192DB-6391-4D8A-8A88-778FECDDB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47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DB175-1121-4337-B778-C6F2B6938A50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D6116-30C3-46F0-90BD-5BF9BC56A0DF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F8B4F-DF4F-4061-9AA8-EBA904A8C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0CD34-4171-4DB0-BB9C-439C6B8424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75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2A492-2E50-4E0F-8F5B-FB554B79C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ain Section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9CEC3-8231-4148-BF1D-38DEFB91D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3409" y="300703"/>
            <a:ext cx="1444518" cy="799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D69EF-4D08-4C40-8FC0-240CE1EDAE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2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553498"/>
            <a:ext cx="1021772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 rot="5400000">
            <a:off x="6074574" y="-2749386"/>
            <a:ext cx="103812" cy="1225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6F070-182D-4AB0-AF5B-2BAF651FB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5A41EB-F412-4B83-8A8E-4C781E275A3E}"/>
              </a:ext>
            </a:extLst>
          </p:cNvPr>
          <p:cNvSpPr/>
          <p:nvPr userDrawn="1"/>
        </p:nvSpPr>
        <p:spPr>
          <a:xfrm>
            <a:off x="0" y="0"/>
            <a:ext cx="12192000" cy="3325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73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>
            <a:off x="-10890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6F070-182D-4AB0-AF5B-2BAF651FB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7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186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2" y="5148679"/>
            <a:ext cx="3180423" cy="768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46" y="286953"/>
            <a:ext cx="3659505" cy="104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070D-ED22-4EE0-9994-082E973BA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449" r="4333" b="449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0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30F8E-B5F3-405B-9F89-FD5BDD1F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D1CFC0-DCE8-4238-84B3-A5E5AD0D5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9B18C-9721-402A-B194-109FA0BA45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846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58213-6067-46A1-B3A8-51ABE725D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41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44A1D-D361-4CAB-B56A-F5EE8060D938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D24D7-BD30-48C3-9838-59C5F0401D1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572E5-8B6A-4650-92A0-9C039C0E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0F49D9-97EA-4BA5-BC1A-8C00A44BD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F7AC4-35FE-45B5-A927-53E285280B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435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2C64C-8483-465B-BA76-5B793A5251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82C58-B321-4B5F-923B-803BA3DE36EC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038CD-A9DF-4BB3-847C-5D85461AF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82BB37-0527-4B1F-927B-5F978A154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BDACCF-53BF-46A7-B185-CF9B9A5CB6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39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89CEA-2D66-4D32-89A1-E3ECE2006954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FFD37-70FB-4574-BB4A-37A9634CF51A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E0A5A-0BDE-4B92-AFBF-B5A7D9E5D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45AF2-02DA-4DB6-A8D8-74F2A7D3CA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0FBE44-A27F-4F8F-A42A-69F8CC1559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198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0B484-818D-4DB4-B1E6-FAD4D836A627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0A23B-33D3-435A-9E08-90563824B2F5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61D6A-5C30-4871-9C58-D3CC6B6D5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01992B-78B9-4D5E-80E8-4AC9ED532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6DFC3-E6BF-4E73-9B5F-B80B8BB197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33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0F939-BED0-4FA2-873A-F4F0FE7E25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CB860-6CC3-4A74-AF61-41EB5DBAD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93" y="5433979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34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13A4E-0A35-405C-A7DE-7C6F541ED0D3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6EACA-6A58-4145-B323-B9A00970280B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95D15-7699-4E35-A0C8-964F91681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2743E-700E-43DD-B62F-4055F6B91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D90AA7-1394-4A1D-B917-4E83F3DE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99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33B95C-8913-4501-AABC-5BA465B92A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CF19F-EB53-4B71-B5C5-4E07F1068F03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1605E-8480-4BA1-9E00-BD05D7738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192DB-6391-4D8A-8A88-778FECDDB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126312-4460-4B72-A431-45441F132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241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DB175-1121-4337-B778-C6F2B6938A50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D6116-30C3-46F0-90BD-5BF9BC56A0DF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F8B4F-DF4F-4061-9AA8-EBA904A8C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0CD34-4171-4DB0-BB9C-439C6B8424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14F01-376F-4EEE-9E76-71220D23F6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43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2A492-2E50-4E0F-8F5B-FB554B79C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553498"/>
            <a:ext cx="1021772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 rot="5400000">
            <a:off x="6074574" y="-2749386"/>
            <a:ext cx="103812" cy="1225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6F070-182D-4AB0-AF5B-2BAF651FB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5A41EB-F412-4B83-8A8E-4C781E275A3E}"/>
              </a:ext>
            </a:extLst>
          </p:cNvPr>
          <p:cNvSpPr/>
          <p:nvPr userDrawn="1"/>
        </p:nvSpPr>
        <p:spPr>
          <a:xfrm>
            <a:off x="0" y="0"/>
            <a:ext cx="12192000" cy="3325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92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B23-B8CD-4670-99AD-DD0787A97E75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>
            <a:off x="-10890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1F92241-249C-4B2B-8D0A-24BCB1040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99" y="199503"/>
            <a:ext cx="1156855" cy="6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0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8785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1CFC0-DCE8-4238-84B3-A5E5AD0D5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4EC0FC-504C-48C8-8CC2-BDD79D53E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75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03990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F4254-C210-4592-83AB-A8D91990D0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3992879"/>
            <a:ext cx="12192000" cy="286512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36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8561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ain Section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9CEC3-8231-4148-BF1D-38DEFB91D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3409" y="300703"/>
            <a:ext cx="1444518" cy="7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7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0B404B-5F9F-4E1D-A4BF-9EB7DA55B9A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4" r:id="rId3"/>
    <p:sldLayoutId id="2147483664" r:id="rId4"/>
    <p:sldLayoutId id="2147483665" r:id="rId5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A987C-8C14-48A9-A5BC-F3800C4E5E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423574" y="315690"/>
            <a:ext cx="1370374" cy="696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FE031-17EE-42FE-9199-80AF428351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8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0ACE330-1DA5-4379-9071-8619CF02745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F7B58-027D-4547-96E0-0F4A188B4C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26" y="6324956"/>
            <a:ext cx="1600200" cy="3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1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9" r:id="rId3"/>
    <p:sldLayoutId id="2147483679" r:id="rId4"/>
    <p:sldLayoutId id="2147483680" r:id="rId5"/>
    <p:sldLayoutId id="2147483681" r:id="rId6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3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6804B23-B8CD-4670-99AD-DD0787A97E75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71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8710" y="6356350"/>
            <a:ext cx="1957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26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pos="7560">
          <p15:clr>
            <a:srgbClr val="F26B43"/>
          </p15:clr>
        </p15:guide>
        <p15:guide id="6" pos="2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3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6804B23-B8CD-4670-99AD-DD0787A97E75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71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8710" y="6356350"/>
            <a:ext cx="1957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8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pos="7560">
          <p15:clr>
            <a:srgbClr val="F26B43"/>
          </p15:clr>
        </p15:guide>
        <p15:guide id="6" pos="2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3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71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8710" y="6356350"/>
            <a:ext cx="1957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95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pos="7560">
          <p15:clr>
            <a:srgbClr val="F26B43"/>
          </p15:clr>
        </p15:guide>
        <p15:guide id="6" pos="2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0B404B-5F9F-4E1D-A4BF-9EB7DA55B9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5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VChargingProgram@ky.go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jpeg"/><Relationship Id="rId4" Type="http://schemas.openxmlformats.org/officeDocument/2006/relationships/hyperlink" Target="https://kyevcharging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37A9-2B90-4906-B15B-1FA2D73AC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990" y="198615"/>
            <a:ext cx="5901690" cy="1559065"/>
          </a:xfrm>
        </p:spPr>
        <p:txBody>
          <a:bodyPr>
            <a:noAutofit/>
          </a:bodyPr>
          <a:lstStyle/>
          <a:p>
            <a:r>
              <a:rPr lang="en-US" sz="3600" b="0" dirty="0">
                <a:latin typeface="Montserrat Black" panose="00000A00000000000000" pitchFamily="2" charset="0"/>
                <a:cs typeface="Arial"/>
              </a:rPr>
              <a:t>Kentucky EV Charging </a:t>
            </a:r>
            <a:br>
              <a:rPr lang="en-US" sz="3600" b="0" dirty="0">
                <a:latin typeface="Montserrat Black" panose="00000A00000000000000" pitchFamily="2" charset="0"/>
              </a:rPr>
            </a:br>
            <a:r>
              <a:rPr lang="en-US" sz="3600" b="0" dirty="0">
                <a:latin typeface="Montserrat Black" panose="00000A00000000000000" pitchFamily="2" charset="0"/>
                <a:cs typeface="Arial"/>
              </a:rPr>
              <a:t>Program Update</a:t>
            </a:r>
            <a:endParaRPr lang="en-US" sz="2800" b="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A68B4-03A7-91A9-2275-6FCBFA98D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180" y="3326821"/>
            <a:ext cx="1197081" cy="679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E8EC7-74A4-6F52-04AA-66CD6C415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776" y="3326821"/>
            <a:ext cx="1197081" cy="62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E0775-7E8C-FA53-670C-71B08DFA2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7" y="3411853"/>
            <a:ext cx="1574084" cy="380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42F48-6143-61E6-0309-8786BF18DA69}"/>
              </a:ext>
            </a:extLst>
          </p:cNvPr>
          <p:cNvSpPr txBox="1"/>
          <p:nvPr/>
        </p:nvSpPr>
        <p:spPr>
          <a:xfrm>
            <a:off x="302990" y="2076935"/>
            <a:ext cx="3800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accent1"/>
                </a:solidFill>
                <a:effectLst/>
                <a:latin typeface="Montserrat Black" panose="00000A00000000000000" pitchFamily="2" charset="0"/>
              </a:rPr>
              <a:t>Interim Joint Committee on Transportation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Montserrat Black" panose="00000A00000000000000" pitchFamily="2" charset="0"/>
              </a:rPr>
              <a:t>June 6, 2023, 1:00 PM</a:t>
            </a:r>
            <a:endParaRPr lang="en-US" sz="2000" dirty="0">
              <a:solidFill>
                <a:schemeClr val="accent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7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C754-6B83-49BF-B953-24BDB43B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5"/>
            <a:ext cx="10134486" cy="1325563"/>
          </a:xfrm>
        </p:spPr>
        <p:txBody>
          <a:bodyPr anchor="t" anchorCtr="0">
            <a:normAutofit/>
          </a:bodyPr>
          <a:lstStyle/>
          <a:p>
            <a:r>
              <a:rPr lang="en-US" sz="3600" dirty="0"/>
              <a:t>Expected Federal Funds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A36E0C-2D07-5197-80E0-A84AB8E71AB1}"/>
              </a:ext>
            </a:extLst>
          </p:cNvPr>
          <p:cNvGrpSpPr/>
          <p:nvPr/>
        </p:nvGrpSpPr>
        <p:grpSpPr>
          <a:xfrm>
            <a:off x="7281597" y="4959269"/>
            <a:ext cx="2051730" cy="888980"/>
            <a:chOff x="7162303" y="4603216"/>
            <a:chExt cx="2051730" cy="8889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A30781-D0C4-B0A4-B6BF-14D2DE3A4AF6}"/>
                </a:ext>
              </a:extLst>
            </p:cNvPr>
            <p:cNvSpPr txBox="1"/>
            <p:nvPr/>
          </p:nvSpPr>
          <p:spPr>
            <a:xfrm>
              <a:off x="7162303" y="4968976"/>
              <a:ext cx="205173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Projected Build-Out of AFCs by 2025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pic>
          <p:nvPicPr>
            <p:cNvPr id="6" name="Graphic 5" descr="Star with solid fill">
              <a:extLst>
                <a:ext uri="{FF2B5EF4-FFF2-40B4-BE49-F238E27FC236}">
                  <a16:creationId xmlns:a16="http://schemas.microsoft.com/office/drawing/2014/main" id="{33A59AB4-3F97-17FC-0B44-2A1C40DFC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25275" y="4603216"/>
              <a:ext cx="365760" cy="365760"/>
            </a:xfrm>
            <a:prstGeom prst="rect">
              <a:avLst/>
            </a:prstGeom>
          </p:spPr>
        </p:pic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E9FC767-0D4F-CC9A-AD26-546829A5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10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839169-2CD8-702F-9401-7CDF2B62AB4C}"/>
              </a:ext>
            </a:extLst>
          </p:cNvPr>
          <p:cNvGrpSpPr/>
          <p:nvPr/>
        </p:nvGrpSpPr>
        <p:grpSpPr>
          <a:xfrm>
            <a:off x="486610" y="1724508"/>
            <a:ext cx="11705390" cy="3198222"/>
            <a:chOff x="486610" y="1724508"/>
            <a:chExt cx="11705390" cy="3198222"/>
          </a:xfrm>
        </p:grpSpPr>
        <p:pic>
          <p:nvPicPr>
            <p:cNvPr id="4" name="Picture 3" descr="Timeline&#10;&#10;Description automatically generated">
              <a:extLst>
                <a:ext uri="{FF2B5EF4-FFF2-40B4-BE49-F238E27FC236}">
                  <a16:creationId xmlns:a16="http://schemas.microsoft.com/office/drawing/2014/main" id="{E78AFF34-1F48-481B-9698-5E37E0B2A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94" b="2341"/>
            <a:stretch/>
          </p:blipFill>
          <p:spPr>
            <a:xfrm>
              <a:off x="486610" y="1724508"/>
              <a:ext cx="11705390" cy="31982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3ED65C-6C9B-1A85-0A0C-529CFCE96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3494" y="2454252"/>
              <a:ext cx="981212" cy="3238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FACE90-7F3F-B8BD-60B6-687D158AE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3881" y="3180579"/>
              <a:ext cx="714475" cy="2476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77D15E-2CF4-53B7-876C-92E8ADC00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6131" y="3424483"/>
              <a:ext cx="1762225" cy="2476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123CFB-6772-AC9C-9014-63EA213B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34454" y="2444725"/>
              <a:ext cx="828791" cy="33342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068EE8-A48F-4BD7-E938-A1D3560E3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01115" y="3107949"/>
              <a:ext cx="1038370" cy="333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929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3202D-A929-4F55-8B61-02DAD4B512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F1D9A-D47B-4B06-83B0-E1473197073A}"/>
              </a:ext>
            </a:extLst>
          </p:cNvPr>
          <p:cNvSpPr/>
          <p:nvPr/>
        </p:nvSpPr>
        <p:spPr>
          <a:xfrm>
            <a:off x="0" y="2347274"/>
            <a:ext cx="12192000" cy="236612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4362C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937A9-2B90-4906-B15B-1FA2D73A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55142"/>
            <a:ext cx="11582400" cy="135039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800">
                <a:latin typeface="Montserrat Black" panose="00000A00000000000000" pitchFamily="2" charset="0"/>
                <a:cs typeface="Arial"/>
              </a:rPr>
              <a:t>EV Charging Program Implementation</a:t>
            </a:r>
            <a:endParaRPr lang="en-US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496DBF-312D-42D2-9649-44E4387C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en-US" sz="3600"/>
              <a:t>Request for Information (RFI)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90F023-FE67-4818-96F1-20B3C57B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3" y="1825625"/>
            <a:ext cx="5803474" cy="2646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Issued August 24, 2022</a:t>
            </a:r>
          </a:p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Sent to potential EV industry partners</a:t>
            </a:r>
            <a:endParaRPr lang="en-US" dirty="0">
              <a:ea typeface="Open Sans"/>
              <a:cs typeface="Open Sans"/>
            </a:endParaRPr>
          </a:p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Solicited input on potential procurement and contracting methods and issues</a:t>
            </a:r>
            <a:endParaRPr lang="en-US" dirty="0">
              <a:ea typeface="Open Sans"/>
              <a:cs typeface="Open Sans"/>
            </a:endParaRPr>
          </a:p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Deadline was September 30, 2022</a:t>
            </a:r>
            <a:endParaRPr lang="en-US" dirty="0"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3B57C-0942-440C-A09B-8DF69D47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953" y="1132257"/>
            <a:ext cx="3897746" cy="504470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9C83F0F-3754-458B-4865-5E945C7C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50BC1-163B-BF75-B9CF-F6E8D951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RFI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7D75-5242-7D07-24A9-070DEAAB6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300481"/>
            <a:ext cx="10732656" cy="4897119"/>
          </a:xfrm>
        </p:spPr>
        <p:txBody>
          <a:bodyPr>
            <a:noAutofit/>
          </a:bodyPr>
          <a:lstStyle/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Key themes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Utility coordination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Flexibility in procurement / contracting / implementation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Use NEVI funds to subsidize operations &amp; maintenance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Most recommended a competitive site-based procurement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Especially important for rural areas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Potential risks and challenges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Supply chain and lead times 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Rural operational costs and utilization levels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Permit review timelines</a:t>
            </a:r>
          </a:p>
          <a:p>
            <a:pPr lvl="3">
              <a:buFont typeface="Open Sans" panose="020B0606030504020204" pitchFamily="34" charset="0"/>
              <a:buChar char="+"/>
            </a:pPr>
            <a:r>
              <a:rPr lang="en-US" sz="2400" dirty="0"/>
              <a:t>Utility and site-host coordination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Industry leaders generally are willing to provide the 20% match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82F7A-955D-9832-A2E0-E261AA27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84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63B109-CC7F-B1FF-E1F9-B75D0591D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04" y="1135929"/>
            <a:ext cx="3882535" cy="50410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496DBF-312D-42D2-9649-44E4387C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en-US" sz="3600"/>
              <a:t>Draft Request for Proposals (RFP)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90F023-FE67-4818-96F1-20B3C57B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3" y="1712774"/>
            <a:ext cx="6085678" cy="44641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Draft RFP issued January 4, 2023, comments due January 27, 2023</a:t>
            </a:r>
            <a:endParaRPr lang="en-US" dirty="0">
              <a:ea typeface="Open Sans"/>
              <a:cs typeface="Open Sans"/>
            </a:endParaRPr>
          </a:p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More than </a:t>
            </a:r>
            <a:r>
              <a:rPr lang="en-US" b="1" dirty="0"/>
              <a:t>150 comments </a:t>
            </a:r>
            <a:r>
              <a:rPr lang="en-US" dirty="0"/>
              <a:t>were received to help refine the Final RFP </a:t>
            </a:r>
            <a:endParaRPr lang="en-US" dirty="0">
              <a:ea typeface="Open Sans"/>
              <a:cs typeface="Open Sans"/>
            </a:endParaRPr>
          </a:p>
          <a:p>
            <a:pPr>
              <a:buClr>
                <a:schemeClr val="bg2"/>
              </a:buClr>
              <a:buFont typeface="Open Sans" panose="020B0606030504020204" pitchFamily="34" charset="0"/>
              <a:buChar char="+"/>
            </a:pPr>
            <a:r>
              <a:rPr lang="en-US" dirty="0"/>
              <a:t>Requests proposals to </a:t>
            </a:r>
            <a:r>
              <a:rPr lang="en-US" b="1" dirty="0"/>
              <a:t>construct, own, operate </a:t>
            </a:r>
            <a:r>
              <a:rPr lang="en-US" dirty="0"/>
              <a:t>and </a:t>
            </a:r>
            <a:r>
              <a:rPr lang="en-US" b="1" dirty="0"/>
              <a:t>maintain</a:t>
            </a:r>
            <a:r>
              <a:rPr lang="en-US" dirty="0"/>
              <a:t> new NEVI-compliant DC fast charging stations across Kentucky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387B74D-CEE6-27C0-FD8B-3C68FF23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0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9F49-CCEE-68EA-7B46-75E73E06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675399"/>
          </a:xfrm>
        </p:spPr>
        <p:txBody>
          <a:bodyPr anchor="t">
            <a:normAutofit/>
          </a:bodyPr>
          <a:lstStyle/>
          <a:p>
            <a:r>
              <a:rPr lang="en-US" sz="3600" dirty="0"/>
              <a:t>First of Its Kind “Speedbumps”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94A5-EC95-55F7-D0C7-FC0A021B8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735137"/>
            <a:ext cx="5959885" cy="2429359"/>
          </a:xfrm>
        </p:spPr>
        <p:txBody>
          <a:bodyPr>
            <a:normAutofit/>
          </a:bodyPr>
          <a:lstStyle/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Final RFP release date </a:t>
            </a:r>
            <a:r>
              <a:rPr lang="en-US" dirty="0"/>
              <a:t>is anticipated for </a:t>
            </a:r>
            <a:r>
              <a:rPr lang="en-US" b="1" dirty="0"/>
              <a:t>June 2023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Extension accommodated FHWA’s review process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Kentucky is expected to be about 10</a:t>
            </a:r>
            <a:r>
              <a:rPr lang="en-US" baseline="30000" dirty="0"/>
              <a:t>th</a:t>
            </a:r>
            <a:r>
              <a:rPr lang="en-US" dirty="0"/>
              <a:t> in issuing our RFP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9ECDE-D8EA-EC6D-8AC3-0EB2AB60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75D9C1D-4ADC-29CF-6975-E2416E37F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9064" y="1735137"/>
            <a:ext cx="4293264" cy="40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050D-F19A-FD1C-4DC0-D0DB07EA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RFP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0DC6E-76E8-C472-F688-9A16CB2F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81" y="1583704"/>
            <a:ext cx="6189288" cy="3690592"/>
          </a:xfrm>
        </p:spPr>
        <p:txBody>
          <a:bodyPr>
            <a:normAutofit/>
          </a:bodyPr>
          <a:lstStyle/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Contract vehicle will be through KYTC purchasing, compliant with Federal design-build procurement regulations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Bonding, insurance, and Federal requirements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KYTC will provide extensive oversight and has an inspection contract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Maximum return on investment over the 5-year program period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79EEC-DD28-E815-4DBC-6C02DA59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16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07C7DC-D332-7860-A754-5C71D4E400C1}"/>
              </a:ext>
            </a:extLst>
          </p:cNvPr>
          <p:cNvSpPr/>
          <p:nvPr/>
        </p:nvSpPr>
        <p:spPr>
          <a:xfrm>
            <a:off x="8655346" y="3226468"/>
            <a:ext cx="2417762" cy="24177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E6124D-8BC9-9AD8-A001-0E12AD795166}"/>
              </a:ext>
            </a:extLst>
          </p:cNvPr>
          <p:cNvSpPr/>
          <p:nvPr/>
        </p:nvSpPr>
        <p:spPr>
          <a:xfrm>
            <a:off x="7189578" y="1623092"/>
            <a:ext cx="2417762" cy="24177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F9E577-D1C9-5E5C-A716-548A53A77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730" y="2021642"/>
            <a:ext cx="1444608" cy="162066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8D610F-B841-5882-18B6-75D7F969C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3644" y="3611436"/>
            <a:ext cx="1321166" cy="16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88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D8CA-2132-4026-8AC2-921825B4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37126"/>
            <a:ext cx="10537768" cy="1006691"/>
          </a:xfrm>
        </p:spPr>
        <p:txBody>
          <a:bodyPr anchor="t">
            <a:normAutofit/>
          </a:bodyPr>
          <a:lstStyle/>
          <a:p>
            <a:r>
              <a:rPr lang="en-US" sz="3600" dirty="0"/>
              <a:t>RFP EV Charging Corridor Group Map</a:t>
            </a:r>
          </a:p>
        </p:txBody>
      </p:sp>
      <p:pic>
        <p:nvPicPr>
          <p:cNvPr id="8" name="Picture 7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88BCC693-986F-813D-3B85-8088C008F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5"/>
          <a:stretch/>
        </p:blipFill>
        <p:spPr>
          <a:xfrm>
            <a:off x="327080" y="1343817"/>
            <a:ext cx="11864920" cy="5514183"/>
          </a:xfrm>
          <a:prstGeom prst="rect">
            <a:avLst/>
          </a:prstGeom>
        </p:spPr>
      </p:pic>
      <p:pic>
        <p:nvPicPr>
          <p:cNvPr id="9" name="Picture 8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DCCF8560-3B35-120D-A697-37CD21F05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61699" b="72513"/>
          <a:stretch/>
        </p:blipFill>
        <p:spPr>
          <a:xfrm>
            <a:off x="327080" y="1343817"/>
            <a:ext cx="4497859" cy="21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496DBF-312D-42D2-9649-44E4387C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020283"/>
          </a:xfrm>
        </p:spPr>
        <p:txBody>
          <a:bodyPr anchor="t" anchorCtr="0">
            <a:normAutofit/>
          </a:bodyPr>
          <a:lstStyle/>
          <a:p>
            <a:r>
              <a:rPr lang="en-US" sz="3600" dirty="0">
                <a:latin typeface="Montserrat Black"/>
              </a:rPr>
              <a:t>RFP Scoring Criteria</a:t>
            </a:r>
            <a:endParaRPr lang="en-US"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DEC907-8809-C920-F2BB-D72133D0C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061786"/>
              </p:ext>
            </p:extLst>
          </p:nvPr>
        </p:nvGraphicFramePr>
        <p:xfrm>
          <a:off x="4352081" y="1385408"/>
          <a:ext cx="7206615" cy="4550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1485">
                  <a:extLst>
                    <a:ext uri="{9D8B030D-6E8A-4147-A177-3AD203B41FA5}">
                      <a16:colId xmlns:a16="http://schemas.microsoft.com/office/drawing/2014/main" val="3606197886"/>
                    </a:ext>
                  </a:extLst>
                </a:gridCol>
                <a:gridCol w="1485130">
                  <a:extLst>
                    <a:ext uri="{9D8B030D-6E8A-4147-A177-3AD203B41FA5}">
                      <a16:colId xmlns:a16="http://schemas.microsoft.com/office/drawing/2014/main" val="3183153384"/>
                    </a:ext>
                  </a:extLst>
                </a:gridCol>
              </a:tblGrid>
              <a:tr h="270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</a:rPr>
                        <a:t>Scoring Category</a:t>
                      </a:r>
                      <a:endParaRPr lang="en-US" sz="1800" dirty="0">
                        <a:latin typeface="Arial"/>
                      </a:endParaRPr>
                    </a:p>
                  </a:txBody>
                  <a:tcPr marL="27305" marR="27305" marT="27305" marB="2730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</a:rPr>
                        <a:t>Available Points</a:t>
                      </a:r>
                      <a:endParaRPr lang="en-US" sz="1800" dirty="0">
                        <a:latin typeface="Arial"/>
                      </a:endParaRPr>
                    </a:p>
                  </a:txBody>
                  <a:tcPr marL="27305" marR="27305" marT="27305" marB="27305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668911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Technical Proposal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691640" algn="dec"/>
                        </a:tabLst>
                      </a:pPr>
                      <a:r>
                        <a:rPr lang="en-US" sz="1800" b="1">
                          <a:effectLst/>
                          <a:latin typeface="Arial"/>
                        </a:rPr>
                        <a:t>1,400</a:t>
                      </a:r>
                      <a:endParaRPr lang="en-US" sz="1800" b="1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32064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Experience, qualifications, and technical approach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dirty="0">
                          <a:effectLst/>
                          <a:latin typeface="Arial"/>
                        </a:rPr>
                        <a:t>  600</a:t>
                      </a:r>
                      <a:endParaRPr lang="en-US" sz="1800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185005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Proposed user experience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Arial"/>
                        </a:rPr>
                        <a:t>  250</a:t>
                      </a:r>
                      <a:endParaRPr lang="en-US" sz="180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20738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Equity and rural considerations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Arial"/>
                        </a:rPr>
                        <a:t>  150</a:t>
                      </a:r>
                      <a:endParaRPr lang="en-US" sz="180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79408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Site location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Arial"/>
                        </a:rPr>
                        <a:t>  400</a:t>
                      </a:r>
                      <a:endParaRPr lang="en-US" sz="1800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477466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Technical Proposal Additional Points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691640" algn="dec"/>
                        </a:tabLst>
                      </a:pPr>
                      <a:r>
                        <a:rPr lang="en-US" sz="1800" b="1">
                          <a:effectLst/>
                          <a:latin typeface="Arial"/>
                        </a:rPr>
                        <a:t>200</a:t>
                      </a:r>
                      <a:endParaRPr lang="en-US" sz="1800" b="1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63615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Site considerations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Arial"/>
                        </a:rPr>
                        <a:t>  60</a:t>
                      </a:r>
                      <a:endParaRPr lang="en-US" sz="180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15516"/>
                  </a:ext>
                </a:extLst>
              </a:tr>
              <a:tr h="304354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Experience, qualifications, and technical approach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Arial"/>
                        </a:rPr>
                        <a:t>  80</a:t>
                      </a:r>
                      <a:endParaRPr lang="en-US" sz="1800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45407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Proposed user experience</a:t>
                      </a:r>
                      <a:endParaRPr lang="en-US" sz="1800" b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Arial"/>
                        </a:rPr>
                        <a:t>  60</a:t>
                      </a:r>
                      <a:endParaRPr lang="en-US" sz="180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90419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Cost Proposal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691640" algn="dec"/>
                        </a:tabLst>
                      </a:pPr>
                      <a:r>
                        <a:rPr lang="en-US" sz="1800" b="1" dirty="0">
                          <a:effectLst/>
                          <a:latin typeface="Arial"/>
                        </a:rPr>
                        <a:t>600</a:t>
                      </a:r>
                      <a:endParaRPr lang="en-US" sz="1800" b="1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577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457200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 Subsidy Requested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Arial"/>
                        </a:rPr>
                        <a:t>  600</a:t>
                      </a:r>
                      <a:endParaRPr lang="en-US" sz="1800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0193"/>
                  </a:ext>
                </a:extLst>
              </a:tr>
              <a:tr h="278266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 Proposal Points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691640" algn="dec"/>
                        </a:tabLst>
                      </a:pPr>
                      <a:r>
                        <a:rPr lang="en-US" sz="1800" b="1" dirty="0">
                          <a:effectLst/>
                          <a:latin typeface="Arial"/>
                        </a:rPr>
                        <a:t>2,200</a:t>
                      </a:r>
                      <a:endParaRPr lang="en-US" sz="1800" b="1" dirty="0">
                        <a:latin typeface="Arial"/>
                      </a:endParaRPr>
                    </a:p>
                  </a:txBody>
                  <a:tcPr marL="27305" marR="27305" marT="27305" marB="27305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14557"/>
                  </a:ext>
                </a:extLst>
              </a:tr>
            </a:tbl>
          </a:graphicData>
        </a:graphic>
      </p:graphicFrame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AB941CE-3158-7FE6-E7C8-AFD294F6557D}"/>
              </a:ext>
            </a:extLst>
          </p:cNvPr>
          <p:cNvSpPr txBox="1">
            <a:spLocks/>
          </p:cNvSpPr>
          <p:nvPr/>
        </p:nvSpPr>
        <p:spPr>
          <a:xfrm>
            <a:off x="492389" y="1364926"/>
            <a:ext cx="3859691" cy="45708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921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144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9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dirty="0"/>
              <a:t>Proposal consists of </a:t>
            </a:r>
            <a:br>
              <a:rPr lang="en-US" dirty="0"/>
            </a:br>
            <a:r>
              <a:rPr lang="en-US" dirty="0"/>
              <a:t>3 parts:</a:t>
            </a:r>
          </a:p>
          <a:p>
            <a:pPr marL="927100" lvl="2" indent="-4572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</a:pPr>
            <a:r>
              <a:rPr lang="en-US" sz="2400" dirty="0"/>
              <a:t>Administrative Proposal </a:t>
            </a:r>
            <a:br>
              <a:rPr lang="en-US" sz="2400" dirty="0"/>
            </a:br>
            <a:r>
              <a:rPr lang="en-US" sz="2400" dirty="0"/>
              <a:t>(no points)</a:t>
            </a:r>
          </a:p>
          <a:p>
            <a:pPr marL="927100" lvl="2" indent="-4572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</a:pPr>
            <a:r>
              <a:rPr lang="en-US" sz="2400" dirty="0"/>
              <a:t>Technical Proposal</a:t>
            </a:r>
          </a:p>
          <a:p>
            <a:pPr marL="927100" lvl="2" indent="-4572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</a:pPr>
            <a:r>
              <a:rPr lang="en-US" sz="2400" dirty="0"/>
              <a:t>Cost Proposal </a:t>
            </a:r>
            <a:endParaRPr lang="en-US" sz="2400" dirty="0"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endParaRPr lang="en-US" dirty="0"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dirty="0">
                <a:ea typeface="Open Sans"/>
                <a:cs typeface="Open Sans"/>
              </a:rPr>
              <a:t>"Best-value" selection that considers both technical and price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4151A5E-0402-1A74-64D6-0FDB24C5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2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FA2C-B233-AD8F-6B7F-C6ADB29C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65126"/>
            <a:ext cx="10217727" cy="643868"/>
          </a:xfrm>
        </p:spPr>
        <p:txBody>
          <a:bodyPr anchor="t">
            <a:normAutofit/>
          </a:bodyPr>
          <a:lstStyle/>
          <a:p>
            <a:r>
              <a:rPr lang="en-US" sz="3600" dirty="0"/>
              <a:t>Current 2023 Schedule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BB920E3-FA5F-E32B-E630-DE7DBBF94870}"/>
              </a:ext>
            </a:extLst>
          </p:cNvPr>
          <p:cNvSpPr/>
          <p:nvPr/>
        </p:nvSpPr>
        <p:spPr>
          <a:xfrm>
            <a:off x="1139260" y="2916854"/>
            <a:ext cx="1600200" cy="435133"/>
          </a:xfrm>
          <a:custGeom>
            <a:avLst/>
            <a:gdLst>
              <a:gd name="connsiteX0" fmla="*/ 72524 w 435133"/>
              <a:gd name="connsiteY0" fmla="*/ 0 h 1332021"/>
              <a:gd name="connsiteX1" fmla="*/ 362609 w 435133"/>
              <a:gd name="connsiteY1" fmla="*/ 0 h 1332021"/>
              <a:gd name="connsiteX2" fmla="*/ 435133 w 435133"/>
              <a:gd name="connsiteY2" fmla="*/ 72524 h 1332021"/>
              <a:gd name="connsiteX3" fmla="*/ 435133 w 435133"/>
              <a:gd name="connsiteY3" fmla="*/ 1332021 h 1332021"/>
              <a:gd name="connsiteX4" fmla="*/ 435133 w 435133"/>
              <a:gd name="connsiteY4" fmla="*/ 1332021 h 1332021"/>
              <a:gd name="connsiteX5" fmla="*/ 0 w 435133"/>
              <a:gd name="connsiteY5" fmla="*/ 1332021 h 1332021"/>
              <a:gd name="connsiteX6" fmla="*/ 0 w 435133"/>
              <a:gd name="connsiteY6" fmla="*/ 1332021 h 1332021"/>
              <a:gd name="connsiteX7" fmla="*/ 0 w 435133"/>
              <a:gd name="connsiteY7" fmla="*/ 72524 h 1332021"/>
              <a:gd name="connsiteX8" fmla="*/ 72524 w 435133"/>
              <a:gd name="connsiteY8" fmla="*/ 0 h 133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133" h="1332021">
                <a:moveTo>
                  <a:pt x="0" y="1110011"/>
                </a:moveTo>
                <a:lnTo>
                  <a:pt x="0" y="222010"/>
                </a:lnTo>
                <a:cubicBezTo>
                  <a:pt x="0" y="99398"/>
                  <a:pt x="10607" y="2"/>
                  <a:pt x="23692" y="2"/>
                </a:cubicBezTo>
                <a:lnTo>
                  <a:pt x="435133" y="2"/>
                </a:lnTo>
                <a:lnTo>
                  <a:pt x="435133" y="2"/>
                </a:lnTo>
                <a:lnTo>
                  <a:pt x="435133" y="1332019"/>
                </a:lnTo>
                <a:lnTo>
                  <a:pt x="435133" y="1332019"/>
                </a:lnTo>
                <a:lnTo>
                  <a:pt x="23692" y="1332019"/>
                </a:lnTo>
                <a:cubicBezTo>
                  <a:pt x="10607" y="1332019"/>
                  <a:pt x="0" y="1232623"/>
                  <a:pt x="0" y="111001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682" tIns="112681" rIns="91439" bIns="112681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Montserrat Medium"/>
              </a:rPr>
              <a:t>Jan</a:t>
            </a:r>
            <a:r>
              <a:rPr lang="en-US" sz="2000" kern="1200" dirty="0">
                <a:latin typeface="Montserrat Medium"/>
              </a:rPr>
              <a:t>.</a:t>
            </a:r>
            <a:endParaRPr lang="en-US" sz="20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9455952-90FA-3FA4-9145-2AF1575B559B}"/>
              </a:ext>
            </a:extLst>
          </p:cNvPr>
          <p:cNvSpPr/>
          <p:nvPr/>
        </p:nvSpPr>
        <p:spPr>
          <a:xfrm>
            <a:off x="2867867" y="2916855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Montserrat Medium"/>
              </a:rPr>
              <a:t>Feb</a:t>
            </a:r>
            <a:r>
              <a:rPr lang="en-US" sz="2000" kern="1200" dirty="0">
                <a:latin typeface="Montserrat Medium"/>
              </a:rPr>
              <a:t>.</a:t>
            </a:r>
            <a:endParaRPr lang="en-US" sz="2000" kern="12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EDDC6E-2CBE-DF38-EA8A-8B56FFFDAAB2}"/>
              </a:ext>
            </a:extLst>
          </p:cNvPr>
          <p:cNvSpPr/>
          <p:nvPr/>
        </p:nvSpPr>
        <p:spPr>
          <a:xfrm>
            <a:off x="4596474" y="2916857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Montserrat Medium"/>
              </a:rPr>
              <a:t>March</a:t>
            </a:r>
            <a:endParaRPr lang="en-US" sz="20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2A880E-6642-C89B-AF82-9C8736B4D639}"/>
              </a:ext>
            </a:extLst>
          </p:cNvPr>
          <p:cNvSpPr/>
          <p:nvPr/>
        </p:nvSpPr>
        <p:spPr>
          <a:xfrm>
            <a:off x="6325081" y="2916857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Montserrat Medium"/>
              </a:rPr>
              <a:t>April </a:t>
            </a:r>
            <a:endParaRPr lang="en-US" sz="20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2867653-F97B-8547-1522-56469E43F076}"/>
              </a:ext>
            </a:extLst>
          </p:cNvPr>
          <p:cNvSpPr/>
          <p:nvPr/>
        </p:nvSpPr>
        <p:spPr>
          <a:xfrm>
            <a:off x="8053688" y="2916857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Montserrat Medium"/>
              </a:rPr>
              <a:t>May </a:t>
            </a:r>
            <a:endParaRPr lang="en-US" sz="20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B77812-8BE9-D8DD-C073-6C3592F4820A}"/>
              </a:ext>
            </a:extLst>
          </p:cNvPr>
          <p:cNvSpPr/>
          <p:nvPr/>
        </p:nvSpPr>
        <p:spPr>
          <a:xfrm>
            <a:off x="9782295" y="2916854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June</a:t>
            </a:r>
            <a:endParaRPr lang="en-US" sz="2000" kern="1200" dirty="0"/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DC032D83-F2C3-57C0-2B7B-A8786CED3D26}"/>
              </a:ext>
            </a:extLst>
          </p:cNvPr>
          <p:cNvSpPr/>
          <p:nvPr/>
        </p:nvSpPr>
        <p:spPr>
          <a:xfrm>
            <a:off x="4230303" y="2005123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DADC6D-8354-600D-82F0-9F4CE2B5563B}"/>
              </a:ext>
            </a:extLst>
          </p:cNvPr>
          <p:cNvSpPr txBox="1"/>
          <p:nvPr/>
        </p:nvSpPr>
        <p:spPr>
          <a:xfrm>
            <a:off x="1420041" y="1597706"/>
            <a:ext cx="253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Jan. / Feb.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Draft RFP Release and Response to Comments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21612C-CBDC-3502-793F-2D0A02D7C470}"/>
              </a:ext>
            </a:extLst>
          </p:cNvPr>
          <p:cNvSpPr txBox="1"/>
          <p:nvPr/>
        </p:nvSpPr>
        <p:spPr>
          <a:xfrm>
            <a:off x="3430203" y="121061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Feb. 21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Networking Event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AC2B59-7418-6711-5AFE-6E5D450E5775}"/>
              </a:ext>
            </a:extLst>
          </p:cNvPr>
          <p:cNvSpPr txBox="1"/>
          <p:nvPr/>
        </p:nvSpPr>
        <p:spPr>
          <a:xfrm>
            <a:off x="5402622" y="1822290"/>
            <a:ext cx="33648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093B60"/>
                </a:solidFill>
                <a:latin typeface="Open Sans"/>
                <a:cs typeface="Segoe UI"/>
              </a:rPr>
              <a:t>Spring</a:t>
            </a:r>
            <a:endParaRPr lang="en-US" sz="1600" dirty="0"/>
          </a:p>
          <a:p>
            <a:pPr algn="ctr"/>
            <a:r>
              <a:rPr lang="en-US" sz="1600" dirty="0">
                <a:solidFill>
                  <a:srgbClr val="093B60"/>
                </a:solidFill>
                <a:latin typeface="Open Sans"/>
                <a:cs typeface="Segoe UI"/>
              </a:rPr>
              <a:t>First of its Kind “Speedbumps”</a:t>
            </a: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C11C21-D5A8-2075-BD6F-18C144B40D05}"/>
              </a:ext>
            </a:extLst>
          </p:cNvPr>
          <p:cNvGrpSpPr/>
          <p:nvPr/>
        </p:nvGrpSpPr>
        <p:grpSpPr>
          <a:xfrm>
            <a:off x="9196004" y="1202267"/>
            <a:ext cx="1456264" cy="1708913"/>
            <a:chOff x="9315695" y="1210610"/>
            <a:chExt cx="1456264" cy="170891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8134E5-7272-675D-584B-D7EB0EB602B9}"/>
                </a:ext>
              </a:extLst>
            </p:cNvPr>
            <p:cNvSpPr txBox="1"/>
            <p:nvPr/>
          </p:nvSpPr>
          <p:spPr>
            <a:xfrm>
              <a:off x="9315695" y="1210610"/>
              <a:ext cx="145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Early June</a:t>
              </a:r>
            </a:p>
            <a:p>
              <a:pPr algn="ctr"/>
              <a:r>
                <a:rPr lang="en-US" sz="1600" dirty="0">
                  <a:solidFill>
                    <a:schemeClr val="bg2"/>
                  </a:solidFill>
                </a:rPr>
                <a:t>Final RFP Release</a:t>
              </a:r>
            </a:p>
          </p:txBody>
        </p:sp>
        <p:sp>
          <p:nvSpPr>
            <p:cNvPr id="43" name="Straight Connector 42">
              <a:extLst>
                <a:ext uri="{FF2B5EF4-FFF2-40B4-BE49-F238E27FC236}">
                  <a16:creationId xmlns:a16="http://schemas.microsoft.com/office/drawing/2014/main" id="{78CAB128-EC55-24BE-D88C-7E3110B229B4}"/>
                </a:ext>
              </a:extLst>
            </p:cNvPr>
            <p:cNvSpPr/>
            <p:nvPr/>
          </p:nvSpPr>
          <p:spPr>
            <a:xfrm>
              <a:off x="10043827" y="2005123"/>
              <a:ext cx="0" cy="9144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C854E2-3FDF-C6E2-3935-7C70BA375440}"/>
              </a:ext>
            </a:extLst>
          </p:cNvPr>
          <p:cNvGrpSpPr/>
          <p:nvPr/>
        </p:nvGrpSpPr>
        <p:grpSpPr>
          <a:xfrm>
            <a:off x="4833344" y="2433394"/>
            <a:ext cx="4503417" cy="457200"/>
            <a:chOff x="4289410" y="2430790"/>
            <a:chExt cx="5057414" cy="4572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DF2107-2E8C-7D0A-9C51-0F05D86B5D32}"/>
                </a:ext>
              </a:extLst>
            </p:cNvPr>
            <p:cNvCxnSpPr/>
            <p:nvPr/>
          </p:nvCxnSpPr>
          <p:spPr>
            <a:xfrm>
              <a:off x="4289410" y="2430790"/>
              <a:ext cx="5057414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F174BA-05BC-E25A-DC41-62DB612020A2}"/>
                </a:ext>
              </a:extLst>
            </p:cNvPr>
            <p:cNvCxnSpPr/>
            <p:nvPr/>
          </p:nvCxnSpPr>
          <p:spPr>
            <a:xfrm>
              <a:off x="4289410" y="2430790"/>
              <a:ext cx="0" cy="4572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3B90C7-247D-3459-21A1-A548F71F27AF}"/>
                </a:ext>
              </a:extLst>
            </p:cNvPr>
            <p:cNvCxnSpPr/>
            <p:nvPr/>
          </p:nvCxnSpPr>
          <p:spPr>
            <a:xfrm>
              <a:off x="9346824" y="2430790"/>
              <a:ext cx="0" cy="4572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CF0BDC83-EFC7-FF19-23F7-0FCDF49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A8B03FC-21B6-EA11-E594-669CDA06D2DA}"/>
              </a:ext>
            </a:extLst>
          </p:cNvPr>
          <p:cNvSpPr/>
          <p:nvPr/>
        </p:nvSpPr>
        <p:spPr>
          <a:xfrm>
            <a:off x="2881842" y="4508608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Aug.</a:t>
            </a:r>
            <a:endParaRPr lang="en-US" sz="20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22EB29-957F-6F85-D6F8-92E6ABC5D175}"/>
              </a:ext>
            </a:extLst>
          </p:cNvPr>
          <p:cNvSpPr/>
          <p:nvPr/>
        </p:nvSpPr>
        <p:spPr>
          <a:xfrm>
            <a:off x="9852168" y="4508607"/>
            <a:ext cx="1600200" cy="435133"/>
          </a:xfrm>
          <a:custGeom>
            <a:avLst/>
            <a:gdLst>
              <a:gd name="connsiteX0" fmla="*/ 72524 w 435133"/>
              <a:gd name="connsiteY0" fmla="*/ 0 h 1332021"/>
              <a:gd name="connsiteX1" fmla="*/ 362609 w 435133"/>
              <a:gd name="connsiteY1" fmla="*/ 0 h 1332021"/>
              <a:gd name="connsiteX2" fmla="*/ 435133 w 435133"/>
              <a:gd name="connsiteY2" fmla="*/ 72524 h 1332021"/>
              <a:gd name="connsiteX3" fmla="*/ 435133 w 435133"/>
              <a:gd name="connsiteY3" fmla="*/ 1332021 h 1332021"/>
              <a:gd name="connsiteX4" fmla="*/ 435133 w 435133"/>
              <a:gd name="connsiteY4" fmla="*/ 1332021 h 1332021"/>
              <a:gd name="connsiteX5" fmla="*/ 0 w 435133"/>
              <a:gd name="connsiteY5" fmla="*/ 1332021 h 1332021"/>
              <a:gd name="connsiteX6" fmla="*/ 0 w 435133"/>
              <a:gd name="connsiteY6" fmla="*/ 1332021 h 1332021"/>
              <a:gd name="connsiteX7" fmla="*/ 0 w 435133"/>
              <a:gd name="connsiteY7" fmla="*/ 72524 h 1332021"/>
              <a:gd name="connsiteX8" fmla="*/ 72524 w 435133"/>
              <a:gd name="connsiteY8" fmla="*/ 0 h 133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133" h="1332021">
                <a:moveTo>
                  <a:pt x="435133" y="222009"/>
                </a:moveTo>
                <a:lnTo>
                  <a:pt x="435133" y="1110012"/>
                </a:lnTo>
                <a:cubicBezTo>
                  <a:pt x="435133" y="1232624"/>
                  <a:pt x="424526" y="1332021"/>
                  <a:pt x="411441" y="1332021"/>
                </a:cubicBezTo>
                <a:lnTo>
                  <a:pt x="0" y="1332021"/>
                </a:lnTo>
                <a:lnTo>
                  <a:pt x="0" y="1332021"/>
                </a:lnTo>
                <a:lnTo>
                  <a:pt x="0" y="0"/>
                </a:lnTo>
                <a:lnTo>
                  <a:pt x="0" y="0"/>
                </a:lnTo>
                <a:lnTo>
                  <a:pt x="411441" y="0"/>
                </a:lnTo>
                <a:cubicBezTo>
                  <a:pt x="424526" y="0"/>
                  <a:pt x="435133" y="99397"/>
                  <a:pt x="435133" y="222009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1" tIns="112681" rIns="112680" bIns="112681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Dec.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5A9DAD7-96DC-025B-3385-88C7A96FBE1D}"/>
              </a:ext>
            </a:extLst>
          </p:cNvPr>
          <p:cNvSpPr/>
          <p:nvPr/>
        </p:nvSpPr>
        <p:spPr>
          <a:xfrm>
            <a:off x="4624424" y="4508608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Sept.</a:t>
            </a:r>
            <a:endParaRPr lang="en-US" sz="20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82B593-735E-02E9-5033-94AE73DE3E2A}"/>
              </a:ext>
            </a:extLst>
          </p:cNvPr>
          <p:cNvSpPr/>
          <p:nvPr/>
        </p:nvSpPr>
        <p:spPr>
          <a:xfrm>
            <a:off x="8109588" y="4508608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Nov.</a:t>
            </a:r>
            <a:endParaRPr lang="en-US" sz="2000" kern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0CF40E-0E11-E64B-DB95-5B150FA87E43}"/>
              </a:ext>
            </a:extLst>
          </p:cNvPr>
          <p:cNvSpPr/>
          <p:nvPr/>
        </p:nvSpPr>
        <p:spPr>
          <a:xfrm>
            <a:off x="1139260" y="4508608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July</a:t>
            </a:r>
            <a:endParaRPr lang="en-US" sz="2000" kern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DB342F-F2A4-3974-6050-06AD3D6B95BA}"/>
              </a:ext>
            </a:extLst>
          </p:cNvPr>
          <p:cNvSpPr/>
          <p:nvPr/>
        </p:nvSpPr>
        <p:spPr>
          <a:xfrm>
            <a:off x="6367006" y="4508608"/>
            <a:ext cx="1600200" cy="435133"/>
          </a:xfrm>
          <a:custGeom>
            <a:avLst/>
            <a:gdLst>
              <a:gd name="connsiteX0" fmla="*/ 0 w 1332021"/>
              <a:gd name="connsiteY0" fmla="*/ 0 h 435133"/>
              <a:gd name="connsiteX1" fmla="*/ 1332021 w 1332021"/>
              <a:gd name="connsiteY1" fmla="*/ 0 h 435133"/>
              <a:gd name="connsiteX2" fmla="*/ 1332021 w 1332021"/>
              <a:gd name="connsiteY2" fmla="*/ 435133 h 435133"/>
              <a:gd name="connsiteX3" fmla="*/ 0 w 1332021"/>
              <a:gd name="connsiteY3" fmla="*/ 435133 h 435133"/>
              <a:gd name="connsiteX4" fmla="*/ 0 w 1332021"/>
              <a:gd name="connsiteY4" fmla="*/ 0 h 4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21" h="435133">
                <a:moveTo>
                  <a:pt x="0" y="0"/>
                </a:moveTo>
                <a:lnTo>
                  <a:pt x="1332021" y="0"/>
                </a:lnTo>
                <a:lnTo>
                  <a:pt x="1332021" y="435133"/>
                </a:lnTo>
                <a:lnTo>
                  <a:pt x="0" y="43513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1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Montserrat Medium"/>
              </a:rPr>
              <a:t>Oct.</a:t>
            </a:r>
            <a:endParaRPr lang="en-US" sz="2000" kern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BFBC55-84C7-FBFB-0291-24FA755AC3E9}"/>
              </a:ext>
            </a:extLst>
          </p:cNvPr>
          <p:cNvSpPr txBox="1"/>
          <p:nvPr/>
        </p:nvSpPr>
        <p:spPr>
          <a:xfrm>
            <a:off x="501060" y="5406283"/>
            <a:ext cx="169741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Early July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Questions Due</a:t>
            </a:r>
            <a:endParaRPr lang="en-US" sz="1600" dirty="0">
              <a:solidFill>
                <a:schemeClr val="bg2"/>
              </a:solidFill>
              <a:ea typeface="Open Sans"/>
              <a:cs typeface="Open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C979AD-FE3B-48CC-CB1E-CF52FA5DA625}"/>
              </a:ext>
            </a:extLst>
          </p:cNvPr>
          <p:cNvSpPr txBox="1"/>
          <p:nvPr/>
        </p:nvSpPr>
        <p:spPr>
          <a:xfrm>
            <a:off x="2322275" y="5406283"/>
            <a:ext cx="16001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Early Aug.</a:t>
            </a:r>
            <a:endParaRPr lang="en-US" sz="1600" dirty="0"/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Proposals Due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BAC19B-776F-FBBB-3342-8493CD960CAD}"/>
              </a:ext>
            </a:extLst>
          </p:cNvPr>
          <p:cNvSpPr txBox="1"/>
          <p:nvPr/>
        </p:nvSpPr>
        <p:spPr>
          <a:xfrm>
            <a:off x="4508677" y="5406283"/>
            <a:ext cx="18316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Mid Sept.</a:t>
            </a:r>
            <a:endParaRPr lang="en-US" sz="1600" b="1" dirty="0">
              <a:solidFill>
                <a:schemeClr val="bg2"/>
              </a:solidFill>
              <a:ea typeface="Open Sans"/>
              <a:cs typeface="Open Sans"/>
            </a:endParaRP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Notice of Intent </a:t>
            </a:r>
            <a:br>
              <a:rPr lang="en-US" sz="1600" dirty="0"/>
            </a:br>
            <a:r>
              <a:rPr lang="en-US" sz="1600" dirty="0">
                <a:solidFill>
                  <a:schemeClr val="bg2"/>
                </a:solidFill>
              </a:rPr>
              <a:t>to Award</a:t>
            </a:r>
            <a:endParaRPr lang="en-US" sz="1600" dirty="0">
              <a:solidFill>
                <a:schemeClr val="bg2"/>
              </a:solidFill>
              <a:ea typeface="Open Sans"/>
              <a:cs typeface="Open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37BD3-6298-120F-9106-3F055F5C2EC4}"/>
              </a:ext>
            </a:extLst>
          </p:cNvPr>
          <p:cNvSpPr txBox="1"/>
          <p:nvPr/>
        </p:nvSpPr>
        <p:spPr>
          <a:xfrm>
            <a:off x="6692901" y="5406283"/>
            <a:ext cx="22167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Fall 2023</a:t>
            </a:r>
            <a:endParaRPr lang="en-US" dirty="0"/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NEPA and Site Host Notifications</a:t>
            </a: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516A2924-F5E5-B1CB-682C-A5E491FC8207}"/>
              </a:ext>
            </a:extLst>
          </p:cNvPr>
          <p:cNvSpPr/>
          <p:nvPr/>
        </p:nvSpPr>
        <p:spPr>
          <a:xfrm>
            <a:off x="1380441" y="4955647"/>
            <a:ext cx="0" cy="4572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30" name="Straight Connector 29">
            <a:extLst>
              <a:ext uri="{FF2B5EF4-FFF2-40B4-BE49-F238E27FC236}">
                <a16:creationId xmlns:a16="http://schemas.microsoft.com/office/drawing/2014/main" id="{896E4092-C4D1-2DA6-59FC-CA8633C39D7F}"/>
              </a:ext>
            </a:extLst>
          </p:cNvPr>
          <p:cNvSpPr/>
          <p:nvPr/>
        </p:nvSpPr>
        <p:spPr>
          <a:xfrm>
            <a:off x="3122373" y="4964760"/>
            <a:ext cx="0" cy="4572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2DFF5676-C321-A941-7DF2-91F3FF2390C9}"/>
              </a:ext>
            </a:extLst>
          </p:cNvPr>
          <p:cNvSpPr/>
          <p:nvPr/>
        </p:nvSpPr>
        <p:spPr>
          <a:xfrm>
            <a:off x="5424524" y="4955647"/>
            <a:ext cx="0" cy="4572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17D34A-47A0-774A-958D-5EC478916E4F}"/>
              </a:ext>
            </a:extLst>
          </p:cNvPr>
          <p:cNvSpPr txBox="1"/>
          <p:nvPr/>
        </p:nvSpPr>
        <p:spPr>
          <a:xfrm>
            <a:off x="8928172" y="5459385"/>
            <a:ext cx="191406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Dec.</a:t>
            </a:r>
            <a:endParaRPr lang="en-US" sz="1600" b="1" dirty="0">
              <a:solidFill>
                <a:schemeClr val="bg2"/>
              </a:solidFill>
              <a:ea typeface="Open Sans"/>
              <a:cs typeface="Open Sans"/>
            </a:endParaRP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Award and Notice to Proceed</a:t>
            </a:r>
            <a:endParaRPr lang="en-US" sz="1600" dirty="0">
              <a:solidFill>
                <a:schemeClr val="bg2"/>
              </a:solidFill>
              <a:ea typeface="Open Sans"/>
              <a:cs typeface="Open San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AF4A45-2CAB-3B8E-29FC-A59394EA55C9}"/>
              </a:ext>
            </a:extLst>
          </p:cNvPr>
          <p:cNvGrpSpPr/>
          <p:nvPr/>
        </p:nvGrpSpPr>
        <p:grpSpPr>
          <a:xfrm rot="10800000">
            <a:off x="6367005" y="5018656"/>
            <a:ext cx="2838177" cy="387627"/>
            <a:chOff x="4289410" y="2430790"/>
            <a:chExt cx="5057414" cy="4572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F443A9B-0859-9D6F-0309-B1BDDF77D832}"/>
                </a:ext>
              </a:extLst>
            </p:cNvPr>
            <p:cNvCxnSpPr/>
            <p:nvPr/>
          </p:nvCxnSpPr>
          <p:spPr>
            <a:xfrm>
              <a:off x="4289410" y="2430790"/>
              <a:ext cx="5057414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4DA894C-24EF-22DC-378B-19443EA9BA40}"/>
                </a:ext>
              </a:extLst>
            </p:cNvPr>
            <p:cNvCxnSpPr/>
            <p:nvPr/>
          </p:nvCxnSpPr>
          <p:spPr>
            <a:xfrm>
              <a:off x="4289410" y="2430790"/>
              <a:ext cx="0" cy="4572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D273D76-F7C5-5831-2753-7F90CC941EB9}"/>
                </a:ext>
              </a:extLst>
            </p:cNvPr>
            <p:cNvCxnSpPr/>
            <p:nvPr/>
          </p:nvCxnSpPr>
          <p:spPr>
            <a:xfrm>
              <a:off x="9346824" y="2430790"/>
              <a:ext cx="0" cy="4572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Straight Connector 37">
            <a:extLst>
              <a:ext uri="{FF2B5EF4-FFF2-40B4-BE49-F238E27FC236}">
                <a16:creationId xmlns:a16="http://schemas.microsoft.com/office/drawing/2014/main" id="{9F8028FE-4BD5-5B2B-D7FA-F31BE78EBDEF}"/>
              </a:ext>
            </a:extLst>
          </p:cNvPr>
          <p:cNvSpPr/>
          <p:nvPr/>
        </p:nvSpPr>
        <p:spPr>
          <a:xfrm>
            <a:off x="9885203" y="4949263"/>
            <a:ext cx="0" cy="4572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961A19-5A9D-598C-CAE9-CDA5D3A2C6AD}"/>
              </a:ext>
            </a:extLst>
          </p:cNvPr>
          <p:cNvGrpSpPr/>
          <p:nvPr/>
        </p:nvGrpSpPr>
        <p:grpSpPr>
          <a:xfrm>
            <a:off x="1352898" y="2444179"/>
            <a:ext cx="2569567" cy="457200"/>
            <a:chOff x="4289410" y="2430790"/>
            <a:chExt cx="5057414" cy="4572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A31DF7-05EC-51C1-A9D4-E6D56708B557}"/>
                </a:ext>
              </a:extLst>
            </p:cNvPr>
            <p:cNvCxnSpPr/>
            <p:nvPr/>
          </p:nvCxnSpPr>
          <p:spPr>
            <a:xfrm>
              <a:off x="4289410" y="2430790"/>
              <a:ext cx="5057414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C10412-731E-AECE-7A8D-7EB4ECBE8B99}"/>
                </a:ext>
              </a:extLst>
            </p:cNvPr>
            <p:cNvCxnSpPr/>
            <p:nvPr/>
          </p:nvCxnSpPr>
          <p:spPr>
            <a:xfrm>
              <a:off x="4289410" y="2430790"/>
              <a:ext cx="0" cy="4572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03752E5-3557-322F-6528-F550F4B60F64}"/>
                </a:ext>
              </a:extLst>
            </p:cNvPr>
            <p:cNvCxnSpPr/>
            <p:nvPr/>
          </p:nvCxnSpPr>
          <p:spPr>
            <a:xfrm>
              <a:off x="9346824" y="2430790"/>
              <a:ext cx="0" cy="45720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526B179-46A6-66E9-7774-2372A319D2A1}"/>
              </a:ext>
            </a:extLst>
          </p:cNvPr>
          <p:cNvSpPr txBox="1"/>
          <p:nvPr/>
        </p:nvSpPr>
        <p:spPr>
          <a:xfrm>
            <a:off x="10509079" y="1588652"/>
            <a:ext cx="145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Late June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Stakeholder Meeting</a:t>
            </a:r>
          </a:p>
        </p:txBody>
      </p:sp>
      <p:sp>
        <p:nvSpPr>
          <p:cNvPr id="46" name="Straight Connector 45">
            <a:extLst>
              <a:ext uri="{FF2B5EF4-FFF2-40B4-BE49-F238E27FC236}">
                <a16:creationId xmlns:a16="http://schemas.microsoft.com/office/drawing/2014/main" id="{095CDBB1-BCA2-CED1-540E-9D7A23A25A93}"/>
              </a:ext>
            </a:extLst>
          </p:cNvPr>
          <p:cNvSpPr/>
          <p:nvPr/>
        </p:nvSpPr>
        <p:spPr>
          <a:xfrm>
            <a:off x="11237211" y="2433394"/>
            <a:ext cx="0" cy="4572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CF751D10-9725-891A-EA65-82A3DE0896B2}"/>
              </a:ext>
            </a:extLst>
          </p:cNvPr>
          <p:cNvCxnSpPr/>
          <p:nvPr/>
        </p:nvCxnSpPr>
        <p:spPr>
          <a:xfrm rot="10800000">
            <a:off x="11439940" y="3170583"/>
            <a:ext cx="12429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91F61629-7518-7412-8CE2-DDD30107F653}"/>
              </a:ext>
            </a:extLst>
          </p:cNvPr>
          <p:cNvCxnSpPr/>
          <p:nvPr/>
        </p:nvCxnSpPr>
        <p:spPr>
          <a:xfrm rot="5400000" flipH="1" flipV="1">
            <a:off x="11381400" y="3161739"/>
            <a:ext cx="9939" cy="774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13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77975BCA-EE0B-42D0-B803-B6F7F1BEBA7D}"/>
              </a:ext>
            </a:extLst>
          </p:cNvPr>
          <p:cNvSpPr txBox="1">
            <a:spLocks/>
          </p:cNvSpPr>
          <p:nvPr/>
        </p:nvSpPr>
        <p:spPr>
          <a:xfrm>
            <a:off x="729672" y="365125"/>
            <a:ext cx="10217727" cy="602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Black" panose="00000A00000000000000" pitchFamily="50" charset="0"/>
                <a:ea typeface="+mj-ea"/>
                <a:cs typeface="+mj-cs"/>
              </a:rPr>
              <a:t>Agenda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63BAD6-B5DF-4FB8-8140-26EB99C22FBC}"/>
              </a:ext>
            </a:extLst>
          </p:cNvPr>
          <p:cNvSpPr/>
          <p:nvPr/>
        </p:nvSpPr>
        <p:spPr>
          <a:xfrm>
            <a:off x="0" y="1590675"/>
            <a:ext cx="12192000" cy="30872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DC5487-9690-436C-B9A3-BDEED7B997D6}"/>
              </a:ext>
            </a:extLst>
          </p:cNvPr>
          <p:cNvGrpSpPr/>
          <p:nvPr/>
        </p:nvGrpSpPr>
        <p:grpSpPr>
          <a:xfrm>
            <a:off x="1655942" y="2149813"/>
            <a:ext cx="1737360" cy="1627468"/>
            <a:chOff x="675563" y="2111110"/>
            <a:chExt cx="1794039" cy="162746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ABBD831-E92A-4B2A-943C-A5FF7DA26E77}"/>
                </a:ext>
              </a:extLst>
            </p:cNvPr>
            <p:cNvGrpSpPr/>
            <p:nvPr/>
          </p:nvGrpSpPr>
          <p:grpSpPr>
            <a:xfrm>
              <a:off x="729672" y="2111110"/>
              <a:ext cx="1510769" cy="611706"/>
              <a:chOff x="729672" y="2111110"/>
              <a:chExt cx="1510769" cy="61170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EFBE2DD-6C0C-4E14-A299-17415769F726}"/>
                  </a:ext>
                </a:extLst>
              </p:cNvPr>
              <p:cNvSpPr txBox="1"/>
              <p:nvPr/>
            </p:nvSpPr>
            <p:spPr>
              <a:xfrm>
                <a:off x="729672" y="2111110"/>
                <a:ext cx="10073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 Medium"/>
                  </a:rPr>
                  <a:t>01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9CF9A94-377C-429B-91F5-2225CCF3B4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9672" y="2722816"/>
                <a:ext cx="1510769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328100A-CDD3-4A39-AFD8-E460C781398E}"/>
                </a:ext>
              </a:extLst>
            </p:cNvPr>
            <p:cNvSpPr txBox="1"/>
            <p:nvPr/>
          </p:nvSpPr>
          <p:spPr>
            <a:xfrm>
              <a:off x="675563" y="2815248"/>
              <a:ext cx="179403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/>
                </a:rPr>
                <a:t>Federal Funding for EV Infrastructure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6C8D99-494A-4D46-BDBA-5DDE02AC77EC}"/>
              </a:ext>
            </a:extLst>
          </p:cNvPr>
          <p:cNvGrpSpPr/>
          <p:nvPr/>
        </p:nvGrpSpPr>
        <p:grpSpPr>
          <a:xfrm>
            <a:off x="3821008" y="2149813"/>
            <a:ext cx="1737360" cy="1615041"/>
            <a:chOff x="2608521" y="2123537"/>
            <a:chExt cx="1794039" cy="161504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FB22EB-9F62-473C-AC5F-8C7A3992FABA}"/>
                </a:ext>
              </a:extLst>
            </p:cNvPr>
            <p:cNvSpPr txBox="1"/>
            <p:nvPr/>
          </p:nvSpPr>
          <p:spPr>
            <a:xfrm>
              <a:off x="2608521" y="2815248"/>
              <a:ext cx="179403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/>
                </a:rPr>
                <a:t>Kentucky’s </a:t>
              </a:r>
            </a:p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/>
                </a:rPr>
                <a:t>EV Charging Program</a:t>
              </a: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0BB85D-9109-4012-BC51-C355B421D6F1}"/>
                </a:ext>
              </a:extLst>
            </p:cNvPr>
            <p:cNvGrpSpPr/>
            <p:nvPr/>
          </p:nvGrpSpPr>
          <p:grpSpPr>
            <a:xfrm>
              <a:off x="2608521" y="2123537"/>
              <a:ext cx="1512252" cy="599279"/>
              <a:chOff x="2608521" y="2123537"/>
              <a:chExt cx="1512252" cy="59927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1C8F8EB-490A-42EB-AEBC-CB7546103557}"/>
                  </a:ext>
                </a:extLst>
              </p:cNvPr>
              <p:cNvSpPr txBox="1"/>
              <p:nvPr/>
            </p:nvSpPr>
            <p:spPr>
              <a:xfrm>
                <a:off x="2608521" y="2123537"/>
                <a:ext cx="10073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 Medium"/>
                  </a:rPr>
                  <a:t>02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D83CDD6-A044-4BEF-A3EE-D67CF7AC2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10003" y="2722816"/>
                <a:ext cx="1510770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04A394-A575-4151-B06A-14F537110318}"/>
              </a:ext>
            </a:extLst>
          </p:cNvPr>
          <p:cNvGrpSpPr/>
          <p:nvPr/>
        </p:nvGrpSpPr>
        <p:grpSpPr>
          <a:xfrm>
            <a:off x="6058790" y="2149813"/>
            <a:ext cx="1944909" cy="1885532"/>
            <a:chOff x="4544291" y="2130045"/>
            <a:chExt cx="2008359" cy="188553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0DDE39-6774-442D-BCE7-17B689E7875E}"/>
                </a:ext>
              </a:extLst>
            </p:cNvPr>
            <p:cNvSpPr txBox="1"/>
            <p:nvPr/>
          </p:nvSpPr>
          <p:spPr>
            <a:xfrm>
              <a:off x="4544291" y="2815248"/>
              <a:ext cx="200835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/>
                </a:rPr>
                <a:t>Kentucky’s </a:t>
              </a:r>
            </a:p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/>
                </a:rPr>
                <a:t>EV Charging Program Implementation</a:t>
              </a: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14CB9CB-363C-4024-82BE-5F00E93E6BCD}"/>
                </a:ext>
              </a:extLst>
            </p:cNvPr>
            <p:cNvGrpSpPr/>
            <p:nvPr/>
          </p:nvGrpSpPr>
          <p:grpSpPr>
            <a:xfrm>
              <a:off x="4544291" y="2130045"/>
              <a:ext cx="1510771" cy="603957"/>
              <a:chOff x="4589442" y="2130045"/>
              <a:chExt cx="1510771" cy="60395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37EB40A-9E65-44DB-8530-5FC05A5AE03D}"/>
                  </a:ext>
                </a:extLst>
              </p:cNvPr>
              <p:cNvSpPr txBox="1"/>
              <p:nvPr/>
            </p:nvSpPr>
            <p:spPr>
              <a:xfrm>
                <a:off x="4589442" y="2130045"/>
                <a:ext cx="10073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 Medium"/>
                  </a:rPr>
                  <a:t>03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833A3A-6B74-4070-9477-5F2AFCF069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89443" y="2734002"/>
                <a:ext cx="1510770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2ADF66-C8A8-421C-92EC-BCF2DC4E1BF6}"/>
              </a:ext>
            </a:extLst>
          </p:cNvPr>
          <p:cNvGrpSpPr/>
          <p:nvPr/>
        </p:nvGrpSpPr>
        <p:grpSpPr>
          <a:xfrm>
            <a:off x="8383802" y="2149813"/>
            <a:ext cx="1988998" cy="1350116"/>
            <a:chOff x="4482614" y="2142395"/>
            <a:chExt cx="1971087" cy="12907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E91410-E82B-4548-8219-E77A85C81FE8}"/>
                </a:ext>
              </a:extLst>
            </p:cNvPr>
            <p:cNvSpPr txBox="1"/>
            <p:nvPr/>
          </p:nvSpPr>
          <p:spPr>
            <a:xfrm>
              <a:off x="4526306" y="2815248"/>
              <a:ext cx="1927395" cy="6179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/>
                </a:rPr>
                <a:t>Questions and Discussion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9D555E-94C0-48B7-AAF1-5210F6ABF727}"/>
                </a:ext>
              </a:extLst>
            </p:cNvPr>
            <p:cNvGrpSpPr/>
            <p:nvPr/>
          </p:nvGrpSpPr>
          <p:grpSpPr>
            <a:xfrm>
              <a:off x="4482614" y="2142395"/>
              <a:ext cx="1554462" cy="591607"/>
              <a:chOff x="4527765" y="2142395"/>
              <a:chExt cx="1554462" cy="59160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DFA4D2-A42D-4A86-B697-91377D852954}"/>
                  </a:ext>
                </a:extLst>
              </p:cNvPr>
              <p:cNvSpPr txBox="1"/>
              <p:nvPr/>
            </p:nvSpPr>
            <p:spPr>
              <a:xfrm>
                <a:off x="4527765" y="2142395"/>
                <a:ext cx="1007389" cy="55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 Medium"/>
                  </a:rPr>
                  <a:t>04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57C06D8-A47E-4D83-946F-64808F670B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1457" y="2734002"/>
                <a:ext cx="1510770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AA9075E-34C1-B067-82D1-DE5308D6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8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3202D-A929-4F55-8B61-02DAD4B512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F1D9A-D47B-4B06-83B0-E1473197073A}"/>
              </a:ext>
            </a:extLst>
          </p:cNvPr>
          <p:cNvSpPr/>
          <p:nvPr/>
        </p:nvSpPr>
        <p:spPr>
          <a:xfrm>
            <a:off x="0" y="2347274"/>
            <a:ext cx="12192000" cy="236612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4362C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937A9-2B90-4906-B15B-1FA2D73A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26266"/>
            <a:ext cx="11582400" cy="135039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latin typeface="Montserrat Black" panose="00000A00000000000000" pitchFamily="2" charset="0"/>
                <a:cs typeface="Arial"/>
              </a:rPr>
              <a:t>Charging &amp; Fueling Infrastructure </a:t>
            </a:r>
            <a:br>
              <a:rPr lang="en-US" dirty="0">
                <a:latin typeface="Montserrat Black" panose="00000A00000000000000" pitchFamily="2" charset="0"/>
                <a:cs typeface="Arial"/>
              </a:rPr>
            </a:br>
            <a:r>
              <a:rPr lang="en-US" dirty="0">
                <a:latin typeface="Montserrat Black" panose="00000A00000000000000" pitchFamily="2" charset="0"/>
                <a:cs typeface="Arial"/>
              </a:rPr>
              <a:t>Discretionary Grant Program</a:t>
            </a:r>
          </a:p>
        </p:txBody>
      </p:sp>
    </p:spTree>
    <p:extLst>
      <p:ext uri="{BB962C8B-B14F-4D97-AF65-F5344CB8AC3E}">
        <p14:creationId xmlns:p14="http://schemas.microsoft.com/office/powerpoint/2010/main" val="358372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1CCCD-CF62-C77B-97F5-41847254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133690"/>
          </a:xfrm>
        </p:spPr>
        <p:txBody>
          <a:bodyPr anchor="t">
            <a:normAutofit fontScale="90000"/>
          </a:bodyPr>
          <a:lstStyle/>
          <a:p>
            <a:r>
              <a:rPr lang="en-US" sz="3600" dirty="0"/>
              <a:t>Charging and Fueling Infrastructure </a:t>
            </a:r>
            <a:br>
              <a:rPr lang="en-US" sz="3600" dirty="0"/>
            </a:br>
            <a:r>
              <a:rPr lang="en-US" sz="3600" dirty="0"/>
              <a:t>(CFI) Discretionary Program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29A95-FB26-4B85-EA8D-DAB8A0002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2215482"/>
            <a:ext cx="6419588" cy="45307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dirty="0"/>
              <a:t>March 14, 2023 – June 13, 2023</a:t>
            </a:r>
          </a:p>
          <a:p>
            <a:pPr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dirty="0"/>
              <a:t>Two categories: </a:t>
            </a:r>
          </a:p>
          <a:p>
            <a:pPr lvl="3"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sz="2400" b="1" dirty="0"/>
              <a:t>Corridor Programs </a:t>
            </a:r>
          </a:p>
          <a:p>
            <a:pPr lvl="3"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sz="2400" b="1" dirty="0"/>
              <a:t>Community Programs </a:t>
            </a:r>
          </a:p>
          <a:p>
            <a:pPr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b="1" dirty="0"/>
              <a:t>$2.5 billion </a:t>
            </a:r>
            <a:r>
              <a:rPr lang="en-US" dirty="0"/>
              <a:t>over five years</a:t>
            </a:r>
          </a:p>
          <a:p>
            <a:pPr lvl="3"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sz="2400" dirty="0"/>
              <a:t>$</a:t>
            </a:r>
            <a:r>
              <a:rPr lang="en-US" sz="2400" b="1" dirty="0"/>
              <a:t>700 million </a:t>
            </a:r>
            <a:r>
              <a:rPr lang="en-US" sz="2400" dirty="0"/>
              <a:t>for FY 2022-23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61032-29D1-0C5D-5997-98B482AC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AACD0F-0756-A867-605D-9FDA0D7439DE}"/>
              </a:ext>
            </a:extLst>
          </p:cNvPr>
          <p:cNvGrpSpPr/>
          <p:nvPr/>
        </p:nvGrpSpPr>
        <p:grpSpPr>
          <a:xfrm>
            <a:off x="7385588" y="1958009"/>
            <a:ext cx="3834514" cy="3966136"/>
            <a:chOff x="7455163" y="1880626"/>
            <a:chExt cx="3834514" cy="39661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DA7A3A-1E7A-797E-DAC6-3156885FE661}"/>
                </a:ext>
              </a:extLst>
            </p:cNvPr>
            <p:cNvGrpSpPr/>
            <p:nvPr/>
          </p:nvGrpSpPr>
          <p:grpSpPr>
            <a:xfrm>
              <a:off x="8871915" y="3429000"/>
              <a:ext cx="2417762" cy="2417762"/>
              <a:chOff x="8871915" y="3429000"/>
              <a:chExt cx="2417762" cy="241776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BFB2731-98EB-AA95-CB3F-06608EA62C46}"/>
                  </a:ext>
                </a:extLst>
              </p:cNvPr>
              <p:cNvSpPr/>
              <p:nvPr/>
            </p:nvSpPr>
            <p:spPr>
              <a:xfrm>
                <a:off x="8871915" y="3429000"/>
                <a:ext cx="2417762" cy="24177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3770BC8-B9D8-BF94-442E-08A2D0BB1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77818" y="3923799"/>
                <a:ext cx="1805956" cy="1341232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EB3762F-24B4-20AE-DD2E-708A9A75241F}"/>
                </a:ext>
              </a:extLst>
            </p:cNvPr>
            <p:cNvGrpSpPr/>
            <p:nvPr/>
          </p:nvGrpSpPr>
          <p:grpSpPr>
            <a:xfrm>
              <a:off x="7455163" y="1880626"/>
              <a:ext cx="2417762" cy="2417762"/>
              <a:chOff x="7406147" y="1825624"/>
              <a:chExt cx="2417762" cy="241776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00611D6-2831-A0DC-1B0A-B59C50D87EFF}"/>
                  </a:ext>
                </a:extLst>
              </p:cNvPr>
              <p:cNvSpPr/>
              <p:nvPr/>
            </p:nvSpPr>
            <p:spPr>
              <a:xfrm>
                <a:off x="7406147" y="1825624"/>
                <a:ext cx="2417762" cy="241776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3C270976-D1A3-C34A-8CC1-D3B7B0100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63034" y="2215482"/>
                <a:ext cx="1903988" cy="13112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44871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B8B4-8609-3DA4-8B4D-71C0F982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Charging and Fueling Infrastructure </a:t>
            </a:r>
            <a:br>
              <a:rPr lang="en-US" sz="3600" dirty="0"/>
            </a:br>
            <a:r>
              <a:rPr lang="en-US" sz="3600" dirty="0"/>
              <a:t>Discretionary Grant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46BA5-0E54-D173-057C-2942E06EC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3" y="1825625"/>
            <a:ext cx="4824822" cy="66278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Eligible parties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9CE77-CBE3-EA82-E3DD-9556A510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CB387-E8F2-4A44-6138-40E24E8AE8DE}"/>
              </a:ext>
            </a:extLst>
          </p:cNvPr>
          <p:cNvSpPr/>
          <p:nvPr/>
        </p:nvSpPr>
        <p:spPr>
          <a:xfrm>
            <a:off x="2165378" y="2745011"/>
            <a:ext cx="1915648" cy="1135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States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3B97F-1603-CBF6-4DA0-99F1475CD96E}"/>
              </a:ext>
            </a:extLst>
          </p:cNvPr>
          <p:cNvSpPr/>
          <p:nvPr/>
        </p:nvSpPr>
        <p:spPr>
          <a:xfrm>
            <a:off x="4880711" y="2745010"/>
            <a:ext cx="1915648" cy="1135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MPOs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5737F-355F-CEF1-0440-F0E77F5ADB99}"/>
              </a:ext>
            </a:extLst>
          </p:cNvPr>
          <p:cNvSpPr/>
          <p:nvPr/>
        </p:nvSpPr>
        <p:spPr>
          <a:xfrm>
            <a:off x="2165378" y="4307117"/>
            <a:ext cx="3425801" cy="1135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Local Governments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AE2A8-B344-F6EC-D490-FB3830BE5E71}"/>
              </a:ext>
            </a:extLst>
          </p:cNvPr>
          <p:cNvSpPr/>
          <p:nvPr/>
        </p:nvSpPr>
        <p:spPr>
          <a:xfrm>
            <a:off x="7555971" y="2745009"/>
            <a:ext cx="2771164" cy="1135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U.S. Territories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863C95-59AE-FC4E-2310-3BFE5D1203F4}"/>
              </a:ext>
            </a:extLst>
          </p:cNvPr>
          <p:cNvSpPr/>
          <p:nvPr/>
        </p:nvSpPr>
        <p:spPr>
          <a:xfrm>
            <a:off x="6001933" y="4307118"/>
            <a:ext cx="4325202" cy="1135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Authorities* </a:t>
            </a:r>
          </a:p>
          <a:p>
            <a:pPr algn="ctr"/>
            <a:r>
              <a:rPr lang="en-US" sz="2400" b="1" dirty="0"/>
              <a:t>(community program only)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317544-FB31-1CE9-3714-4B0E91C4397E}"/>
              </a:ext>
            </a:extLst>
          </p:cNvPr>
          <p:cNvSpPr txBox="1"/>
          <p:nvPr/>
        </p:nvSpPr>
        <p:spPr>
          <a:xfrm>
            <a:off x="6290335" y="5442249"/>
            <a:ext cx="374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*</a:t>
            </a:r>
            <a:r>
              <a:rPr lang="en-US" sz="1200" i="1" dirty="0">
                <a:solidFill>
                  <a:schemeClr val="bg1"/>
                </a:solidFill>
              </a:rPr>
              <a:t>that own publicly accessible transportation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745130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D085-D9C7-E583-9E98-10FACD7A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65126"/>
            <a:ext cx="10217727" cy="807692"/>
          </a:xfrm>
        </p:spPr>
        <p:txBody>
          <a:bodyPr anchor="t"/>
          <a:lstStyle/>
          <a:p>
            <a:r>
              <a:rPr lang="en-US" dirty="0"/>
              <a:t>Corridor Program Grants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CB5BD-F62D-9FFF-F644-52851F8D3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48" y="1381540"/>
            <a:ext cx="10775125" cy="3140764"/>
          </a:xfrm>
        </p:spPr>
        <p:txBody>
          <a:bodyPr>
            <a:normAutofit/>
          </a:bodyPr>
          <a:lstStyle/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Up to </a:t>
            </a:r>
            <a:r>
              <a:rPr lang="en-US" b="1" dirty="0"/>
              <a:t>$350 million </a:t>
            </a:r>
            <a:r>
              <a:rPr lang="en-US" dirty="0"/>
              <a:t>(nationally) 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Must be on Federally designated AFCs </a:t>
            </a:r>
            <a:r>
              <a:rPr lang="en-US" dirty="0"/>
              <a:t>(Interstates and Parkways in KY)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Minimum award $1million; no maximum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Must use funds to contract with a private entity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Must address environmental justice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Needs to be accessible and usable by individuals with disabilities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D36E1-C158-B6DF-30EA-BE5A1AE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23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356E41A-5A65-3374-1F62-BEF9DCA3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446"/>
          <a:stretch/>
        </p:blipFill>
        <p:spPr>
          <a:xfrm>
            <a:off x="938136" y="4731026"/>
            <a:ext cx="10315728" cy="15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7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0412-FAC3-1961-C806-737D40F1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Community Program Grants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1FB2-6429-0AB3-C16E-86A137BF2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371212"/>
            <a:ext cx="6952603" cy="3826953"/>
          </a:xfrm>
        </p:spPr>
        <p:txBody>
          <a:bodyPr>
            <a:normAutofit/>
          </a:bodyPr>
          <a:lstStyle/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Up to </a:t>
            </a:r>
            <a:r>
              <a:rPr lang="en-US" b="1" dirty="0"/>
              <a:t>$350 million </a:t>
            </a:r>
            <a:r>
              <a:rPr lang="en-US" dirty="0"/>
              <a:t>(nationally)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b="1" dirty="0"/>
              <a:t>Can fund charging in any publicly accessible location in the state </a:t>
            </a:r>
            <a:br>
              <a:rPr lang="en-US" b="1" dirty="0"/>
            </a:br>
            <a:r>
              <a:rPr lang="en-US" i="1" dirty="0"/>
              <a:t>(not limited to AFCs)</a:t>
            </a:r>
            <a:endParaRPr lang="en-US" dirty="0"/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Awards from </a:t>
            </a:r>
            <a:r>
              <a:rPr lang="en-US" b="1" dirty="0"/>
              <a:t>$500,000 to $15 million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Must address environmental justice </a:t>
            </a:r>
          </a:p>
          <a:p>
            <a:pPr>
              <a:buFont typeface="Open Sans" panose="020B0606030504020204" pitchFamily="34" charset="0"/>
              <a:buChar char="+"/>
            </a:pPr>
            <a:r>
              <a:rPr lang="en-US" dirty="0"/>
              <a:t>Must be accessible and usable by individuals with disabilities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6C2BD-4593-4498-A583-6C4D22D0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7872" y="6310312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2A4E6-02BB-9D81-D906-4F88E9CE9276}"/>
              </a:ext>
            </a:extLst>
          </p:cNvPr>
          <p:cNvGrpSpPr/>
          <p:nvPr/>
        </p:nvGrpSpPr>
        <p:grpSpPr>
          <a:xfrm>
            <a:off x="7682275" y="1371212"/>
            <a:ext cx="3780053" cy="3949450"/>
            <a:chOff x="8114219" y="1655235"/>
            <a:chExt cx="3780053" cy="394945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80DDFBC-89D7-92FF-962C-0BCB3FEFDEFA}"/>
                </a:ext>
              </a:extLst>
            </p:cNvPr>
            <p:cNvSpPr/>
            <p:nvPr/>
          </p:nvSpPr>
          <p:spPr>
            <a:xfrm>
              <a:off x="9487381" y="3209715"/>
              <a:ext cx="2406891" cy="239497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0EB965-FA57-45FC-A5A2-654EBB9595DC}"/>
                </a:ext>
              </a:extLst>
            </p:cNvPr>
            <p:cNvSpPr/>
            <p:nvPr/>
          </p:nvSpPr>
          <p:spPr>
            <a:xfrm>
              <a:off x="8114219" y="1655235"/>
              <a:ext cx="2406891" cy="2394970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159BF40-A395-A80C-F7EF-34DFB988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18871" y="1993756"/>
              <a:ext cx="1787527" cy="149861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7045B8-FBE3-282D-E7AB-F6BE865D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33576" y="3711875"/>
              <a:ext cx="1714500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9463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0412-FAC3-1961-C806-737D40F1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25369"/>
            <a:ext cx="10217727" cy="829991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Community Program Grant </a:t>
            </a:r>
            <a:br>
              <a:rPr lang="en-US" dirty="0"/>
            </a:br>
            <a:r>
              <a:rPr lang="en-US" dirty="0"/>
              <a:t>Applicants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1FB2-6429-0AB3-C16E-86A137BF2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53" y="1702997"/>
            <a:ext cx="6893541" cy="4972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Agencies that have requested letters of support from KYTC</a:t>
            </a:r>
          </a:p>
          <a:p>
            <a:pPr lvl="2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 err="1"/>
              <a:t>Pennyrile</a:t>
            </a:r>
            <a:r>
              <a:rPr lang="en-US" sz="2400" dirty="0"/>
              <a:t> ADD </a:t>
            </a:r>
          </a:p>
          <a:p>
            <a:pPr lvl="4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Cities of Livingston, Central City, and Hopkinsville</a:t>
            </a:r>
          </a:p>
          <a:p>
            <a:pPr lvl="2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Kentucky River ADD </a:t>
            </a:r>
          </a:p>
          <a:p>
            <a:pPr lvl="4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City of Hazard and Perry County</a:t>
            </a:r>
          </a:p>
          <a:p>
            <a:pPr lvl="2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Louisville Metro</a:t>
            </a:r>
          </a:p>
          <a:p>
            <a:pPr lvl="2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 err="1"/>
              <a:t>KIPDA</a:t>
            </a:r>
            <a:endParaRPr lang="en-US" sz="2400" dirty="0"/>
          </a:p>
          <a:p>
            <a:pPr lvl="4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City of Taylorsville and Spencer County</a:t>
            </a:r>
          </a:p>
          <a:p>
            <a:pPr lvl="2"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City of Versailles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6C2BD-4593-4498-A583-6C4D22D0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10312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25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B71BB8-4474-56DD-D1BC-8C7D9D7A3A74}"/>
              </a:ext>
            </a:extLst>
          </p:cNvPr>
          <p:cNvGrpSpPr/>
          <p:nvPr/>
        </p:nvGrpSpPr>
        <p:grpSpPr>
          <a:xfrm>
            <a:off x="7916214" y="1702997"/>
            <a:ext cx="3780053" cy="3949450"/>
            <a:chOff x="8105057" y="1655235"/>
            <a:chExt cx="3780053" cy="39494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0EB965-FA57-45FC-A5A2-654EBB9595DC}"/>
                </a:ext>
              </a:extLst>
            </p:cNvPr>
            <p:cNvSpPr/>
            <p:nvPr/>
          </p:nvSpPr>
          <p:spPr>
            <a:xfrm>
              <a:off x="8105057" y="1655235"/>
              <a:ext cx="2406891" cy="2394970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64F7288-747E-015C-BC0A-C377ACA4FF45}"/>
                </a:ext>
              </a:extLst>
            </p:cNvPr>
            <p:cNvGrpSpPr/>
            <p:nvPr/>
          </p:nvGrpSpPr>
          <p:grpSpPr>
            <a:xfrm>
              <a:off x="8409709" y="1993756"/>
              <a:ext cx="3475401" cy="3610929"/>
              <a:chOff x="8409709" y="1993756"/>
              <a:chExt cx="3475401" cy="361092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80DDFBC-89D7-92FF-962C-0BCB3FEFDEFA}"/>
                  </a:ext>
                </a:extLst>
              </p:cNvPr>
              <p:cNvSpPr/>
              <p:nvPr/>
            </p:nvSpPr>
            <p:spPr>
              <a:xfrm>
                <a:off x="9478219" y="3209715"/>
                <a:ext cx="2406891" cy="239497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0" cap="none" spc="0" normalizeH="0" baseline="0" noProof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1626D18-C0C7-B1FE-F349-47BE5EA5C9C5}"/>
                  </a:ext>
                </a:extLst>
              </p:cNvPr>
              <p:cNvSpPr/>
              <p:nvPr/>
            </p:nvSpPr>
            <p:spPr>
              <a:xfrm>
                <a:off x="8680415" y="2420891"/>
                <a:ext cx="292447" cy="142253"/>
              </a:xfrm>
              <a:custGeom>
                <a:avLst/>
                <a:gdLst>
                  <a:gd name="connsiteX0" fmla="*/ 292448 w 292447"/>
                  <a:gd name="connsiteY0" fmla="*/ 142254 h 142253"/>
                  <a:gd name="connsiteX1" fmla="*/ 292448 w 292447"/>
                  <a:gd name="connsiteY1" fmla="*/ 11910 h 142253"/>
                  <a:gd name="connsiteX2" fmla="*/ 280538 w 292447"/>
                  <a:gd name="connsiteY2" fmla="*/ 0 h 142253"/>
                  <a:gd name="connsiteX3" fmla="*/ 11910 w 292447"/>
                  <a:gd name="connsiteY3" fmla="*/ 0 h 142253"/>
                  <a:gd name="connsiteX4" fmla="*/ 0 w 292447"/>
                  <a:gd name="connsiteY4" fmla="*/ 11910 h 142253"/>
                  <a:gd name="connsiteX5" fmla="*/ 0 w 292447"/>
                  <a:gd name="connsiteY5" fmla="*/ 142254 h 142253"/>
                  <a:gd name="connsiteX6" fmla="*/ 292427 w 292447"/>
                  <a:gd name="connsiteY6" fmla="*/ 142254 h 14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447" h="142253">
                    <a:moveTo>
                      <a:pt x="292448" y="142254"/>
                    </a:moveTo>
                    <a:lnTo>
                      <a:pt x="292448" y="11910"/>
                    </a:lnTo>
                    <a:cubicBezTo>
                      <a:pt x="292448" y="5363"/>
                      <a:pt x="287085" y="0"/>
                      <a:pt x="280538" y="0"/>
                    </a:cubicBezTo>
                    <a:lnTo>
                      <a:pt x="11910" y="0"/>
                    </a:lnTo>
                    <a:cubicBezTo>
                      <a:pt x="5363" y="0"/>
                      <a:pt x="0" y="5363"/>
                      <a:pt x="0" y="11910"/>
                    </a:cubicBezTo>
                    <a:lnTo>
                      <a:pt x="0" y="142254"/>
                    </a:lnTo>
                    <a:lnTo>
                      <a:pt x="292427" y="142254"/>
                    </a:lnTo>
                    <a:close/>
                  </a:path>
                </a:pathLst>
              </a:custGeom>
              <a:solidFill>
                <a:schemeClr val="tx1"/>
              </a:solidFill>
              <a:ln w="20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7BE76F4-8517-4D14-9E04-5164439B390E}"/>
                  </a:ext>
                </a:extLst>
              </p:cNvPr>
              <p:cNvSpPr/>
              <p:nvPr/>
            </p:nvSpPr>
            <p:spPr>
              <a:xfrm>
                <a:off x="8596775" y="2604653"/>
                <a:ext cx="376087" cy="750782"/>
              </a:xfrm>
              <a:custGeom>
                <a:avLst/>
                <a:gdLst>
                  <a:gd name="connsiteX0" fmla="*/ 364177 w 376087"/>
                  <a:gd name="connsiteY0" fmla="*/ 0 h 750782"/>
                  <a:gd name="connsiteX1" fmla="*/ 11910 w 376087"/>
                  <a:gd name="connsiteY1" fmla="*/ 0 h 750782"/>
                  <a:gd name="connsiteX2" fmla="*/ 0 w 376087"/>
                  <a:gd name="connsiteY2" fmla="*/ 11910 h 750782"/>
                  <a:gd name="connsiteX3" fmla="*/ 0 w 376087"/>
                  <a:gd name="connsiteY3" fmla="*/ 738872 h 750782"/>
                  <a:gd name="connsiteX4" fmla="*/ 11910 w 376087"/>
                  <a:gd name="connsiteY4" fmla="*/ 750782 h 750782"/>
                  <a:gd name="connsiteX5" fmla="*/ 364177 w 376087"/>
                  <a:gd name="connsiteY5" fmla="*/ 750782 h 750782"/>
                  <a:gd name="connsiteX6" fmla="*/ 376087 w 376087"/>
                  <a:gd name="connsiteY6" fmla="*/ 738872 h 750782"/>
                  <a:gd name="connsiteX7" fmla="*/ 376087 w 376087"/>
                  <a:gd name="connsiteY7" fmla="*/ 11910 h 750782"/>
                  <a:gd name="connsiteX8" fmla="*/ 364177 w 376087"/>
                  <a:gd name="connsiteY8" fmla="*/ 0 h 750782"/>
                  <a:gd name="connsiteX9" fmla="*/ 245328 w 376087"/>
                  <a:gd name="connsiteY9" fmla="*/ 587244 h 750782"/>
                  <a:gd name="connsiteX10" fmla="*/ 130780 w 376087"/>
                  <a:gd name="connsiteY10" fmla="*/ 587244 h 750782"/>
                  <a:gd name="connsiteX11" fmla="*/ 130780 w 376087"/>
                  <a:gd name="connsiteY11" fmla="*/ 431937 h 750782"/>
                  <a:gd name="connsiteX12" fmla="*/ 245328 w 376087"/>
                  <a:gd name="connsiteY12" fmla="*/ 431937 h 750782"/>
                  <a:gd name="connsiteX13" fmla="*/ 245328 w 376087"/>
                  <a:gd name="connsiteY13" fmla="*/ 587244 h 750782"/>
                  <a:gd name="connsiteX14" fmla="*/ 245328 w 376087"/>
                  <a:gd name="connsiteY14" fmla="*/ 296044 h 750782"/>
                  <a:gd name="connsiteX15" fmla="*/ 130780 w 376087"/>
                  <a:gd name="connsiteY15" fmla="*/ 296044 h 750782"/>
                  <a:gd name="connsiteX16" fmla="*/ 130780 w 376087"/>
                  <a:gd name="connsiteY16" fmla="*/ 140737 h 750782"/>
                  <a:gd name="connsiteX17" fmla="*/ 245328 w 376087"/>
                  <a:gd name="connsiteY17" fmla="*/ 140737 h 750782"/>
                  <a:gd name="connsiteX18" fmla="*/ 245328 w 376087"/>
                  <a:gd name="connsiteY18" fmla="*/ 296044 h 75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6087" h="750782">
                    <a:moveTo>
                      <a:pt x="364177" y="0"/>
                    </a:moveTo>
                    <a:lnTo>
                      <a:pt x="11910" y="0"/>
                    </a:lnTo>
                    <a:cubicBezTo>
                      <a:pt x="5363" y="0"/>
                      <a:pt x="0" y="5363"/>
                      <a:pt x="0" y="11910"/>
                    </a:cubicBezTo>
                    <a:lnTo>
                      <a:pt x="0" y="738872"/>
                    </a:lnTo>
                    <a:cubicBezTo>
                      <a:pt x="0" y="745420"/>
                      <a:pt x="5363" y="750782"/>
                      <a:pt x="11910" y="750782"/>
                    </a:cubicBezTo>
                    <a:lnTo>
                      <a:pt x="364177" y="750782"/>
                    </a:lnTo>
                    <a:cubicBezTo>
                      <a:pt x="370725" y="750782"/>
                      <a:pt x="376087" y="745420"/>
                      <a:pt x="376087" y="738872"/>
                    </a:cubicBezTo>
                    <a:lnTo>
                      <a:pt x="376087" y="11910"/>
                    </a:lnTo>
                    <a:cubicBezTo>
                      <a:pt x="376087" y="5363"/>
                      <a:pt x="370725" y="0"/>
                      <a:pt x="364177" y="0"/>
                    </a:cubicBezTo>
                    <a:close/>
                    <a:moveTo>
                      <a:pt x="245328" y="587244"/>
                    </a:moveTo>
                    <a:lnTo>
                      <a:pt x="130780" y="587244"/>
                    </a:lnTo>
                    <a:lnTo>
                      <a:pt x="130780" y="431937"/>
                    </a:lnTo>
                    <a:lnTo>
                      <a:pt x="245328" y="431937"/>
                    </a:lnTo>
                    <a:lnTo>
                      <a:pt x="245328" y="587244"/>
                    </a:lnTo>
                    <a:close/>
                    <a:moveTo>
                      <a:pt x="245328" y="296044"/>
                    </a:moveTo>
                    <a:lnTo>
                      <a:pt x="130780" y="296044"/>
                    </a:lnTo>
                    <a:lnTo>
                      <a:pt x="130780" y="140737"/>
                    </a:lnTo>
                    <a:lnTo>
                      <a:pt x="245328" y="140737"/>
                    </a:lnTo>
                    <a:lnTo>
                      <a:pt x="245328" y="296044"/>
                    </a:lnTo>
                    <a:close/>
                  </a:path>
                </a:pathLst>
              </a:custGeom>
              <a:solidFill>
                <a:schemeClr val="tx1"/>
              </a:solidFill>
              <a:ln w="20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F64A27D-75D9-050E-5B0D-0CFC2D9E6AF5}"/>
                  </a:ext>
                </a:extLst>
              </p:cNvPr>
              <p:cNvSpPr/>
              <p:nvPr/>
            </p:nvSpPr>
            <p:spPr>
              <a:xfrm>
                <a:off x="9116592" y="1993756"/>
                <a:ext cx="506680" cy="142233"/>
              </a:xfrm>
              <a:custGeom>
                <a:avLst/>
                <a:gdLst>
                  <a:gd name="connsiteX0" fmla="*/ 506660 w 506680"/>
                  <a:gd name="connsiteY0" fmla="*/ 142233 h 142233"/>
                  <a:gd name="connsiteX1" fmla="*/ 506660 w 506680"/>
                  <a:gd name="connsiteY1" fmla="*/ 13718 h 142233"/>
                  <a:gd name="connsiteX2" fmla="*/ 492942 w 506680"/>
                  <a:gd name="connsiteY2" fmla="*/ 0 h 142233"/>
                  <a:gd name="connsiteX3" fmla="*/ 13718 w 506680"/>
                  <a:gd name="connsiteY3" fmla="*/ 0 h 142233"/>
                  <a:gd name="connsiteX4" fmla="*/ 0 w 506680"/>
                  <a:gd name="connsiteY4" fmla="*/ 13718 h 142233"/>
                  <a:gd name="connsiteX5" fmla="*/ 0 w 506680"/>
                  <a:gd name="connsiteY5" fmla="*/ 142212 h 142233"/>
                  <a:gd name="connsiteX6" fmla="*/ 506681 w 506680"/>
                  <a:gd name="connsiteY6" fmla="*/ 142212 h 142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6680" h="142233">
                    <a:moveTo>
                      <a:pt x="506660" y="142233"/>
                    </a:moveTo>
                    <a:lnTo>
                      <a:pt x="506660" y="13718"/>
                    </a:lnTo>
                    <a:cubicBezTo>
                      <a:pt x="506660" y="6132"/>
                      <a:pt x="500508" y="0"/>
                      <a:pt x="492942" y="0"/>
                    </a:cubicBezTo>
                    <a:lnTo>
                      <a:pt x="13718" y="0"/>
                    </a:lnTo>
                    <a:cubicBezTo>
                      <a:pt x="6132" y="0"/>
                      <a:pt x="0" y="6152"/>
                      <a:pt x="0" y="13718"/>
                    </a:cubicBezTo>
                    <a:lnTo>
                      <a:pt x="0" y="142212"/>
                    </a:lnTo>
                    <a:lnTo>
                      <a:pt x="506681" y="142212"/>
                    </a:lnTo>
                    <a:close/>
                  </a:path>
                </a:pathLst>
              </a:custGeom>
              <a:solidFill>
                <a:schemeClr val="tx1"/>
              </a:solidFill>
              <a:ln w="20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64F2A31-73E2-E8CE-8826-7A2ED19072CA}"/>
                  </a:ext>
                </a:extLst>
              </p:cNvPr>
              <p:cNvSpPr/>
              <p:nvPr/>
            </p:nvSpPr>
            <p:spPr>
              <a:xfrm>
                <a:off x="9014391" y="2177476"/>
                <a:ext cx="711061" cy="1178105"/>
              </a:xfrm>
              <a:custGeom>
                <a:avLst/>
                <a:gdLst>
                  <a:gd name="connsiteX0" fmla="*/ 699152 w 711061"/>
                  <a:gd name="connsiteY0" fmla="*/ 0 h 1178105"/>
                  <a:gd name="connsiteX1" fmla="*/ 11910 w 711061"/>
                  <a:gd name="connsiteY1" fmla="*/ 0 h 1178105"/>
                  <a:gd name="connsiteX2" fmla="*/ 0 w 711061"/>
                  <a:gd name="connsiteY2" fmla="*/ 11910 h 1178105"/>
                  <a:gd name="connsiteX3" fmla="*/ 0 w 711061"/>
                  <a:gd name="connsiteY3" fmla="*/ 1166195 h 1178105"/>
                  <a:gd name="connsiteX4" fmla="*/ 11910 w 711061"/>
                  <a:gd name="connsiteY4" fmla="*/ 1178105 h 1178105"/>
                  <a:gd name="connsiteX5" fmla="*/ 699152 w 711061"/>
                  <a:gd name="connsiteY5" fmla="*/ 1178105 h 1178105"/>
                  <a:gd name="connsiteX6" fmla="*/ 711062 w 711061"/>
                  <a:gd name="connsiteY6" fmla="*/ 1166195 h 1178105"/>
                  <a:gd name="connsiteX7" fmla="*/ 711062 w 711061"/>
                  <a:gd name="connsiteY7" fmla="*/ 11910 h 1178105"/>
                  <a:gd name="connsiteX8" fmla="*/ 699152 w 711061"/>
                  <a:gd name="connsiteY8" fmla="*/ 0 h 1178105"/>
                  <a:gd name="connsiteX9" fmla="*/ 267194 w 711061"/>
                  <a:gd name="connsiteY9" fmla="*/ 865849 h 1178105"/>
                  <a:gd name="connsiteX10" fmla="*/ 152646 w 711061"/>
                  <a:gd name="connsiteY10" fmla="*/ 865849 h 1178105"/>
                  <a:gd name="connsiteX11" fmla="*/ 152646 w 711061"/>
                  <a:gd name="connsiteY11" fmla="*/ 710542 h 1178105"/>
                  <a:gd name="connsiteX12" fmla="*/ 267194 w 711061"/>
                  <a:gd name="connsiteY12" fmla="*/ 710542 h 1178105"/>
                  <a:gd name="connsiteX13" fmla="*/ 267194 w 711061"/>
                  <a:gd name="connsiteY13" fmla="*/ 865849 h 1178105"/>
                  <a:gd name="connsiteX14" fmla="*/ 267194 w 711061"/>
                  <a:gd name="connsiteY14" fmla="*/ 574648 h 1178105"/>
                  <a:gd name="connsiteX15" fmla="*/ 152646 w 711061"/>
                  <a:gd name="connsiteY15" fmla="*/ 574648 h 1178105"/>
                  <a:gd name="connsiteX16" fmla="*/ 152646 w 711061"/>
                  <a:gd name="connsiteY16" fmla="*/ 419341 h 1178105"/>
                  <a:gd name="connsiteX17" fmla="*/ 267194 w 711061"/>
                  <a:gd name="connsiteY17" fmla="*/ 419341 h 1178105"/>
                  <a:gd name="connsiteX18" fmla="*/ 267194 w 711061"/>
                  <a:gd name="connsiteY18" fmla="*/ 574648 h 1178105"/>
                  <a:gd name="connsiteX19" fmla="*/ 267194 w 711061"/>
                  <a:gd name="connsiteY19" fmla="*/ 283448 h 1178105"/>
                  <a:gd name="connsiteX20" fmla="*/ 152646 w 711061"/>
                  <a:gd name="connsiteY20" fmla="*/ 283448 h 1178105"/>
                  <a:gd name="connsiteX21" fmla="*/ 152646 w 711061"/>
                  <a:gd name="connsiteY21" fmla="*/ 128141 h 1178105"/>
                  <a:gd name="connsiteX22" fmla="*/ 267194 w 711061"/>
                  <a:gd name="connsiteY22" fmla="*/ 128141 h 1178105"/>
                  <a:gd name="connsiteX23" fmla="*/ 267194 w 711061"/>
                  <a:gd name="connsiteY23" fmla="*/ 283448 h 1178105"/>
                  <a:gd name="connsiteX24" fmla="*/ 430170 w 711061"/>
                  <a:gd name="connsiteY24" fmla="*/ 1178084 h 1178105"/>
                  <a:gd name="connsiteX25" fmla="*/ 280891 w 711061"/>
                  <a:gd name="connsiteY25" fmla="*/ 1178084 h 1178105"/>
                  <a:gd name="connsiteX26" fmla="*/ 280891 w 711061"/>
                  <a:gd name="connsiteY26" fmla="*/ 976842 h 1178105"/>
                  <a:gd name="connsiteX27" fmla="*/ 430170 w 711061"/>
                  <a:gd name="connsiteY27" fmla="*/ 976842 h 1178105"/>
                  <a:gd name="connsiteX28" fmla="*/ 430170 w 711061"/>
                  <a:gd name="connsiteY28" fmla="*/ 1178084 h 1178105"/>
                  <a:gd name="connsiteX29" fmla="*/ 558394 w 711061"/>
                  <a:gd name="connsiteY29" fmla="*/ 865828 h 1178105"/>
                  <a:gd name="connsiteX30" fmla="*/ 443847 w 711061"/>
                  <a:gd name="connsiteY30" fmla="*/ 865828 h 1178105"/>
                  <a:gd name="connsiteX31" fmla="*/ 443847 w 711061"/>
                  <a:gd name="connsiteY31" fmla="*/ 710521 h 1178105"/>
                  <a:gd name="connsiteX32" fmla="*/ 558394 w 711061"/>
                  <a:gd name="connsiteY32" fmla="*/ 710521 h 1178105"/>
                  <a:gd name="connsiteX33" fmla="*/ 558394 w 711061"/>
                  <a:gd name="connsiteY33" fmla="*/ 865828 h 1178105"/>
                  <a:gd name="connsiteX34" fmla="*/ 558394 w 711061"/>
                  <a:gd name="connsiteY34" fmla="*/ 574628 h 1178105"/>
                  <a:gd name="connsiteX35" fmla="*/ 443847 w 711061"/>
                  <a:gd name="connsiteY35" fmla="*/ 574628 h 1178105"/>
                  <a:gd name="connsiteX36" fmla="*/ 443847 w 711061"/>
                  <a:gd name="connsiteY36" fmla="*/ 419321 h 1178105"/>
                  <a:gd name="connsiteX37" fmla="*/ 558394 w 711061"/>
                  <a:gd name="connsiteY37" fmla="*/ 419321 h 1178105"/>
                  <a:gd name="connsiteX38" fmla="*/ 558394 w 711061"/>
                  <a:gd name="connsiteY38" fmla="*/ 574628 h 1178105"/>
                  <a:gd name="connsiteX39" fmla="*/ 558394 w 711061"/>
                  <a:gd name="connsiteY39" fmla="*/ 283427 h 1178105"/>
                  <a:gd name="connsiteX40" fmla="*/ 443847 w 711061"/>
                  <a:gd name="connsiteY40" fmla="*/ 283427 h 1178105"/>
                  <a:gd name="connsiteX41" fmla="*/ 443847 w 711061"/>
                  <a:gd name="connsiteY41" fmla="*/ 128120 h 1178105"/>
                  <a:gd name="connsiteX42" fmla="*/ 558394 w 711061"/>
                  <a:gd name="connsiteY42" fmla="*/ 128120 h 1178105"/>
                  <a:gd name="connsiteX43" fmla="*/ 558394 w 711061"/>
                  <a:gd name="connsiteY43" fmla="*/ 283427 h 117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11061" h="1178105">
                    <a:moveTo>
                      <a:pt x="699152" y="0"/>
                    </a:moveTo>
                    <a:lnTo>
                      <a:pt x="11910" y="0"/>
                    </a:lnTo>
                    <a:cubicBezTo>
                      <a:pt x="5363" y="0"/>
                      <a:pt x="0" y="5363"/>
                      <a:pt x="0" y="11910"/>
                    </a:cubicBezTo>
                    <a:lnTo>
                      <a:pt x="0" y="1166195"/>
                    </a:lnTo>
                    <a:cubicBezTo>
                      <a:pt x="0" y="1172743"/>
                      <a:pt x="5363" y="1178105"/>
                      <a:pt x="11910" y="1178105"/>
                    </a:cubicBezTo>
                    <a:lnTo>
                      <a:pt x="699152" y="1178105"/>
                    </a:lnTo>
                    <a:cubicBezTo>
                      <a:pt x="705699" y="1178105"/>
                      <a:pt x="711062" y="1172743"/>
                      <a:pt x="711062" y="1166195"/>
                    </a:cubicBezTo>
                    <a:lnTo>
                      <a:pt x="711062" y="11910"/>
                    </a:lnTo>
                    <a:cubicBezTo>
                      <a:pt x="711062" y="5363"/>
                      <a:pt x="705699" y="0"/>
                      <a:pt x="699152" y="0"/>
                    </a:cubicBezTo>
                    <a:close/>
                    <a:moveTo>
                      <a:pt x="267194" y="865849"/>
                    </a:moveTo>
                    <a:lnTo>
                      <a:pt x="152646" y="865849"/>
                    </a:lnTo>
                    <a:lnTo>
                      <a:pt x="152646" y="710542"/>
                    </a:lnTo>
                    <a:lnTo>
                      <a:pt x="267194" y="710542"/>
                    </a:lnTo>
                    <a:lnTo>
                      <a:pt x="267194" y="865849"/>
                    </a:lnTo>
                    <a:close/>
                    <a:moveTo>
                      <a:pt x="267194" y="574648"/>
                    </a:moveTo>
                    <a:lnTo>
                      <a:pt x="152646" y="574648"/>
                    </a:lnTo>
                    <a:lnTo>
                      <a:pt x="152646" y="419341"/>
                    </a:lnTo>
                    <a:lnTo>
                      <a:pt x="267194" y="419341"/>
                    </a:lnTo>
                    <a:lnTo>
                      <a:pt x="267194" y="574648"/>
                    </a:lnTo>
                    <a:close/>
                    <a:moveTo>
                      <a:pt x="267194" y="283448"/>
                    </a:moveTo>
                    <a:lnTo>
                      <a:pt x="152646" y="283448"/>
                    </a:lnTo>
                    <a:lnTo>
                      <a:pt x="152646" y="128141"/>
                    </a:lnTo>
                    <a:lnTo>
                      <a:pt x="267194" y="128141"/>
                    </a:lnTo>
                    <a:lnTo>
                      <a:pt x="267194" y="283448"/>
                    </a:lnTo>
                    <a:close/>
                    <a:moveTo>
                      <a:pt x="430170" y="1178084"/>
                    </a:moveTo>
                    <a:lnTo>
                      <a:pt x="280891" y="1178084"/>
                    </a:lnTo>
                    <a:lnTo>
                      <a:pt x="280891" y="976842"/>
                    </a:lnTo>
                    <a:lnTo>
                      <a:pt x="430170" y="976842"/>
                    </a:lnTo>
                    <a:lnTo>
                      <a:pt x="430170" y="1178084"/>
                    </a:lnTo>
                    <a:close/>
                    <a:moveTo>
                      <a:pt x="558394" y="865828"/>
                    </a:moveTo>
                    <a:lnTo>
                      <a:pt x="443847" y="865828"/>
                    </a:lnTo>
                    <a:lnTo>
                      <a:pt x="443847" y="710521"/>
                    </a:lnTo>
                    <a:lnTo>
                      <a:pt x="558394" y="710521"/>
                    </a:lnTo>
                    <a:lnTo>
                      <a:pt x="558394" y="865828"/>
                    </a:lnTo>
                    <a:close/>
                    <a:moveTo>
                      <a:pt x="558394" y="574628"/>
                    </a:moveTo>
                    <a:lnTo>
                      <a:pt x="443847" y="574628"/>
                    </a:lnTo>
                    <a:lnTo>
                      <a:pt x="443847" y="419321"/>
                    </a:lnTo>
                    <a:lnTo>
                      <a:pt x="558394" y="419321"/>
                    </a:lnTo>
                    <a:lnTo>
                      <a:pt x="558394" y="574628"/>
                    </a:lnTo>
                    <a:close/>
                    <a:moveTo>
                      <a:pt x="558394" y="283427"/>
                    </a:moveTo>
                    <a:lnTo>
                      <a:pt x="443847" y="283427"/>
                    </a:lnTo>
                    <a:lnTo>
                      <a:pt x="443847" y="128120"/>
                    </a:lnTo>
                    <a:lnTo>
                      <a:pt x="558394" y="128120"/>
                    </a:lnTo>
                    <a:lnTo>
                      <a:pt x="558394" y="283427"/>
                    </a:lnTo>
                    <a:close/>
                  </a:path>
                </a:pathLst>
              </a:custGeom>
              <a:solidFill>
                <a:schemeClr val="tx1"/>
              </a:solidFill>
              <a:ln w="20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2241B0C-4744-3F3B-25F8-5D939110A72B}"/>
                  </a:ext>
                </a:extLst>
              </p:cNvPr>
              <p:cNvSpPr/>
              <p:nvPr/>
            </p:nvSpPr>
            <p:spPr>
              <a:xfrm>
                <a:off x="8409709" y="3397214"/>
                <a:ext cx="1787651" cy="95404"/>
              </a:xfrm>
              <a:custGeom>
                <a:avLst/>
                <a:gdLst>
                  <a:gd name="connsiteX0" fmla="*/ 1739950 w 1787651"/>
                  <a:gd name="connsiteY0" fmla="*/ 95404 h 95404"/>
                  <a:gd name="connsiteX1" fmla="*/ 47702 w 1787651"/>
                  <a:gd name="connsiteY1" fmla="*/ 95404 h 95404"/>
                  <a:gd name="connsiteX2" fmla="*/ 0 w 1787651"/>
                  <a:gd name="connsiteY2" fmla="*/ 47702 h 95404"/>
                  <a:gd name="connsiteX3" fmla="*/ 47702 w 1787651"/>
                  <a:gd name="connsiteY3" fmla="*/ 0 h 95404"/>
                  <a:gd name="connsiteX4" fmla="*/ 1739950 w 1787651"/>
                  <a:gd name="connsiteY4" fmla="*/ 0 h 95404"/>
                  <a:gd name="connsiteX5" fmla="*/ 1787652 w 1787651"/>
                  <a:gd name="connsiteY5" fmla="*/ 47702 h 95404"/>
                  <a:gd name="connsiteX6" fmla="*/ 1739950 w 1787651"/>
                  <a:gd name="connsiteY6" fmla="*/ 95404 h 9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651" h="95404">
                    <a:moveTo>
                      <a:pt x="1739950" y="95404"/>
                    </a:moveTo>
                    <a:lnTo>
                      <a:pt x="47702" y="95404"/>
                    </a:lnTo>
                    <a:cubicBezTo>
                      <a:pt x="21346" y="95404"/>
                      <a:pt x="0" y="74037"/>
                      <a:pt x="0" y="47702"/>
                    </a:cubicBezTo>
                    <a:cubicBezTo>
                      <a:pt x="0" y="21367"/>
                      <a:pt x="21367" y="0"/>
                      <a:pt x="47702" y="0"/>
                    </a:cubicBezTo>
                    <a:lnTo>
                      <a:pt x="1739950" y="0"/>
                    </a:lnTo>
                    <a:cubicBezTo>
                      <a:pt x="1766305" y="0"/>
                      <a:pt x="1787652" y="21367"/>
                      <a:pt x="1787652" y="47702"/>
                    </a:cubicBezTo>
                    <a:cubicBezTo>
                      <a:pt x="1787652" y="74037"/>
                      <a:pt x="1766285" y="95404"/>
                      <a:pt x="1739950" y="95404"/>
                    </a:cubicBezTo>
                    <a:close/>
                  </a:path>
                </a:pathLst>
              </a:custGeom>
              <a:solidFill>
                <a:schemeClr val="tx1"/>
              </a:solidFill>
              <a:ln w="20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D729B5C-899B-925B-D836-FCFB558FE433}"/>
                  </a:ext>
                </a:extLst>
              </p:cNvPr>
              <p:cNvSpPr/>
              <p:nvPr/>
            </p:nvSpPr>
            <p:spPr>
              <a:xfrm>
                <a:off x="9766961" y="3074274"/>
                <a:ext cx="319863" cy="281306"/>
              </a:xfrm>
              <a:custGeom>
                <a:avLst/>
                <a:gdLst>
                  <a:gd name="connsiteX0" fmla="*/ 277067 w 319863"/>
                  <a:gd name="connsiteY0" fmla="*/ 176092 h 281306"/>
                  <a:gd name="connsiteX1" fmla="*/ 278314 w 319863"/>
                  <a:gd name="connsiteY1" fmla="*/ 160212 h 281306"/>
                  <a:gd name="connsiteX2" fmla="*/ 176820 w 319863"/>
                  <a:gd name="connsiteY2" fmla="*/ 58718 h 281306"/>
                  <a:gd name="connsiteX3" fmla="*/ 149259 w 319863"/>
                  <a:gd name="connsiteY3" fmla="*/ 62543 h 281306"/>
                  <a:gd name="connsiteX4" fmla="*/ 45041 w 319863"/>
                  <a:gd name="connsiteY4" fmla="*/ 0 h 281306"/>
                  <a:gd name="connsiteX5" fmla="*/ 0 w 319863"/>
                  <a:gd name="connsiteY5" fmla="*/ 8917 h 281306"/>
                  <a:gd name="connsiteX6" fmla="*/ 0 w 319863"/>
                  <a:gd name="connsiteY6" fmla="*/ 281307 h 281306"/>
                  <a:gd name="connsiteX7" fmla="*/ 270062 w 319863"/>
                  <a:gd name="connsiteY7" fmla="*/ 281307 h 281306"/>
                  <a:gd name="connsiteX8" fmla="*/ 270062 w 319863"/>
                  <a:gd name="connsiteY8" fmla="*/ 281203 h 281306"/>
                  <a:gd name="connsiteX9" fmla="*/ 319863 w 319863"/>
                  <a:gd name="connsiteY9" fmla="*/ 228201 h 281306"/>
                  <a:gd name="connsiteX10" fmla="*/ 277046 w 319863"/>
                  <a:gd name="connsiteY10" fmla="*/ 176092 h 28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9863" h="281306">
                    <a:moveTo>
                      <a:pt x="277067" y="176092"/>
                    </a:moveTo>
                    <a:cubicBezTo>
                      <a:pt x="277877" y="170917"/>
                      <a:pt x="278314" y="165617"/>
                      <a:pt x="278314" y="160212"/>
                    </a:cubicBezTo>
                    <a:cubicBezTo>
                      <a:pt x="278314" y="104155"/>
                      <a:pt x="232877" y="58718"/>
                      <a:pt x="176820" y="58718"/>
                    </a:cubicBezTo>
                    <a:cubicBezTo>
                      <a:pt x="167259" y="58718"/>
                      <a:pt x="158030" y="60069"/>
                      <a:pt x="149259" y="62543"/>
                    </a:cubicBezTo>
                    <a:cubicBezTo>
                      <a:pt x="129388" y="25337"/>
                      <a:pt x="90166" y="0"/>
                      <a:pt x="45041" y="0"/>
                    </a:cubicBezTo>
                    <a:cubicBezTo>
                      <a:pt x="29078" y="0"/>
                      <a:pt x="13884" y="3180"/>
                      <a:pt x="0" y="8917"/>
                    </a:cubicBezTo>
                    <a:lnTo>
                      <a:pt x="0" y="281307"/>
                    </a:lnTo>
                    <a:lnTo>
                      <a:pt x="270062" y="281307"/>
                    </a:lnTo>
                    <a:lnTo>
                      <a:pt x="270062" y="281203"/>
                    </a:lnTo>
                    <a:cubicBezTo>
                      <a:pt x="297852" y="279499"/>
                      <a:pt x="319863" y="256427"/>
                      <a:pt x="319863" y="228201"/>
                    </a:cubicBezTo>
                    <a:cubicBezTo>
                      <a:pt x="319863" y="202386"/>
                      <a:pt x="301448" y="180894"/>
                      <a:pt x="277046" y="176092"/>
                    </a:cubicBezTo>
                    <a:close/>
                  </a:path>
                </a:pathLst>
              </a:custGeom>
              <a:solidFill>
                <a:schemeClr val="tx1"/>
              </a:solidFill>
              <a:ln w="20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Graphic 15">
                <a:extLst>
                  <a:ext uri="{FF2B5EF4-FFF2-40B4-BE49-F238E27FC236}">
                    <a16:creationId xmlns:a16="http://schemas.microsoft.com/office/drawing/2014/main" id="{A67045B8-FBE3-282D-E7AB-F6BE865D0F92}"/>
                  </a:ext>
                </a:extLst>
              </p:cNvPr>
              <p:cNvSpPr/>
              <p:nvPr/>
            </p:nvSpPr>
            <p:spPr>
              <a:xfrm>
                <a:off x="9824341" y="3711879"/>
                <a:ext cx="1713524" cy="1392931"/>
              </a:xfrm>
              <a:custGeom>
                <a:avLst/>
                <a:gdLst>
                  <a:gd name="connsiteX0" fmla="*/ 1662661 w 1713524"/>
                  <a:gd name="connsiteY0" fmla="*/ 128773 h 1392931"/>
                  <a:gd name="connsiteX1" fmla="*/ 1385103 w 1713524"/>
                  <a:gd name="connsiteY1" fmla="*/ 128773 h 1392931"/>
                  <a:gd name="connsiteX2" fmla="*/ 1662661 w 1713524"/>
                  <a:gd name="connsiteY2" fmla="*/ 128773 h 1392931"/>
                  <a:gd name="connsiteX3" fmla="*/ 1662661 w 1713524"/>
                  <a:gd name="connsiteY3" fmla="*/ 128773 h 1392931"/>
                  <a:gd name="connsiteX4" fmla="*/ 229339 w 1713524"/>
                  <a:gd name="connsiteY4" fmla="*/ 140394 h 1392931"/>
                  <a:gd name="connsiteX5" fmla="*/ 902471 w 1713524"/>
                  <a:gd name="connsiteY5" fmla="*/ 140394 h 1392931"/>
                  <a:gd name="connsiteX6" fmla="*/ 902471 w 1713524"/>
                  <a:gd name="connsiteY6" fmla="*/ 156777 h 1392931"/>
                  <a:gd name="connsiteX7" fmla="*/ 229339 w 1713524"/>
                  <a:gd name="connsiteY7" fmla="*/ 156777 h 1392931"/>
                  <a:gd name="connsiteX8" fmla="*/ 229339 w 1713524"/>
                  <a:gd name="connsiteY8" fmla="*/ 140394 h 1392931"/>
                  <a:gd name="connsiteX9" fmla="*/ 229339 w 1713524"/>
                  <a:gd name="connsiteY9" fmla="*/ 140394 h 1392931"/>
                  <a:gd name="connsiteX10" fmla="*/ 1136691 w 1713524"/>
                  <a:gd name="connsiteY10" fmla="*/ 257456 h 1392931"/>
                  <a:gd name="connsiteX11" fmla="*/ 1304140 w 1713524"/>
                  <a:gd name="connsiteY11" fmla="*/ 257456 h 1392931"/>
                  <a:gd name="connsiteX12" fmla="*/ 1304140 w 1713524"/>
                  <a:gd name="connsiteY12" fmla="*/ 273839 h 1392931"/>
                  <a:gd name="connsiteX13" fmla="*/ 1136691 w 1713524"/>
                  <a:gd name="connsiteY13" fmla="*/ 273839 h 1392931"/>
                  <a:gd name="connsiteX14" fmla="*/ 1136691 w 1713524"/>
                  <a:gd name="connsiteY14" fmla="*/ 257456 h 1392931"/>
                  <a:gd name="connsiteX15" fmla="*/ 1136691 w 1713524"/>
                  <a:gd name="connsiteY15" fmla="*/ 257456 h 1392931"/>
                  <a:gd name="connsiteX16" fmla="*/ 692540 w 1713524"/>
                  <a:gd name="connsiteY16" fmla="*/ 25046 h 1392931"/>
                  <a:gd name="connsiteX17" fmla="*/ 1099353 w 1713524"/>
                  <a:gd name="connsiteY17" fmla="*/ 25046 h 1392931"/>
                  <a:gd name="connsiteX18" fmla="*/ 1099353 w 1713524"/>
                  <a:gd name="connsiteY18" fmla="*/ 41429 h 1392931"/>
                  <a:gd name="connsiteX19" fmla="*/ 692540 w 1713524"/>
                  <a:gd name="connsiteY19" fmla="*/ 41429 h 1392931"/>
                  <a:gd name="connsiteX20" fmla="*/ 692540 w 1713524"/>
                  <a:gd name="connsiteY20" fmla="*/ 25046 h 1392931"/>
                  <a:gd name="connsiteX21" fmla="*/ 692540 w 1713524"/>
                  <a:gd name="connsiteY21" fmla="*/ 25046 h 1392931"/>
                  <a:gd name="connsiteX22" fmla="*/ 1122784 w 1713524"/>
                  <a:gd name="connsiteY22" fmla="*/ 80577 h 1392931"/>
                  <a:gd name="connsiteX23" fmla="*/ 1290234 w 1713524"/>
                  <a:gd name="connsiteY23" fmla="*/ 80577 h 1392931"/>
                  <a:gd name="connsiteX24" fmla="*/ 1290234 w 1713524"/>
                  <a:gd name="connsiteY24" fmla="*/ 96960 h 1392931"/>
                  <a:gd name="connsiteX25" fmla="*/ 1122784 w 1713524"/>
                  <a:gd name="connsiteY25" fmla="*/ 96960 h 1392931"/>
                  <a:gd name="connsiteX26" fmla="*/ 1122784 w 1713524"/>
                  <a:gd name="connsiteY26" fmla="*/ 80577 h 1392931"/>
                  <a:gd name="connsiteX27" fmla="*/ 1122784 w 1713524"/>
                  <a:gd name="connsiteY27" fmla="*/ 80577 h 1392931"/>
                  <a:gd name="connsiteX28" fmla="*/ 966669 w 1713524"/>
                  <a:gd name="connsiteY28" fmla="*/ 136107 h 1392931"/>
                  <a:gd name="connsiteX29" fmla="*/ 1134119 w 1713524"/>
                  <a:gd name="connsiteY29" fmla="*/ 136107 h 1392931"/>
                  <a:gd name="connsiteX30" fmla="*/ 1134119 w 1713524"/>
                  <a:gd name="connsiteY30" fmla="*/ 152490 h 1392931"/>
                  <a:gd name="connsiteX31" fmla="*/ 966669 w 1713524"/>
                  <a:gd name="connsiteY31" fmla="*/ 152490 h 1392931"/>
                  <a:gd name="connsiteX32" fmla="*/ 966669 w 1713524"/>
                  <a:gd name="connsiteY32" fmla="*/ 136107 h 1392931"/>
                  <a:gd name="connsiteX33" fmla="*/ 966669 w 1713524"/>
                  <a:gd name="connsiteY33" fmla="*/ 136107 h 1392931"/>
                  <a:gd name="connsiteX34" fmla="*/ 668251 w 1713524"/>
                  <a:gd name="connsiteY34" fmla="*/ 182970 h 1392931"/>
                  <a:gd name="connsiteX35" fmla="*/ 1069825 w 1713524"/>
                  <a:gd name="connsiteY35" fmla="*/ 182970 h 1392931"/>
                  <a:gd name="connsiteX36" fmla="*/ 1069825 w 1713524"/>
                  <a:gd name="connsiteY36" fmla="*/ 199353 h 1392931"/>
                  <a:gd name="connsiteX37" fmla="*/ 668251 w 1713524"/>
                  <a:gd name="connsiteY37" fmla="*/ 199353 h 1392931"/>
                  <a:gd name="connsiteX38" fmla="*/ 668251 w 1713524"/>
                  <a:gd name="connsiteY38" fmla="*/ 182970 h 1392931"/>
                  <a:gd name="connsiteX39" fmla="*/ 668251 w 1713524"/>
                  <a:gd name="connsiteY39" fmla="*/ 182970 h 1392931"/>
                  <a:gd name="connsiteX40" fmla="*/ 440413 w 1713524"/>
                  <a:gd name="connsiteY40" fmla="*/ 655315 h 1392931"/>
                  <a:gd name="connsiteX41" fmla="*/ 407647 w 1713524"/>
                  <a:gd name="connsiteY41" fmla="*/ 655315 h 1392931"/>
                  <a:gd name="connsiteX42" fmla="*/ 407647 w 1713524"/>
                  <a:gd name="connsiteY42" fmla="*/ 973260 h 1392931"/>
                  <a:gd name="connsiteX43" fmla="*/ 248579 w 1713524"/>
                  <a:gd name="connsiteY43" fmla="*/ 973260 h 1392931"/>
                  <a:gd name="connsiteX44" fmla="*/ 241912 w 1713524"/>
                  <a:gd name="connsiteY44" fmla="*/ 866389 h 1392931"/>
                  <a:gd name="connsiteX45" fmla="*/ 266486 w 1713524"/>
                  <a:gd name="connsiteY45" fmla="*/ 813811 h 1392931"/>
                  <a:gd name="connsiteX46" fmla="*/ 309920 w 1713524"/>
                  <a:gd name="connsiteY46" fmla="*/ 769996 h 1392931"/>
                  <a:gd name="connsiteX47" fmla="*/ 321350 w 1713524"/>
                  <a:gd name="connsiteY47" fmla="*/ 748089 h 1392931"/>
                  <a:gd name="connsiteX48" fmla="*/ 401551 w 1713524"/>
                  <a:gd name="connsiteY48" fmla="*/ 651315 h 1392931"/>
                  <a:gd name="connsiteX49" fmla="*/ 623388 w 1713524"/>
                  <a:gd name="connsiteY49" fmla="*/ 347467 h 1392931"/>
                  <a:gd name="connsiteX50" fmla="*/ 839320 w 1713524"/>
                  <a:gd name="connsiteY50" fmla="*/ 652362 h 1392931"/>
                  <a:gd name="connsiteX51" fmla="*/ 1481210 w 1713524"/>
                  <a:gd name="connsiteY51" fmla="*/ 652362 h 1392931"/>
                  <a:gd name="connsiteX52" fmla="*/ 1245276 w 1713524"/>
                  <a:gd name="connsiteY52" fmla="*/ 319273 h 1392931"/>
                  <a:gd name="connsiteX53" fmla="*/ 603291 w 1713524"/>
                  <a:gd name="connsiteY53" fmla="*/ 319273 h 1392931"/>
                  <a:gd name="connsiteX54" fmla="*/ 395741 w 1713524"/>
                  <a:gd name="connsiteY54" fmla="*/ 603594 h 1392931"/>
                  <a:gd name="connsiteX55" fmla="*/ 393741 w 1713524"/>
                  <a:gd name="connsiteY55" fmla="*/ 598356 h 1392931"/>
                  <a:gd name="connsiteX56" fmla="*/ 408028 w 1713524"/>
                  <a:gd name="connsiteY56" fmla="*/ 559208 h 1392931"/>
                  <a:gd name="connsiteX57" fmla="*/ 402789 w 1713524"/>
                  <a:gd name="connsiteY57" fmla="*/ 534538 h 1392931"/>
                  <a:gd name="connsiteX58" fmla="*/ 423459 w 1713524"/>
                  <a:gd name="connsiteY58" fmla="*/ 465006 h 1392931"/>
                  <a:gd name="connsiteX59" fmla="*/ 326875 w 1713524"/>
                  <a:gd name="connsiteY59" fmla="*/ 367184 h 1392931"/>
                  <a:gd name="connsiteX60" fmla="*/ 215623 w 1713524"/>
                  <a:gd name="connsiteY60" fmla="*/ 270315 h 1392931"/>
                  <a:gd name="connsiteX61" fmla="*/ 118468 w 1713524"/>
                  <a:gd name="connsiteY61" fmla="*/ 360612 h 1392931"/>
                  <a:gd name="connsiteX62" fmla="*/ 114277 w 1713524"/>
                  <a:gd name="connsiteY62" fmla="*/ 360802 h 1392931"/>
                  <a:gd name="connsiteX63" fmla="*/ 16360 w 1713524"/>
                  <a:gd name="connsiteY63" fmla="*/ 472149 h 1392931"/>
                  <a:gd name="connsiteX64" fmla="*/ 26266 w 1713524"/>
                  <a:gd name="connsiteY64" fmla="*/ 510440 h 1392931"/>
                  <a:gd name="connsiteX65" fmla="*/ 24742 w 1713524"/>
                  <a:gd name="connsiteY65" fmla="*/ 643218 h 1392931"/>
                  <a:gd name="connsiteX66" fmla="*/ 20646 w 1713524"/>
                  <a:gd name="connsiteY66" fmla="*/ 675889 h 1392931"/>
                  <a:gd name="connsiteX67" fmla="*/ 113515 w 1713524"/>
                  <a:gd name="connsiteY67" fmla="*/ 757614 h 1392931"/>
                  <a:gd name="connsiteX68" fmla="*/ 138185 w 1713524"/>
                  <a:gd name="connsiteY68" fmla="*/ 752375 h 1392931"/>
                  <a:gd name="connsiteX69" fmla="*/ 146186 w 1713524"/>
                  <a:gd name="connsiteY69" fmla="*/ 754851 h 1392931"/>
                  <a:gd name="connsiteX70" fmla="*/ 189715 w 1713524"/>
                  <a:gd name="connsiteY70" fmla="*/ 848387 h 1392931"/>
                  <a:gd name="connsiteX71" fmla="*/ 189715 w 1713524"/>
                  <a:gd name="connsiteY71" fmla="*/ 973355 h 1392931"/>
                  <a:gd name="connsiteX72" fmla="*/ 15979 w 1713524"/>
                  <a:gd name="connsiteY72" fmla="*/ 973355 h 1392931"/>
                  <a:gd name="connsiteX73" fmla="*/ 15979 w 1713524"/>
                  <a:gd name="connsiteY73" fmla="*/ 1073082 h 1392931"/>
                  <a:gd name="connsiteX74" fmla="*/ 141614 w 1713524"/>
                  <a:gd name="connsiteY74" fmla="*/ 1005168 h 1392931"/>
                  <a:gd name="connsiteX75" fmla="*/ 168665 w 1713524"/>
                  <a:gd name="connsiteY75" fmla="*/ 1011169 h 1392931"/>
                  <a:gd name="connsiteX76" fmla="*/ 15979 w 1713524"/>
                  <a:gd name="connsiteY76" fmla="*/ 1119754 h 1392931"/>
                  <a:gd name="connsiteX77" fmla="*/ 15979 w 1713524"/>
                  <a:gd name="connsiteY77" fmla="*/ 1217957 h 1392931"/>
                  <a:gd name="connsiteX78" fmla="*/ 293157 w 1713524"/>
                  <a:gd name="connsiteY78" fmla="*/ 1006978 h 1392931"/>
                  <a:gd name="connsiteX79" fmla="*/ 323256 w 1713524"/>
                  <a:gd name="connsiteY79" fmla="*/ 1009359 h 1392931"/>
                  <a:gd name="connsiteX80" fmla="*/ 15979 w 1713524"/>
                  <a:gd name="connsiteY80" fmla="*/ 1307397 h 1392931"/>
                  <a:gd name="connsiteX81" fmla="*/ 15979 w 1713524"/>
                  <a:gd name="connsiteY81" fmla="*/ 1392931 h 1392931"/>
                  <a:gd name="connsiteX82" fmla="*/ 70557 w 1713524"/>
                  <a:gd name="connsiteY82" fmla="*/ 1392931 h 1392931"/>
                  <a:gd name="connsiteX83" fmla="*/ 424316 w 1713524"/>
                  <a:gd name="connsiteY83" fmla="*/ 1005930 h 1392931"/>
                  <a:gd name="connsiteX84" fmla="*/ 457939 w 1713524"/>
                  <a:gd name="connsiteY84" fmla="*/ 1006121 h 1392931"/>
                  <a:gd name="connsiteX85" fmla="*/ 196763 w 1713524"/>
                  <a:gd name="connsiteY85" fmla="*/ 1392836 h 1392931"/>
                  <a:gd name="connsiteX86" fmla="*/ 345830 w 1713524"/>
                  <a:gd name="connsiteY86" fmla="*/ 1392836 h 1392931"/>
                  <a:gd name="connsiteX87" fmla="*/ 561762 w 1713524"/>
                  <a:gd name="connsiteY87" fmla="*/ 1005835 h 1392931"/>
                  <a:gd name="connsiteX88" fmla="*/ 595480 w 1713524"/>
                  <a:gd name="connsiteY88" fmla="*/ 1006026 h 1392931"/>
                  <a:gd name="connsiteX89" fmla="*/ 472036 w 1713524"/>
                  <a:gd name="connsiteY89" fmla="*/ 1392741 h 1392931"/>
                  <a:gd name="connsiteX90" fmla="*/ 612149 w 1713524"/>
                  <a:gd name="connsiteY90" fmla="*/ 1392741 h 1392931"/>
                  <a:gd name="connsiteX91" fmla="*/ 704637 w 1713524"/>
                  <a:gd name="connsiteY91" fmla="*/ 1005740 h 1392931"/>
                  <a:gd name="connsiteX92" fmla="*/ 738450 w 1713524"/>
                  <a:gd name="connsiteY92" fmla="*/ 1005930 h 1392931"/>
                  <a:gd name="connsiteX93" fmla="*/ 738450 w 1713524"/>
                  <a:gd name="connsiteY93" fmla="*/ 1392645 h 1392931"/>
                  <a:gd name="connsiteX94" fmla="*/ 847321 w 1713524"/>
                  <a:gd name="connsiteY94" fmla="*/ 1392645 h 1392931"/>
                  <a:gd name="connsiteX95" fmla="*/ 830081 w 1713524"/>
                  <a:gd name="connsiteY95" fmla="*/ 1005645 h 1392931"/>
                  <a:gd name="connsiteX96" fmla="*/ 863990 w 1713524"/>
                  <a:gd name="connsiteY96" fmla="*/ 1005835 h 1392931"/>
                  <a:gd name="connsiteX97" fmla="*/ 973623 w 1713524"/>
                  <a:gd name="connsiteY97" fmla="*/ 1392550 h 1392931"/>
                  <a:gd name="connsiteX98" fmla="*/ 1139929 w 1713524"/>
                  <a:gd name="connsiteY98" fmla="*/ 1392550 h 1392931"/>
                  <a:gd name="connsiteX99" fmla="*/ 979147 w 1713524"/>
                  <a:gd name="connsiteY99" fmla="*/ 1005549 h 1392931"/>
                  <a:gd name="connsiteX100" fmla="*/ 1013056 w 1713524"/>
                  <a:gd name="connsiteY100" fmla="*/ 1005740 h 1392931"/>
                  <a:gd name="connsiteX101" fmla="*/ 1266230 w 1713524"/>
                  <a:gd name="connsiteY101" fmla="*/ 1392455 h 1392931"/>
                  <a:gd name="connsiteX102" fmla="*/ 1442443 w 1713524"/>
                  <a:gd name="connsiteY102" fmla="*/ 1392455 h 1392931"/>
                  <a:gd name="connsiteX103" fmla="*/ 1128404 w 1713524"/>
                  <a:gd name="connsiteY103" fmla="*/ 1005454 h 1392931"/>
                  <a:gd name="connsiteX104" fmla="*/ 1162408 w 1713524"/>
                  <a:gd name="connsiteY104" fmla="*/ 1005645 h 1392931"/>
                  <a:gd name="connsiteX105" fmla="*/ 1568649 w 1713524"/>
                  <a:gd name="connsiteY105" fmla="*/ 1392360 h 1392931"/>
                  <a:gd name="connsiteX106" fmla="*/ 1713525 w 1713524"/>
                  <a:gd name="connsiteY106" fmla="*/ 1392360 h 1392931"/>
                  <a:gd name="connsiteX107" fmla="*/ 1713525 w 1713524"/>
                  <a:gd name="connsiteY107" fmla="*/ 1365309 h 1392931"/>
                  <a:gd name="connsiteX108" fmla="*/ 1294329 w 1713524"/>
                  <a:gd name="connsiteY108" fmla="*/ 1005359 h 1392931"/>
                  <a:gd name="connsiteX109" fmla="*/ 1328429 w 1713524"/>
                  <a:gd name="connsiteY109" fmla="*/ 1005549 h 1392931"/>
                  <a:gd name="connsiteX110" fmla="*/ 1713429 w 1713524"/>
                  <a:gd name="connsiteY110" fmla="*/ 1279869 h 1392931"/>
                  <a:gd name="connsiteX111" fmla="*/ 1713429 w 1713524"/>
                  <a:gd name="connsiteY111" fmla="*/ 1153568 h 1392931"/>
                  <a:gd name="connsiteX112" fmla="*/ 1507308 w 1713524"/>
                  <a:gd name="connsiteY112" fmla="*/ 1005264 h 1392931"/>
                  <a:gd name="connsiteX113" fmla="*/ 1541503 w 1713524"/>
                  <a:gd name="connsiteY113" fmla="*/ 1005454 h 1392931"/>
                  <a:gd name="connsiteX114" fmla="*/ 1713429 w 1713524"/>
                  <a:gd name="connsiteY114" fmla="*/ 1110991 h 1392931"/>
                  <a:gd name="connsiteX115" fmla="*/ 1713429 w 1713524"/>
                  <a:gd name="connsiteY115" fmla="*/ 972402 h 1392931"/>
                  <a:gd name="connsiteX116" fmla="*/ 1662566 w 1713524"/>
                  <a:gd name="connsiteY116" fmla="*/ 972402 h 1392931"/>
                  <a:gd name="connsiteX117" fmla="*/ 1662566 w 1713524"/>
                  <a:gd name="connsiteY117" fmla="*/ 145156 h 1392931"/>
                  <a:gd name="connsiteX118" fmla="*/ 1385007 w 1713524"/>
                  <a:gd name="connsiteY118" fmla="*/ 145156 h 1392931"/>
                  <a:gd name="connsiteX119" fmla="*/ 1385007 w 1713524"/>
                  <a:gd name="connsiteY119" fmla="*/ 449480 h 1392931"/>
                  <a:gd name="connsiteX120" fmla="*/ 1415011 w 1713524"/>
                  <a:gd name="connsiteY120" fmla="*/ 493485 h 1392931"/>
                  <a:gd name="connsiteX121" fmla="*/ 1415011 w 1713524"/>
                  <a:gd name="connsiteY121" fmla="*/ 190209 h 1392931"/>
                  <a:gd name="connsiteX122" fmla="*/ 1431394 w 1713524"/>
                  <a:gd name="connsiteY122" fmla="*/ 190209 h 1392931"/>
                  <a:gd name="connsiteX123" fmla="*/ 1431394 w 1713524"/>
                  <a:gd name="connsiteY123" fmla="*/ 517488 h 1392931"/>
                  <a:gd name="connsiteX124" fmla="*/ 1528644 w 1713524"/>
                  <a:gd name="connsiteY124" fmla="*/ 660363 h 1392931"/>
                  <a:gd name="connsiteX125" fmla="*/ 1495688 w 1713524"/>
                  <a:gd name="connsiteY125" fmla="*/ 693320 h 1392931"/>
                  <a:gd name="connsiteX126" fmla="*/ 1457492 w 1713524"/>
                  <a:gd name="connsiteY126" fmla="*/ 693320 h 1392931"/>
                  <a:gd name="connsiteX127" fmla="*/ 1457492 w 1713524"/>
                  <a:gd name="connsiteY127" fmla="*/ 972974 h 1392931"/>
                  <a:gd name="connsiteX128" fmla="*/ 1430346 w 1713524"/>
                  <a:gd name="connsiteY128" fmla="*/ 972974 h 1392931"/>
                  <a:gd name="connsiteX129" fmla="*/ 1430346 w 1713524"/>
                  <a:gd name="connsiteY129" fmla="*/ 691605 h 1392931"/>
                  <a:gd name="connsiteX130" fmla="*/ 847416 w 1713524"/>
                  <a:gd name="connsiteY130" fmla="*/ 691605 h 1392931"/>
                  <a:gd name="connsiteX131" fmla="*/ 847416 w 1713524"/>
                  <a:gd name="connsiteY131" fmla="*/ 972974 h 1392931"/>
                  <a:gd name="connsiteX132" fmla="*/ 754643 w 1713524"/>
                  <a:gd name="connsiteY132" fmla="*/ 972974 h 1392931"/>
                  <a:gd name="connsiteX133" fmla="*/ 711495 w 1713524"/>
                  <a:gd name="connsiteY133" fmla="*/ 882391 h 1392931"/>
                  <a:gd name="connsiteX134" fmla="*/ 668346 w 1713524"/>
                  <a:gd name="connsiteY134" fmla="*/ 972974 h 1392931"/>
                  <a:gd name="connsiteX135" fmla="*/ 648058 w 1713524"/>
                  <a:gd name="connsiteY135" fmla="*/ 972974 h 1392931"/>
                  <a:gd name="connsiteX136" fmla="*/ 648058 w 1713524"/>
                  <a:gd name="connsiteY136" fmla="*/ 764186 h 1392931"/>
                  <a:gd name="connsiteX137" fmla="*/ 550903 w 1713524"/>
                  <a:gd name="connsiteY137" fmla="*/ 764186 h 1392931"/>
                  <a:gd name="connsiteX138" fmla="*/ 550903 w 1713524"/>
                  <a:gd name="connsiteY138" fmla="*/ 972974 h 1392931"/>
                  <a:gd name="connsiteX139" fmla="*/ 440318 w 1713524"/>
                  <a:gd name="connsiteY139" fmla="*/ 972974 h 1392931"/>
                  <a:gd name="connsiteX140" fmla="*/ 440318 w 1713524"/>
                  <a:gd name="connsiteY140" fmla="*/ 671412 h 1392931"/>
                  <a:gd name="connsiteX141" fmla="*/ 806268 w 1713524"/>
                  <a:gd name="connsiteY141" fmla="*/ 671412 h 1392931"/>
                  <a:gd name="connsiteX142" fmla="*/ 806268 w 1713524"/>
                  <a:gd name="connsiteY142" fmla="*/ 655029 h 1392931"/>
                  <a:gd name="connsiteX143" fmla="*/ 440318 w 1713524"/>
                  <a:gd name="connsiteY143" fmla="*/ 655029 h 1392931"/>
                  <a:gd name="connsiteX144" fmla="*/ 773312 w 1713524"/>
                  <a:gd name="connsiteY144" fmla="*/ 751137 h 1392931"/>
                  <a:gd name="connsiteX145" fmla="*/ 811507 w 1713524"/>
                  <a:gd name="connsiteY145" fmla="*/ 751137 h 1392931"/>
                  <a:gd name="connsiteX146" fmla="*/ 811507 w 1713524"/>
                  <a:gd name="connsiteY146" fmla="*/ 836100 h 1392931"/>
                  <a:gd name="connsiteX147" fmla="*/ 773312 w 1713524"/>
                  <a:gd name="connsiteY147" fmla="*/ 836100 h 1392931"/>
                  <a:gd name="connsiteX148" fmla="*/ 773312 w 1713524"/>
                  <a:gd name="connsiteY148" fmla="*/ 751137 h 1392931"/>
                  <a:gd name="connsiteX149" fmla="*/ 773312 w 1713524"/>
                  <a:gd name="connsiteY149" fmla="*/ 751137 h 1392931"/>
                  <a:gd name="connsiteX150" fmla="*/ 474798 w 1713524"/>
                  <a:gd name="connsiteY150" fmla="*/ 751137 h 1392931"/>
                  <a:gd name="connsiteX151" fmla="*/ 512993 w 1713524"/>
                  <a:gd name="connsiteY151" fmla="*/ 751137 h 1392931"/>
                  <a:gd name="connsiteX152" fmla="*/ 512993 w 1713524"/>
                  <a:gd name="connsiteY152" fmla="*/ 836100 h 1392931"/>
                  <a:gd name="connsiteX153" fmla="*/ 474798 w 1713524"/>
                  <a:gd name="connsiteY153" fmla="*/ 836100 h 1392931"/>
                  <a:gd name="connsiteX154" fmla="*/ 474798 w 1713524"/>
                  <a:gd name="connsiteY154" fmla="*/ 751137 h 1392931"/>
                  <a:gd name="connsiteX155" fmla="*/ 474798 w 1713524"/>
                  <a:gd name="connsiteY155" fmla="*/ 751137 h 1392931"/>
                  <a:gd name="connsiteX156" fmla="*/ 305444 w 1713524"/>
                  <a:gd name="connsiteY156" fmla="*/ 751422 h 1392931"/>
                  <a:gd name="connsiteX157" fmla="*/ 298872 w 1713524"/>
                  <a:gd name="connsiteY157" fmla="*/ 762948 h 1392931"/>
                  <a:gd name="connsiteX158" fmla="*/ 273725 w 1713524"/>
                  <a:gd name="connsiteY158" fmla="*/ 791142 h 1392931"/>
                  <a:gd name="connsiteX159" fmla="*/ 282108 w 1713524"/>
                  <a:gd name="connsiteY159" fmla="*/ 752280 h 1392931"/>
                  <a:gd name="connsiteX160" fmla="*/ 296871 w 1713524"/>
                  <a:gd name="connsiteY160" fmla="*/ 752280 h 1392931"/>
                  <a:gd name="connsiteX161" fmla="*/ 305444 w 1713524"/>
                  <a:gd name="connsiteY161" fmla="*/ 751422 h 1392931"/>
                  <a:gd name="connsiteX162" fmla="*/ 305444 w 1713524"/>
                  <a:gd name="connsiteY162" fmla="*/ 751422 h 1392931"/>
                  <a:gd name="connsiteX163" fmla="*/ 268487 w 1713524"/>
                  <a:gd name="connsiteY163" fmla="*/ 750470 h 1392931"/>
                  <a:gd name="connsiteX164" fmla="*/ 238864 w 1713524"/>
                  <a:gd name="connsiteY164" fmla="*/ 818288 h 1392931"/>
                  <a:gd name="connsiteX165" fmla="*/ 235054 w 1713524"/>
                  <a:gd name="connsiteY165" fmla="*/ 757233 h 1392931"/>
                  <a:gd name="connsiteX166" fmla="*/ 262296 w 1713524"/>
                  <a:gd name="connsiteY166" fmla="*/ 749041 h 1392931"/>
                  <a:gd name="connsiteX167" fmla="*/ 268487 w 1713524"/>
                  <a:gd name="connsiteY167" fmla="*/ 750375 h 1392931"/>
                  <a:gd name="connsiteX168" fmla="*/ 268487 w 1713524"/>
                  <a:gd name="connsiteY168" fmla="*/ 750375 h 1392931"/>
                  <a:gd name="connsiteX169" fmla="*/ 189715 w 1713524"/>
                  <a:gd name="connsiteY169" fmla="*/ 761424 h 1392931"/>
                  <a:gd name="connsiteX170" fmla="*/ 189715 w 1713524"/>
                  <a:gd name="connsiteY170" fmla="*/ 802286 h 1392931"/>
                  <a:gd name="connsiteX171" fmla="*/ 162092 w 1713524"/>
                  <a:gd name="connsiteY171" fmla="*/ 758471 h 1392931"/>
                  <a:gd name="connsiteX172" fmla="*/ 189715 w 1713524"/>
                  <a:gd name="connsiteY172" fmla="*/ 761519 h 1392931"/>
                  <a:gd name="connsiteX173" fmla="*/ 189715 w 1713524"/>
                  <a:gd name="connsiteY173" fmla="*/ 761519 h 1392931"/>
                  <a:gd name="connsiteX174" fmla="*/ 49888 w 1713524"/>
                  <a:gd name="connsiteY174" fmla="*/ 417952 h 1392931"/>
                  <a:gd name="connsiteX175" fmla="*/ 56936 w 1713524"/>
                  <a:gd name="connsiteY175" fmla="*/ 408618 h 1392931"/>
                  <a:gd name="connsiteX176" fmla="*/ 103609 w 1713524"/>
                  <a:gd name="connsiteY176" fmla="*/ 380614 h 1392931"/>
                  <a:gd name="connsiteX177" fmla="*/ 159711 w 1713524"/>
                  <a:gd name="connsiteY177" fmla="*/ 390044 h 1392931"/>
                  <a:gd name="connsiteX178" fmla="*/ 168760 w 1713524"/>
                  <a:gd name="connsiteY178" fmla="*/ 396902 h 1392931"/>
                  <a:gd name="connsiteX179" fmla="*/ 160664 w 1713524"/>
                  <a:gd name="connsiteY179" fmla="*/ 406141 h 1392931"/>
                  <a:gd name="connsiteX180" fmla="*/ 153044 w 1713524"/>
                  <a:gd name="connsiteY180" fmla="*/ 400331 h 1392931"/>
                  <a:gd name="connsiteX181" fmla="*/ 106371 w 1713524"/>
                  <a:gd name="connsiteY181" fmla="*/ 392520 h 1392931"/>
                  <a:gd name="connsiteX182" fmla="*/ 66271 w 1713524"/>
                  <a:gd name="connsiteY182" fmla="*/ 416619 h 1392931"/>
                  <a:gd name="connsiteX183" fmla="*/ 60270 w 1713524"/>
                  <a:gd name="connsiteY183" fmla="*/ 424620 h 1392931"/>
                  <a:gd name="connsiteX184" fmla="*/ 49983 w 1713524"/>
                  <a:gd name="connsiteY184" fmla="*/ 417952 h 1392931"/>
                  <a:gd name="connsiteX185" fmla="*/ 49983 w 1713524"/>
                  <a:gd name="connsiteY185" fmla="*/ 417952 h 1392931"/>
                  <a:gd name="connsiteX186" fmla="*/ 130279 w 1713524"/>
                  <a:gd name="connsiteY186" fmla="*/ 517679 h 1392931"/>
                  <a:gd name="connsiteX187" fmla="*/ 138756 w 1713524"/>
                  <a:gd name="connsiteY187" fmla="*/ 509487 h 1392931"/>
                  <a:gd name="connsiteX188" fmla="*/ 189048 w 1713524"/>
                  <a:gd name="connsiteY188" fmla="*/ 488723 h 1392931"/>
                  <a:gd name="connsiteX189" fmla="*/ 243150 w 1713524"/>
                  <a:gd name="connsiteY189" fmla="*/ 506535 h 1392931"/>
                  <a:gd name="connsiteX190" fmla="*/ 251056 w 1713524"/>
                  <a:gd name="connsiteY190" fmla="*/ 514631 h 1392931"/>
                  <a:gd name="connsiteX191" fmla="*/ 241722 w 1713524"/>
                  <a:gd name="connsiteY191" fmla="*/ 522537 h 1392931"/>
                  <a:gd name="connsiteX192" fmla="*/ 235054 w 1713524"/>
                  <a:gd name="connsiteY192" fmla="*/ 515679 h 1392931"/>
                  <a:gd name="connsiteX193" fmla="*/ 190001 w 1713524"/>
                  <a:gd name="connsiteY193" fmla="*/ 501010 h 1392931"/>
                  <a:gd name="connsiteX194" fmla="*/ 146662 w 1713524"/>
                  <a:gd name="connsiteY194" fmla="*/ 518822 h 1392931"/>
                  <a:gd name="connsiteX195" fmla="*/ 139518 w 1713524"/>
                  <a:gd name="connsiteY195" fmla="*/ 525775 h 1392931"/>
                  <a:gd name="connsiteX196" fmla="*/ 130374 w 1713524"/>
                  <a:gd name="connsiteY196" fmla="*/ 517679 h 1392931"/>
                  <a:gd name="connsiteX197" fmla="*/ 130374 w 1713524"/>
                  <a:gd name="connsiteY197" fmla="*/ 517679 h 1392931"/>
                  <a:gd name="connsiteX198" fmla="*/ 47888 w 1713524"/>
                  <a:gd name="connsiteY198" fmla="*/ 636360 h 1392931"/>
                  <a:gd name="connsiteX199" fmla="*/ 40268 w 1713524"/>
                  <a:gd name="connsiteY199" fmla="*/ 627407 h 1392931"/>
                  <a:gd name="connsiteX200" fmla="*/ 23027 w 1713524"/>
                  <a:gd name="connsiteY200" fmla="*/ 575781 h 1392931"/>
                  <a:gd name="connsiteX201" fmla="*/ 44363 w 1713524"/>
                  <a:gd name="connsiteY201" fmla="*/ 523013 h 1392931"/>
                  <a:gd name="connsiteX202" fmla="*/ 53031 w 1713524"/>
                  <a:gd name="connsiteY202" fmla="*/ 515679 h 1392931"/>
                  <a:gd name="connsiteX203" fmla="*/ 60270 w 1713524"/>
                  <a:gd name="connsiteY203" fmla="*/ 525585 h 1392931"/>
                  <a:gd name="connsiteX204" fmla="*/ 52936 w 1713524"/>
                  <a:gd name="connsiteY204" fmla="*/ 531776 h 1392931"/>
                  <a:gd name="connsiteX205" fmla="*/ 35219 w 1713524"/>
                  <a:gd name="connsiteY205" fmla="*/ 575686 h 1392931"/>
                  <a:gd name="connsiteX206" fmla="*/ 50174 w 1713524"/>
                  <a:gd name="connsiteY206" fmla="*/ 620073 h 1392931"/>
                  <a:gd name="connsiteX207" fmla="*/ 56651 w 1713524"/>
                  <a:gd name="connsiteY207" fmla="*/ 627693 h 1392931"/>
                  <a:gd name="connsiteX208" fmla="*/ 47888 w 1713524"/>
                  <a:gd name="connsiteY208" fmla="*/ 636265 h 1392931"/>
                  <a:gd name="connsiteX209" fmla="*/ 47888 w 1713524"/>
                  <a:gd name="connsiteY209" fmla="*/ 636265 h 1392931"/>
                  <a:gd name="connsiteX210" fmla="*/ 593575 w 1713524"/>
                  <a:gd name="connsiteY210" fmla="*/ 614834 h 1392931"/>
                  <a:gd name="connsiteX211" fmla="*/ 593575 w 1713524"/>
                  <a:gd name="connsiteY211" fmla="*/ 519393 h 1392931"/>
                  <a:gd name="connsiteX212" fmla="*/ 660345 w 1713524"/>
                  <a:gd name="connsiteY212" fmla="*/ 519393 h 1392931"/>
                  <a:gd name="connsiteX213" fmla="*/ 660345 w 1713524"/>
                  <a:gd name="connsiteY213" fmla="*/ 614834 h 1392931"/>
                  <a:gd name="connsiteX214" fmla="*/ 593575 w 1713524"/>
                  <a:gd name="connsiteY214" fmla="*/ 614834 h 1392931"/>
                  <a:gd name="connsiteX215" fmla="*/ 760834 w 1713524"/>
                  <a:gd name="connsiteY215" fmla="*/ 957353 h 1392931"/>
                  <a:gd name="connsiteX216" fmla="*/ 718353 w 1713524"/>
                  <a:gd name="connsiteY216" fmla="*/ 868199 h 1392931"/>
                  <a:gd name="connsiteX217" fmla="*/ 760834 w 1713524"/>
                  <a:gd name="connsiteY217" fmla="*/ 779045 h 1392931"/>
                  <a:gd name="connsiteX218" fmla="*/ 760834 w 1713524"/>
                  <a:gd name="connsiteY218" fmla="*/ 957353 h 1392931"/>
                  <a:gd name="connsiteX219" fmla="*/ 760834 w 1713524"/>
                  <a:gd name="connsiteY219" fmla="*/ 957353 h 1392931"/>
                  <a:gd name="connsiteX220" fmla="*/ 754262 w 1713524"/>
                  <a:gd name="connsiteY220" fmla="*/ 764376 h 1392931"/>
                  <a:gd name="connsiteX221" fmla="*/ 711590 w 1713524"/>
                  <a:gd name="connsiteY221" fmla="*/ 853911 h 1392931"/>
                  <a:gd name="connsiteX222" fmla="*/ 668918 w 1713524"/>
                  <a:gd name="connsiteY222" fmla="*/ 764376 h 1392931"/>
                  <a:gd name="connsiteX223" fmla="*/ 754167 w 1713524"/>
                  <a:gd name="connsiteY223" fmla="*/ 764376 h 1392931"/>
                  <a:gd name="connsiteX224" fmla="*/ 663679 w 1713524"/>
                  <a:gd name="connsiteY224" fmla="*/ 781902 h 1392931"/>
                  <a:gd name="connsiteX225" fmla="*/ 704732 w 1713524"/>
                  <a:gd name="connsiteY225" fmla="*/ 868199 h 1392931"/>
                  <a:gd name="connsiteX226" fmla="*/ 663679 w 1713524"/>
                  <a:gd name="connsiteY226" fmla="*/ 954495 h 1392931"/>
                  <a:gd name="connsiteX227" fmla="*/ 663679 w 1713524"/>
                  <a:gd name="connsiteY227" fmla="*/ 781902 h 1392931"/>
                  <a:gd name="connsiteX228" fmla="*/ 663679 w 1713524"/>
                  <a:gd name="connsiteY228" fmla="*/ 781902 h 1392931"/>
                  <a:gd name="connsiteX229" fmla="*/ 936380 w 1713524"/>
                  <a:gd name="connsiteY229" fmla="*/ 751041 h 1392931"/>
                  <a:gd name="connsiteX230" fmla="*/ 974575 w 1713524"/>
                  <a:gd name="connsiteY230" fmla="*/ 751041 h 1392931"/>
                  <a:gd name="connsiteX231" fmla="*/ 974575 w 1713524"/>
                  <a:gd name="connsiteY231" fmla="*/ 836004 h 1392931"/>
                  <a:gd name="connsiteX232" fmla="*/ 936380 w 1713524"/>
                  <a:gd name="connsiteY232" fmla="*/ 836004 h 1392931"/>
                  <a:gd name="connsiteX233" fmla="*/ 936380 w 1713524"/>
                  <a:gd name="connsiteY233" fmla="*/ 751041 h 1392931"/>
                  <a:gd name="connsiteX234" fmla="*/ 936380 w 1713524"/>
                  <a:gd name="connsiteY234" fmla="*/ 751041 h 1392931"/>
                  <a:gd name="connsiteX235" fmla="*/ 1300711 w 1713524"/>
                  <a:gd name="connsiteY235" fmla="*/ 751041 h 1392931"/>
                  <a:gd name="connsiteX236" fmla="*/ 1338906 w 1713524"/>
                  <a:gd name="connsiteY236" fmla="*/ 751041 h 1392931"/>
                  <a:gd name="connsiteX237" fmla="*/ 1338906 w 1713524"/>
                  <a:gd name="connsiteY237" fmla="*/ 836004 h 1392931"/>
                  <a:gd name="connsiteX238" fmla="*/ 1300711 w 1713524"/>
                  <a:gd name="connsiteY238" fmla="*/ 836004 h 1392931"/>
                  <a:gd name="connsiteX239" fmla="*/ 1300711 w 1713524"/>
                  <a:gd name="connsiteY239" fmla="*/ 751041 h 1392931"/>
                  <a:gd name="connsiteX240" fmla="*/ 1300711 w 1713524"/>
                  <a:gd name="connsiteY240" fmla="*/ 751041 h 1392931"/>
                  <a:gd name="connsiteX241" fmla="*/ 1120308 w 1713524"/>
                  <a:gd name="connsiteY241" fmla="*/ 751041 h 1392931"/>
                  <a:gd name="connsiteX242" fmla="*/ 1158503 w 1713524"/>
                  <a:gd name="connsiteY242" fmla="*/ 751041 h 1392931"/>
                  <a:gd name="connsiteX243" fmla="*/ 1158503 w 1713524"/>
                  <a:gd name="connsiteY243" fmla="*/ 836004 h 1392931"/>
                  <a:gd name="connsiteX244" fmla="*/ 1120308 w 1713524"/>
                  <a:gd name="connsiteY244" fmla="*/ 836004 h 1392931"/>
                  <a:gd name="connsiteX245" fmla="*/ 1120308 w 1713524"/>
                  <a:gd name="connsiteY245" fmla="*/ 751041 h 1392931"/>
                  <a:gd name="connsiteX246" fmla="*/ 1120308 w 1713524"/>
                  <a:gd name="connsiteY246" fmla="*/ 751041 h 1392931"/>
                  <a:gd name="connsiteX247" fmla="*/ 681777 w 1713524"/>
                  <a:gd name="connsiteY247" fmla="*/ 345562 h 1392931"/>
                  <a:gd name="connsiteX248" fmla="*/ 1208319 w 1713524"/>
                  <a:gd name="connsiteY248" fmla="*/ 345562 h 1392931"/>
                  <a:gd name="connsiteX249" fmla="*/ 1208319 w 1713524"/>
                  <a:gd name="connsiteY249" fmla="*/ 361945 h 1392931"/>
                  <a:gd name="connsiteX250" fmla="*/ 681777 w 1713524"/>
                  <a:gd name="connsiteY250" fmla="*/ 361945 h 1392931"/>
                  <a:gd name="connsiteX251" fmla="*/ 681777 w 1713524"/>
                  <a:gd name="connsiteY251" fmla="*/ 345562 h 1392931"/>
                  <a:gd name="connsiteX252" fmla="*/ 681777 w 1713524"/>
                  <a:gd name="connsiteY252" fmla="*/ 345562 h 1392931"/>
                  <a:gd name="connsiteX253" fmla="*/ 1072111 w 1713524"/>
                  <a:gd name="connsiteY253" fmla="*/ 506916 h 1392931"/>
                  <a:gd name="connsiteX254" fmla="*/ 1242418 w 1713524"/>
                  <a:gd name="connsiteY254" fmla="*/ 506916 h 1392931"/>
                  <a:gd name="connsiteX255" fmla="*/ 1242418 w 1713524"/>
                  <a:gd name="connsiteY255" fmla="*/ 523299 h 1392931"/>
                  <a:gd name="connsiteX256" fmla="*/ 1072111 w 1713524"/>
                  <a:gd name="connsiteY256" fmla="*/ 523299 h 1392931"/>
                  <a:gd name="connsiteX257" fmla="*/ 1072111 w 1713524"/>
                  <a:gd name="connsiteY257" fmla="*/ 506916 h 1392931"/>
                  <a:gd name="connsiteX258" fmla="*/ 1072111 w 1713524"/>
                  <a:gd name="connsiteY258" fmla="*/ 506916 h 1392931"/>
                  <a:gd name="connsiteX259" fmla="*/ 768549 w 1713524"/>
                  <a:gd name="connsiteY259" fmla="*/ 455766 h 1392931"/>
                  <a:gd name="connsiteX260" fmla="*/ 1176505 w 1713524"/>
                  <a:gd name="connsiteY260" fmla="*/ 455766 h 1392931"/>
                  <a:gd name="connsiteX261" fmla="*/ 1176505 w 1713524"/>
                  <a:gd name="connsiteY261" fmla="*/ 472149 h 1392931"/>
                  <a:gd name="connsiteX262" fmla="*/ 768549 w 1713524"/>
                  <a:gd name="connsiteY262" fmla="*/ 472149 h 1392931"/>
                  <a:gd name="connsiteX263" fmla="*/ 768549 w 1713524"/>
                  <a:gd name="connsiteY263" fmla="*/ 455766 h 1392931"/>
                  <a:gd name="connsiteX264" fmla="*/ 768549 w 1713524"/>
                  <a:gd name="connsiteY264" fmla="*/ 455766 h 1392931"/>
                  <a:gd name="connsiteX265" fmla="*/ 721686 w 1713524"/>
                  <a:gd name="connsiteY265" fmla="*/ 403760 h 1392931"/>
                  <a:gd name="connsiteX266" fmla="*/ 1120974 w 1713524"/>
                  <a:gd name="connsiteY266" fmla="*/ 403760 h 1392931"/>
                  <a:gd name="connsiteX267" fmla="*/ 1120974 w 1713524"/>
                  <a:gd name="connsiteY267" fmla="*/ 420143 h 1392931"/>
                  <a:gd name="connsiteX268" fmla="*/ 721686 w 1713524"/>
                  <a:gd name="connsiteY268" fmla="*/ 420143 h 1392931"/>
                  <a:gd name="connsiteX269" fmla="*/ 721686 w 1713524"/>
                  <a:gd name="connsiteY269" fmla="*/ 403760 h 1392931"/>
                  <a:gd name="connsiteX270" fmla="*/ 721686 w 1713524"/>
                  <a:gd name="connsiteY270" fmla="*/ 403760 h 1392931"/>
                  <a:gd name="connsiteX271" fmla="*/ 1514833 w 1713524"/>
                  <a:gd name="connsiteY271" fmla="*/ 190305 h 1392931"/>
                  <a:gd name="connsiteX272" fmla="*/ 1514833 w 1713524"/>
                  <a:gd name="connsiteY272" fmla="*/ 399759 h 1392931"/>
                  <a:gd name="connsiteX273" fmla="*/ 1498450 w 1713524"/>
                  <a:gd name="connsiteY273" fmla="*/ 399759 h 1392931"/>
                  <a:gd name="connsiteX274" fmla="*/ 1498450 w 1713524"/>
                  <a:gd name="connsiteY274" fmla="*/ 190305 h 1392931"/>
                  <a:gd name="connsiteX275" fmla="*/ 1514833 w 1713524"/>
                  <a:gd name="connsiteY275" fmla="*/ 190305 h 1392931"/>
                  <a:gd name="connsiteX276" fmla="*/ 1472923 w 1713524"/>
                  <a:gd name="connsiteY276" fmla="*/ 190305 h 1392931"/>
                  <a:gd name="connsiteX277" fmla="*/ 1472923 w 1713524"/>
                  <a:gd name="connsiteY277" fmla="*/ 466149 h 1392931"/>
                  <a:gd name="connsiteX278" fmla="*/ 1456540 w 1713524"/>
                  <a:gd name="connsiteY278" fmla="*/ 466149 h 1392931"/>
                  <a:gd name="connsiteX279" fmla="*/ 1456540 w 1713524"/>
                  <a:gd name="connsiteY279" fmla="*/ 190305 h 1392931"/>
                  <a:gd name="connsiteX280" fmla="*/ 1472923 w 1713524"/>
                  <a:gd name="connsiteY280" fmla="*/ 190305 h 13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</a:cxnLst>
                <a:rect l="l" t="t" r="r" b="b"/>
                <a:pathLst>
                  <a:path w="1713524" h="1392931">
                    <a:moveTo>
                      <a:pt x="1662661" y="128773"/>
                    </a:moveTo>
                    <a:lnTo>
                      <a:pt x="1385103" y="128773"/>
                    </a:lnTo>
                    <a:cubicBezTo>
                      <a:pt x="1385007" y="-45439"/>
                      <a:pt x="1662566" y="-40391"/>
                      <a:pt x="1662661" y="128773"/>
                    </a:cubicBezTo>
                    <a:lnTo>
                      <a:pt x="1662661" y="128773"/>
                    </a:lnTo>
                    <a:close/>
                    <a:moveTo>
                      <a:pt x="229339" y="140394"/>
                    </a:moveTo>
                    <a:lnTo>
                      <a:pt x="902471" y="140394"/>
                    </a:lnTo>
                    <a:lnTo>
                      <a:pt x="902471" y="156777"/>
                    </a:lnTo>
                    <a:lnTo>
                      <a:pt x="229339" y="156777"/>
                    </a:lnTo>
                    <a:lnTo>
                      <a:pt x="229339" y="140394"/>
                    </a:lnTo>
                    <a:lnTo>
                      <a:pt x="229339" y="140394"/>
                    </a:lnTo>
                    <a:close/>
                    <a:moveTo>
                      <a:pt x="1136691" y="257456"/>
                    </a:moveTo>
                    <a:lnTo>
                      <a:pt x="1304140" y="257456"/>
                    </a:lnTo>
                    <a:lnTo>
                      <a:pt x="1304140" y="273839"/>
                    </a:lnTo>
                    <a:lnTo>
                      <a:pt x="1136691" y="273839"/>
                    </a:lnTo>
                    <a:lnTo>
                      <a:pt x="1136691" y="257456"/>
                    </a:lnTo>
                    <a:lnTo>
                      <a:pt x="1136691" y="257456"/>
                    </a:lnTo>
                    <a:close/>
                    <a:moveTo>
                      <a:pt x="692540" y="25046"/>
                    </a:moveTo>
                    <a:lnTo>
                      <a:pt x="1099353" y="25046"/>
                    </a:lnTo>
                    <a:lnTo>
                      <a:pt x="1099353" y="41429"/>
                    </a:lnTo>
                    <a:lnTo>
                      <a:pt x="692540" y="41429"/>
                    </a:lnTo>
                    <a:lnTo>
                      <a:pt x="692540" y="25046"/>
                    </a:lnTo>
                    <a:lnTo>
                      <a:pt x="692540" y="25046"/>
                    </a:lnTo>
                    <a:close/>
                    <a:moveTo>
                      <a:pt x="1122784" y="80577"/>
                    </a:moveTo>
                    <a:lnTo>
                      <a:pt x="1290234" y="80577"/>
                    </a:lnTo>
                    <a:lnTo>
                      <a:pt x="1290234" y="96960"/>
                    </a:lnTo>
                    <a:lnTo>
                      <a:pt x="1122784" y="96960"/>
                    </a:lnTo>
                    <a:lnTo>
                      <a:pt x="1122784" y="80577"/>
                    </a:lnTo>
                    <a:lnTo>
                      <a:pt x="1122784" y="80577"/>
                    </a:lnTo>
                    <a:close/>
                    <a:moveTo>
                      <a:pt x="966669" y="136107"/>
                    </a:moveTo>
                    <a:lnTo>
                      <a:pt x="1134119" y="136107"/>
                    </a:lnTo>
                    <a:lnTo>
                      <a:pt x="1134119" y="152490"/>
                    </a:lnTo>
                    <a:lnTo>
                      <a:pt x="966669" y="152490"/>
                    </a:lnTo>
                    <a:lnTo>
                      <a:pt x="966669" y="136107"/>
                    </a:lnTo>
                    <a:lnTo>
                      <a:pt x="966669" y="136107"/>
                    </a:lnTo>
                    <a:close/>
                    <a:moveTo>
                      <a:pt x="668251" y="182970"/>
                    </a:moveTo>
                    <a:lnTo>
                      <a:pt x="1069825" y="182970"/>
                    </a:lnTo>
                    <a:lnTo>
                      <a:pt x="1069825" y="199353"/>
                    </a:lnTo>
                    <a:lnTo>
                      <a:pt x="668251" y="199353"/>
                    </a:lnTo>
                    <a:lnTo>
                      <a:pt x="668251" y="182970"/>
                    </a:lnTo>
                    <a:lnTo>
                      <a:pt x="668251" y="182970"/>
                    </a:lnTo>
                    <a:close/>
                    <a:moveTo>
                      <a:pt x="440413" y="655315"/>
                    </a:moveTo>
                    <a:lnTo>
                      <a:pt x="407647" y="655315"/>
                    </a:lnTo>
                    <a:lnTo>
                      <a:pt x="407647" y="973260"/>
                    </a:lnTo>
                    <a:lnTo>
                      <a:pt x="248579" y="973260"/>
                    </a:lnTo>
                    <a:lnTo>
                      <a:pt x="241912" y="866389"/>
                    </a:lnTo>
                    <a:cubicBezTo>
                      <a:pt x="251627" y="849244"/>
                      <a:pt x="259819" y="831909"/>
                      <a:pt x="266486" y="813811"/>
                    </a:cubicBezTo>
                    <a:cubicBezTo>
                      <a:pt x="274107" y="808287"/>
                      <a:pt x="296490" y="791046"/>
                      <a:pt x="309920" y="769996"/>
                    </a:cubicBezTo>
                    <a:cubicBezTo>
                      <a:pt x="315159" y="761900"/>
                      <a:pt x="318779" y="754470"/>
                      <a:pt x="321350" y="748089"/>
                    </a:cubicBezTo>
                    <a:cubicBezTo>
                      <a:pt x="365070" y="735325"/>
                      <a:pt x="397169" y="697035"/>
                      <a:pt x="401551" y="651315"/>
                    </a:cubicBezTo>
                    <a:lnTo>
                      <a:pt x="623388" y="347467"/>
                    </a:lnTo>
                    <a:lnTo>
                      <a:pt x="839320" y="652362"/>
                    </a:lnTo>
                    <a:lnTo>
                      <a:pt x="1481210" y="652362"/>
                    </a:lnTo>
                    <a:lnTo>
                      <a:pt x="1245276" y="319273"/>
                    </a:lnTo>
                    <a:lnTo>
                      <a:pt x="603291" y="319273"/>
                    </a:lnTo>
                    <a:lnTo>
                      <a:pt x="395741" y="603594"/>
                    </a:lnTo>
                    <a:cubicBezTo>
                      <a:pt x="395074" y="601785"/>
                      <a:pt x="394503" y="600070"/>
                      <a:pt x="393741" y="598356"/>
                    </a:cubicBezTo>
                    <a:cubicBezTo>
                      <a:pt x="402694" y="587783"/>
                      <a:pt x="408028" y="574067"/>
                      <a:pt x="408028" y="559208"/>
                    </a:cubicBezTo>
                    <a:cubicBezTo>
                      <a:pt x="408028" y="550445"/>
                      <a:pt x="406123" y="542063"/>
                      <a:pt x="402789" y="534538"/>
                    </a:cubicBezTo>
                    <a:cubicBezTo>
                      <a:pt x="417267" y="515298"/>
                      <a:pt x="425173" y="490914"/>
                      <a:pt x="423459" y="465006"/>
                    </a:cubicBezTo>
                    <a:cubicBezTo>
                      <a:pt x="420125" y="412237"/>
                      <a:pt x="378119" y="370994"/>
                      <a:pt x="326875" y="367184"/>
                    </a:cubicBezTo>
                    <a:cubicBezTo>
                      <a:pt x="322684" y="309939"/>
                      <a:pt x="273059" y="266600"/>
                      <a:pt x="215623" y="270315"/>
                    </a:cubicBezTo>
                    <a:cubicBezTo>
                      <a:pt x="164950" y="273553"/>
                      <a:pt x="125040" y="312225"/>
                      <a:pt x="118468" y="360612"/>
                    </a:cubicBezTo>
                    <a:cubicBezTo>
                      <a:pt x="117039" y="360612"/>
                      <a:pt x="115706" y="360612"/>
                      <a:pt x="114277" y="360802"/>
                    </a:cubicBezTo>
                    <a:cubicBezTo>
                      <a:pt x="56460" y="364517"/>
                      <a:pt x="12645" y="414333"/>
                      <a:pt x="16360" y="472149"/>
                    </a:cubicBezTo>
                    <a:cubicBezTo>
                      <a:pt x="17217" y="485865"/>
                      <a:pt x="20741" y="498819"/>
                      <a:pt x="26266" y="510440"/>
                    </a:cubicBezTo>
                    <a:cubicBezTo>
                      <a:pt x="-8881" y="535776"/>
                      <a:pt x="-8119" y="617691"/>
                      <a:pt x="24742" y="643218"/>
                    </a:cubicBezTo>
                    <a:cubicBezTo>
                      <a:pt x="21408" y="653505"/>
                      <a:pt x="19884" y="664459"/>
                      <a:pt x="20646" y="675889"/>
                    </a:cubicBezTo>
                    <a:cubicBezTo>
                      <a:pt x="23694" y="724086"/>
                      <a:pt x="65318" y="760662"/>
                      <a:pt x="113515" y="757614"/>
                    </a:cubicBezTo>
                    <a:cubicBezTo>
                      <a:pt x="122183" y="757042"/>
                      <a:pt x="130469" y="755232"/>
                      <a:pt x="138185" y="752375"/>
                    </a:cubicBezTo>
                    <a:cubicBezTo>
                      <a:pt x="140852" y="753232"/>
                      <a:pt x="143519" y="754089"/>
                      <a:pt x="146186" y="754851"/>
                    </a:cubicBezTo>
                    <a:cubicBezTo>
                      <a:pt x="154568" y="788189"/>
                      <a:pt x="169236" y="818478"/>
                      <a:pt x="189715" y="848387"/>
                    </a:cubicBezTo>
                    <a:lnTo>
                      <a:pt x="189715" y="973355"/>
                    </a:lnTo>
                    <a:lnTo>
                      <a:pt x="15979" y="973355"/>
                    </a:lnTo>
                    <a:lnTo>
                      <a:pt x="15979" y="1073082"/>
                    </a:lnTo>
                    <a:lnTo>
                      <a:pt x="141614" y="1005168"/>
                    </a:lnTo>
                    <a:lnTo>
                      <a:pt x="168665" y="1011169"/>
                    </a:lnTo>
                    <a:lnTo>
                      <a:pt x="15979" y="1119754"/>
                    </a:lnTo>
                    <a:lnTo>
                      <a:pt x="15979" y="1217957"/>
                    </a:lnTo>
                    <a:lnTo>
                      <a:pt x="293157" y="1006978"/>
                    </a:lnTo>
                    <a:lnTo>
                      <a:pt x="323256" y="1009359"/>
                    </a:lnTo>
                    <a:lnTo>
                      <a:pt x="15979" y="1307397"/>
                    </a:lnTo>
                    <a:lnTo>
                      <a:pt x="15979" y="1392931"/>
                    </a:lnTo>
                    <a:lnTo>
                      <a:pt x="70557" y="1392931"/>
                    </a:lnTo>
                    <a:lnTo>
                      <a:pt x="424316" y="1005930"/>
                    </a:lnTo>
                    <a:lnTo>
                      <a:pt x="457939" y="1006121"/>
                    </a:lnTo>
                    <a:lnTo>
                      <a:pt x="196763" y="1392836"/>
                    </a:lnTo>
                    <a:lnTo>
                      <a:pt x="345830" y="1392836"/>
                    </a:lnTo>
                    <a:lnTo>
                      <a:pt x="561762" y="1005835"/>
                    </a:lnTo>
                    <a:lnTo>
                      <a:pt x="595480" y="1006026"/>
                    </a:lnTo>
                    <a:lnTo>
                      <a:pt x="472036" y="1392741"/>
                    </a:lnTo>
                    <a:lnTo>
                      <a:pt x="612149" y="1392741"/>
                    </a:lnTo>
                    <a:lnTo>
                      <a:pt x="704637" y="1005740"/>
                    </a:lnTo>
                    <a:lnTo>
                      <a:pt x="738450" y="1005930"/>
                    </a:lnTo>
                    <a:lnTo>
                      <a:pt x="738450" y="1392645"/>
                    </a:lnTo>
                    <a:lnTo>
                      <a:pt x="847321" y="1392645"/>
                    </a:lnTo>
                    <a:lnTo>
                      <a:pt x="830081" y="1005645"/>
                    </a:lnTo>
                    <a:lnTo>
                      <a:pt x="863990" y="1005835"/>
                    </a:lnTo>
                    <a:lnTo>
                      <a:pt x="973623" y="1392550"/>
                    </a:lnTo>
                    <a:lnTo>
                      <a:pt x="1139929" y="1392550"/>
                    </a:lnTo>
                    <a:lnTo>
                      <a:pt x="979147" y="1005549"/>
                    </a:lnTo>
                    <a:lnTo>
                      <a:pt x="1013056" y="1005740"/>
                    </a:lnTo>
                    <a:lnTo>
                      <a:pt x="1266230" y="1392455"/>
                    </a:lnTo>
                    <a:lnTo>
                      <a:pt x="1442443" y="1392455"/>
                    </a:lnTo>
                    <a:lnTo>
                      <a:pt x="1128404" y="1005454"/>
                    </a:lnTo>
                    <a:lnTo>
                      <a:pt x="1162408" y="1005645"/>
                    </a:lnTo>
                    <a:lnTo>
                      <a:pt x="1568649" y="1392360"/>
                    </a:lnTo>
                    <a:lnTo>
                      <a:pt x="1713525" y="1392360"/>
                    </a:lnTo>
                    <a:lnTo>
                      <a:pt x="1713525" y="1365309"/>
                    </a:lnTo>
                    <a:lnTo>
                      <a:pt x="1294329" y="1005359"/>
                    </a:lnTo>
                    <a:lnTo>
                      <a:pt x="1328429" y="1005549"/>
                    </a:lnTo>
                    <a:lnTo>
                      <a:pt x="1713429" y="1279869"/>
                    </a:lnTo>
                    <a:lnTo>
                      <a:pt x="1713429" y="1153568"/>
                    </a:lnTo>
                    <a:lnTo>
                      <a:pt x="1507308" y="1005264"/>
                    </a:lnTo>
                    <a:lnTo>
                      <a:pt x="1541503" y="1005454"/>
                    </a:lnTo>
                    <a:lnTo>
                      <a:pt x="1713429" y="1110991"/>
                    </a:lnTo>
                    <a:lnTo>
                      <a:pt x="1713429" y="972402"/>
                    </a:lnTo>
                    <a:lnTo>
                      <a:pt x="1662566" y="972402"/>
                    </a:lnTo>
                    <a:lnTo>
                      <a:pt x="1662566" y="145156"/>
                    </a:lnTo>
                    <a:lnTo>
                      <a:pt x="1385007" y="145156"/>
                    </a:lnTo>
                    <a:lnTo>
                      <a:pt x="1385007" y="449480"/>
                    </a:lnTo>
                    <a:lnTo>
                      <a:pt x="1415011" y="493485"/>
                    </a:lnTo>
                    <a:lnTo>
                      <a:pt x="1415011" y="190209"/>
                    </a:lnTo>
                    <a:lnTo>
                      <a:pt x="1431394" y="190209"/>
                    </a:lnTo>
                    <a:lnTo>
                      <a:pt x="1431394" y="517488"/>
                    </a:lnTo>
                    <a:lnTo>
                      <a:pt x="1528644" y="660363"/>
                    </a:lnTo>
                    <a:lnTo>
                      <a:pt x="1495688" y="693320"/>
                    </a:lnTo>
                    <a:lnTo>
                      <a:pt x="1457492" y="693320"/>
                    </a:lnTo>
                    <a:lnTo>
                      <a:pt x="1457492" y="972974"/>
                    </a:lnTo>
                    <a:lnTo>
                      <a:pt x="1430346" y="972974"/>
                    </a:lnTo>
                    <a:lnTo>
                      <a:pt x="1430346" y="691605"/>
                    </a:lnTo>
                    <a:lnTo>
                      <a:pt x="847416" y="691605"/>
                    </a:lnTo>
                    <a:lnTo>
                      <a:pt x="847416" y="972974"/>
                    </a:lnTo>
                    <a:lnTo>
                      <a:pt x="754643" y="972974"/>
                    </a:lnTo>
                    <a:lnTo>
                      <a:pt x="711495" y="882391"/>
                    </a:lnTo>
                    <a:lnTo>
                      <a:pt x="668346" y="972974"/>
                    </a:lnTo>
                    <a:lnTo>
                      <a:pt x="648058" y="972974"/>
                    </a:lnTo>
                    <a:lnTo>
                      <a:pt x="648058" y="764186"/>
                    </a:lnTo>
                    <a:lnTo>
                      <a:pt x="550903" y="764186"/>
                    </a:lnTo>
                    <a:lnTo>
                      <a:pt x="550903" y="972974"/>
                    </a:lnTo>
                    <a:lnTo>
                      <a:pt x="440318" y="972974"/>
                    </a:lnTo>
                    <a:lnTo>
                      <a:pt x="440318" y="671412"/>
                    </a:lnTo>
                    <a:lnTo>
                      <a:pt x="806268" y="671412"/>
                    </a:lnTo>
                    <a:lnTo>
                      <a:pt x="806268" y="655029"/>
                    </a:lnTo>
                    <a:lnTo>
                      <a:pt x="440318" y="655029"/>
                    </a:lnTo>
                    <a:close/>
                    <a:moveTo>
                      <a:pt x="773312" y="751137"/>
                    </a:moveTo>
                    <a:lnTo>
                      <a:pt x="811507" y="751137"/>
                    </a:lnTo>
                    <a:lnTo>
                      <a:pt x="811507" y="836100"/>
                    </a:lnTo>
                    <a:lnTo>
                      <a:pt x="773312" y="836100"/>
                    </a:lnTo>
                    <a:lnTo>
                      <a:pt x="773312" y="751137"/>
                    </a:lnTo>
                    <a:lnTo>
                      <a:pt x="773312" y="751137"/>
                    </a:lnTo>
                    <a:close/>
                    <a:moveTo>
                      <a:pt x="474798" y="751137"/>
                    </a:moveTo>
                    <a:lnTo>
                      <a:pt x="512993" y="751137"/>
                    </a:lnTo>
                    <a:lnTo>
                      <a:pt x="512993" y="836100"/>
                    </a:lnTo>
                    <a:lnTo>
                      <a:pt x="474798" y="836100"/>
                    </a:lnTo>
                    <a:lnTo>
                      <a:pt x="474798" y="751137"/>
                    </a:lnTo>
                    <a:lnTo>
                      <a:pt x="474798" y="751137"/>
                    </a:lnTo>
                    <a:close/>
                    <a:moveTo>
                      <a:pt x="305444" y="751422"/>
                    </a:moveTo>
                    <a:cubicBezTo>
                      <a:pt x="303634" y="754947"/>
                      <a:pt x="301443" y="758852"/>
                      <a:pt x="298872" y="762948"/>
                    </a:cubicBezTo>
                    <a:cubicBezTo>
                      <a:pt x="291918" y="773901"/>
                      <a:pt x="282108" y="783712"/>
                      <a:pt x="273725" y="791142"/>
                    </a:cubicBezTo>
                    <a:cubicBezTo>
                      <a:pt x="277250" y="778569"/>
                      <a:pt x="280107" y="765615"/>
                      <a:pt x="282108" y="752280"/>
                    </a:cubicBezTo>
                    <a:cubicBezTo>
                      <a:pt x="286965" y="752565"/>
                      <a:pt x="291918" y="752661"/>
                      <a:pt x="296871" y="752280"/>
                    </a:cubicBezTo>
                    <a:cubicBezTo>
                      <a:pt x="299729" y="752089"/>
                      <a:pt x="302586" y="751803"/>
                      <a:pt x="305444" y="751422"/>
                    </a:cubicBezTo>
                    <a:lnTo>
                      <a:pt x="305444" y="751422"/>
                    </a:lnTo>
                    <a:close/>
                    <a:moveTo>
                      <a:pt x="268487" y="750470"/>
                    </a:moveTo>
                    <a:cubicBezTo>
                      <a:pt x="262867" y="776759"/>
                      <a:pt x="251913" y="798762"/>
                      <a:pt x="238864" y="818288"/>
                    </a:cubicBezTo>
                    <a:lnTo>
                      <a:pt x="235054" y="757233"/>
                    </a:lnTo>
                    <a:cubicBezTo>
                      <a:pt x="244388" y="755232"/>
                      <a:pt x="253533" y="752470"/>
                      <a:pt x="262296" y="749041"/>
                    </a:cubicBezTo>
                    <a:cubicBezTo>
                      <a:pt x="264296" y="749517"/>
                      <a:pt x="266391" y="749994"/>
                      <a:pt x="268487" y="750375"/>
                    </a:cubicBezTo>
                    <a:lnTo>
                      <a:pt x="268487" y="750375"/>
                    </a:lnTo>
                    <a:close/>
                    <a:moveTo>
                      <a:pt x="189715" y="761424"/>
                    </a:moveTo>
                    <a:lnTo>
                      <a:pt x="189715" y="802286"/>
                    </a:lnTo>
                    <a:cubicBezTo>
                      <a:pt x="179333" y="789141"/>
                      <a:pt x="169522" y="774854"/>
                      <a:pt x="162092" y="758471"/>
                    </a:cubicBezTo>
                    <a:cubicBezTo>
                      <a:pt x="171046" y="760185"/>
                      <a:pt x="180285" y="761233"/>
                      <a:pt x="189715" y="761519"/>
                    </a:cubicBezTo>
                    <a:lnTo>
                      <a:pt x="189715" y="761519"/>
                    </a:lnTo>
                    <a:close/>
                    <a:moveTo>
                      <a:pt x="49888" y="417952"/>
                    </a:moveTo>
                    <a:cubicBezTo>
                      <a:pt x="51983" y="414714"/>
                      <a:pt x="54365" y="411570"/>
                      <a:pt x="56936" y="408618"/>
                    </a:cubicBezTo>
                    <a:cubicBezTo>
                      <a:pt x="68747" y="395092"/>
                      <a:pt x="85416" y="384710"/>
                      <a:pt x="103609" y="380614"/>
                    </a:cubicBezTo>
                    <a:cubicBezTo>
                      <a:pt x="121992" y="376423"/>
                      <a:pt x="141804" y="378519"/>
                      <a:pt x="159711" y="390044"/>
                    </a:cubicBezTo>
                    <a:cubicBezTo>
                      <a:pt x="162759" y="392044"/>
                      <a:pt x="165807" y="394330"/>
                      <a:pt x="168760" y="396902"/>
                    </a:cubicBezTo>
                    <a:lnTo>
                      <a:pt x="160664" y="406141"/>
                    </a:lnTo>
                    <a:cubicBezTo>
                      <a:pt x="158187" y="403950"/>
                      <a:pt x="155615" y="402045"/>
                      <a:pt x="153044" y="400331"/>
                    </a:cubicBezTo>
                    <a:cubicBezTo>
                      <a:pt x="138185" y="390711"/>
                      <a:pt x="121706" y="388996"/>
                      <a:pt x="106371" y="392520"/>
                    </a:cubicBezTo>
                    <a:cubicBezTo>
                      <a:pt x="90750" y="396140"/>
                      <a:pt x="76367" y="405093"/>
                      <a:pt x="66271" y="416619"/>
                    </a:cubicBezTo>
                    <a:cubicBezTo>
                      <a:pt x="64080" y="419190"/>
                      <a:pt x="61985" y="421857"/>
                      <a:pt x="60270" y="424620"/>
                    </a:cubicBezTo>
                    <a:lnTo>
                      <a:pt x="49983" y="417952"/>
                    </a:lnTo>
                    <a:lnTo>
                      <a:pt x="49983" y="417952"/>
                    </a:lnTo>
                    <a:close/>
                    <a:moveTo>
                      <a:pt x="130279" y="517679"/>
                    </a:moveTo>
                    <a:cubicBezTo>
                      <a:pt x="132851" y="514821"/>
                      <a:pt x="135708" y="512059"/>
                      <a:pt x="138756" y="509487"/>
                    </a:cubicBezTo>
                    <a:cubicBezTo>
                      <a:pt x="152472" y="497962"/>
                      <a:pt x="170474" y="490152"/>
                      <a:pt x="189048" y="488723"/>
                    </a:cubicBezTo>
                    <a:cubicBezTo>
                      <a:pt x="207812" y="487294"/>
                      <a:pt x="227148" y="492342"/>
                      <a:pt x="243150" y="506535"/>
                    </a:cubicBezTo>
                    <a:cubicBezTo>
                      <a:pt x="245912" y="509011"/>
                      <a:pt x="248579" y="511678"/>
                      <a:pt x="251056" y="514631"/>
                    </a:cubicBezTo>
                    <a:lnTo>
                      <a:pt x="241722" y="522537"/>
                    </a:lnTo>
                    <a:cubicBezTo>
                      <a:pt x="239531" y="519965"/>
                      <a:pt x="237340" y="517679"/>
                      <a:pt x="235054" y="515679"/>
                    </a:cubicBezTo>
                    <a:cubicBezTo>
                      <a:pt x="221814" y="503963"/>
                      <a:pt x="205717" y="499772"/>
                      <a:pt x="190001" y="501010"/>
                    </a:cubicBezTo>
                    <a:cubicBezTo>
                      <a:pt x="173999" y="502248"/>
                      <a:pt x="158473" y="508916"/>
                      <a:pt x="146662" y="518822"/>
                    </a:cubicBezTo>
                    <a:cubicBezTo>
                      <a:pt x="144090" y="521013"/>
                      <a:pt x="141709" y="523299"/>
                      <a:pt x="139518" y="525775"/>
                    </a:cubicBezTo>
                    <a:lnTo>
                      <a:pt x="130374" y="517679"/>
                    </a:lnTo>
                    <a:lnTo>
                      <a:pt x="130374" y="517679"/>
                    </a:lnTo>
                    <a:close/>
                    <a:moveTo>
                      <a:pt x="47888" y="636360"/>
                    </a:moveTo>
                    <a:cubicBezTo>
                      <a:pt x="45125" y="633598"/>
                      <a:pt x="42554" y="630550"/>
                      <a:pt x="40268" y="627407"/>
                    </a:cubicBezTo>
                    <a:cubicBezTo>
                      <a:pt x="29695" y="613024"/>
                      <a:pt x="23123" y="594450"/>
                      <a:pt x="23027" y="575781"/>
                    </a:cubicBezTo>
                    <a:cubicBezTo>
                      <a:pt x="22837" y="556922"/>
                      <a:pt x="29219" y="537967"/>
                      <a:pt x="44363" y="523013"/>
                    </a:cubicBezTo>
                    <a:cubicBezTo>
                      <a:pt x="47030" y="520441"/>
                      <a:pt x="49888" y="517965"/>
                      <a:pt x="53031" y="515679"/>
                    </a:cubicBezTo>
                    <a:lnTo>
                      <a:pt x="60270" y="525585"/>
                    </a:lnTo>
                    <a:cubicBezTo>
                      <a:pt x="57603" y="527585"/>
                      <a:pt x="55127" y="529585"/>
                      <a:pt x="52936" y="531776"/>
                    </a:cubicBezTo>
                    <a:cubicBezTo>
                      <a:pt x="40363" y="544158"/>
                      <a:pt x="35124" y="559970"/>
                      <a:pt x="35219" y="575686"/>
                    </a:cubicBezTo>
                    <a:cubicBezTo>
                      <a:pt x="35315" y="591688"/>
                      <a:pt x="41030" y="607595"/>
                      <a:pt x="50174" y="620073"/>
                    </a:cubicBezTo>
                    <a:cubicBezTo>
                      <a:pt x="52174" y="622835"/>
                      <a:pt x="54365" y="625311"/>
                      <a:pt x="56651" y="627693"/>
                    </a:cubicBezTo>
                    <a:lnTo>
                      <a:pt x="47888" y="636265"/>
                    </a:lnTo>
                    <a:lnTo>
                      <a:pt x="47888" y="636265"/>
                    </a:lnTo>
                    <a:close/>
                    <a:moveTo>
                      <a:pt x="593575" y="614834"/>
                    </a:moveTo>
                    <a:lnTo>
                      <a:pt x="593575" y="519393"/>
                    </a:lnTo>
                    <a:lnTo>
                      <a:pt x="660345" y="519393"/>
                    </a:lnTo>
                    <a:lnTo>
                      <a:pt x="660345" y="614834"/>
                    </a:lnTo>
                    <a:lnTo>
                      <a:pt x="593575" y="614834"/>
                    </a:lnTo>
                    <a:close/>
                    <a:moveTo>
                      <a:pt x="760834" y="957353"/>
                    </a:moveTo>
                    <a:lnTo>
                      <a:pt x="718353" y="868199"/>
                    </a:lnTo>
                    <a:lnTo>
                      <a:pt x="760834" y="779045"/>
                    </a:lnTo>
                    <a:lnTo>
                      <a:pt x="760834" y="957353"/>
                    </a:lnTo>
                    <a:lnTo>
                      <a:pt x="760834" y="957353"/>
                    </a:lnTo>
                    <a:close/>
                    <a:moveTo>
                      <a:pt x="754262" y="764376"/>
                    </a:moveTo>
                    <a:lnTo>
                      <a:pt x="711590" y="853911"/>
                    </a:lnTo>
                    <a:lnTo>
                      <a:pt x="668918" y="764376"/>
                    </a:lnTo>
                    <a:lnTo>
                      <a:pt x="754167" y="764376"/>
                    </a:lnTo>
                    <a:close/>
                    <a:moveTo>
                      <a:pt x="663679" y="781902"/>
                    </a:moveTo>
                    <a:lnTo>
                      <a:pt x="704732" y="868199"/>
                    </a:lnTo>
                    <a:lnTo>
                      <a:pt x="663679" y="954495"/>
                    </a:lnTo>
                    <a:lnTo>
                      <a:pt x="663679" y="781902"/>
                    </a:lnTo>
                    <a:lnTo>
                      <a:pt x="663679" y="781902"/>
                    </a:lnTo>
                    <a:close/>
                    <a:moveTo>
                      <a:pt x="936380" y="751041"/>
                    </a:moveTo>
                    <a:lnTo>
                      <a:pt x="974575" y="751041"/>
                    </a:lnTo>
                    <a:lnTo>
                      <a:pt x="974575" y="836004"/>
                    </a:lnTo>
                    <a:lnTo>
                      <a:pt x="936380" y="836004"/>
                    </a:lnTo>
                    <a:lnTo>
                      <a:pt x="936380" y="751041"/>
                    </a:lnTo>
                    <a:lnTo>
                      <a:pt x="936380" y="751041"/>
                    </a:lnTo>
                    <a:close/>
                    <a:moveTo>
                      <a:pt x="1300711" y="751041"/>
                    </a:moveTo>
                    <a:lnTo>
                      <a:pt x="1338906" y="751041"/>
                    </a:lnTo>
                    <a:lnTo>
                      <a:pt x="1338906" y="836004"/>
                    </a:lnTo>
                    <a:lnTo>
                      <a:pt x="1300711" y="836004"/>
                    </a:lnTo>
                    <a:lnTo>
                      <a:pt x="1300711" y="751041"/>
                    </a:lnTo>
                    <a:lnTo>
                      <a:pt x="1300711" y="751041"/>
                    </a:lnTo>
                    <a:close/>
                    <a:moveTo>
                      <a:pt x="1120308" y="751041"/>
                    </a:moveTo>
                    <a:lnTo>
                      <a:pt x="1158503" y="751041"/>
                    </a:lnTo>
                    <a:lnTo>
                      <a:pt x="1158503" y="836004"/>
                    </a:lnTo>
                    <a:lnTo>
                      <a:pt x="1120308" y="836004"/>
                    </a:lnTo>
                    <a:lnTo>
                      <a:pt x="1120308" y="751041"/>
                    </a:lnTo>
                    <a:lnTo>
                      <a:pt x="1120308" y="751041"/>
                    </a:lnTo>
                    <a:close/>
                    <a:moveTo>
                      <a:pt x="681777" y="345562"/>
                    </a:moveTo>
                    <a:lnTo>
                      <a:pt x="1208319" y="345562"/>
                    </a:lnTo>
                    <a:lnTo>
                      <a:pt x="1208319" y="361945"/>
                    </a:lnTo>
                    <a:lnTo>
                      <a:pt x="681777" y="361945"/>
                    </a:lnTo>
                    <a:lnTo>
                      <a:pt x="681777" y="345562"/>
                    </a:lnTo>
                    <a:lnTo>
                      <a:pt x="681777" y="345562"/>
                    </a:lnTo>
                    <a:close/>
                    <a:moveTo>
                      <a:pt x="1072111" y="506916"/>
                    </a:moveTo>
                    <a:lnTo>
                      <a:pt x="1242418" y="506916"/>
                    </a:lnTo>
                    <a:lnTo>
                      <a:pt x="1242418" y="523299"/>
                    </a:lnTo>
                    <a:lnTo>
                      <a:pt x="1072111" y="523299"/>
                    </a:lnTo>
                    <a:lnTo>
                      <a:pt x="1072111" y="506916"/>
                    </a:lnTo>
                    <a:lnTo>
                      <a:pt x="1072111" y="506916"/>
                    </a:lnTo>
                    <a:close/>
                    <a:moveTo>
                      <a:pt x="768549" y="455766"/>
                    </a:moveTo>
                    <a:lnTo>
                      <a:pt x="1176505" y="455766"/>
                    </a:lnTo>
                    <a:lnTo>
                      <a:pt x="1176505" y="472149"/>
                    </a:lnTo>
                    <a:lnTo>
                      <a:pt x="768549" y="472149"/>
                    </a:lnTo>
                    <a:lnTo>
                      <a:pt x="768549" y="455766"/>
                    </a:lnTo>
                    <a:lnTo>
                      <a:pt x="768549" y="455766"/>
                    </a:lnTo>
                    <a:close/>
                    <a:moveTo>
                      <a:pt x="721686" y="403760"/>
                    </a:moveTo>
                    <a:lnTo>
                      <a:pt x="1120974" y="403760"/>
                    </a:lnTo>
                    <a:lnTo>
                      <a:pt x="1120974" y="420143"/>
                    </a:lnTo>
                    <a:lnTo>
                      <a:pt x="721686" y="420143"/>
                    </a:lnTo>
                    <a:lnTo>
                      <a:pt x="721686" y="403760"/>
                    </a:lnTo>
                    <a:lnTo>
                      <a:pt x="721686" y="403760"/>
                    </a:lnTo>
                    <a:close/>
                    <a:moveTo>
                      <a:pt x="1514833" y="190305"/>
                    </a:moveTo>
                    <a:lnTo>
                      <a:pt x="1514833" y="399759"/>
                    </a:lnTo>
                    <a:lnTo>
                      <a:pt x="1498450" y="399759"/>
                    </a:lnTo>
                    <a:lnTo>
                      <a:pt x="1498450" y="190305"/>
                    </a:lnTo>
                    <a:lnTo>
                      <a:pt x="1514833" y="190305"/>
                    </a:lnTo>
                    <a:close/>
                    <a:moveTo>
                      <a:pt x="1472923" y="190305"/>
                    </a:moveTo>
                    <a:lnTo>
                      <a:pt x="1472923" y="466149"/>
                    </a:lnTo>
                    <a:lnTo>
                      <a:pt x="1456540" y="466149"/>
                    </a:lnTo>
                    <a:lnTo>
                      <a:pt x="1456540" y="190305"/>
                    </a:lnTo>
                    <a:lnTo>
                      <a:pt x="1472923" y="19030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183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CF141D-2F26-365C-99B7-B484529E62B7}"/>
              </a:ext>
            </a:extLst>
          </p:cNvPr>
          <p:cNvSpPr txBox="1">
            <a:spLocks/>
          </p:cNvSpPr>
          <p:nvPr/>
        </p:nvSpPr>
        <p:spPr>
          <a:xfrm>
            <a:off x="469928" y="1045213"/>
            <a:ext cx="5901690" cy="1832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Montserrat Black" panose="00000A00000000000000" pitchFamily="50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Montserrat Black" panose="00000A00000000000000" pitchFamily="2" charset="0"/>
                <a:cs typeface="Arial"/>
              </a:rPr>
              <a:t>Questions and Discussion</a:t>
            </a:r>
            <a:endParaRPr lang="en-US" dirty="0">
              <a:latin typeface="Montserrat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FDEBC-57FF-FD09-8B16-D920A418B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9251" y="3092294"/>
            <a:ext cx="1197081" cy="679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4CF5ED-FF61-1EF0-1B76-87ACA6CC6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2759" y="3144595"/>
            <a:ext cx="1197081" cy="62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A7C85-B0BD-747C-7CB9-A0C92CB11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0" y="3206358"/>
            <a:ext cx="1574084" cy="3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17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D8CA-2132-4026-8AC2-921825B4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32509"/>
            <a:ext cx="10537768" cy="1011309"/>
          </a:xfrm>
        </p:spPr>
        <p:txBody>
          <a:bodyPr anchor="t">
            <a:normAutofit/>
          </a:bodyPr>
          <a:lstStyle/>
          <a:p>
            <a:r>
              <a:rPr lang="en-US" sz="3600"/>
              <a:t>For More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B51B8D-DAF0-4563-BFC0-75A291675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2386409"/>
            <a:ext cx="5109425" cy="208518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Email Address: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EVChargingProgram@ky.gov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Program Website:</a:t>
            </a:r>
            <a:br>
              <a:rPr lang="en-US" dirty="0"/>
            </a:br>
            <a:r>
              <a:rPr lang="en-US" dirty="0">
                <a:hlinkClick r:id="rId4"/>
              </a:rPr>
              <a:t>EVCharging.KY.gov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01F43-3AE9-E2A4-2B26-C2CBFCBD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C02244-3C06-BD36-6560-9B1AE6C0F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6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3202D-A929-4F55-8B61-02DAD4B512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F1D9A-D47B-4B06-83B0-E1473197073A}"/>
              </a:ext>
            </a:extLst>
          </p:cNvPr>
          <p:cNvSpPr/>
          <p:nvPr/>
        </p:nvSpPr>
        <p:spPr>
          <a:xfrm>
            <a:off x="0" y="2347274"/>
            <a:ext cx="12192000" cy="236612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4362C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937A9-2B90-4906-B15B-1FA2D73A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55142"/>
            <a:ext cx="11582400" cy="135039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800">
                <a:latin typeface="Montserrat Black" panose="00000A00000000000000" pitchFamily="2" charset="0"/>
                <a:cs typeface="Arial"/>
              </a:rPr>
              <a:t>Federal Funding for EV Infrastructure</a:t>
            </a:r>
            <a:endParaRPr lang="en-US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12FC71-0632-9370-BA97-2FEBAD27AA6F}"/>
              </a:ext>
            </a:extLst>
          </p:cNvPr>
          <p:cNvCxnSpPr/>
          <p:nvPr/>
        </p:nvCxnSpPr>
        <p:spPr>
          <a:xfrm>
            <a:off x="6096000" y="3538568"/>
            <a:ext cx="0" cy="453682"/>
          </a:xfrm>
          <a:prstGeom prst="straightConnector1">
            <a:avLst/>
          </a:prstGeom>
          <a:noFill/>
          <a:ln w="285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77975BCA-EE0B-42D0-B803-B6F7F1BEBA7D}"/>
              </a:ext>
            </a:extLst>
          </p:cNvPr>
          <p:cNvSpPr txBox="1">
            <a:spLocks/>
          </p:cNvSpPr>
          <p:nvPr/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j-ea"/>
                <a:cs typeface="+mj-cs"/>
              </a:rPr>
              <a:t>Federal Funds for EV Infrastructure 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F33297-33BD-460B-BACD-35321800F8C8}"/>
              </a:ext>
            </a:extLst>
          </p:cNvPr>
          <p:cNvSpPr txBox="1">
            <a:spLocks/>
          </p:cNvSpPr>
          <p:nvPr/>
        </p:nvSpPr>
        <p:spPr>
          <a:xfrm>
            <a:off x="1911065" y="1846906"/>
            <a:ext cx="8369870" cy="448767"/>
          </a:xfrm>
          <a:prstGeom prst="rect">
            <a:avLst/>
          </a:prstGeom>
          <a:solidFill>
            <a:srgbClr val="093B6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2021 Infrastructure Investment and Jobs Act (IIJA)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AA31F-0249-409A-B0C9-D329ECC7A8CB}"/>
              </a:ext>
            </a:extLst>
          </p:cNvPr>
          <p:cNvSpPr txBox="1"/>
          <p:nvPr/>
        </p:nvSpPr>
        <p:spPr>
          <a:xfrm>
            <a:off x="1911065" y="2295674"/>
            <a:ext cx="8369870" cy="369332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also known as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Bipartisan Infrastructure Law (BIL)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E4CDED7-9E0C-438C-8007-17ED5816A56A}"/>
              </a:ext>
            </a:extLst>
          </p:cNvPr>
          <p:cNvSpPr txBox="1">
            <a:spLocks/>
          </p:cNvSpPr>
          <p:nvPr/>
        </p:nvSpPr>
        <p:spPr>
          <a:xfrm>
            <a:off x="1911065" y="3118688"/>
            <a:ext cx="8369870" cy="457200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National Electric Vehicle Infrastructure (NEVI) Program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2E3D5E-2771-4F45-8817-4801F871D78C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6096000" y="2665006"/>
            <a:ext cx="0" cy="453682"/>
          </a:xfrm>
          <a:prstGeom prst="straightConnector1">
            <a:avLst/>
          </a:prstGeom>
          <a:noFill/>
          <a:ln w="285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9BF39DB-4AA3-4434-B9A4-77EDF8980955}"/>
              </a:ext>
            </a:extLst>
          </p:cNvPr>
          <p:cNvSpPr txBox="1">
            <a:spLocks/>
          </p:cNvSpPr>
          <p:nvPr/>
        </p:nvSpPr>
        <p:spPr>
          <a:xfrm>
            <a:off x="782707" y="4299543"/>
            <a:ext cx="501014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NEVI Formula Funds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BB00C-6824-4037-80FD-B197B23C7320}"/>
              </a:ext>
            </a:extLst>
          </p:cNvPr>
          <p:cNvSpPr txBox="1"/>
          <p:nvPr/>
        </p:nvSpPr>
        <p:spPr>
          <a:xfrm>
            <a:off x="782706" y="4753225"/>
            <a:ext cx="5010149" cy="646331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Kentucky’s Share - $69.5M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$5.0 Billion Nationally (over 5 years)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9E06832-95A7-4BD6-8E84-88C0E4DD093F}"/>
              </a:ext>
            </a:extLst>
          </p:cNvPr>
          <p:cNvSpPr txBox="1">
            <a:spLocks/>
          </p:cNvSpPr>
          <p:nvPr/>
        </p:nvSpPr>
        <p:spPr>
          <a:xfrm>
            <a:off x="6399143" y="4299543"/>
            <a:ext cx="501014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NEVI Discretionary Grant Funds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C5FA7-6D34-43C2-BA73-1AF327E9F38D}"/>
              </a:ext>
            </a:extLst>
          </p:cNvPr>
          <p:cNvSpPr txBox="1"/>
          <p:nvPr/>
        </p:nvSpPr>
        <p:spPr>
          <a:xfrm>
            <a:off x="6399144" y="4756743"/>
            <a:ext cx="5010149" cy="92333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Competitive Grants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$2.5B Available Nationally (over 5 years)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Guidance Issued on March 14, 2023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205D90B-150B-45E8-AF7F-7777F87C097B}"/>
              </a:ext>
            </a:extLst>
          </p:cNvPr>
          <p:cNvCxnSpPr>
            <a:cxnSpLocks/>
          </p:cNvCxnSpPr>
          <p:nvPr/>
        </p:nvCxnSpPr>
        <p:spPr>
          <a:xfrm rot="5400000">
            <a:off x="4463291" y="2623899"/>
            <a:ext cx="457200" cy="2808218"/>
          </a:xfrm>
          <a:prstGeom prst="bentConnector3">
            <a:avLst>
              <a:gd name="adj1" fmla="val 39821"/>
            </a:avLst>
          </a:prstGeom>
          <a:noFill/>
          <a:ln w="285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31DF4E-F8C9-4994-B574-7CD400559F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71509" y="2620381"/>
            <a:ext cx="457200" cy="2808218"/>
          </a:xfrm>
          <a:prstGeom prst="bentConnector3">
            <a:avLst>
              <a:gd name="adj1" fmla="val 39821"/>
            </a:avLst>
          </a:prstGeom>
          <a:noFill/>
          <a:ln w="285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31D7DF5-A4EA-418C-8074-C4DD09ACA929}"/>
              </a:ext>
            </a:extLst>
          </p:cNvPr>
          <p:cNvSpPr txBox="1">
            <a:spLocks/>
          </p:cNvSpPr>
          <p:nvPr/>
        </p:nvSpPr>
        <p:spPr>
          <a:xfrm>
            <a:off x="734096" y="380061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Montserrat Black" panose="00000A00000000000000" pitchFamily="50" charset="0"/>
                <a:ea typeface="+mj-ea"/>
                <a:cs typeface="+mj-cs"/>
              </a:rPr>
              <a:t>Federal Funds for EV Infrastructure 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9919F30-5B7C-B4B5-FED8-36E0E5C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6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3202D-A929-4F55-8B61-02DAD4B512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F1D9A-D47B-4B06-83B0-E1473197073A}"/>
              </a:ext>
            </a:extLst>
          </p:cNvPr>
          <p:cNvSpPr/>
          <p:nvPr/>
        </p:nvSpPr>
        <p:spPr>
          <a:xfrm>
            <a:off x="0" y="2347274"/>
            <a:ext cx="12192000" cy="236612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4362C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937A9-2B90-4906-B15B-1FA2D73A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55142"/>
            <a:ext cx="11582400" cy="135039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800">
                <a:latin typeface="Montserrat Black" panose="00000A00000000000000" pitchFamily="2" charset="0"/>
                <a:cs typeface="Arial"/>
              </a:rPr>
              <a:t>EV Charging Program</a:t>
            </a:r>
            <a:endParaRPr lang="en-US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D4C4-5D3D-54BC-A912-9A3F48D8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b="1" dirty="0"/>
              <a:t>EV Charging Program Plan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D1BD-19C6-2ABA-F223-C4DC5697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3" y="1281113"/>
            <a:ext cx="6363458" cy="5211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dirty="0"/>
              <a:t>2022 Plan secured first $25 million in NEVI formula program funds (FY 22 &amp; 23)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dirty="0"/>
              <a:t>Plan will be updated this summer once USDOT issues further guidance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dirty="0"/>
              <a:t>Updates are expected to enhance</a:t>
            </a:r>
          </a:p>
          <a:p>
            <a:pPr lvl="3"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sz="2400" dirty="0"/>
              <a:t>Contracting</a:t>
            </a:r>
          </a:p>
          <a:p>
            <a:pPr lvl="3"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sz="2400" dirty="0"/>
              <a:t>Continued Stakeholder Engagement </a:t>
            </a:r>
          </a:p>
          <a:p>
            <a:pPr lvl="3"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sz="2400" dirty="0"/>
              <a:t>Equity</a:t>
            </a:r>
          </a:p>
          <a:p>
            <a:pPr lvl="3"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sz="2400" dirty="0"/>
              <a:t>Cybersecurity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Open Sans" panose="020B0606030504020204" pitchFamily="34" charset="0"/>
              <a:buChar char="+"/>
            </a:pPr>
            <a:r>
              <a:rPr lang="en-US" dirty="0"/>
              <a:t>Update will secure ~$15 million for FY 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B633E-1B47-2793-CFF2-01DE7F9DE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" t="1594" r="1436" b="1594"/>
          <a:stretch/>
        </p:blipFill>
        <p:spPr>
          <a:xfrm>
            <a:off x="7465886" y="1281113"/>
            <a:ext cx="3803475" cy="489585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0DC8A-20B4-A2D2-9E60-39279278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C754-6B83-49BF-B953-24BDB43B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5"/>
            <a:ext cx="9565395" cy="1325563"/>
          </a:xfrm>
        </p:spPr>
        <p:txBody>
          <a:bodyPr anchor="t" anchorCtr="0">
            <a:normAutofit/>
          </a:bodyPr>
          <a:lstStyle/>
          <a:p>
            <a:r>
              <a:rPr lang="en-US" sz="3600" dirty="0"/>
              <a:t>Stations on Federally Designated AFCs (Interstates and Parkways)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796C42-B472-4520-866B-7919585490D6}"/>
              </a:ext>
            </a:extLst>
          </p:cNvPr>
          <p:cNvGrpSpPr/>
          <p:nvPr/>
        </p:nvGrpSpPr>
        <p:grpSpPr>
          <a:xfrm>
            <a:off x="567295" y="1707337"/>
            <a:ext cx="11502785" cy="4997182"/>
            <a:chOff x="707136" y="1745093"/>
            <a:chExt cx="11613583" cy="4997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CC8AA8-9937-448F-84D7-0D9A9179EF92}"/>
                </a:ext>
              </a:extLst>
            </p:cNvPr>
            <p:cNvCxnSpPr>
              <a:cxnSpLocks/>
            </p:cNvCxnSpPr>
            <p:nvPr/>
          </p:nvCxnSpPr>
          <p:spPr>
            <a:xfrm>
              <a:off x="707136" y="2895718"/>
              <a:ext cx="10287000" cy="0"/>
            </a:xfrm>
            <a:prstGeom prst="line">
              <a:avLst/>
            </a:prstGeom>
            <a:ln w="190500" cmpd="dbl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ED5B43-2243-4E6B-9CBB-F453D82FD8EA}"/>
                </a:ext>
              </a:extLst>
            </p:cNvPr>
            <p:cNvCxnSpPr/>
            <p:nvPr/>
          </p:nvCxnSpPr>
          <p:spPr>
            <a:xfrm flipH="1">
              <a:off x="1146048" y="1914262"/>
              <a:ext cx="560832" cy="1962912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0FAB0B-A81C-49BE-B99D-B9F1521AA1C0}"/>
                </a:ext>
              </a:extLst>
            </p:cNvPr>
            <p:cNvCxnSpPr/>
            <p:nvPr/>
          </p:nvCxnSpPr>
          <p:spPr>
            <a:xfrm flipH="1">
              <a:off x="5252101" y="1908166"/>
              <a:ext cx="560832" cy="1962912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ED2C3CD-9196-49AF-8DA2-6A9EF086B370}"/>
                </a:ext>
              </a:extLst>
            </p:cNvPr>
            <p:cNvCxnSpPr/>
            <p:nvPr/>
          </p:nvCxnSpPr>
          <p:spPr>
            <a:xfrm flipH="1">
              <a:off x="9477026" y="1908166"/>
              <a:ext cx="560832" cy="1962912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21C7014-7619-4E71-BE06-37F390F7A923}"/>
                </a:ext>
              </a:extLst>
            </p:cNvPr>
            <p:cNvCxnSpPr>
              <a:cxnSpLocks/>
            </p:cNvCxnSpPr>
            <p:nvPr/>
          </p:nvCxnSpPr>
          <p:spPr>
            <a:xfrm>
              <a:off x="5650992" y="3182230"/>
              <a:ext cx="3828288" cy="0"/>
            </a:xfrm>
            <a:prstGeom prst="straightConnector1">
              <a:avLst/>
            </a:prstGeom>
            <a:ln w="4762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2277CC-42AB-44ED-9E51-AF5EA7850883}"/>
                </a:ext>
              </a:extLst>
            </p:cNvPr>
            <p:cNvSpPr txBox="1"/>
            <p:nvPr/>
          </p:nvSpPr>
          <p:spPr>
            <a:xfrm>
              <a:off x="7055715" y="3204829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5831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&lt;50 miles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ED89E6-F4FA-49AC-A442-DA9C64022BF3}"/>
                </a:ext>
              </a:extLst>
            </p:cNvPr>
            <p:cNvCxnSpPr>
              <a:cxnSpLocks/>
            </p:cNvCxnSpPr>
            <p:nvPr/>
          </p:nvCxnSpPr>
          <p:spPr>
            <a:xfrm>
              <a:off x="1426464" y="3182230"/>
              <a:ext cx="3828288" cy="0"/>
            </a:xfrm>
            <a:prstGeom prst="straightConnector1">
              <a:avLst/>
            </a:prstGeom>
            <a:ln w="4762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72D4B1-12F3-45C1-A0E8-17522F323D9E}"/>
                </a:ext>
              </a:extLst>
            </p:cNvPr>
            <p:cNvSpPr txBox="1"/>
            <p:nvPr/>
          </p:nvSpPr>
          <p:spPr>
            <a:xfrm>
              <a:off x="2709672" y="3284076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5831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&lt;50 miles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BEF8F67-00EC-4A38-A04E-75B0905A1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5104" y="2194678"/>
              <a:ext cx="162338" cy="499872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F4771-463E-499E-A3D0-3CAD9BB6B690}"/>
                </a:ext>
              </a:extLst>
            </p:cNvPr>
            <p:cNvSpPr txBox="1"/>
            <p:nvPr/>
          </p:nvSpPr>
          <p:spPr>
            <a:xfrm>
              <a:off x="8660233" y="2239876"/>
              <a:ext cx="109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5831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&lt;1 mile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5FBB288-3639-4B61-8D80-A7865C399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815" y="2227683"/>
              <a:ext cx="162338" cy="499872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829496-E44D-4F8B-8469-36E8A87786BC}"/>
                </a:ext>
              </a:extLst>
            </p:cNvPr>
            <p:cNvSpPr txBox="1"/>
            <p:nvPr/>
          </p:nvSpPr>
          <p:spPr>
            <a:xfrm>
              <a:off x="4407944" y="2272880"/>
              <a:ext cx="109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5831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&lt;1 mile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90B4E5-A50C-4E8B-9EA5-EA1A407851CB}"/>
                </a:ext>
              </a:extLst>
            </p:cNvPr>
            <p:cNvSpPr/>
            <p:nvPr/>
          </p:nvSpPr>
          <p:spPr>
            <a:xfrm>
              <a:off x="10967796" y="2745741"/>
              <a:ext cx="682096" cy="2584967"/>
            </a:xfrm>
            <a:custGeom>
              <a:avLst/>
              <a:gdLst>
                <a:gd name="connsiteX0" fmla="*/ 646176 w 908352"/>
                <a:gd name="connsiteY0" fmla="*/ 0 h 2474976"/>
                <a:gd name="connsiteX1" fmla="*/ 877824 w 908352"/>
                <a:gd name="connsiteY1" fmla="*/ 414528 h 2474976"/>
                <a:gd name="connsiteX2" fmla="*/ 841248 w 908352"/>
                <a:gd name="connsiteY2" fmla="*/ 1024128 h 2474976"/>
                <a:gd name="connsiteX3" fmla="*/ 292608 w 908352"/>
                <a:gd name="connsiteY3" fmla="*/ 2170176 h 2474976"/>
                <a:gd name="connsiteX4" fmla="*/ 0 w 908352"/>
                <a:gd name="connsiteY4" fmla="*/ 2474976 h 2474976"/>
                <a:gd name="connsiteX0" fmla="*/ 646176 w 1057472"/>
                <a:gd name="connsiteY0" fmla="*/ 0 h 2474976"/>
                <a:gd name="connsiteX1" fmla="*/ 877824 w 1057472"/>
                <a:gd name="connsiteY1" fmla="*/ 414528 h 2474976"/>
                <a:gd name="connsiteX2" fmla="*/ 1029673 w 1057472"/>
                <a:gd name="connsiteY2" fmla="*/ 1252121 h 2474976"/>
                <a:gd name="connsiteX3" fmla="*/ 292608 w 1057472"/>
                <a:gd name="connsiteY3" fmla="*/ 2170176 h 2474976"/>
                <a:gd name="connsiteX4" fmla="*/ 0 w 1057472"/>
                <a:gd name="connsiteY4" fmla="*/ 2474976 h 2474976"/>
                <a:gd name="connsiteX0" fmla="*/ 646176 w 1036115"/>
                <a:gd name="connsiteY0" fmla="*/ 0 h 2474976"/>
                <a:gd name="connsiteX1" fmla="*/ 1029673 w 1036115"/>
                <a:gd name="connsiteY1" fmla="*/ 1252121 h 2474976"/>
                <a:gd name="connsiteX2" fmla="*/ 292608 w 1036115"/>
                <a:gd name="connsiteY2" fmla="*/ 2170176 h 2474976"/>
                <a:gd name="connsiteX3" fmla="*/ 0 w 1036115"/>
                <a:gd name="connsiteY3" fmla="*/ 2474976 h 2474976"/>
                <a:gd name="connsiteX0" fmla="*/ 646176 w 1081812"/>
                <a:gd name="connsiteY0" fmla="*/ 0 h 2474976"/>
                <a:gd name="connsiteX1" fmla="*/ 1029673 w 1081812"/>
                <a:gd name="connsiteY1" fmla="*/ 1252121 h 2474976"/>
                <a:gd name="connsiteX2" fmla="*/ 292608 w 1081812"/>
                <a:gd name="connsiteY2" fmla="*/ 2170176 h 2474976"/>
                <a:gd name="connsiteX3" fmla="*/ 0 w 1081812"/>
                <a:gd name="connsiteY3" fmla="*/ 2474976 h 2474976"/>
                <a:gd name="connsiteX0" fmla="*/ 646176 w 1047529"/>
                <a:gd name="connsiteY0" fmla="*/ 0 h 2474976"/>
                <a:gd name="connsiteX1" fmla="*/ 1029673 w 1047529"/>
                <a:gd name="connsiteY1" fmla="*/ 1252121 h 2474976"/>
                <a:gd name="connsiteX2" fmla="*/ 0 w 1047529"/>
                <a:gd name="connsiteY2" fmla="*/ 2474976 h 2474976"/>
                <a:gd name="connsiteX0" fmla="*/ 646176 w 1277264"/>
                <a:gd name="connsiteY0" fmla="*/ 0 h 2474976"/>
                <a:gd name="connsiteX1" fmla="*/ 1265204 w 1277264"/>
                <a:gd name="connsiteY1" fmla="*/ 1288600 h 2474976"/>
                <a:gd name="connsiteX2" fmla="*/ 0 w 1277264"/>
                <a:gd name="connsiteY2" fmla="*/ 2474976 h 2474976"/>
                <a:gd name="connsiteX0" fmla="*/ 646176 w 1279339"/>
                <a:gd name="connsiteY0" fmla="*/ 0 h 2474976"/>
                <a:gd name="connsiteX1" fmla="*/ 1265204 w 1279339"/>
                <a:gd name="connsiteY1" fmla="*/ 1288600 h 2474976"/>
                <a:gd name="connsiteX2" fmla="*/ 0 w 1279339"/>
                <a:gd name="connsiteY2" fmla="*/ 2474976 h 2474976"/>
                <a:gd name="connsiteX0" fmla="*/ 646176 w 1279341"/>
                <a:gd name="connsiteY0" fmla="*/ 0 h 2474976"/>
                <a:gd name="connsiteX1" fmla="*/ 1265204 w 1279341"/>
                <a:gd name="connsiteY1" fmla="*/ 1288600 h 2474976"/>
                <a:gd name="connsiteX2" fmla="*/ 0 w 1279341"/>
                <a:gd name="connsiteY2" fmla="*/ 2474976 h 2474976"/>
                <a:gd name="connsiteX0" fmla="*/ 646176 w 1310064"/>
                <a:gd name="connsiteY0" fmla="*/ 0 h 2474976"/>
                <a:gd name="connsiteX1" fmla="*/ 1296608 w 1310064"/>
                <a:gd name="connsiteY1" fmla="*/ 1197403 h 2474976"/>
                <a:gd name="connsiteX2" fmla="*/ 0 w 1310064"/>
                <a:gd name="connsiteY2" fmla="*/ 2474976 h 2474976"/>
                <a:gd name="connsiteX0" fmla="*/ 646176 w 1299415"/>
                <a:gd name="connsiteY0" fmla="*/ 0 h 2474976"/>
                <a:gd name="connsiteX1" fmla="*/ 1296608 w 1299415"/>
                <a:gd name="connsiteY1" fmla="*/ 1197403 h 2474976"/>
                <a:gd name="connsiteX2" fmla="*/ 0 w 1299415"/>
                <a:gd name="connsiteY2" fmla="*/ 2474976 h 247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415" h="2474976">
                  <a:moveTo>
                    <a:pt x="646176" y="0"/>
                  </a:moveTo>
                  <a:cubicBezTo>
                    <a:pt x="835986" y="260859"/>
                    <a:pt x="1341496" y="784907"/>
                    <a:pt x="1296608" y="1197403"/>
                  </a:cubicBezTo>
                  <a:cubicBezTo>
                    <a:pt x="1251720" y="1609899"/>
                    <a:pt x="418642" y="2201975"/>
                    <a:pt x="0" y="2474976"/>
                  </a:cubicBezTo>
                </a:path>
              </a:pathLst>
            </a:custGeom>
            <a:noFill/>
            <a:ln w="38100">
              <a:solidFill>
                <a:srgbClr val="755774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27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C8D0BC94-1DF3-420F-813D-352D51DB3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819" y="1745093"/>
              <a:ext cx="2768263" cy="914400"/>
            </a:xfrm>
            <a:prstGeom prst="rect">
              <a:avLst/>
            </a:prstGeom>
          </p:spPr>
        </p:pic>
        <p:pic>
          <p:nvPicPr>
            <p:cNvPr id="28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0234B358-F5C4-4FB0-991F-4A2399EE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277"/>
            <a:stretch/>
          </p:blipFill>
          <p:spPr>
            <a:xfrm>
              <a:off x="9864638" y="1763375"/>
              <a:ext cx="2456081" cy="914400"/>
            </a:xfrm>
            <a:prstGeom prst="rect">
              <a:avLst/>
            </a:prstGeom>
          </p:spPr>
        </p:pic>
        <p:pic>
          <p:nvPicPr>
            <p:cNvPr id="29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2B95657D-814C-44E9-B945-2029C8427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5655" y="4852534"/>
              <a:ext cx="5785064" cy="188974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8CD8AA8-F5A1-444E-92C3-9003D0B73A0B}"/>
                </a:ext>
              </a:extLst>
            </p:cNvPr>
            <p:cNvSpPr/>
            <p:nvPr/>
          </p:nvSpPr>
          <p:spPr>
            <a:xfrm>
              <a:off x="920857" y="4190594"/>
              <a:ext cx="7391835" cy="1999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28600" marR="0" lvl="0" indent="-228600" algn="l" defTabSz="457200" rtl="0" eaLnBrk="1" fontAlgn="auto" latinLnBrk="0" hangingPunct="1">
                <a:spcBef>
                  <a:spcPts val="1000"/>
                </a:spcBef>
                <a:buClr>
                  <a:schemeClr val="bg2"/>
                </a:buClr>
                <a:buSzTx/>
                <a:buFont typeface="Open Sans" panose="020B0606030504020204" pitchFamily="34" charset="0"/>
                <a:buChar char="+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&lt;50 Mile Spacing; &lt;1 Mile From Corridor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/>
                <a:ea typeface="+mn-ea"/>
                <a:cs typeface="Arial"/>
              </a:endParaRPr>
            </a:p>
            <a:p>
              <a:pPr marL="228600" marR="0" lvl="0" indent="-228600" algn="l" defTabSz="457200" rtl="0" eaLnBrk="1" fontAlgn="auto" latinLnBrk="0" hangingPunct="1">
                <a:spcBef>
                  <a:spcPts val="1000"/>
                </a:spcBef>
                <a:buClr>
                  <a:schemeClr val="bg2"/>
                </a:buClr>
                <a:buSzTx/>
                <a:buFont typeface="Open Sans" panose="020B0606030504020204" pitchFamily="34" charset="0"/>
                <a:buChar char="+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At Least (4) 150 kW DC Fast Charging Ports (600kW Total)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/>
                <a:ea typeface="+mn-ea"/>
                <a:cs typeface="Arial"/>
              </a:endParaRPr>
            </a:p>
            <a:p>
              <a:pPr marL="228600" marR="0" lvl="0" indent="-228600" algn="l" defTabSz="457200" rtl="0" eaLnBrk="1" fontAlgn="auto" latinLnBrk="0" hangingPunct="1">
                <a:spcBef>
                  <a:spcPts val="1000"/>
                </a:spcBef>
                <a:buClr>
                  <a:schemeClr val="bg2"/>
                </a:buClr>
                <a:buSzTx/>
                <a:buFont typeface="Open Sans" panose="020B0606030504020204" pitchFamily="34" charset="0"/>
                <a:buChar char="+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Open to General Public 24/7</a:t>
              </a:r>
            </a:p>
          </p:txBody>
        </p:sp>
        <p:pic>
          <p:nvPicPr>
            <p:cNvPr id="31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16300FC4-C1BE-4A4C-AAA5-DE859BAE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3014" y="1817131"/>
              <a:ext cx="2768264" cy="91440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07A72-60E5-462D-5ED8-2ACA308F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7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C754-6B83-49BF-B953-24BDB43B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5"/>
            <a:ext cx="10134486" cy="1325563"/>
          </a:xfrm>
        </p:spPr>
        <p:txBody>
          <a:bodyPr anchor="t" anchorCtr="0">
            <a:normAutofit/>
          </a:bodyPr>
          <a:lstStyle/>
          <a:p>
            <a:r>
              <a:rPr lang="en-US" sz="3600" dirty="0"/>
              <a:t>Potential NEVI Funded </a:t>
            </a:r>
            <a:br>
              <a:rPr lang="en-US" sz="3600" dirty="0"/>
            </a:br>
            <a:r>
              <a:rPr lang="en-US" sz="3600" dirty="0"/>
              <a:t>DCFC Station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12E33-A839-487A-B9F4-C2CDD40D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825624"/>
            <a:ext cx="7259295" cy="12395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Open Sans" panose="020B0606030504020204" pitchFamily="34" charset="0"/>
              <a:buChar char="+"/>
              <a:defRPr/>
            </a:pPr>
            <a:r>
              <a:rPr lang="en-US" dirty="0"/>
              <a:t>KYTC will not own, operate, or maintain stations</a:t>
            </a:r>
          </a:p>
          <a:p>
            <a:pPr>
              <a:buFont typeface="Open Sans" panose="020B0606030504020204" pitchFamily="34" charset="0"/>
              <a:buChar char="+"/>
              <a:defRPr/>
            </a:pPr>
            <a:r>
              <a:rPr lang="en-US" dirty="0"/>
              <a:t>Industry partners will be responsible for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A95EFF5-6C4C-C9FB-60E4-3D52FC89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C9AC0A-6341-0BE7-1058-69EC73923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5935" y="3353999"/>
            <a:ext cx="1527461" cy="16052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1BF30F-AC7D-5790-AE14-CFA38A579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874" y="3379024"/>
            <a:ext cx="1548816" cy="15552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BD39430-406D-F357-5CA0-484C777DC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8479" y="3290373"/>
            <a:ext cx="1750593" cy="173254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9E5AB84-CFD9-7D64-9917-E02EF1212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65641" y="3281349"/>
            <a:ext cx="1750593" cy="17505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E23205-2BC7-A1BD-F6F7-ED571E05EDB0}"/>
              </a:ext>
            </a:extLst>
          </p:cNvPr>
          <p:cNvSpPr txBox="1"/>
          <p:nvPr/>
        </p:nvSpPr>
        <p:spPr>
          <a:xfrm>
            <a:off x="1460654" y="5232591"/>
            <a:ext cx="19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Construction/Installation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F6291-F937-7EC2-FBE3-07D74E669DAA}"/>
              </a:ext>
            </a:extLst>
          </p:cNvPr>
          <p:cNvSpPr txBox="1"/>
          <p:nvPr/>
        </p:nvSpPr>
        <p:spPr>
          <a:xfrm>
            <a:off x="3828887" y="5232591"/>
            <a:ext cx="19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Ownership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2DAAC2-B155-A9DF-4C4F-55DF39C9C956}"/>
              </a:ext>
            </a:extLst>
          </p:cNvPr>
          <p:cNvSpPr txBox="1"/>
          <p:nvPr/>
        </p:nvSpPr>
        <p:spPr>
          <a:xfrm>
            <a:off x="6462309" y="5248162"/>
            <a:ext cx="19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Operations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6E1E06-D014-5060-735A-8924A7904962}"/>
              </a:ext>
            </a:extLst>
          </p:cNvPr>
          <p:cNvSpPr txBox="1"/>
          <p:nvPr/>
        </p:nvSpPr>
        <p:spPr>
          <a:xfrm>
            <a:off x="9197338" y="5232591"/>
            <a:ext cx="19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Maintenance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244C3-7ED8-A826-1939-1876F86F4DF1}"/>
              </a:ext>
            </a:extLst>
          </p:cNvPr>
          <p:cNvSpPr txBox="1"/>
          <p:nvPr/>
        </p:nvSpPr>
        <p:spPr>
          <a:xfrm>
            <a:off x="729672" y="6185098"/>
            <a:ext cx="4076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DCFC = direct current fast charging </a:t>
            </a:r>
          </a:p>
        </p:txBody>
      </p:sp>
    </p:spTree>
    <p:extLst>
      <p:ext uri="{BB962C8B-B14F-4D97-AF65-F5344CB8AC3E}">
        <p14:creationId xmlns:p14="http://schemas.microsoft.com/office/powerpoint/2010/main" val="49814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D4C4-5D3D-54BC-A912-9A3F48D8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365125"/>
            <a:ext cx="9070543" cy="1325563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EV Charging Program Expenditures</a:t>
            </a:r>
            <a:br>
              <a:rPr lang="en-US" sz="3600" b="1" dirty="0"/>
            </a:br>
            <a:r>
              <a:rPr lang="en-US" sz="3600" b="1" dirty="0"/>
              <a:t>Potential Example Site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D1BD-19C6-2ABA-F223-C4DC5697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690688"/>
            <a:ext cx="10842568" cy="503078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Example total cost of $1.8M for a potential site (construction and 5 years of operations &amp; maintenance), based on this estimate: </a:t>
            </a:r>
          </a:p>
          <a:p>
            <a:pPr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sz="2600" b="1" dirty="0"/>
              <a:t>$1.44M </a:t>
            </a:r>
            <a:r>
              <a:rPr lang="en-US" sz="2600" dirty="0"/>
              <a:t>(80%) </a:t>
            </a:r>
            <a:r>
              <a:rPr lang="en-US" sz="2600" b="1" dirty="0"/>
              <a:t>in the first 15 months</a:t>
            </a:r>
            <a:r>
              <a:rPr lang="en-US" sz="2600" dirty="0"/>
              <a:t> after Notice to Proceed (NTP) to construct the station</a:t>
            </a:r>
          </a:p>
          <a:p>
            <a:pPr lvl="4">
              <a:lnSpc>
                <a:spcPct val="100000"/>
              </a:lnSpc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600" dirty="0"/>
              <a:t>$1.15M (Max. Federal Share, 80%)</a:t>
            </a:r>
          </a:p>
          <a:p>
            <a:pPr lvl="4">
              <a:lnSpc>
                <a:spcPct val="100000"/>
              </a:lnSpc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600" dirty="0"/>
              <a:t>$290,000 (Min. Site Developer Match, 20%)</a:t>
            </a:r>
          </a:p>
          <a:p>
            <a:pPr>
              <a:lnSpc>
                <a:spcPct val="100000"/>
              </a:lnSpc>
              <a:buFont typeface="Open Sans" panose="020B0606030504020204" pitchFamily="34" charset="0"/>
              <a:buChar char="+"/>
            </a:pPr>
            <a:r>
              <a:rPr lang="en-US" sz="2600" dirty="0"/>
              <a:t>Then </a:t>
            </a:r>
            <a:r>
              <a:rPr lang="en-US" sz="2600" b="1" dirty="0"/>
              <a:t>$360,000 </a:t>
            </a:r>
            <a:r>
              <a:rPr lang="en-US" sz="2600" dirty="0"/>
              <a:t>(20%) </a:t>
            </a:r>
            <a:r>
              <a:rPr lang="en-US" sz="2600" b="1" dirty="0"/>
              <a:t>over five years </a:t>
            </a:r>
            <a:r>
              <a:rPr lang="en-US" sz="2600" dirty="0"/>
              <a:t>to operate and maintain the station</a:t>
            </a:r>
          </a:p>
          <a:p>
            <a:pPr lvl="4">
              <a:lnSpc>
                <a:spcPct val="100000"/>
              </a:lnSpc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600" dirty="0"/>
              <a:t>$288,000 (Max. Federal Share, 80%)</a:t>
            </a:r>
          </a:p>
          <a:p>
            <a:pPr lvl="4">
              <a:lnSpc>
                <a:spcPct val="100000"/>
              </a:lnSpc>
              <a:spcBef>
                <a:spcPts val="1000"/>
              </a:spcBef>
              <a:buFont typeface="Open Sans" panose="020B0606030504020204" pitchFamily="34" charset="0"/>
              <a:buChar char="+"/>
            </a:pPr>
            <a:r>
              <a:rPr lang="en-US" sz="2600" dirty="0"/>
              <a:t>$72,000 (Min. Site Developer Match, 20%)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900" i="1" dirty="0"/>
              <a:t>Note: Substantial inflation remains an issue, coupled with ongoing uncertainty about capital and operating costs for NEVI compliant stations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0DC8A-20B4-A2D2-9E60-39279278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71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04071"/>
      </p:ext>
    </p:extLst>
  </p:cSld>
  <p:clrMapOvr>
    <a:masterClrMapping/>
  </p:clrMapOvr>
</p:sld>
</file>

<file path=ppt/theme/theme1.xml><?xml version="1.0" encoding="utf-8"?>
<a:theme xmlns:a="http://schemas.openxmlformats.org/drawingml/2006/main" name="IBC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BC" id="{DBD66CAE-8F4A-46B1-B8DB-FDB30E1F6BC9}" vid="{CAD5C2B1-86A4-420D-A797-68D03140FCC0}"/>
    </a:ext>
  </a:extLst>
</a:theme>
</file>

<file path=ppt/theme/theme2.xml><?xml version="1.0" encoding="utf-8"?>
<a:theme xmlns:a="http://schemas.openxmlformats.org/drawingml/2006/main" name="Theme1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E3D0127F-73A8-584D-B7F8-5A6F55AA87E7}" vid="{FD49B30B-44A8-F844-82CF-C7CBA26C8D1C}"/>
    </a:ext>
  </a:extLst>
</a:theme>
</file>

<file path=ppt/theme/theme3.xml><?xml version="1.0" encoding="utf-8"?>
<a:theme xmlns:a="http://schemas.openxmlformats.org/drawingml/2006/main" name="1_WMP Theme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MP Theme" id="{3C1F7959-68ED-3B4D-A23D-E464B0F2D9C2}" vid="{7325FD66-9A44-1646-A534-1AD744E55180}"/>
    </a:ext>
  </a:extLst>
</a:theme>
</file>

<file path=ppt/theme/theme4.xml><?xml version="1.0" encoding="utf-8"?>
<a:theme xmlns:a="http://schemas.openxmlformats.org/drawingml/2006/main" name="Better Kentucky">
  <a:themeElements>
    <a:clrScheme name="Team Kentucky">
      <a:dk1>
        <a:sysClr val="windowText" lastClr="000000"/>
      </a:dk1>
      <a:lt1>
        <a:sysClr val="window" lastClr="FFFFFF"/>
      </a:lt1>
      <a:dk2>
        <a:srgbClr val="093B60"/>
      </a:dk2>
      <a:lt2>
        <a:srgbClr val="FFFFFF"/>
      </a:lt2>
      <a:accent1>
        <a:srgbClr val="5EB3E4"/>
      </a:accent1>
      <a:accent2>
        <a:srgbClr val="F5831F"/>
      </a:accent2>
      <a:accent3>
        <a:srgbClr val="8C98A2"/>
      </a:accent3>
      <a:accent4>
        <a:srgbClr val="FED13F"/>
      </a:accent4>
      <a:accent5>
        <a:srgbClr val="2A58B4"/>
      </a:accent5>
      <a:accent6>
        <a:srgbClr val="009A4D"/>
      </a:accent6>
      <a:hlink>
        <a:srgbClr val="299BDB"/>
      </a:hlink>
      <a:folHlink>
        <a:srgbClr val="9680AE"/>
      </a:folHlink>
    </a:clrScheme>
    <a:fontScheme name="Team Kentucky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ter Kentucky" id="{841B4F67-9E65-441D-90DA-1C740DBCFCDC}" vid="{77902AD3-298B-4456-A6A9-078582AABED6}"/>
    </a:ext>
  </a:extLst>
</a:theme>
</file>

<file path=ppt/theme/theme5.xml><?xml version="1.0" encoding="utf-8"?>
<a:theme xmlns:a="http://schemas.openxmlformats.org/drawingml/2006/main" name="1_Better Kentucky">
  <a:themeElements>
    <a:clrScheme name="Team Kentucky">
      <a:dk1>
        <a:sysClr val="windowText" lastClr="000000"/>
      </a:dk1>
      <a:lt1>
        <a:sysClr val="window" lastClr="FFFFFF"/>
      </a:lt1>
      <a:dk2>
        <a:srgbClr val="093B60"/>
      </a:dk2>
      <a:lt2>
        <a:srgbClr val="FFFFFF"/>
      </a:lt2>
      <a:accent1>
        <a:srgbClr val="5EB3E4"/>
      </a:accent1>
      <a:accent2>
        <a:srgbClr val="F5831F"/>
      </a:accent2>
      <a:accent3>
        <a:srgbClr val="8C98A2"/>
      </a:accent3>
      <a:accent4>
        <a:srgbClr val="FED13F"/>
      </a:accent4>
      <a:accent5>
        <a:srgbClr val="2A58B4"/>
      </a:accent5>
      <a:accent6>
        <a:srgbClr val="009A4D"/>
      </a:accent6>
      <a:hlink>
        <a:srgbClr val="299BDB"/>
      </a:hlink>
      <a:folHlink>
        <a:srgbClr val="9680AE"/>
      </a:folHlink>
    </a:clrScheme>
    <a:fontScheme name="Team Kentucky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ter Kentucky" id="{841B4F67-9E65-441D-90DA-1C740DBCFCDC}" vid="{77902AD3-298B-4456-A6A9-078582AABED6}"/>
    </a:ext>
  </a:extLst>
</a:theme>
</file>

<file path=ppt/theme/theme6.xml><?xml version="1.0" encoding="utf-8"?>
<a:theme xmlns:a="http://schemas.openxmlformats.org/drawingml/2006/main" name="2_Better Kentucky">
  <a:themeElements>
    <a:clrScheme name="Team Kentucky">
      <a:dk1>
        <a:sysClr val="windowText" lastClr="000000"/>
      </a:dk1>
      <a:lt1>
        <a:sysClr val="window" lastClr="FFFFFF"/>
      </a:lt1>
      <a:dk2>
        <a:srgbClr val="093B60"/>
      </a:dk2>
      <a:lt2>
        <a:srgbClr val="FFFFFF"/>
      </a:lt2>
      <a:accent1>
        <a:srgbClr val="5EB3E4"/>
      </a:accent1>
      <a:accent2>
        <a:srgbClr val="F5831F"/>
      </a:accent2>
      <a:accent3>
        <a:srgbClr val="8C98A2"/>
      </a:accent3>
      <a:accent4>
        <a:srgbClr val="FED13F"/>
      </a:accent4>
      <a:accent5>
        <a:srgbClr val="2A58B4"/>
      </a:accent5>
      <a:accent6>
        <a:srgbClr val="009A4D"/>
      </a:accent6>
      <a:hlink>
        <a:srgbClr val="299BDB"/>
      </a:hlink>
      <a:folHlink>
        <a:srgbClr val="9680AE"/>
      </a:folHlink>
    </a:clrScheme>
    <a:fontScheme name="Team Kentucky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ter Kentucky" id="{841B4F67-9E65-441D-90DA-1C740DBCFCDC}" vid="{77902AD3-298B-4456-A6A9-078582AABED6}"/>
    </a:ext>
  </a:extLst>
</a:theme>
</file>

<file path=ppt/theme/theme7.xml><?xml version="1.0" encoding="utf-8"?>
<a:theme xmlns:a="http://schemas.openxmlformats.org/drawingml/2006/main" name="1_IBC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BC" id="{DBD66CAE-8F4A-46B1-B8DB-FDB30E1F6BC9}" vid="{CAD5C2B1-86A4-420D-A797-68D03140FCC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1DF77C16B0714ABEAC25F01C174165" ma:contentTypeVersion="4" ma:contentTypeDescription="Create a new document." ma:contentTypeScope="" ma:versionID="fd580ae781007ee4fbb16c0e85299ea9">
  <xsd:schema xmlns:xsd="http://www.w3.org/2001/XMLSchema" xmlns:xs="http://www.w3.org/2001/XMLSchema" xmlns:p="http://schemas.microsoft.com/office/2006/metadata/properties" xmlns:ns2="786a1dd8-1702-46f5-85f4-b37b7f99dd69" xmlns:ns3="eeba494d-7d2d-438f-946a-79076476a668" targetNamespace="http://schemas.microsoft.com/office/2006/metadata/properties" ma:root="true" ma:fieldsID="3df752f219ec5ac4e8f07e41dc8e3497" ns2:_="" ns3:_="">
    <xsd:import namespace="786a1dd8-1702-46f5-85f4-b37b7f99dd69"/>
    <xsd:import namespace="eeba494d-7d2d-438f-946a-79076476a66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a1dd8-1702-46f5-85f4-b37b7f99dd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ba494d-7d2d-438f-946a-79076476a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C1EB4A-76ED-4E55-9BE7-11E6139DD764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eba494d-7d2d-438f-946a-79076476a668"/>
    <ds:schemaRef ds:uri="786a1dd8-1702-46f5-85f4-b37b7f99dd69"/>
  </ds:schemaRefs>
</ds:datastoreItem>
</file>

<file path=customXml/itemProps2.xml><?xml version="1.0" encoding="utf-8"?>
<ds:datastoreItem xmlns:ds="http://schemas.openxmlformats.org/officeDocument/2006/customXml" ds:itemID="{2F6030C2-A5C1-4620-AE16-382F6D8827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9144F0-4410-435E-9C3B-C026B9BEE3C0}">
  <ds:schemaRefs>
    <ds:schemaRef ds:uri="786a1dd8-1702-46f5-85f4-b37b7f99dd69"/>
    <ds:schemaRef ds:uri="eeba494d-7d2d-438f-946a-79076476a6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IBC</Template>
  <TotalTime>1079</TotalTime>
  <Words>1122</Words>
  <Application>Microsoft Office PowerPoint</Application>
  <PresentationFormat>Widescreen</PresentationFormat>
  <Paragraphs>256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Montserrat Black</vt:lpstr>
      <vt:lpstr>Courier New</vt:lpstr>
      <vt:lpstr>Calibri</vt:lpstr>
      <vt:lpstr>Symbol</vt:lpstr>
      <vt:lpstr>Montserrat Medium</vt:lpstr>
      <vt:lpstr>Open Sans</vt:lpstr>
      <vt:lpstr>Arial</vt:lpstr>
      <vt:lpstr>Wingdings</vt:lpstr>
      <vt:lpstr>IBC</vt:lpstr>
      <vt:lpstr>Theme1</vt:lpstr>
      <vt:lpstr>1_WMP Theme</vt:lpstr>
      <vt:lpstr>Better Kentucky</vt:lpstr>
      <vt:lpstr>1_Better Kentucky</vt:lpstr>
      <vt:lpstr>2_Better Kentucky</vt:lpstr>
      <vt:lpstr>1_IBC</vt:lpstr>
      <vt:lpstr>Kentucky EV Charging  Program Update</vt:lpstr>
      <vt:lpstr>PowerPoint Presentation</vt:lpstr>
      <vt:lpstr>Federal Funding for EV Infrastructure</vt:lpstr>
      <vt:lpstr>PowerPoint Presentation</vt:lpstr>
      <vt:lpstr>EV Charging Program</vt:lpstr>
      <vt:lpstr>EV Charging Program Plan</vt:lpstr>
      <vt:lpstr>Stations on Federally Designated AFCs (Interstates and Parkways)</vt:lpstr>
      <vt:lpstr>Potential NEVI Funded  DCFC Station Locations</vt:lpstr>
      <vt:lpstr>EV Charging Program Expenditures Potential Example Site</vt:lpstr>
      <vt:lpstr>Expected Federal Funds</vt:lpstr>
      <vt:lpstr>EV Charging Program Implementation</vt:lpstr>
      <vt:lpstr>Request for Information (RFI)</vt:lpstr>
      <vt:lpstr>RFI Engagement </vt:lpstr>
      <vt:lpstr>Draft Request for Proposals (RFP)</vt:lpstr>
      <vt:lpstr>First of Its Kind “Speedbumps”</vt:lpstr>
      <vt:lpstr>RFP Requirements</vt:lpstr>
      <vt:lpstr>RFP EV Charging Corridor Group Map</vt:lpstr>
      <vt:lpstr>RFP Scoring Criteria</vt:lpstr>
      <vt:lpstr>Current 2023 Schedule</vt:lpstr>
      <vt:lpstr>Charging &amp; Fueling Infrastructure  Discretionary Grant Program</vt:lpstr>
      <vt:lpstr>Charging and Fueling Infrastructure  (CFI) Discretionary Program  </vt:lpstr>
      <vt:lpstr>Charging and Fueling Infrastructure  Discretionary Grant Program</vt:lpstr>
      <vt:lpstr>Corridor Program Grants </vt:lpstr>
      <vt:lpstr>Community Program Grants </vt:lpstr>
      <vt:lpstr>Community Program Grant  Applicants 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Kevin</dc:creator>
  <cp:lastModifiedBy>Bishop, Kenny S (KYTC)</cp:lastModifiedBy>
  <cp:revision>41</cp:revision>
  <dcterms:created xsi:type="dcterms:W3CDTF">2022-10-12T02:27:07Z</dcterms:created>
  <dcterms:modified xsi:type="dcterms:W3CDTF">2023-05-30T21:33:15Z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0x010100191DF77C16B0714ABEAC25F01C174165</vt:lpwstr>
  </property>
</Properties>
</file>