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22"/>
  </p:notesMasterIdLst>
  <p:handoutMasterIdLst>
    <p:handoutMasterId r:id="rId23"/>
  </p:handoutMasterIdLst>
  <p:sldIdLst>
    <p:sldId id="281" r:id="rId5"/>
    <p:sldId id="384" r:id="rId6"/>
    <p:sldId id="493" r:id="rId7"/>
    <p:sldId id="494" r:id="rId8"/>
    <p:sldId id="492" r:id="rId9"/>
    <p:sldId id="496" r:id="rId10"/>
    <p:sldId id="497" r:id="rId11"/>
    <p:sldId id="501" r:id="rId12"/>
    <p:sldId id="465" r:id="rId13"/>
    <p:sldId id="451" r:id="rId14"/>
    <p:sldId id="495" r:id="rId15"/>
    <p:sldId id="440" r:id="rId16"/>
    <p:sldId id="467" r:id="rId17"/>
    <p:sldId id="508" r:id="rId18"/>
    <p:sldId id="509" r:id="rId19"/>
    <p:sldId id="486" r:id="rId20"/>
    <p:sldId id="491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CF66C-C54B-4716-BDC4-C87EA7E30B93}" v="1" dt="2023-10-31T13:11:48.255"/>
    <p1510:client id="{8E3D273A-F961-481F-B14E-3E9028493DB1}" v="2" dt="2023-10-31T13:25:10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62" y="78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E8DD4E-379F-44E0-A91A-F963374EF5A2}" type="doc">
      <dgm:prSet loTypeId="urn:microsoft.com/office/officeart/2005/8/layout/vList3" loCatId="list" qsTypeId="urn:microsoft.com/office/officeart/2005/8/quickstyle/3d1" qsCatId="3D" csTypeId="urn:microsoft.com/office/officeart/2005/8/colors/accent3_2" csCatId="accent3" phldr="1"/>
      <dgm:spPr/>
    </dgm:pt>
    <dgm:pt modelId="{F47336BE-804F-49B6-B4A3-D308E1289312}">
      <dgm:prSet phldrT="[Text]"/>
      <dgm:spPr/>
      <dgm:t>
        <a:bodyPr/>
        <a:lstStyle/>
        <a:p>
          <a:r>
            <a:rPr lang="en-US" dirty="0"/>
            <a:t>5,000 Highly Skilled Employees</a:t>
          </a:r>
        </a:p>
      </dgm:t>
    </dgm:pt>
    <dgm:pt modelId="{19533CFB-7D50-404B-B28D-E3AA97B22655}" type="parTrans" cxnId="{ED7A45B7-4B77-4011-85A9-E11D08A03E7A}">
      <dgm:prSet/>
      <dgm:spPr/>
      <dgm:t>
        <a:bodyPr/>
        <a:lstStyle/>
        <a:p>
          <a:endParaRPr lang="en-US"/>
        </a:p>
      </dgm:t>
    </dgm:pt>
    <dgm:pt modelId="{CA127E6E-A5BB-4E55-A2DB-77869E093619}" type="sibTrans" cxnId="{ED7A45B7-4B77-4011-85A9-E11D08A03E7A}">
      <dgm:prSet/>
      <dgm:spPr/>
      <dgm:t>
        <a:bodyPr/>
        <a:lstStyle/>
        <a:p>
          <a:endParaRPr lang="en-US"/>
        </a:p>
      </dgm:t>
    </dgm:pt>
    <dgm:pt modelId="{D765C6B4-234E-4FA0-8661-AF392C81D3A7}">
      <dgm:prSet phldrT="[Text]"/>
      <dgm:spPr/>
      <dgm:t>
        <a:bodyPr/>
        <a:lstStyle/>
        <a:p>
          <a:r>
            <a:rPr lang="en-US" dirty="0"/>
            <a:t>$400 Million in Payroll and Taxes</a:t>
          </a:r>
        </a:p>
      </dgm:t>
    </dgm:pt>
    <dgm:pt modelId="{83CFF4C2-10B1-4D33-BA76-C7118A3DF999}" type="parTrans" cxnId="{EAB456F1-1167-41C4-A0D0-8120FD3BCAB5}">
      <dgm:prSet/>
      <dgm:spPr/>
      <dgm:t>
        <a:bodyPr/>
        <a:lstStyle/>
        <a:p>
          <a:endParaRPr lang="en-US"/>
        </a:p>
      </dgm:t>
    </dgm:pt>
    <dgm:pt modelId="{C0E52D85-8CD4-4ED7-AE2F-022056F6DF4C}" type="sibTrans" cxnId="{EAB456F1-1167-41C4-A0D0-8120FD3BCAB5}">
      <dgm:prSet/>
      <dgm:spPr/>
      <dgm:t>
        <a:bodyPr/>
        <a:lstStyle/>
        <a:p>
          <a:endParaRPr lang="en-US"/>
        </a:p>
      </dgm:t>
    </dgm:pt>
    <dgm:pt modelId="{57421128-A2AA-459A-BCA2-C67343D56FB3}">
      <dgm:prSet phldrT="[Text]"/>
      <dgm:spPr/>
      <dgm:t>
        <a:bodyPr/>
        <a:lstStyle/>
        <a:p>
          <a:r>
            <a:rPr lang="en-US" dirty="0"/>
            <a:t>$5 Billion Contribution</a:t>
          </a:r>
        </a:p>
      </dgm:t>
    </dgm:pt>
    <dgm:pt modelId="{7D9A81C4-4722-4525-9ABB-6E558D396956}" type="parTrans" cxnId="{56391C8B-0777-4CC4-8FD5-714187D8A982}">
      <dgm:prSet/>
      <dgm:spPr/>
      <dgm:t>
        <a:bodyPr/>
        <a:lstStyle/>
        <a:p>
          <a:endParaRPr lang="en-US"/>
        </a:p>
      </dgm:t>
    </dgm:pt>
    <dgm:pt modelId="{E1772FB3-0F76-4B86-A13D-BBC9CC3B43BE}" type="sibTrans" cxnId="{56391C8B-0777-4CC4-8FD5-714187D8A982}">
      <dgm:prSet/>
      <dgm:spPr/>
      <dgm:t>
        <a:bodyPr/>
        <a:lstStyle/>
        <a:p>
          <a:endParaRPr lang="en-US"/>
        </a:p>
      </dgm:t>
    </dgm:pt>
    <dgm:pt modelId="{6CE9B735-AB5C-4897-94CC-A40F1946BA98}" type="pres">
      <dgm:prSet presAssocID="{4BE8DD4E-379F-44E0-A91A-F963374EF5A2}" presName="linearFlow" presStyleCnt="0">
        <dgm:presLayoutVars>
          <dgm:dir/>
          <dgm:resizeHandles val="exact"/>
        </dgm:presLayoutVars>
      </dgm:prSet>
      <dgm:spPr/>
    </dgm:pt>
    <dgm:pt modelId="{D52EA865-36BD-4F76-B995-1358EBEE759D}" type="pres">
      <dgm:prSet presAssocID="{F47336BE-804F-49B6-B4A3-D308E1289312}" presName="composite" presStyleCnt="0"/>
      <dgm:spPr/>
    </dgm:pt>
    <dgm:pt modelId="{6F4F0FAC-69BE-4831-8CAD-FBD953AC55DE}" type="pres">
      <dgm:prSet presAssocID="{F47336BE-804F-49B6-B4A3-D308E128931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ian male with solid fill"/>
        </a:ext>
      </dgm:extLst>
    </dgm:pt>
    <dgm:pt modelId="{D01EB839-533A-43E4-B424-044CEE5BA52B}" type="pres">
      <dgm:prSet presAssocID="{F47336BE-804F-49B6-B4A3-D308E1289312}" presName="txShp" presStyleLbl="node1" presStyleIdx="0" presStyleCnt="3">
        <dgm:presLayoutVars>
          <dgm:bulletEnabled val="1"/>
        </dgm:presLayoutVars>
      </dgm:prSet>
      <dgm:spPr/>
    </dgm:pt>
    <dgm:pt modelId="{4B97666D-F2E5-443C-850F-A1F278EFDB8A}" type="pres">
      <dgm:prSet presAssocID="{CA127E6E-A5BB-4E55-A2DB-77869E093619}" presName="spacing" presStyleCnt="0"/>
      <dgm:spPr/>
    </dgm:pt>
    <dgm:pt modelId="{0A1F2864-8F69-4697-9189-828880D89CEF}" type="pres">
      <dgm:prSet presAssocID="{D765C6B4-234E-4FA0-8661-AF392C81D3A7}" presName="composite" presStyleCnt="0"/>
      <dgm:spPr/>
    </dgm:pt>
    <dgm:pt modelId="{A9311E37-38C8-4C7B-AE49-071C9D68F5EA}" type="pres">
      <dgm:prSet presAssocID="{D765C6B4-234E-4FA0-8661-AF392C81D3A7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an with solid fill"/>
        </a:ext>
      </dgm:extLst>
    </dgm:pt>
    <dgm:pt modelId="{B519C764-B3A4-4751-925C-69E82AC1CAE3}" type="pres">
      <dgm:prSet presAssocID="{D765C6B4-234E-4FA0-8661-AF392C81D3A7}" presName="txShp" presStyleLbl="node1" presStyleIdx="1" presStyleCnt="3">
        <dgm:presLayoutVars>
          <dgm:bulletEnabled val="1"/>
        </dgm:presLayoutVars>
      </dgm:prSet>
      <dgm:spPr/>
    </dgm:pt>
    <dgm:pt modelId="{C8B9D876-40A6-416A-BE12-197C1702E34A}" type="pres">
      <dgm:prSet presAssocID="{C0E52D85-8CD4-4ED7-AE2F-022056F6DF4C}" presName="spacing" presStyleCnt="0"/>
      <dgm:spPr/>
    </dgm:pt>
    <dgm:pt modelId="{8E885AC4-178A-4273-B654-D732A58A14CE}" type="pres">
      <dgm:prSet presAssocID="{57421128-A2AA-459A-BCA2-C67343D56FB3}" presName="composite" presStyleCnt="0"/>
      <dgm:spPr/>
    </dgm:pt>
    <dgm:pt modelId="{CCC783EB-2C16-4268-83DA-927C0DE64A2D}" type="pres">
      <dgm:prSet presAssocID="{57421128-A2AA-459A-BCA2-C67343D56FB3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74004EB9-156F-49D5-87A4-6DDABF7B3798}" type="pres">
      <dgm:prSet presAssocID="{57421128-A2AA-459A-BCA2-C67343D56FB3}" presName="txShp" presStyleLbl="node1" presStyleIdx="2" presStyleCnt="3">
        <dgm:presLayoutVars>
          <dgm:bulletEnabled val="1"/>
        </dgm:presLayoutVars>
      </dgm:prSet>
      <dgm:spPr/>
    </dgm:pt>
  </dgm:ptLst>
  <dgm:cxnLst>
    <dgm:cxn modelId="{5EB11001-80C6-42F9-81DF-3FC2ABEE8E9C}" type="presOf" srcId="{57421128-A2AA-459A-BCA2-C67343D56FB3}" destId="{74004EB9-156F-49D5-87A4-6DDABF7B3798}" srcOrd="0" destOrd="0" presId="urn:microsoft.com/office/officeart/2005/8/layout/vList3"/>
    <dgm:cxn modelId="{103B9639-7B8C-4343-A7E0-84B1B2539D95}" type="presOf" srcId="{4BE8DD4E-379F-44E0-A91A-F963374EF5A2}" destId="{6CE9B735-AB5C-4897-94CC-A40F1946BA98}" srcOrd="0" destOrd="0" presId="urn:microsoft.com/office/officeart/2005/8/layout/vList3"/>
    <dgm:cxn modelId="{56391C8B-0777-4CC4-8FD5-714187D8A982}" srcId="{4BE8DD4E-379F-44E0-A91A-F963374EF5A2}" destId="{57421128-A2AA-459A-BCA2-C67343D56FB3}" srcOrd="2" destOrd="0" parTransId="{7D9A81C4-4722-4525-9ABB-6E558D396956}" sibTransId="{E1772FB3-0F76-4B86-A13D-BBC9CC3B43BE}"/>
    <dgm:cxn modelId="{ED7A45B7-4B77-4011-85A9-E11D08A03E7A}" srcId="{4BE8DD4E-379F-44E0-A91A-F963374EF5A2}" destId="{F47336BE-804F-49B6-B4A3-D308E1289312}" srcOrd="0" destOrd="0" parTransId="{19533CFB-7D50-404B-B28D-E3AA97B22655}" sibTransId="{CA127E6E-A5BB-4E55-A2DB-77869E093619}"/>
    <dgm:cxn modelId="{A21170C0-3AFA-4145-B965-067276C6A275}" type="presOf" srcId="{F47336BE-804F-49B6-B4A3-D308E1289312}" destId="{D01EB839-533A-43E4-B424-044CEE5BA52B}" srcOrd="0" destOrd="0" presId="urn:microsoft.com/office/officeart/2005/8/layout/vList3"/>
    <dgm:cxn modelId="{3A43D7C0-D6EC-43B5-A987-20672A2DABD3}" type="presOf" srcId="{D765C6B4-234E-4FA0-8661-AF392C81D3A7}" destId="{B519C764-B3A4-4751-925C-69E82AC1CAE3}" srcOrd="0" destOrd="0" presId="urn:microsoft.com/office/officeart/2005/8/layout/vList3"/>
    <dgm:cxn modelId="{EAB456F1-1167-41C4-A0D0-8120FD3BCAB5}" srcId="{4BE8DD4E-379F-44E0-A91A-F963374EF5A2}" destId="{D765C6B4-234E-4FA0-8661-AF392C81D3A7}" srcOrd="1" destOrd="0" parTransId="{83CFF4C2-10B1-4D33-BA76-C7118A3DF999}" sibTransId="{C0E52D85-8CD4-4ED7-AE2F-022056F6DF4C}"/>
    <dgm:cxn modelId="{11CF1687-7761-44C0-AA2B-82B886BC4E39}" type="presParOf" srcId="{6CE9B735-AB5C-4897-94CC-A40F1946BA98}" destId="{D52EA865-36BD-4F76-B995-1358EBEE759D}" srcOrd="0" destOrd="0" presId="urn:microsoft.com/office/officeart/2005/8/layout/vList3"/>
    <dgm:cxn modelId="{9029D69E-2F22-4CE7-80B1-BA63DC2AA9F8}" type="presParOf" srcId="{D52EA865-36BD-4F76-B995-1358EBEE759D}" destId="{6F4F0FAC-69BE-4831-8CAD-FBD953AC55DE}" srcOrd="0" destOrd="0" presId="urn:microsoft.com/office/officeart/2005/8/layout/vList3"/>
    <dgm:cxn modelId="{AF9E7968-B452-4551-8558-181D56F3C87A}" type="presParOf" srcId="{D52EA865-36BD-4F76-B995-1358EBEE759D}" destId="{D01EB839-533A-43E4-B424-044CEE5BA52B}" srcOrd="1" destOrd="0" presId="urn:microsoft.com/office/officeart/2005/8/layout/vList3"/>
    <dgm:cxn modelId="{B8FEB27E-7025-472C-A428-F835A3191544}" type="presParOf" srcId="{6CE9B735-AB5C-4897-94CC-A40F1946BA98}" destId="{4B97666D-F2E5-443C-850F-A1F278EFDB8A}" srcOrd="1" destOrd="0" presId="urn:microsoft.com/office/officeart/2005/8/layout/vList3"/>
    <dgm:cxn modelId="{98C9E8A1-4A4B-4E18-B5D9-28A9295F9805}" type="presParOf" srcId="{6CE9B735-AB5C-4897-94CC-A40F1946BA98}" destId="{0A1F2864-8F69-4697-9189-828880D89CEF}" srcOrd="2" destOrd="0" presId="urn:microsoft.com/office/officeart/2005/8/layout/vList3"/>
    <dgm:cxn modelId="{6CC274AF-D069-4B1A-A94A-B625BFA36F0D}" type="presParOf" srcId="{0A1F2864-8F69-4697-9189-828880D89CEF}" destId="{A9311E37-38C8-4C7B-AE49-071C9D68F5EA}" srcOrd="0" destOrd="0" presId="urn:microsoft.com/office/officeart/2005/8/layout/vList3"/>
    <dgm:cxn modelId="{CDA878C1-1C85-4174-B778-1A61D6AAF923}" type="presParOf" srcId="{0A1F2864-8F69-4697-9189-828880D89CEF}" destId="{B519C764-B3A4-4751-925C-69E82AC1CAE3}" srcOrd="1" destOrd="0" presId="urn:microsoft.com/office/officeart/2005/8/layout/vList3"/>
    <dgm:cxn modelId="{7DF4DF06-4423-4833-92E8-622129446958}" type="presParOf" srcId="{6CE9B735-AB5C-4897-94CC-A40F1946BA98}" destId="{C8B9D876-40A6-416A-BE12-197C1702E34A}" srcOrd="3" destOrd="0" presId="urn:microsoft.com/office/officeart/2005/8/layout/vList3"/>
    <dgm:cxn modelId="{52589C03-8B66-409E-BA57-9DEDA6DA4310}" type="presParOf" srcId="{6CE9B735-AB5C-4897-94CC-A40F1946BA98}" destId="{8E885AC4-178A-4273-B654-D732A58A14CE}" srcOrd="4" destOrd="0" presId="urn:microsoft.com/office/officeart/2005/8/layout/vList3"/>
    <dgm:cxn modelId="{0DC0ED3F-BD14-4772-9BF7-440AAC36B123}" type="presParOf" srcId="{8E885AC4-178A-4273-B654-D732A58A14CE}" destId="{CCC783EB-2C16-4268-83DA-927C0DE64A2D}" srcOrd="0" destOrd="0" presId="urn:microsoft.com/office/officeart/2005/8/layout/vList3"/>
    <dgm:cxn modelId="{CB803E20-3703-43E9-A1EE-6BBF30E6F5E4}" type="presParOf" srcId="{8E885AC4-178A-4273-B654-D732A58A14CE}" destId="{74004EB9-156F-49D5-87A4-6DDABF7B379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EB839-533A-43E4-B424-044CEE5BA52B}">
      <dsp:nvSpPr>
        <dsp:cNvPr id="0" name=""/>
        <dsp:cNvSpPr/>
      </dsp:nvSpPr>
      <dsp:spPr>
        <a:xfrm rot="10800000">
          <a:off x="1164536" y="1725"/>
          <a:ext cx="3539698" cy="109183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4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5,000 Highly Skilled Employees</a:t>
          </a:r>
        </a:p>
      </dsp:txBody>
      <dsp:txXfrm rot="10800000">
        <a:off x="1437495" y="1725"/>
        <a:ext cx="3266739" cy="1091835"/>
      </dsp:txXfrm>
    </dsp:sp>
    <dsp:sp modelId="{6F4F0FAC-69BE-4831-8CAD-FBD953AC55DE}">
      <dsp:nvSpPr>
        <dsp:cNvPr id="0" name=""/>
        <dsp:cNvSpPr/>
      </dsp:nvSpPr>
      <dsp:spPr>
        <a:xfrm>
          <a:off x="618619" y="1725"/>
          <a:ext cx="1091835" cy="10918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19C764-B3A4-4751-925C-69E82AC1CAE3}">
      <dsp:nvSpPr>
        <dsp:cNvPr id="0" name=""/>
        <dsp:cNvSpPr/>
      </dsp:nvSpPr>
      <dsp:spPr>
        <a:xfrm rot="10800000">
          <a:off x="1164536" y="1419480"/>
          <a:ext cx="3539698" cy="109183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4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$400 Million in Payroll and Taxes</a:t>
          </a:r>
        </a:p>
      </dsp:txBody>
      <dsp:txXfrm rot="10800000">
        <a:off x="1437495" y="1419480"/>
        <a:ext cx="3266739" cy="1091835"/>
      </dsp:txXfrm>
    </dsp:sp>
    <dsp:sp modelId="{A9311E37-38C8-4C7B-AE49-071C9D68F5EA}">
      <dsp:nvSpPr>
        <dsp:cNvPr id="0" name=""/>
        <dsp:cNvSpPr/>
      </dsp:nvSpPr>
      <dsp:spPr>
        <a:xfrm>
          <a:off x="618619" y="1419480"/>
          <a:ext cx="1091835" cy="10918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4004EB9-156F-49D5-87A4-6DDABF7B3798}">
      <dsp:nvSpPr>
        <dsp:cNvPr id="0" name=""/>
        <dsp:cNvSpPr/>
      </dsp:nvSpPr>
      <dsp:spPr>
        <a:xfrm rot="10800000">
          <a:off x="1164536" y="2837236"/>
          <a:ext cx="3539698" cy="109183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4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$5 Billion Contribution</a:t>
          </a:r>
        </a:p>
      </dsp:txBody>
      <dsp:txXfrm rot="10800000">
        <a:off x="1437495" y="2837236"/>
        <a:ext cx="3266739" cy="1091835"/>
      </dsp:txXfrm>
    </dsp:sp>
    <dsp:sp modelId="{CCC783EB-2C16-4268-83DA-927C0DE64A2D}">
      <dsp:nvSpPr>
        <dsp:cNvPr id="0" name=""/>
        <dsp:cNvSpPr/>
      </dsp:nvSpPr>
      <dsp:spPr>
        <a:xfrm>
          <a:off x="618619" y="2837236"/>
          <a:ext cx="1091835" cy="109183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47F05-0506-494A-8060-3F395B947DF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61E857-36B8-43F1-9D87-FE508167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BC0A13-3F3D-45D4-B17C-1E0ACF36A6F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FAAAB6-A2C6-4A85-A3A1-98EFBA61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i="0">
              <a:effectLst/>
              <a:latin typeface="Segoe UI" panose="020B0502040204020203" pitchFamily="34" charset="0"/>
            </a:endParaRPr>
          </a:p>
          <a:p>
            <a:r>
              <a:rPr lang="en-US"/>
              <a:t>ID=d924773e-9a16-4d6d-9803-8cb819e99682
Recipe=text_billboard
Type=TextOnly
Variant=0
FamilyID=AccentBoxWalbaum_Zero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A36B1-75F6-458C-B388-8BC01E9857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59152"/>
            <a:ext cx="4059936" cy="3429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2400" y="3099816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72400" y="4215384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2400" y="5321808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9/4/20XX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Reclaimed Asphalt Pavement (RAP)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Brian K. Wood, P.E.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176F7DD3-E509-0687-A8B1-4289A7867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1778449"/>
            <a:ext cx="6846363" cy="31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C2F96-B6F7-1502-6736-1F9FF6B5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Best Practices for High RAP Mixtures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C9C070B-4AC5-8D17-A871-FE4CB6760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4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67BE-71A7-91DA-FB6C-3646976D8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RAP is processed and separated into piles and tested for asphalt content, gradation and moisture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Processing allows for precise introduction of recycled materials alongside the virgin material in the mixture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B80CB8D-17B1-25AB-CB57-51404AAEC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2434" b="-4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4B7F2-EAB8-0CE2-BFB2-B3C1C841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/>
              <a:t>Technology Advancements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CBD42-D304-6C53-BA9D-CAAC624B2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77" y="2616984"/>
            <a:ext cx="2981451" cy="2236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6172C-A24C-5EEB-2ED2-80A1C6069868}"/>
              </a:ext>
            </a:extLst>
          </p:cNvPr>
          <p:cNvSpPr txBox="1"/>
          <p:nvPr/>
        </p:nvSpPr>
        <p:spPr>
          <a:xfrm>
            <a:off x="1374772" y="5170074"/>
            <a:ext cx="2486692" cy="68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0120">
              <a:spcAft>
                <a:spcPts val="60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Access to Milling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A9ADD-28F6-B002-8B10-75E19D9D8A80}"/>
              </a:ext>
            </a:extLst>
          </p:cNvPr>
          <p:cNvSpPr txBox="1"/>
          <p:nvPr/>
        </p:nvSpPr>
        <p:spPr>
          <a:xfrm>
            <a:off x="4618379" y="5170074"/>
            <a:ext cx="2925460" cy="68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0120">
              <a:spcAft>
                <a:spcPts val="600"/>
              </a:spcAft>
            </a:pPr>
            <a:r>
              <a:rPr lang="en-US" sz="189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Improved Plant Technology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390A8-1C77-E610-344A-E0C7D6161A8D}"/>
              </a:ext>
            </a:extLst>
          </p:cNvPr>
          <p:cNvSpPr txBox="1"/>
          <p:nvPr/>
        </p:nvSpPr>
        <p:spPr>
          <a:xfrm>
            <a:off x="8300753" y="5170074"/>
            <a:ext cx="281612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0120">
              <a:spcAft>
                <a:spcPts val="60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Processing and Fractionation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3F4B22E-CA24-3174-389D-988A2AA71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53" y="2619369"/>
            <a:ext cx="2981451" cy="2236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onstruction workers on a road&#10;&#10;Description automatically generated">
            <a:extLst>
              <a:ext uri="{FF2B5EF4-FFF2-40B4-BE49-F238E27FC236}">
                <a16:creationId xmlns:a16="http://schemas.microsoft.com/office/drawing/2014/main" id="{080D9C38-D861-D3FC-FC02-115C85FE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67" y="2616984"/>
            <a:ext cx="3354132" cy="22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F279F-D774-449C-D41B-95CA33E7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Cracking Test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1150B-FFE3-8B40-73CF-0E7541646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/>
              <a:t>The final piece of the puzzle is a performance test that can establish the quality of mixtures using a high percentage of recycle materials.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/>
              <a:t>Kentucky utilizes the IDEAL-CT test to determine the crack susceptibility of an asphalt mixture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/>
              <a:t>Four (4) years of experience with this new test method</a:t>
            </a:r>
          </a:p>
        </p:txBody>
      </p:sp>
      <p:pic>
        <p:nvPicPr>
          <p:cNvPr id="5" name="Content Placeholder 6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DCB8EF37-1982-9F4B-2B1B-B2659DB760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444" r="17552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2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E7D9B-BE9A-CE87-4A59-0B5A2C85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Balancing Act</a:t>
            </a:r>
          </a:p>
        </p:txBody>
      </p:sp>
      <p:sp>
        <p:nvSpPr>
          <p:cNvPr id="73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EA86A-CF17-3CF9-8525-5C261E35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/>
              <a:t>Contractors with sufficient access to RAP will utilize larger percentages on a regular basis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/>
              <a:t>Contractors with limited access will utilize smaller or moderate amounts to balance their supply of material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3A9862-9DE0-07DA-9EDE-F3296FC98B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7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02A2-DCDF-BBE7-C199-A90AD22D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Enhancements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F5DE-0CB3-DBB6-D2BB-063C2EDA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findings at the National Center for Asphalt Technology led to significant specification changes in 2019</a:t>
            </a:r>
          </a:p>
          <a:p>
            <a:pPr lvl="1"/>
            <a:r>
              <a:rPr lang="en-US" dirty="0"/>
              <a:t>Lower Gyrations</a:t>
            </a:r>
          </a:p>
          <a:p>
            <a:pPr lvl="1"/>
            <a:r>
              <a:rPr lang="en-US" dirty="0"/>
              <a:t>Lower Design Air Voids</a:t>
            </a:r>
          </a:p>
          <a:p>
            <a:pPr lvl="1"/>
            <a:r>
              <a:rPr lang="en-US" dirty="0"/>
              <a:t>Higher Asphalt Content</a:t>
            </a:r>
          </a:p>
          <a:p>
            <a:r>
              <a:rPr lang="en-US" dirty="0"/>
              <a:t>Transition from prescriptive specifications to performance-based specifications</a:t>
            </a:r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AA691B4D-624F-2EB5-CCCF-E570034BB66E}"/>
              </a:ext>
            </a:extLst>
          </p:cNvPr>
          <p:cNvSpPr/>
          <p:nvPr/>
        </p:nvSpPr>
        <p:spPr>
          <a:xfrm>
            <a:off x="5606472" y="3694546"/>
            <a:ext cx="2105891" cy="886691"/>
          </a:xfrm>
          <a:prstGeom prst="strip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E137A-83EB-CD53-4E96-990A6F8CFE7A}"/>
              </a:ext>
            </a:extLst>
          </p:cNvPr>
          <p:cNvSpPr txBox="1"/>
          <p:nvPr/>
        </p:nvSpPr>
        <p:spPr>
          <a:xfrm>
            <a:off x="7795492" y="3694546"/>
            <a:ext cx="3629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Improved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Improved crack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Improved durability</a:t>
            </a:r>
          </a:p>
        </p:txBody>
      </p:sp>
    </p:spTree>
    <p:extLst>
      <p:ext uri="{BB962C8B-B14F-4D97-AF65-F5344CB8AC3E}">
        <p14:creationId xmlns:p14="http://schemas.microsoft.com/office/powerpoint/2010/main" val="34021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B2EA-06FF-6061-6ADA-28E2FD88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Era in Asphalt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E467E-974A-CFF2-15EA-AA522DA1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specifications represent a huge shift in our industry and will allow contractors to be more innovative and efficient in their use of available resources (like RAP).</a:t>
            </a:r>
          </a:p>
          <a:p>
            <a:r>
              <a:rPr lang="en-US" dirty="0"/>
              <a:t>The agency and taxpayers have a performance test that ensures quality, performance, and durability of the pavement.</a:t>
            </a:r>
          </a:p>
        </p:txBody>
      </p:sp>
    </p:spTree>
    <p:extLst>
      <p:ext uri="{BB962C8B-B14F-4D97-AF65-F5344CB8AC3E}">
        <p14:creationId xmlns:p14="http://schemas.microsoft.com/office/powerpoint/2010/main" val="453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79AF6-C4D2-D854-8A81-90CDA5F7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Path Forward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29BAF-8B40-F6BA-31CF-749045E90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 dirty="0"/>
              <a:t>PAIKY and KYTC already engaged in dialogue on this topic</a:t>
            </a:r>
          </a:p>
          <a:p>
            <a:pPr lvl="1"/>
            <a:r>
              <a:rPr lang="en-US" sz="1700" dirty="0"/>
              <a:t>Recently formed the </a:t>
            </a:r>
            <a:r>
              <a:rPr lang="en-US" sz="1700" b="1" dirty="0"/>
              <a:t>Asphalt Pavement Collaboration Committee </a:t>
            </a:r>
            <a:r>
              <a:rPr lang="en-US" sz="1700" dirty="0"/>
              <a:t>and a task force on </a:t>
            </a:r>
            <a:r>
              <a:rPr lang="en-US" sz="1700" b="1" dirty="0"/>
              <a:t>Recycling &amp; Sustainability</a:t>
            </a:r>
            <a:endParaRPr lang="en-US" sz="1300" dirty="0"/>
          </a:p>
          <a:p>
            <a:r>
              <a:rPr lang="en-US" sz="1700" dirty="0"/>
              <a:t>Opportunities to expand our use of RAP by utilizing performance tests and best practices to control mix quality and improve pavement durability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D71FF74-5042-6909-E300-0DD8945D5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24032" b="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0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575E0-CF8B-9732-5BA1-8491711B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FD9D4-15D5-E4C1-7AA1-E69E5F932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Brian K. Wood, P.E.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7E0FEBF9-E074-8E2B-72AE-BE1F05CC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1778449"/>
            <a:ext cx="6846363" cy="31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ADAF7-4946-EF00-17BC-6264BE32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PAIKY Membership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CA4FB-F46E-D750-4F80-FF1FF2820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24 producer contractor member companies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62 associate members who support the industry</a:t>
            </a:r>
          </a:p>
          <a:p>
            <a:pPr lvl="1"/>
            <a:r>
              <a:rPr lang="en-US" sz="1800"/>
              <a:t>Liquid suppliers</a:t>
            </a:r>
          </a:p>
          <a:p>
            <a:pPr lvl="1"/>
            <a:r>
              <a:rPr lang="en-US" sz="1800"/>
              <a:t>Equipment dealers</a:t>
            </a:r>
          </a:p>
          <a:p>
            <a:pPr lvl="1"/>
            <a:r>
              <a:rPr lang="en-US" sz="1800"/>
              <a:t>Engineering consultants</a:t>
            </a:r>
          </a:p>
          <a:p>
            <a:pPr lvl="1"/>
            <a:r>
              <a:rPr lang="en-US" sz="1800"/>
              <a:t>Testing laboratories</a:t>
            </a:r>
          </a:p>
          <a:p>
            <a:pPr lvl="1"/>
            <a:r>
              <a:rPr lang="en-US" sz="1800"/>
              <a:t>Material suppliers</a:t>
            </a:r>
          </a:p>
        </p:txBody>
      </p:sp>
      <p:pic>
        <p:nvPicPr>
          <p:cNvPr id="26" name="Picture Placeholder 2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EB4B22B-A3A2-0B2F-CF54-F9CEC9FEB8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891"/>
          <a:stretch/>
        </p:blipFill>
        <p:spPr>
          <a:xfrm rot="5400000">
            <a:off x="6509002" y="1175003"/>
            <a:ext cx="6858000" cy="4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DDB36F-A8BE-04C6-11C1-E9C5DD27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Nearly 100 Asphalt Plants Statewide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 descr="A map of kentucky with different colored dots&#10;&#10;Description automatically generated">
            <a:extLst>
              <a:ext uri="{FF2B5EF4-FFF2-40B4-BE49-F238E27FC236}">
                <a16:creationId xmlns:a16="http://schemas.microsoft.com/office/drawing/2014/main" id="{F232D012-3215-79A7-8713-8D27F7055F6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19693"/>
          <a:stretch/>
        </p:blipFill>
        <p:spPr>
          <a:xfrm>
            <a:off x="5079993" y="1769533"/>
            <a:ext cx="7001940" cy="33358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D07DB1-2645-E7C1-E1E2-0A05165840D3}"/>
              </a:ext>
            </a:extLst>
          </p:cNvPr>
          <p:cNvSpPr/>
          <p:nvPr/>
        </p:nvSpPr>
        <p:spPr>
          <a:xfrm>
            <a:off x="5242738" y="1338915"/>
            <a:ext cx="2221857" cy="101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017E5-42B9-E419-FDC4-53CFCC21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/>
              <a:t>Economic Impact on the Commonwealth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lection of logos of different companies&#10;&#10;Description automatically generated">
            <a:extLst>
              <a:ext uri="{FF2B5EF4-FFF2-40B4-BE49-F238E27FC236}">
                <a16:creationId xmlns:a16="http://schemas.microsoft.com/office/drawing/2014/main" id="{874D4EBC-068E-D5C6-F064-997E1E106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568" y="2544741"/>
            <a:ext cx="5322855" cy="3443887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412845B-A3D8-606A-CD98-01608BE425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48633"/>
              </p:ext>
            </p:extLst>
          </p:nvPr>
        </p:nvGraphicFramePr>
        <p:xfrm>
          <a:off x="5960841" y="2301286"/>
          <a:ext cx="5322855" cy="3930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09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1DB61-2127-60F5-E7BE-FEED1BBC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Brian K. Wood, P.E.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61BE9-86F2-804B-7A2F-75277CBCC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Executive Director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23 years with the association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Registered Professional Engineer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Member of the U.S. delegation to Japan to learn more about high RAP mixtures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Liaison between the contractors and KYTC on issues related to asphalt pavements</a:t>
            </a:r>
          </a:p>
        </p:txBody>
      </p:sp>
      <p:pic>
        <p:nvPicPr>
          <p:cNvPr id="5" name="Content Placeholder 10" descr="A person in a vest holding a camera&#10;&#10;Description automatically generated">
            <a:extLst>
              <a:ext uri="{FF2B5EF4-FFF2-40B4-BE49-F238E27FC236}">
                <a16:creationId xmlns:a16="http://schemas.microsoft.com/office/drawing/2014/main" id="{87B21F9F-2030-18EC-7B1C-F8648466DD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3144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White arrows painted on the asphalt">
            <a:extLst>
              <a:ext uri="{FF2B5EF4-FFF2-40B4-BE49-F238E27FC236}">
                <a16:creationId xmlns:a16="http://schemas.microsoft.com/office/drawing/2014/main" id="{D9272AB2-41ED-82F9-EF4D-1F6CD0A59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5" r="1148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6E04A-EEED-0AFA-F1A7-301A2C78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Industry Support for Increased Use of Reclaimed Asphalt Pavement (RAP)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712FF-638E-024C-F76B-CECDF698D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Proven and Accepted Practice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0025A2-D4AB-BE47-D249-A99DD7CB4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noFill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AA96EB-E08A-E2A1-D94A-E12738E6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High RAP Scanning Tour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93E9B640-E416-40A1-A398-9B0FFD9B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93FF1-285E-DA1C-D637-88F7C8E5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919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On average, Japan uses 45% RAP in their mixtures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226FD-96FA-4647-4F5A-2159BCAA4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218"/>
          <a:stretch/>
        </p:blipFill>
        <p:spPr>
          <a:xfrm>
            <a:off x="1" y="10"/>
            <a:ext cx="3547146" cy="413605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3E25269-1602-23A7-88BE-A1DB3D266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3764" b="1"/>
          <a:stretch/>
        </p:blipFill>
        <p:spPr>
          <a:xfrm>
            <a:off x="20" y="4241540"/>
            <a:ext cx="3547126" cy="2616461"/>
          </a:xfrm>
          <a:prstGeom prst="rect">
            <a:avLst/>
          </a:prstGeom>
        </p:spPr>
      </p:pic>
      <p:pic>
        <p:nvPicPr>
          <p:cNvPr id="6" name="Picture 5" descr="A group of people in hard hats looking at a pile of black gravel&#10;&#10;Description automatically generated">
            <a:extLst>
              <a:ext uri="{FF2B5EF4-FFF2-40B4-BE49-F238E27FC236}">
                <a16:creationId xmlns:a16="http://schemas.microsoft.com/office/drawing/2014/main" id="{FC4696D7-38D5-5249-9C7E-1121FD342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31" r="29075" b="2"/>
          <a:stretch/>
        </p:blipFill>
        <p:spPr>
          <a:xfrm>
            <a:off x="3665256" y="10"/>
            <a:ext cx="4329273" cy="685799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803E-D4BB-27F2-BD16-2CB0BC07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Reclaimed Asphalt Pavement (RAP)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288B-437C-5F44-4D52-92F21846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 dirty="0"/>
              <a:t>Kentucky contractors have been using Reclaimed (or recycled) asphalt pavement (RAP) for decades.  </a:t>
            </a:r>
          </a:p>
          <a:p>
            <a:r>
              <a:rPr lang="en-US" sz="1700" dirty="0"/>
              <a:t>Majority of all asphalt mixtures use a small or moderate percentage of RAP.  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63E5E31D-CAF2-C3EE-6E36-55227DF1D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r="18091" b="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0D7697-8E53-4EA8-8CBB-9C19575257BF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F0A252-5923-47A2-A53A-F9BF72908919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AccentBox presentation</Template>
  <TotalTime>3127</TotalTime>
  <Words>494</Words>
  <Application>Microsoft Office PowerPoint</Application>
  <PresentationFormat>Widescreen</PresentationFormat>
  <Paragraphs>63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Next LT Pro</vt:lpstr>
      <vt:lpstr>Calibri</vt:lpstr>
      <vt:lpstr>Segoe UI</vt:lpstr>
      <vt:lpstr>AccentBoxVTI</vt:lpstr>
      <vt:lpstr>Reclaimed Asphalt Pavement (RAP)</vt:lpstr>
      <vt:lpstr>PAIKY Membership</vt:lpstr>
      <vt:lpstr>Nearly 100 Asphalt Plants Statewide</vt:lpstr>
      <vt:lpstr>Economic Impact on the Commonwealth</vt:lpstr>
      <vt:lpstr>Brian K. Wood, P.E.</vt:lpstr>
      <vt:lpstr>Industry Support for Increased Use of Reclaimed Asphalt Pavement (RAP)</vt:lpstr>
      <vt:lpstr>High RAP Scanning Tour</vt:lpstr>
      <vt:lpstr>On average, Japan uses 45% RAP in their mixtures</vt:lpstr>
      <vt:lpstr>Reclaimed Asphalt Pavement (RAP)</vt:lpstr>
      <vt:lpstr>Best Practices for High RAP Mixtures</vt:lpstr>
      <vt:lpstr>Technology Advancements</vt:lpstr>
      <vt:lpstr>Cracking Test</vt:lpstr>
      <vt:lpstr>Balancing Act</vt:lpstr>
      <vt:lpstr>Significant Enhancements</vt:lpstr>
      <vt:lpstr>New Era in Asphalt</vt:lpstr>
      <vt:lpstr>Path Forward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Industry Update</dc:title>
  <dc:creator>Brian Wood</dc:creator>
  <cp:lastModifiedBy>Williams, Christina (LRC)</cp:lastModifiedBy>
  <cp:revision>7</cp:revision>
  <cp:lastPrinted>2023-10-30T15:13:37Z</cp:lastPrinted>
  <dcterms:created xsi:type="dcterms:W3CDTF">2023-02-10T11:54:53Z</dcterms:created>
  <dcterms:modified xsi:type="dcterms:W3CDTF">2023-10-31T14:25:51Z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