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9" r:id="rId5"/>
    <p:sldId id="502" r:id="rId6"/>
    <p:sldId id="504" r:id="rId7"/>
    <p:sldId id="505" r:id="rId8"/>
    <p:sldId id="506" r:id="rId9"/>
    <p:sldId id="508" r:id="rId10"/>
    <p:sldId id="276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FEF"/>
    <a:srgbClr val="EBFEE2"/>
    <a:srgbClr val="EC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939E36E-9C1A-4B7F-85B6-51C70519CB3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76BF697-4546-40FD-B17D-804299AAD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2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86224" y="1447481"/>
            <a:ext cx="7191375" cy="1042987"/>
          </a:xfrm>
        </p:spPr>
        <p:txBody>
          <a:bodyPr tIns="0" anchor="t"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SLIDE: NAME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092575" y="2490468"/>
            <a:ext cx="7185025" cy="2043432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Speaker information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67125" y="1604961"/>
            <a:ext cx="85725" cy="2827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67126" y="1004341"/>
            <a:ext cx="107706" cy="4441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34779" y="1004341"/>
            <a:ext cx="6729533" cy="4598790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/>
              <a:t>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with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4300"/>
          </a:xfrm>
          <a:solidFill>
            <a:schemeClr val="accent2"/>
          </a:solidFill>
        </p:spPr>
        <p:txBody>
          <a:bodyPr lIns="548640" anchor="b" anchorCtr="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7754" y="1354492"/>
            <a:ext cx="12209753" cy="1558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62475" y="0"/>
            <a:ext cx="7629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3467101" cy="1114425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758" y="390525"/>
            <a:ext cx="7007392" cy="615315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876" y="1990726"/>
            <a:ext cx="3467100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479925" y="1"/>
            <a:ext cx="125414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0150" y="6331506"/>
            <a:ext cx="447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KENTUCKY</a:t>
            </a:r>
            <a:r>
              <a:rPr lang="en-US" b="1" baseline="0" dirty="0">
                <a:solidFill>
                  <a:schemeClr val="bg1"/>
                </a:solidFill>
              </a:rPr>
              <a:t> TRANSPORTATION CABINET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931399" y="0"/>
            <a:ext cx="2120900" cy="6189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723312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22751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22751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2400" y="1681163"/>
            <a:ext cx="433070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2400" y="2505075"/>
            <a:ext cx="433070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66BC-843C-419F-9977-D35BD11A762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931399" y="1"/>
            <a:ext cx="2120900" cy="169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9931399" y="1690688"/>
            <a:ext cx="2120900" cy="5176836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1600" y="1604168"/>
            <a:ext cx="11825802" cy="8651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7" y="365125"/>
            <a:ext cx="1850456" cy="1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60596" y="2323306"/>
            <a:ext cx="5826035" cy="2899623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Information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0" y="3371680"/>
            <a:ext cx="380063" cy="38006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089708" y="2840199"/>
            <a:ext cx="131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KYTC</a:t>
            </a:r>
          </a:p>
        </p:txBody>
      </p:sp>
      <p:sp>
        <p:nvSpPr>
          <p:cNvPr id="10" name="Rectangle 9"/>
          <p:cNvSpPr/>
          <p:nvPr userDrawn="1"/>
        </p:nvSpPr>
        <p:spPr>
          <a:xfrm flipH="1">
            <a:off x="3525396" y="1257300"/>
            <a:ext cx="96390" cy="39656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80" y="1257300"/>
            <a:ext cx="2465097" cy="1398942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22789" y="4853595"/>
            <a:ext cx="2593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100" dirty="0"/>
              <a:t>transportation.ky.gov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54870" y="1257300"/>
            <a:ext cx="7191375" cy="1042987"/>
          </a:xfrm>
        </p:spPr>
        <p:txBody>
          <a:bodyPr tIns="0" anchor="t">
            <a:noAutofit/>
          </a:bodyPr>
          <a:lstStyle>
            <a:lvl1pPr algn="l">
              <a:defRPr sz="4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89708" y="3350046"/>
            <a:ext cx="1426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@kytc120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89708" y="385989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89708" y="434216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3" y="4375341"/>
            <a:ext cx="375616" cy="263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27" y="2873887"/>
            <a:ext cx="375148" cy="375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5" y="3857035"/>
            <a:ext cx="368733" cy="3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1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66BC-843C-419F-9977-D35BD11A762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2" r:id="rId5"/>
    <p:sldLayoutId id="2147483657" r:id="rId6"/>
    <p:sldLayoutId id="214748365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CDA5E34-92B2-9C1C-14B4-2C25DC7B0535}"/>
              </a:ext>
            </a:extLst>
          </p:cNvPr>
          <p:cNvSpPr txBox="1">
            <a:spLocks/>
          </p:cNvSpPr>
          <p:nvPr/>
        </p:nvSpPr>
        <p:spPr>
          <a:xfrm>
            <a:off x="3856695" y="618309"/>
            <a:ext cx="8152421" cy="4772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+mn-lt"/>
              </a:rPr>
              <a:t>INTERIM JOINT COMMITTEE</a:t>
            </a:r>
            <a:br>
              <a:rPr lang="en-US" sz="3500" b="1" dirty="0">
                <a:latin typeface="+mn-lt"/>
              </a:rPr>
            </a:br>
            <a:r>
              <a:rPr lang="en-US" sz="3500" b="1" dirty="0">
                <a:latin typeface="+mn-lt"/>
              </a:rPr>
              <a:t>ON TRANSPORTATION</a:t>
            </a:r>
            <a:endParaRPr lang="en-US" sz="2000" dirty="0">
              <a:latin typeface="+mn-lt"/>
            </a:endParaRPr>
          </a:p>
          <a:p>
            <a:pPr algn="ctr"/>
            <a:r>
              <a:rPr lang="en-US" sz="2000" dirty="0">
                <a:latin typeface="+mn-lt"/>
              </a:rPr>
              <a:t>September 17, 2024</a:t>
            </a:r>
            <a:endParaRPr lang="en-US" sz="1900" b="1" dirty="0">
              <a:latin typeface="+mn-lt"/>
            </a:endParaRPr>
          </a:p>
          <a:p>
            <a:pPr algn="ctr"/>
            <a:r>
              <a:rPr lang="en-US" sz="3000" b="1" dirty="0">
                <a:latin typeface="+mn-lt"/>
              </a:rPr>
              <a:t>County Priority Projects Program Update</a:t>
            </a:r>
            <a:br>
              <a:rPr lang="en-US" sz="3000" b="1" dirty="0">
                <a:latin typeface="+mn-lt"/>
              </a:rPr>
            </a:br>
            <a:r>
              <a:rPr lang="en-US" sz="3000" b="1" dirty="0">
                <a:latin typeface="+mn-lt"/>
              </a:rPr>
              <a:t>County/City Bridge Improvement Program Update</a:t>
            </a:r>
          </a:p>
          <a:p>
            <a:pPr algn="ctr"/>
            <a:r>
              <a:rPr lang="en-US" dirty="0">
                <a:latin typeface="+mn-lt"/>
              </a:rPr>
              <a:t>Bobbi Jo Lewis, Commissioner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Department of Rural and Municipal Aid</a:t>
            </a:r>
          </a:p>
        </p:txBody>
      </p:sp>
    </p:spTree>
    <p:extLst>
      <p:ext uri="{BB962C8B-B14F-4D97-AF65-F5344CB8AC3E}">
        <p14:creationId xmlns:p14="http://schemas.microsoft.com/office/powerpoint/2010/main" val="15115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716966"/>
            <a:ext cx="11852366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US" sz="2600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 in effect as of </a:t>
            </a:r>
            <a:r>
              <a:rPr lang="en-US" sz="3200" dirty="0">
                <a:solidFill>
                  <a:prstClr val="black"/>
                </a:solidFill>
              </a:rPr>
              <a:t>July 1,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2024, for FY25,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pursuant to HB 265 and includes projects detailed in HJR 92.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600" dirty="0">
                <a:solidFill>
                  <a:prstClr val="black"/>
                </a:solidFill>
              </a:rPr>
              <a:t>					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dirty="0"/>
              <a:t>County Priority Projects Program</a:t>
            </a:r>
          </a:p>
        </p:txBody>
      </p:sp>
    </p:spTree>
    <p:extLst>
      <p:ext uri="{BB962C8B-B14F-4D97-AF65-F5344CB8AC3E}">
        <p14:creationId xmlns:p14="http://schemas.microsoft.com/office/powerpoint/2010/main" val="231005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438" y="1456907"/>
            <a:ext cx="10117123" cy="4351338"/>
          </a:xfrm>
        </p:spPr>
        <p:txBody>
          <a:bodyPr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600" u="sng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4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HJR 92</a:t>
            </a:r>
            <a:r>
              <a:rPr lang="en-US" sz="4500" b="1" dirty="0">
                <a:solidFill>
                  <a:prstClr val="black"/>
                </a:solidFill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- 80 Counties &amp; Cities included	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$19,991,000 in projects contained in HJR 92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45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b="1" u="sng" dirty="0">
                <a:solidFill>
                  <a:prstClr val="black"/>
                </a:solidFill>
              </a:rPr>
              <a:t>Implementation Status - </a:t>
            </a:r>
            <a:r>
              <a:rPr lang="en-US" sz="4500" b="1" dirty="0">
                <a:solidFill>
                  <a:prstClr val="black"/>
                </a:solidFill>
              </a:rPr>
              <a:t>	</a:t>
            </a:r>
            <a:r>
              <a:rPr lang="en-US" sz="4500" dirty="0">
                <a:solidFill>
                  <a:prstClr val="black"/>
                </a:solidFill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45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- 70 MOAs in process – (95% are completely executed)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$17,290,000 authorized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- 10 county/city projects already completed through other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  funding sources or duplicated in HJR 92 totaling $2,701,000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6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dirty="0"/>
              <a:t>County Priority Projects Program</a:t>
            </a:r>
          </a:p>
        </p:txBody>
      </p:sp>
    </p:spTree>
    <p:extLst>
      <p:ext uri="{BB962C8B-B14F-4D97-AF65-F5344CB8AC3E}">
        <p14:creationId xmlns:p14="http://schemas.microsoft.com/office/powerpoint/2010/main" val="275923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HB 265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Priority Projects Program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32668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Program Details in HB 265: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$20,000,000 set aside annually + any carry over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Deadline to submit listing of projects to General Assembly is November 1</a:t>
            </a: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500" b="1" u="sng" dirty="0">
              <a:latin typeface="+mn-lt"/>
              <a:cs typeface="+mn-cs"/>
            </a:endParaRP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Requests for FY 25/26: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 $28,575,218.30 (thru 9/11/2024)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28 counties/cities applied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Application Deadline 10/15/2024</a:t>
            </a:r>
          </a:p>
        </p:txBody>
      </p:sp>
    </p:spTree>
    <p:extLst>
      <p:ext uri="{BB962C8B-B14F-4D97-AF65-F5344CB8AC3E}">
        <p14:creationId xmlns:p14="http://schemas.microsoft.com/office/powerpoint/2010/main" val="235344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05" y="1438292"/>
            <a:ext cx="11451771" cy="4351338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 established</a:t>
            </a:r>
            <a:r>
              <a:rPr lang="en-US" sz="3200" dirty="0">
                <a:solidFill>
                  <a:prstClr val="black"/>
                </a:solidFill>
              </a:rPr>
              <a:t> in HB 265 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effect as of 7/1/2024.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sz="4000" dirty="0"/>
              <a:t>COUNTY/CITY BRIDGE IMPROVEMENT PROGRAM</a:t>
            </a:r>
          </a:p>
        </p:txBody>
      </p:sp>
    </p:spTree>
    <p:extLst>
      <p:ext uri="{BB962C8B-B14F-4D97-AF65-F5344CB8AC3E}">
        <p14:creationId xmlns:p14="http://schemas.microsoft.com/office/powerpoint/2010/main" val="12553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3" y="1153572"/>
            <a:ext cx="3365049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HB 265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County/</a:t>
            </a:r>
            <a:r>
              <a:rPr lang="en-US" dirty="0">
                <a:solidFill>
                  <a:srgbClr val="FFFFFF"/>
                </a:solidFill>
                <a:latin typeface="+mj-lt"/>
                <a:cs typeface="+mj-cs"/>
              </a:rPr>
              <a:t>City Bridge Improvement 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Program Details in HB 265: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$</a:t>
            </a:r>
            <a:r>
              <a:rPr lang="en-US" sz="2500" dirty="0">
                <a:solidFill>
                  <a:prstClr val="black"/>
                </a:solidFill>
                <a:latin typeface="+mn-lt"/>
              </a:rPr>
              <a:t>25,000,000 authorized in each fiscal year for repair and/or replacement of County and City Bridges + any carry over</a:t>
            </a:r>
            <a:endParaRPr lang="en-US" sz="2500" dirty="0">
              <a:latin typeface="+mn-lt"/>
              <a:cs typeface="+mn-cs"/>
            </a:endParaRP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Open application cycle.</a:t>
            </a: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500" b="1" u="sng" dirty="0">
              <a:latin typeface="+mn-lt"/>
              <a:cs typeface="+mn-cs"/>
            </a:endParaRP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Requests for FY 25/26: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solidFill>
                  <a:prstClr val="black"/>
                </a:solidFill>
                <a:latin typeface="+mn-lt"/>
              </a:rPr>
              <a:t>14 requests have been received totaling $4,894,558.</a:t>
            </a:r>
            <a:endParaRPr lang="en-US" sz="2500" dirty="0">
              <a:latin typeface="+mn-lt"/>
              <a:cs typeface="+mn-cs"/>
            </a:endParaRP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solidFill>
                  <a:prstClr val="black"/>
                </a:solidFill>
                <a:latin typeface="+mn-lt"/>
              </a:rPr>
              <a:t>13 applications are for replacement and 1 for repair.</a:t>
            </a:r>
            <a:endParaRPr lang="en-US" sz="25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09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FD53F0-ADAC-E499-7880-D1A01955B1A7}"/>
              </a:ext>
            </a:extLst>
          </p:cNvPr>
          <p:cNvSpPr txBox="1">
            <a:spLocks/>
          </p:cNvSpPr>
          <p:nvPr/>
        </p:nvSpPr>
        <p:spPr>
          <a:xfrm>
            <a:off x="3609975" y="1249961"/>
            <a:ext cx="7544703" cy="3951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latin typeface="+mn-lt"/>
              </a:rPr>
              <a:t>Questions…</a:t>
            </a:r>
          </a:p>
          <a:p>
            <a:pPr marL="0" indent="0" algn="ctr">
              <a:buNone/>
            </a:pPr>
            <a:endParaRPr lang="en-US" sz="2500" dirty="0">
              <a:latin typeface="+mn-lt"/>
            </a:endParaRPr>
          </a:p>
          <a:p>
            <a:pPr marL="0" indent="0" algn="ctr">
              <a:buNone/>
            </a:pPr>
            <a:r>
              <a:rPr lang="en-US" sz="2500" dirty="0">
                <a:latin typeface="+mn-lt"/>
              </a:rPr>
              <a:t>Bobbi Jo Lewis, Commissioner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Department of Rural and Municipal Aid</a:t>
            </a: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502-782-4731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BobbiJo.Lewis@ky.gov</a:t>
            </a:r>
          </a:p>
        </p:txBody>
      </p:sp>
    </p:spTree>
    <p:extLst>
      <p:ext uri="{BB962C8B-B14F-4D97-AF65-F5344CB8AC3E}">
        <p14:creationId xmlns:p14="http://schemas.microsoft.com/office/powerpoint/2010/main" val="93732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600"/>
      </a:accent1>
      <a:accent2>
        <a:srgbClr val="003764"/>
      </a:accent2>
      <a:accent3>
        <a:srgbClr val="5EB3E4"/>
      </a:accent3>
      <a:accent4>
        <a:srgbClr val="7F7F7F"/>
      </a:accent4>
      <a:accent5>
        <a:srgbClr val="3A3838"/>
      </a:accent5>
      <a:accent6>
        <a:srgbClr val="D8D9D7"/>
      </a:accent6>
      <a:hlink>
        <a:srgbClr val="2F5496"/>
      </a:hlink>
      <a:folHlink>
        <a:srgbClr val="833C0B"/>
      </a:folHlink>
    </a:clrScheme>
    <a:fontScheme name="KYTC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 Powerpoint" id="{9F61B896-1C3F-4876-B1E5-ABD4C0A0BFC3}" vid="{395E123D-721D-4CB5-B541-63C115D5A1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06E1E05E7736418BB9DAAAD9AE29C1" ma:contentTypeVersion="10" ma:contentTypeDescription="Create a new document." ma:contentTypeScope="" ma:versionID="87e873521804dda619fbfab70856ce4b">
  <xsd:schema xmlns:xsd="http://www.w3.org/2001/XMLSchema" xmlns:xs="http://www.w3.org/2001/XMLSchema" xmlns:p="http://schemas.microsoft.com/office/2006/metadata/properties" xmlns:ns3="43dd6d34-a55a-4926-81f2-56f0bef4ec6e" targetNamespace="http://schemas.microsoft.com/office/2006/metadata/properties" ma:root="true" ma:fieldsID="808879e0f5ad5d47890db22d1a7fec9e" ns3:_="">
    <xsd:import namespace="43dd6d34-a55a-4926-81f2-56f0bef4ec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dd6d34-a55a-4926-81f2-56f0bef4e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0EE927-2459-4178-86FE-BE5560B8667E}">
  <ds:schemaRefs>
    <ds:schemaRef ds:uri="http://purl.org/dc/elements/1.1/"/>
    <ds:schemaRef ds:uri="http://schemas.openxmlformats.org/package/2006/metadata/core-properties"/>
    <ds:schemaRef ds:uri="http://purl.org/dc/dcmitype/"/>
    <ds:schemaRef ds:uri="43dd6d34-a55a-4926-81f2-56f0bef4ec6e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9985C39-F8B2-42BF-93DF-F00339138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d6d34-a55a-4926-81f2-56f0bef4ec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0C339E-CE90-49FA-B51C-742B92CD7A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BJ Powerpoint</Template>
  <TotalTime>78110</TotalTime>
  <Words>310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HB 265  County Priority Projects Program</vt:lpstr>
      <vt:lpstr>HB 265  County Priority Projects Program</vt:lpstr>
      <vt:lpstr>HB 265  County Priority Projects Program</vt:lpstr>
      <vt:lpstr>HB 265  COUNTY/CITY BRIDGE IMPROVEMENT PROGRAM</vt:lpstr>
      <vt:lpstr>HB 265  County/City Bridge Improvement Program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Rural and Municipal Aid</dc:title>
  <dc:creator>Smith, Gayle (KYTC)</dc:creator>
  <cp:lastModifiedBy>Bishop, Kenny S (KYTC)</cp:lastModifiedBy>
  <cp:revision>105</cp:revision>
  <cp:lastPrinted>2023-11-08T15:34:17Z</cp:lastPrinted>
  <dcterms:created xsi:type="dcterms:W3CDTF">2022-11-10T15:41:37Z</dcterms:created>
  <dcterms:modified xsi:type="dcterms:W3CDTF">2024-09-16T18:05:31Z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0x0101008806E1E05E7736418BB9DAAAD9AE29C1</vt:lpwstr>
  </property>
</Properties>
</file>