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14" r:id="rId5"/>
    <p:sldId id="272" r:id="rId6"/>
    <p:sldId id="320" r:id="rId7"/>
    <p:sldId id="324" r:id="rId8"/>
    <p:sldId id="325" r:id="rId9"/>
    <p:sldId id="334" r:id="rId10"/>
    <p:sldId id="331" r:id="rId11"/>
    <p:sldId id="315" r:id="rId12"/>
    <p:sldId id="328" r:id="rId13"/>
    <p:sldId id="310" r:id="rId14"/>
    <p:sldId id="319" r:id="rId15"/>
    <p:sldId id="33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59CF02-05EB-05D8-B3F2-00B3B1DCC957}" name="Nowaczyk, Tracy A (KYTC)" initials="TN" userId="S::Tracy.Nowaczyk@ky.gov::f2f19a0d-7aff-45a8-9bea-1c46f648d1a1" providerId="AD"/>
  <p188:author id="{9F951E03-9038-38BE-1E52-F5BE69190CC5}" name="Guest User" initials="GU" userId="S::urn:spo:anon#1e71f8ded5c59d48e7b35b84601153da03d28ee0a0190705d04d9416295759a9::" providerId="AD"/>
  <p188:author id="{F404571C-1F4D-F137-BE06-3768C9251D93}" name="Krysti Barnhill" initials="KB" userId="S::krysti@gorasor.com::7f921275-a4ae-4c7c-8067-74e72e55a533" providerId="AD"/>
  <p188:author id="{D4992C26-F8D2-27A5-4070-47FC265358D9}" name="Moore, John W (KYTC)" initials="MJW(" userId="S::johnw.moore@ky.gov::13446b8a-9abe-4896-8798-3e8204d66446" providerId="AD"/>
  <p188:author id="{8443ED59-20C7-4FDF-8DCA-8A14D1AA1C8C}" name="Microsoft Office User" initials="MOU" userId="Microsoft Office User" providerId="None"/>
  <p188:author id="{CD0E1DCC-DC45-DFEC-746F-CBA5B018F56A}" name="Krysti Barnhill" initials="KB" userId="S::Krysti@gorasor.com::7f921275-a4ae-4c7c-8067-74e72e55a5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/>
    <p:restoredTop sz="92607" autoAdjust="0"/>
  </p:normalViewPr>
  <p:slideViewPr>
    <p:cSldViewPr snapToGrid="0">
      <p:cViewPr>
        <p:scale>
          <a:sx n="100" d="100"/>
          <a:sy n="100" d="100"/>
        </p:scale>
        <p:origin x="7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600" y="2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89FF-C15E-F146-A028-F367E477B04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02F96-1720-904E-9C7C-FE2FBABB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2F96-1720-904E-9C7C-FE2FBABB4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Engine Wear and Damage</a:t>
            </a:r>
          </a:p>
          <a:p>
            <a:pPr algn="l">
              <a:buFont typeface="+mj-lt"/>
              <a:buAutoNum type="arabicPeriod" startAt="2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Reduced Performance</a:t>
            </a:r>
          </a:p>
          <a:p>
            <a:pPr algn="l">
              <a:buFont typeface="+mj-lt"/>
              <a:buAutoNum type="arabicPeriod" startAt="3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Sludge Build-up</a:t>
            </a:r>
          </a:p>
          <a:p>
            <a:pPr algn="l">
              <a:buFont typeface="+mj-lt"/>
              <a:buAutoNum type="arabicPeriod" startAt="4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Potential Complete Engine Failure</a:t>
            </a:r>
          </a:p>
          <a:p>
            <a:pPr algn="l">
              <a:buFont typeface="+mj-lt"/>
              <a:buAutoNum type="arabicPeriod" startAt="5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Cost Impact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2F96-1720-904E-9C7C-FE2FBABB4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19632-A583-4576-BF38-E84E17F483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/>
              <a:t>Content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KENTUCKY</a:t>
            </a:r>
            <a:r>
              <a:rPr lang="en-US" b="1" baseline="0">
                <a:solidFill>
                  <a:schemeClr val="bg1"/>
                </a:solidFill>
              </a:rPr>
              <a:t> TRANSPORTATION CABINET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Information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@KYtransportation</a:t>
            </a: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@KYtransportation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7" r:id="rId6"/>
    <p:sldLayoutId id="2147483653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CDA5E34-92B2-9C1C-14B4-2C25DC7B0535}"/>
              </a:ext>
            </a:extLst>
          </p:cNvPr>
          <p:cNvSpPr txBox="1">
            <a:spLocks/>
          </p:cNvSpPr>
          <p:nvPr/>
        </p:nvSpPr>
        <p:spPr>
          <a:xfrm>
            <a:off x="3743324" y="628073"/>
            <a:ext cx="8191501" cy="4959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b="1" dirty="0">
                <a:latin typeface="+mn-lt"/>
              </a:rPr>
              <a:t>INTERIM JOINT COMMITTEE</a:t>
            </a:r>
            <a:br>
              <a:rPr lang="en-US" sz="3500" b="1" dirty="0">
                <a:latin typeface="+mn-lt"/>
              </a:rPr>
            </a:br>
            <a:r>
              <a:rPr lang="en-US" sz="3500" b="1" dirty="0">
                <a:latin typeface="+mn-lt"/>
              </a:rPr>
              <a:t>ON TRANSPORTATION</a:t>
            </a:r>
            <a:endParaRPr lang="en-US" sz="3500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November 8, 2024</a:t>
            </a:r>
          </a:p>
          <a:p>
            <a:pPr algn="ctr"/>
            <a:r>
              <a:rPr lang="en-US" sz="3000" b="1" dirty="0">
                <a:latin typeface="+mn-lt"/>
              </a:rPr>
              <a:t>Asset Management</a:t>
            </a:r>
          </a:p>
          <a:p>
            <a:pPr algn="ctr"/>
            <a:r>
              <a:rPr lang="en-US" sz="2800" dirty="0">
                <a:latin typeface="+mn-lt"/>
              </a:rPr>
              <a:t>Tracy Nowaczyk, PE, Assistant State Highway Engineer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Department of Highways</a:t>
            </a:r>
          </a:p>
        </p:txBody>
      </p:sp>
    </p:spTree>
    <p:extLst>
      <p:ext uri="{BB962C8B-B14F-4D97-AF65-F5344CB8AC3E}">
        <p14:creationId xmlns:p14="http://schemas.microsoft.com/office/powerpoint/2010/main" val="80306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EB51F6-5C90-1190-D4D9-34526040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Proactive vs. Reactive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6F5491-F16D-CADB-335D-9D42C0995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14" y="2655675"/>
            <a:ext cx="6397386" cy="39652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Skipping regularly scheduled oil changes can cause issues: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+mn-lt"/>
              </a:rPr>
              <a:t>Excessive wear and damage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+mn-lt"/>
              </a:rPr>
              <a:t>Reduced performance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+mn-lt"/>
              </a:rPr>
              <a:t>Potential engine failure</a:t>
            </a:r>
          </a:p>
          <a:p>
            <a:r>
              <a:rPr lang="en-US" sz="2400" dirty="0">
                <a:latin typeface="+mn-lt"/>
              </a:rPr>
              <a:t>Impact can be costly</a:t>
            </a:r>
          </a:p>
          <a:p>
            <a:pPr lvl="1">
              <a:lnSpc>
                <a:spcPct val="90000"/>
              </a:lnSpc>
            </a:pPr>
            <a:r>
              <a:rPr lang="en-US" sz="2200" b="0" i="0" u="none" strike="noStrike" dirty="0">
                <a:effectLst/>
                <a:latin typeface="+mn-lt"/>
              </a:rPr>
              <a:t>Regular oil changes: Usually $30-75</a:t>
            </a:r>
          </a:p>
          <a:p>
            <a:pPr lvl="1">
              <a:lnSpc>
                <a:spcPct val="90000"/>
              </a:lnSpc>
            </a:pPr>
            <a:r>
              <a:rPr lang="en-US" sz="2200" b="0" i="0" u="none" strike="noStrike" dirty="0">
                <a:effectLst/>
                <a:latin typeface="+mn-lt"/>
              </a:rPr>
              <a:t>Engine repair/replacement: $3,000-10,000+(100-150- fold impact)</a:t>
            </a:r>
          </a:p>
          <a:p>
            <a:pPr lvl="1">
              <a:lnSpc>
                <a:spcPct val="90000"/>
              </a:lnSpc>
            </a:pPr>
            <a:r>
              <a:rPr lang="en-US" sz="2200" b="0" i="0" u="none" strike="noStrike" dirty="0">
                <a:effectLst/>
                <a:latin typeface="+mn-lt"/>
              </a:rPr>
              <a:t>Skipping oil changes voids many warranties</a:t>
            </a:r>
          </a:p>
          <a:p>
            <a:pPr marL="457200" indent="-457200">
              <a:lnSpc>
                <a:spcPct val="90000"/>
              </a:lnSpc>
              <a:buFont typeface="Arial,Sans-Serif" panose="020B0604020202020204" pitchFamily="34" charset="0"/>
            </a:pPr>
            <a:endParaRPr lang="en-US" sz="2000" dirty="0"/>
          </a:p>
        </p:txBody>
      </p:sp>
      <p:pic>
        <p:nvPicPr>
          <p:cNvPr id="3" name="Picture 2" descr="A close-up of a car engine&#10;&#10;Description automatically generated">
            <a:extLst>
              <a:ext uri="{FF2B5EF4-FFF2-40B4-BE49-F238E27FC236}">
                <a16:creationId xmlns:a16="http://schemas.microsoft.com/office/drawing/2014/main" id="{9078FFB4-9364-CE49-8DBC-496B3BCAC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11388" b="-1"/>
          <a:stretch/>
        </p:blipFill>
        <p:spPr>
          <a:xfrm>
            <a:off x="6767000" y="1825625"/>
            <a:ext cx="4586799" cy="385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5271A-65BE-4A1C-C763-3B8E6E01BAD3}"/>
              </a:ext>
            </a:extLst>
          </p:cNvPr>
          <p:cNvSpPr txBox="1"/>
          <p:nvPr/>
        </p:nvSpPr>
        <p:spPr>
          <a:xfrm>
            <a:off x="405963" y="1588119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happens when car isn’t maintained with regular oil changes:</a:t>
            </a:r>
          </a:p>
        </p:txBody>
      </p:sp>
    </p:spTree>
    <p:extLst>
      <p:ext uri="{BB962C8B-B14F-4D97-AF65-F5344CB8AC3E}">
        <p14:creationId xmlns:p14="http://schemas.microsoft.com/office/powerpoint/2010/main" val="150207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FE8A2F-0201-7BD2-FCC0-2C7D16A4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315200" cy="50323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Daily maintenance impacts lifespan of assets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+mn-lt"/>
              </a:rPr>
              <a:t>Pothole example demonstrates importance of budget integration:</a:t>
            </a:r>
            <a:r>
              <a:rPr lang="en-US" sz="1800" b="1" dirty="0">
                <a:effectLst/>
                <a:latin typeface="+mn-lt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Maintenance includes mowing along the roadway, drainage improvements, tree and brush trimming and patching potholes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effectLst/>
                <a:latin typeface="+mn-lt"/>
              </a:rPr>
              <a:t>Less maintenance leads to water on pavement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+mn-lt"/>
              </a:rPr>
              <a:t>Water makes potholes worse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+mn-lt"/>
              </a:rPr>
              <a:t>Potholes not patched leads to further pavement damage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+mn-lt"/>
              </a:rPr>
              <a:t>Asset m</a:t>
            </a:r>
            <a:r>
              <a:rPr lang="en-US" dirty="0">
                <a:latin typeface="+mn-lt"/>
              </a:rPr>
              <a:t>anagement must fix damage to pavement and sub-surface from excessive water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With regular maintenance, the life of the roadway is extended and kept in good condition</a:t>
            </a:r>
            <a:br>
              <a:rPr lang="en-US" sz="2800" b="1" dirty="0">
                <a:effectLst/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7EDF8-9B1D-DF1B-624B-EE2D49A7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29"/>
            <a:ext cx="12192000" cy="1087815"/>
          </a:xfrm>
        </p:spPr>
        <p:txBody>
          <a:bodyPr anchor="ctr">
            <a:normAutofit/>
          </a:bodyPr>
          <a:lstStyle/>
          <a:p>
            <a:r>
              <a:rPr lang="en-US" dirty="0"/>
              <a:t>Asset Management &amp; Maintenance Integrated</a:t>
            </a:r>
          </a:p>
        </p:txBody>
      </p:sp>
      <p:pic>
        <p:nvPicPr>
          <p:cNvPr id="6" name="Picture 5" descr="A car driving on a road&#10;&#10;Description automatically generated">
            <a:extLst>
              <a:ext uri="{FF2B5EF4-FFF2-40B4-BE49-F238E27FC236}">
                <a16:creationId xmlns:a16="http://schemas.microsoft.com/office/drawing/2014/main" id="{75F9B37B-336A-1853-4D7D-14B53C80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55623"/>
            <a:ext cx="4706634" cy="287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7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35A6F-CB89-1EB5-8EEE-42BF8300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DB91-6CB5-B2FD-586D-7942C14A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Good Stewardship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C20A9-D113-7B59-0C35-2EC5D87497A8}"/>
              </a:ext>
            </a:extLst>
          </p:cNvPr>
          <p:cNvSpPr txBox="1"/>
          <p:nvPr/>
        </p:nvSpPr>
        <p:spPr>
          <a:xfrm>
            <a:off x="226502" y="1664284"/>
            <a:ext cx="11648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Pavement and bridges combined are </a:t>
            </a:r>
            <a:r>
              <a: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one of the greatest sources of wealth for the cabinet, essentially for the commonwealth, so we must take care of them in the most responsible way possible.</a:t>
            </a:r>
            <a:endParaRPr lang="en-US" sz="2800" dirty="0"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397EA1-4710-A9B3-2CD0-6CE66E719D42}"/>
              </a:ext>
            </a:extLst>
          </p:cNvPr>
          <p:cNvGrpSpPr/>
          <p:nvPr/>
        </p:nvGrpSpPr>
        <p:grpSpPr>
          <a:xfrm>
            <a:off x="3363987" y="3399825"/>
            <a:ext cx="5464025" cy="2911117"/>
            <a:chOff x="1937036" y="3329262"/>
            <a:chExt cx="5987083" cy="3019238"/>
          </a:xfrm>
        </p:grpSpPr>
        <p:pic>
          <p:nvPicPr>
            <p:cNvPr id="8" name="Picture 7" descr="A blue sign with text&#10;&#10;Description automatically generated">
              <a:extLst>
                <a:ext uri="{FF2B5EF4-FFF2-40B4-BE49-F238E27FC236}">
                  <a16:creationId xmlns:a16="http://schemas.microsoft.com/office/drawing/2014/main" id="{877C42AF-870E-0835-231C-992769754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36" y="3329262"/>
              <a:ext cx="2943883" cy="3019238"/>
            </a:xfrm>
            <a:prstGeom prst="rect">
              <a:avLst/>
            </a:prstGeom>
          </p:spPr>
        </p:pic>
        <p:pic>
          <p:nvPicPr>
            <p:cNvPr id="10" name="Picture 9" descr="A blue background with white text&#10;&#10;Description automatically generated">
              <a:extLst>
                <a:ext uri="{FF2B5EF4-FFF2-40B4-BE49-F238E27FC236}">
                  <a16:creationId xmlns:a16="http://schemas.microsoft.com/office/drawing/2014/main" id="{0FC825B4-8F72-F3DB-087F-659F5AF4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919" y="3329262"/>
              <a:ext cx="3043200" cy="3019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58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0FCF29-D9EA-19D3-6DB1-A505C7C62D8B}"/>
              </a:ext>
            </a:extLst>
          </p:cNvPr>
          <p:cNvSpPr txBox="1">
            <a:spLocks/>
          </p:cNvSpPr>
          <p:nvPr/>
        </p:nvSpPr>
        <p:spPr>
          <a:xfrm>
            <a:off x="0" y="6367748"/>
            <a:ext cx="12192000" cy="49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+mn-lt"/>
              </a:rPr>
              <a:t>- QUESTIONS -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1BB9-23D9-67B5-F3E7-0ACEBE6E3461}"/>
              </a:ext>
            </a:extLst>
          </p:cNvPr>
          <p:cNvSpPr txBox="1">
            <a:spLocks/>
          </p:cNvSpPr>
          <p:nvPr/>
        </p:nvSpPr>
        <p:spPr>
          <a:xfrm>
            <a:off x="3610466" y="0"/>
            <a:ext cx="8581534" cy="636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b="1" dirty="0">
                <a:latin typeface="+mn-lt"/>
              </a:rPr>
              <a:t>INTERIM JOINT COMMITTEE</a:t>
            </a:r>
            <a:br>
              <a:rPr lang="en-US" sz="3500" b="1" dirty="0">
                <a:latin typeface="+mn-lt"/>
              </a:rPr>
            </a:br>
            <a:r>
              <a:rPr lang="en-US" sz="3500" b="1" dirty="0">
                <a:latin typeface="+mn-lt"/>
              </a:rPr>
              <a:t>ON TRANSPORTATION</a:t>
            </a:r>
            <a:endParaRPr lang="en-US" sz="3500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November 8, 2024</a:t>
            </a:r>
          </a:p>
          <a:p>
            <a:pPr algn="ctr"/>
            <a:r>
              <a:rPr lang="en-US" sz="3000" b="1" dirty="0">
                <a:latin typeface="+mn-lt"/>
              </a:rPr>
              <a:t>Asset Management</a:t>
            </a:r>
          </a:p>
          <a:p>
            <a:pPr algn="ctr"/>
            <a:r>
              <a:rPr lang="en-US" sz="2800" dirty="0">
                <a:latin typeface="+mn-lt"/>
              </a:rPr>
              <a:t>Tracy Nowaczyk, PE, Assistant State Highway Engineer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Department of Highways</a:t>
            </a:r>
          </a:p>
        </p:txBody>
      </p:sp>
    </p:spTree>
    <p:extLst>
      <p:ext uri="{BB962C8B-B14F-4D97-AF65-F5344CB8AC3E}">
        <p14:creationId xmlns:p14="http://schemas.microsoft.com/office/powerpoint/2010/main" val="93732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81" y="1536570"/>
            <a:ext cx="11340446" cy="5052766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+mn-lt"/>
              </a:rPr>
              <a:t>Planned Annual Investments</a:t>
            </a:r>
          </a:p>
          <a:p>
            <a:r>
              <a:rPr lang="en-US" sz="3200" dirty="0">
                <a:latin typeface="+mn-lt"/>
              </a:rPr>
              <a:t>Asset Management Strategies</a:t>
            </a:r>
          </a:p>
          <a:p>
            <a:r>
              <a:rPr lang="en-US" sz="3200" dirty="0">
                <a:latin typeface="+mn-lt"/>
              </a:rPr>
              <a:t>Asset Management Challenges</a:t>
            </a:r>
          </a:p>
          <a:p>
            <a:r>
              <a:rPr lang="en-US" sz="3200" dirty="0">
                <a:latin typeface="+mn-lt"/>
              </a:rPr>
              <a:t>Maintenance and Asset Management Working Together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90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A3EE-4AC1-CB7E-0980-5E889B6D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Pavement and Bridge Network is Significant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3A9A2-A346-0D6F-38F1-C75581139704}"/>
              </a:ext>
            </a:extLst>
          </p:cNvPr>
          <p:cNvSpPr txBox="1"/>
          <p:nvPr/>
        </p:nvSpPr>
        <p:spPr>
          <a:xfrm>
            <a:off x="531569" y="1578933"/>
            <a:ext cx="11272503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dirty="0">
                <a:cs typeface="Arial" panose="020B0604020202020204" pitchFamily="34" charset="0"/>
              </a:rPr>
              <a:t>KYTC owns and maintains the 7th largest bridge network and the 8th largest pavement network in the country</a:t>
            </a:r>
          </a:p>
          <a:p>
            <a:pPr>
              <a:spcBef>
                <a:spcPts val="1000"/>
              </a:spcBef>
            </a:pPr>
            <a:r>
              <a:rPr lang="en-US" sz="2800" dirty="0">
                <a:cs typeface="Arial" panose="020B0604020202020204" pitchFamily="34" charset="0"/>
              </a:rPr>
              <a:t>These assets are valued at $96 billion</a:t>
            </a:r>
          </a:p>
        </p:txBody>
      </p:sp>
      <p:pic>
        <p:nvPicPr>
          <p:cNvPr id="15" name="Content Placeholder 14" descr="A blue and white sign with numbers and arches&#10;&#10;Description automatically generated">
            <a:extLst>
              <a:ext uri="{FF2B5EF4-FFF2-40B4-BE49-F238E27FC236}">
                <a16:creationId xmlns:a16="http://schemas.microsoft.com/office/drawing/2014/main" id="{3F227574-89C1-4BAA-EA61-1872ADDFC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8" y="3105556"/>
            <a:ext cx="2521611" cy="2477799"/>
          </a:xfrm>
        </p:spPr>
      </p:pic>
      <p:pic>
        <p:nvPicPr>
          <p:cNvPr id="4" name="Picture 3" descr="A grey and blue rectangle with white text and a yellow line&#10;&#10;Description automatically generated">
            <a:extLst>
              <a:ext uri="{FF2B5EF4-FFF2-40B4-BE49-F238E27FC236}">
                <a16:creationId xmlns:a16="http://schemas.microsoft.com/office/drawing/2014/main" id="{5FAD3BF0-F403-0829-1F6B-676CF522B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10" y="3120332"/>
            <a:ext cx="4561464" cy="2463023"/>
          </a:xfrm>
          <a:prstGeom prst="rect">
            <a:avLst/>
          </a:prstGeom>
        </p:spPr>
      </p:pic>
      <p:pic>
        <p:nvPicPr>
          <p:cNvPr id="22" name="Picture 2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246E30A-5709-65C8-E00A-92561DB2D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6" y="3092168"/>
            <a:ext cx="2521611" cy="25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545FA-1511-B38B-CF08-3177DA78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E269-45D7-B4C1-B891-347123C2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Average Annual Bridge Investment</a:t>
            </a:r>
          </a:p>
        </p:txBody>
      </p:sp>
      <p:pic>
        <p:nvPicPr>
          <p:cNvPr id="4" name="Picture 3" descr="A diagram of construction and reconstruction&#10;&#10;Description automatically generated with medium confidence">
            <a:extLst>
              <a:ext uri="{FF2B5EF4-FFF2-40B4-BE49-F238E27FC236}">
                <a16:creationId xmlns:a16="http://schemas.microsoft.com/office/drawing/2014/main" id="{3AFA831C-FAAA-63DC-DC18-2E7F4D0CD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79" y="1526946"/>
            <a:ext cx="5091241" cy="50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D9438-7C5E-EA05-E26E-B71618D39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D584-9E3A-D4D3-4832-70D8DAE1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Average Annual Pavement Investment</a:t>
            </a:r>
          </a:p>
        </p:txBody>
      </p:sp>
      <p:pic>
        <p:nvPicPr>
          <p:cNvPr id="4" name="Picture 3" descr="A diagram of a construction project&#10;&#10;Description automatically generated">
            <a:extLst>
              <a:ext uri="{FF2B5EF4-FFF2-40B4-BE49-F238E27FC236}">
                <a16:creationId xmlns:a16="http://schemas.microsoft.com/office/drawing/2014/main" id="{39FE8315-1198-DB3F-0AA8-61A07687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06" y="1534532"/>
            <a:ext cx="5083495" cy="50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0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5BBA5-5C6A-DEC4-2B98-11EBE59B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24" y="1548524"/>
            <a:ext cx="7315200" cy="53094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/>
              <a:t>Six-Year Plan Approach Provides Leverage</a:t>
            </a:r>
          </a:p>
          <a:p>
            <a:r>
              <a:rPr lang="en-US" sz="3100" dirty="0">
                <a:latin typeface="+mn-lt"/>
              </a:rPr>
              <a:t>Budget Stewardship Allows:</a:t>
            </a:r>
          </a:p>
          <a:p>
            <a:pPr lvl="1"/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Anticipate available funding</a:t>
            </a:r>
          </a:p>
          <a:p>
            <a:pPr lvl="1"/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Plan strategically</a:t>
            </a:r>
          </a:p>
          <a:p>
            <a:pPr lvl="1"/>
            <a:r>
              <a:rPr lang="en-US" sz="2800" dirty="0">
                <a:latin typeface="+mn-lt"/>
              </a:rPr>
              <a:t>Avoid higher costs</a:t>
            </a:r>
            <a:endParaRPr lang="en-US" sz="2800" strike="sngStrike" dirty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Work toward state of good repair</a:t>
            </a:r>
          </a:p>
          <a:p>
            <a:r>
              <a:rPr lang="en-US" sz="3100" dirty="0">
                <a:latin typeface="+mn-lt"/>
              </a:rPr>
              <a:t>Investment Strategies Prevent:</a:t>
            </a:r>
          </a:p>
          <a:p>
            <a:pPr lvl="1"/>
            <a:r>
              <a:rPr lang="en-US" sz="2800" dirty="0">
                <a:latin typeface="+mn-lt"/>
              </a:rPr>
              <a:t>Community interruptions</a:t>
            </a:r>
          </a:p>
          <a:p>
            <a:pPr lvl="1"/>
            <a:r>
              <a:rPr lang="en-US" sz="2800" dirty="0">
                <a:latin typeface="+mn-lt"/>
              </a:rPr>
              <a:t>Delayed improvements</a:t>
            </a:r>
          </a:p>
          <a:p>
            <a:pPr lvl="1"/>
            <a:r>
              <a:rPr lang="en-US" sz="2800" dirty="0">
                <a:latin typeface="+mn-lt"/>
              </a:rPr>
              <a:t>Negative economic impact</a:t>
            </a:r>
            <a:endParaRPr lang="en-US" sz="3100" dirty="0">
              <a:latin typeface="+mn-lt"/>
            </a:endParaRPr>
          </a:p>
          <a:p>
            <a:r>
              <a:rPr lang="en-US" sz="3100" dirty="0">
                <a:latin typeface="+mn-lt"/>
              </a:rPr>
              <a:t>Planning Projects Ensures: </a:t>
            </a:r>
          </a:p>
          <a:p>
            <a:pPr lvl="1"/>
            <a:r>
              <a:rPr lang="en-US" sz="2800" dirty="0">
                <a:latin typeface="+mn-lt"/>
              </a:rPr>
              <a:t>Safety of drivers/travelers</a:t>
            </a:r>
          </a:p>
          <a:p>
            <a:pPr lvl="1"/>
            <a:r>
              <a:rPr lang="en-US" sz="2800" dirty="0">
                <a:latin typeface="+mn-lt"/>
              </a:rPr>
              <a:t>Safety of workers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9248E-D0BC-DFC2-B333-11ADDFCC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Year Plan Approach</a:t>
            </a:r>
          </a:p>
        </p:txBody>
      </p:sp>
      <p:pic>
        <p:nvPicPr>
          <p:cNvPr id="5" name="Picture 4" descr="A group of men working on a road&#10;&#10;Description automatically generated">
            <a:extLst>
              <a:ext uri="{FF2B5EF4-FFF2-40B4-BE49-F238E27FC236}">
                <a16:creationId xmlns:a16="http://schemas.microsoft.com/office/drawing/2014/main" id="{D04DF5BE-4D9F-01EB-4325-E47A776B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6" y="2079210"/>
            <a:ext cx="4923690" cy="370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16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9B23-501E-D817-5BB6-B4A8D32DE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2BE8-CECC-8DCB-B36E-4B690D9E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Asset Management Principles Drive Decisions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38420E-1AB4-1E5E-DA46-BB229F8307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58" y="1850991"/>
            <a:ext cx="8955484" cy="4041618"/>
          </a:xfrm>
        </p:spPr>
      </p:pic>
    </p:spTree>
    <p:extLst>
      <p:ext uri="{BB962C8B-B14F-4D97-AF65-F5344CB8AC3E}">
        <p14:creationId xmlns:p14="http://schemas.microsoft.com/office/powerpoint/2010/main" val="272293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E5F2A-ADED-2DE4-A9EB-348AC100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470"/>
            <a:ext cx="12192000" cy="1087815"/>
          </a:xfrm>
        </p:spPr>
        <p:txBody>
          <a:bodyPr>
            <a:noAutofit/>
          </a:bodyPr>
          <a:lstStyle/>
          <a:p>
            <a:r>
              <a:rPr lang="en-US" dirty="0"/>
              <a:t>Bridge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19841-7EF7-3D21-B277-A51CBDF42E1E}"/>
              </a:ext>
            </a:extLst>
          </p:cNvPr>
          <p:cNvSpPr txBox="1"/>
          <p:nvPr/>
        </p:nvSpPr>
        <p:spPr>
          <a:xfrm>
            <a:off x="445244" y="1798541"/>
            <a:ext cx="6478069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Unmet timely bridge needs result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Travel patterns disruptions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Unplanned costs that are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Safety risks that are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Economic benefits that are decreased</a:t>
            </a:r>
            <a:endParaRPr lang="en-US" dirty="0"/>
          </a:p>
        </p:txBody>
      </p:sp>
      <p:pic>
        <p:nvPicPr>
          <p:cNvPr id="1032" name="Picture 8" descr="State to spend $700M to restore more than 1,000 Kentucky bridges">
            <a:extLst>
              <a:ext uri="{FF2B5EF4-FFF2-40B4-BE49-F238E27FC236}">
                <a16:creationId xmlns:a16="http://schemas.microsoft.com/office/drawing/2014/main" id="{2363EF8E-6DC3-438B-AB0A-50C2CDC2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28" y="1609020"/>
            <a:ext cx="4223352" cy="237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8BF47-1E55-EB44-82D5-68810E649A4E}"/>
              </a:ext>
            </a:extLst>
          </p:cNvPr>
          <p:cNvSpPr txBox="1"/>
          <p:nvPr/>
        </p:nvSpPr>
        <p:spPr>
          <a:xfrm>
            <a:off x="445244" y="3984655"/>
            <a:ext cx="55201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Disruptions on Bridges This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17 unscheduled bridge repairs on state-owned structures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About 100 state-owned structures posted for load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11 state-owned structures closed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08EA2-E86A-1B7F-EF8A-6354160EE002}"/>
              </a:ext>
            </a:extLst>
          </p:cNvPr>
          <p:cNvSpPr/>
          <p:nvPr/>
        </p:nvSpPr>
        <p:spPr>
          <a:xfrm>
            <a:off x="10046043" y="5647038"/>
            <a:ext cx="1906537" cy="132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hool bus and a car on the road&#10;&#10;Description automatically generated">
            <a:extLst>
              <a:ext uri="{FF2B5EF4-FFF2-40B4-BE49-F238E27FC236}">
                <a16:creationId xmlns:a16="http://schemas.microsoft.com/office/drawing/2014/main" id="{6C0637A5-D4EB-96EC-28AD-C1239033D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29" y="4086541"/>
            <a:ext cx="4223351" cy="263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A blue sign with white text and a bridge&#10;&#10;Description automatically generated">
            <a:extLst>
              <a:ext uri="{FF2B5EF4-FFF2-40B4-BE49-F238E27FC236}">
                <a16:creationId xmlns:a16="http://schemas.microsoft.com/office/drawing/2014/main" id="{EE3D5437-3617-A842-620F-FC4778AB3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92" y="2940994"/>
            <a:ext cx="2608558" cy="20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78F6-11EA-32C3-3819-54B5A0A6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5728-8FFB-439E-A269-E6FE6F8A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Bridge and Pavement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CCEB0-9C18-9339-0507-E1460C82F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092" y="2811252"/>
            <a:ext cx="5181600" cy="3923033"/>
          </a:xfrm>
        </p:spPr>
        <p:txBody>
          <a:bodyPr>
            <a:normAutofit/>
          </a:bodyPr>
          <a:lstStyle/>
          <a:p>
            <a:pPr marL="742950" lvl="1" indent="-285750"/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Limits interstate postings (keeps freight moving)</a:t>
            </a:r>
          </a:p>
          <a:p>
            <a:pPr marL="742950" lvl="1" indent="-285750"/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Keeps access open for busses and emergency vehicles</a:t>
            </a:r>
          </a:p>
          <a:p>
            <a:pPr marL="742950" lvl="1" indent="-285750"/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Protects workers’ safety</a:t>
            </a:r>
          </a:p>
          <a:p>
            <a:pPr marL="742950" lvl="1" indent="-285750"/>
            <a:r>
              <a:rPr lang="en-US" dirty="0">
                <a:ea typeface="Times New Roman" panose="02020603050405020304" pitchFamily="18" charset="0"/>
              </a:rPr>
              <a:t>Provides better outcomes statewide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66FC45-C0B4-B8F7-6478-9FB19D6B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8350" y="2832334"/>
            <a:ext cx="5181600" cy="3433763"/>
          </a:xfrm>
        </p:spPr>
        <p:txBody>
          <a:bodyPr>
            <a:normAutofit/>
          </a:bodyPr>
          <a:lstStyle/>
          <a:p>
            <a:pPr marL="742950" lvl="1" indent="-285750"/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Maximizes budget by prolonging life of assets and preserves network 	</a:t>
            </a:r>
          </a:p>
          <a:p>
            <a:pPr marL="742950" lvl="1" indent="-285750"/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Utilizes combination of fixes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567C5-BE6B-5703-95E2-0D200D415B12}"/>
              </a:ext>
            </a:extLst>
          </p:cNvPr>
          <p:cNvSpPr txBox="1"/>
          <p:nvPr/>
        </p:nvSpPr>
        <p:spPr>
          <a:xfrm>
            <a:off x="2815946" y="1778629"/>
            <a:ext cx="9376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Asset management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evaluates poor and fair condition pavement and bridges and applies lower and higher cost fixes</a:t>
            </a:r>
          </a:p>
        </p:txBody>
      </p:sp>
      <p:pic>
        <p:nvPicPr>
          <p:cNvPr id="5" name="Picture 4" descr="A blue and white logo with a bridge and text&#10;&#10;Description automatically generated">
            <a:extLst>
              <a:ext uri="{FF2B5EF4-FFF2-40B4-BE49-F238E27FC236}">
                <a16:creationId xmlns:a16="http://schemas.microsoft.com/office/drawing/2014/main" id="{5591AE87-A532-73F4-7F81-136F4F35C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" y="3881360"/>
            <a:ext cx="2738570" cy="1480943"/>
          </a:xfrm>
          <a:prstGeom prst="rect">
            <a:avLst/>
          </a:prstGeom>
        </p:spPr>
      </p:pic>
      <p:pic>
        <p:nvPicPr>
          <p:cNvPr id="10" name="Picture 9" descr="A blue and white sign with a road and text&#10;&#10;Description automatically generated">
            <a:extLst>
              <a:ext uri="{FF2B5EF4-FFF2-40B4-BE49-F238E27FC236}">
                <a16:creationId xmlns:a16="http://schemas.microsoft.com/office/drawing/2014/main" id="{7B604711-D33B-404E-FD05-DF906951B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" y="2181539"/>
            <a:ext cx="2738569" cy="14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template-TK-Main" id="{5079439B-1F70-2A47-A72D-43CF1FB7F3A3}" vid="{75E5FD48-4F16-094F-9B4E-6C600BDA1E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9ABD76F30DF43962563A28BC51F62" ma:contentTypeVersion="2" ma:contentTypeDescription="Create a new document." ma:contentTypeScope="" ma:versionID="e6d63f56d6d252fd0b56787b478e0a9e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9ac3fb3146f66afbb46b711eb535f5ef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70A070-8F65-401D-945B-E1F108E5B9FE}">
  <ds:schemaRefs>
    <ds:schemaRef ds:uri="9c16dc54-5a24-4afd-a61c-664ec7eab41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C83A01-C0AC-456B-BD95-6E45D8FCA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B9159-6531-4689-8619-D8C8EDCF939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9c16dc54-5a24-4afd-a61c-664ec7eab41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4473</TotalTime>
  <Words>475</Words>
  <Application>Microsoft Office PowerPoint</Application>
  <PresentationFormat>Widescreen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Arial,Sans-Serif</vt:lpstr>
      <vt:lpstr>Calibri</vt:lpstr>
      <vt:lpstr>Times New Roman</vt:lpstr>
      <vt:lpstr>Office Theme</vt:lpstr>
      <vt:lpstr>PowerPoint Presentation</vt:lpstr>
      <vt:lpstr>Agenda</vt:lpstr>
      <vt:lpstr>Pavement and Bridge Network is Significant</vt:lpstr>
      <vt:lpstr>Average Annual Bridge Investment</vt:lpstr>
      <vt:lpstr>Average Annual Pavement Investment</vt:lpstr>
      <vt:lpstr>Six Year Plan Approach</vt:lpstr>
      <vt:lpstr>Asset Management Principles Drive Decisions</vt:lpstr>
      <vt:lpstr>Bridge Challenges</vt:lpstr>
      <vt:lpstr>Bridge and Pavement Management</vt:lpstr>
      <vt:lpstr>Proactive vs. Reactive</vt:lpstr>
      <vt:lpstr>Asset Management &amp; Maintenance Integrated</vt:lpstr>
      <vt:lpstr>Good Stewardship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Bishop, Kenny S (KYTC)</cp:lastModifiedBy>
  <cp:revision>220</cp:revision>
  <dcterms:created xsi:type="dcterms:W3CDTF">2024-09-11T00:43:38Z</dcterms:created>
  <dcterms:modified xsi:type="dcterms:W3CDTF">2024-11-07T19:57:50Z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0x0101009C89ABD76F30DF43962563A28BC51F62</vt:lpwstr>
  </property>
</Properties>
</file>