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333" r:id="rId5"/>
    <p:sldId id="314" r:id="rId6"/>
    <p:sldId id="320" r:id="rId7"/>
    <p:sldId id="324" r:id="rId8"/>
    <p:sldId id="328" r:id="rId9"/>
    <p:sldId id="331" r:id="rId10"/>
    <p:sldId id="329" r:id="rId11"/>
    <p:sldId id="330" r:id="rId12"/>
    <p:sldId id="283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CC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586B42-82FF-4710-A1A3-72943E4B2FA2}" v="40" dt="2024-11-01T15:26:50.496"/>
    <p1510:client id="{F7A99F2D-674C-4D9F-BA17-60CDC55475AC}" v="54" dt="2024-11-04T15:13:47.7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33C95-2F06-4AFC-AD39-6CA10D7938CD}" type="datetimeFigureOut"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BA7C4-D516-44F3-9702-1A139A45ADE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44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9BA7C4-D516-44F3-9702-1A139A45AD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82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086224" y="1447481"/>
            <a:ext cx="7191375" cy="1042987"/>
          </a:xfrm>
        </p:spPr>
        <p:txBody>
          <a:bodyPr tIns="0" anchor="t">
            <a:normAutofit/>
          </a:bodyPr>
          <a:lstStyle>
            <a:lvl1pPr algn="l"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 SLIDE: NAME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092575" y="2490468"/>
            <a:ext cx="7185025" cy="2043432"/>
          </a:xfrm>
        </p:spPr>
        <p:txBody>
          <a:bodyPr anchor="b"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Speaker information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67125" y="1604961"/>
            <a:ext cx="85725" cy="2827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2247313"/>
            <a:ext cx="2465097" cy="1398942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sion Statem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67126" y="1004341"/>
            <a:ext cx="107706" cy="44418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2247313"/>
            <a:ext cx="2465097" cy="139894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134779" y="1004341"/>
            <a:ext cx="6729533" cy="4598790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400"/>
              <a:t>Content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3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12833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283368"/>
            <a:ext cx="12192000" cy="157373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650" y="1716966"/>
            <a:ext cx="7315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8C7C9E5F-8B91-4FE5-96C2-A2C328B502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397" y="5942679"/>
            <a:ext cx="1612900" cy="91532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52926"/>
            <a:ext cx="12192000" cy="108781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269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 with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84300"/>
          </a:xfrm>
          <a:solidFill>
            <a:schemeClr val="accent2"/>
          </a:solidFill>
        </p:spPr>
        <p:txBody>
          <a:bodyPr lIns="548640" anchor="b" anchorCtr="0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397" y="5942679"/>
            <a:ext cx="1612900" cy="91532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-17754" y="1354492"/>
            <a:ext cx="12209753" cy="155888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722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2833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1283368"/>
            <a:ext cx="12192000" cy="157373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2533650" y="1716966"/>
            <a:ext cx="7315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8C7C9E5F-8B91-4FE5-96C2-A2C328B502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0" y="352926"/>
            <a:ext cx="12192000" cy="108781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398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562475" y="0"/>
            <a:ext cx="76295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90525"/>
            <a:ext cx="3467101" cy="1114425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0758" y="390525"/>
            <a:ext cx="7007392" cy="615315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3876" y="1990726"/>
            <a:ext cx="3467100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479925" y="1"/>
            <a:ext cx="125414" cy="6858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0150" y="6331506"/>
            <a:ext cx="4479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>
                <a:solidFill>
                  <a:schemeClr val="bg1"/>
                </a:solidFill>
              </a:rPr>
              <a:t>KENTUCKY</a:t>
            </a:r>
            <a:r>
              <a:rPr lang="en-US" b="1" baseline="0">
                <a:solidFill>
                  <a:schemeClr val="bg1"/>
                </a:solidFill>
              </a:rPr>
              <a:t> TRANSPORTATION CABINET</a:t>
            </a:r>
            <a:endParaRPr 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81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9931399" y="0"/>
            <a:ext cx="2120900" cy="61896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723312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22751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22751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32400" y="1681163"/>
            <a:ext cx="433070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2400" y="2505075"/>
            <a:ext cx="433070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66BC-843C-419F-9977-D35BD11A7620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E5F-8B91-4FE5-96C2-A2C328B502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9931399" y="1"/>
            <a:ext cx="2120900" cy="169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9931399" y="1690688"/>
            <a:ext cx="2120900" cy="5176836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101600" y="1604168"/>
            <a:ext cx="11825802" cy="86519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897" y="365125"/>
            <a:ext cx="1850456" cy="105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7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60596" y="2323306"/>
            <a:ext cx="5826035" cy="2899623"/>
          </a:xfr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Information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70" y="3371680"/>
            <a:ext cx="380063" cy="380063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1089708" y="2840199"/>
            <a:ext cx="13103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KYTC</a:t>
            </a:r>
          </a:p>
        </p:txBody>
      </p:sp>
      <p:sp>
        <p:nvSpPr>
          <p:cNvPr id="10" name="Rectangle 9"/>
          <p:cNvSpPr/>
          <p:nvPr userDrawn="1"/>
        </p:nvSpPr>
        <p:spPr>
          <a:xfrm flipH="1">
            <a:off x="3525396" y="1257300"/>
            <a:ext cx="96390" cy="39656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80" y="1257300"/>
            <a:ext cx="2465097" cy="1398942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522789" y="4853595"/>
            <a:ext cx="259355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100"/>
              <a:t>transportation.ky.gov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54870" y="1257300"/>
            <a:ext cx="7191375" cy="1042987"/>
          </a:xfrm>
        </p:spPr>
        <p:txBody>
          <a:bodyPr tIns="0" anchor="t">
            <a:noAutofit/>
          </a:bodyPr>
          <a:lstStyle>
            <a:lvl1pPr algn="l">
              <a:defRPr sz="4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QUESTIONS?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1089708" y="3350046"/>
            <a:ext cx="14264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@kytc120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089708" y="3859893"/>
            <a:ext cx="195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@</a:t>
            </a:r>
            <a:r>
              <a:rPr lang="en-US" sz="180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KYtransportation</a:t>
            </a:r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89708" y="4342163"/>
            <a:ext cx="195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@</a:t>
            </a:r>
            <a:r>
              <a:rPr lang="en-US" sz="180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KYtransportation</a:t>
            </a:r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93" y="4375341"/>
            <a:ext cx="375616" cy="26352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27" y="2873887"/>
            <a:ext cx="375148" cy="37514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35" y="3857035"/>
            <a:ext cx="368733" cy="36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1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B316-A2E6-49F2-825C-64AA951E4184}" type="datetime1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2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066BC-843C-419F-9977-D35BD11A7620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C9E5F-8B91-4FE5-96C2-A2C328B5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1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4" r:id="rId4"/>
    <p:sldLayoutId id="2147483652" r:id="rId5"/>
    <p:sldLayoutId id="2147483657" r:id="rId6"/>
    <p:sldLayoutId id="2147483653" r:id="rId7"/>
    <p:sldLayoutId id="2147483655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BCDA5E34-92B2-9C1C-14B4-2C25DC7B0535}"/>
              </a:ext>
            </a:extLst>
          </p:cNvPr>
          <p:cNvSpPr txBox="1">
            <a:spLocks/>
          </p:cNvSpPr>
          <p:nvPr/>
        </p:nvSpPr>
        <p:spPr>
          <a:xfrm>
            <a:off x="3743324" y="628073"/>
            <a:ext cx="8191501" cy="4959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+mn-lt"/>
              </a:rPr>
              <a:t>INTERIM JOINT COMMITTEE</a:t>
            </a:r>
            <a:br>
              <a:rPr lang="en-US" sz="3500" b="1" dirty="0">
                <a:latin typeface="+mn-lt"/>
              </a:rPr>
            </a:br>
            <a:r>
              <a:rPr lang="en-US" sz="3500" b="1" dirty="0">
                <a:latin typeface="+mn-lt"/>
              </a:rPr>
              <a:t>ON TRANSPORTATION</a:t>
            </a:r>
            <a:endParaRPr lang="en-US" sz="3500" dirty="0">
              <a:latin typeface="+mn-lt"/>
            </a:endParaRPr>
          </a:p>
          <a:p>
            <a:pPr algn="ctr"/>
            <a:r>
              <a:rPr lang="en-US" sz="2000" dirty="0">
                <a:latin typeface="+mn-lt"/>
              </a:rPr>
              <a:t>November 8, 2024</a:t>
            </a:r>
            <a:endParaRPr lang="en-US" sz="1900" b="1" dirty="0">
              <a:latin typeface="+mn-lt"/>
            </a:endParaRPr>
          </a:p>
          <a:p>
            <a:pPr algn="ctr"/>
            <a:r>
              <a:rPr lang="en-US" sz="3000" b="1" dirty="0">
                <a:latin typeface="+mn-lt"/>
              </a:rPr>
              <a:t>KAVIS Program Update</a:t>
            </a:r>
          </a:p>
          <a:p>
            <a:pPr algn="ctr"/>
            <a:r>
              <a:rPr lang="en-US" sz="2500" dirty="0">
                <a:latin typeface="+mn-lt"/>
              </a:rPr>
              <a:t>Heather Stout, Director</a:t>
            </a:r>
            <a:br>
              <a:rPr lang="en-US" sz="2500" dirty="0">
                <a:latin typeface="+mn-lt"/>
              </a:rPr>
            </a:br>
            <a:r>
              <a:rPr lang="en-US" sz="2500" dirty="0">
                <a:latin typeface="+mn-lt"/>
              </a:rPr>
              <a:t>Department of Information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2807621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3C19FD-6150-15C9-E78B-F46E19C9B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34779" y="1004341"/>
            <a:ext cx="7308801" cy="4598790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en-US" sz="2800" dirty="0"/>
          </a:p>
          <a:p>
            <a:endParaRPr lang="en-US" sz="2800" dirty="0"/>
          </a:p>
          <a:p>
            <a:r>
              <a:rPr lang="en-US" sz="2800" dirty="0">
                <a:latin typeface="Arial"/>
                <a:cs typeface="Arial"/>
              </a:rPr>
              <a:t>Agenda </a:t>
            </a:r>
            <a:endParaRPr lang="en-US" sz="2800" dirty="0">
              <a:highlight>
                <a:srgbClr val="FFFF00"/>
              </a:highlight>
              <a:latin typeface="Arial"/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/>
                <a:cs typeface="Arial"/>
              </a:rPr>
              <a:t>2023 vs 2024 Comparison Numbers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/>
                <a:cs typeface="Arial"/>
              </a:rPr>
              <a:t>Future KAVIS Related Implementations</a:t>
            </a:r>
          </a:p>
          <a:p>
            <a:pPr marL="457200" indent="-457200">
              <a:buFont typeface="Arial,Sans-Serif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KYELT/Lien Management</a:t>
            </a:r>
          </a:p>
        </p:txBody>
      </p:sp>
    </p:spTree>
    <p:extLst>
      <p:ext uri="{BB962C8B-B14F-4D97-AF65-F5344CB8AC3E}">
        <p14:creationId xmlns:p14="http://schemas.microsoft.com/office/powerpoint/2010/main" val="1871003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64696D-CA41-7E91-DA8D-79C9F168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latin typeface="Arial"/>
                <a:cs typeface="Arial"/>
              </a:rPr>
              <a:t>Comparisons 2023 vs 2024  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  <a:latin typeface="Arial"/>
              <a:cs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6CD31C-FB34-3DB4-B639-C2D3FB9E5E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b="1">
                <a:latin typeface="Arial"/>
                <a:cs typeface="Arial"/>
              </a:rPr>
              <a:t>2023 (AVIS)</a:t>
            </a:r>
          </a:p>
          <a:p>
            <a:r>
              <a:rPr lang="en-US">
                <a:latin typeface="Arial"/>
                <a:cs typeface="Arial"/>
              </a:rPr>
              <a:t>State Total collected YTD</a:t>
            </a:r>
          </a:p>
          <a:p>
            <a:pPr lvl="1"/>
            <a:r>
              <a:rPr lang="en-US" sz="2800">
                <a:latin typeface="Arial"/>
                <a:cs typeface="Arial"/>
              </a:rPr>
              <a:t>$</a:t>
            </a:r>
            <a:r>
              <a:rPr lang="en-US" sz="2800"/>
              <a:t>1,219,942,233.69</a:t>
            </a:r>
          </a:p>
          <a:p>
            <a:r>
              <a:rPr lang="en-US">
                <a:latin typeface="Arial"/>
                <a:cs typeface="Arial"/>
              </a:rPr>
              <a:t>Checkouts</a:t>
            </a:r>
          </a:p>
          <a:p>
            <a:pPr lvl="1"/>
            <a:r>
              <a:rPr lang="en-US" sz="2800">
                <a:latin typeface="Arial"/>
                <a:cs typeface="Arial"/>
              </a:rPr>
              <a:t>3,357,707</a:t>
            </a:r>
          </a:p>
          <a:p>
            <a:r>
              <a:rPr lang="en-US">
                <a:latin typeface="Arial"/>
                <a:cs typeface="Arial"/>
              </a:rPr>
              <a:t>Ad-valorem Collection</a:t>
            </a:r>
          </a:p>
          <a:p>
            <a:pPr lvl="1"/>
            <a:r>
              <a:rPr lang="en-US" sz="2800">
                <a:latin typeface="Arial"/>
                <a:cs typeface="Arial"/>
              </a:rPr>
              <a:t>$512,453,489.42</a:t>
            </a:r>
          </a:p>
          <a:p>
            <a:pPr marL="457200" lvl="1" indent="0">
              <a:buNone/>
            </a:pPr>
            <a:endParaRPr lang="en-US">
              <a:latin typeface="Arial"/>
              <a:cs typeface="Arial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F95431F-6AF3-9209-30CC-9D36B93FCE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b="1">
                <a:latin typeface="Arial"/>
                <a:cs typeface="Arial"/>
              </a:rPr>
              <a:t>2024 (KAVIS)</a:t>
            </a:r>
            <a:endParaRPr lang="en-US" sz="3200" b="1"/>
          </a:p>
          <a:p>
            <a:r>
              <a:rPr lang="en-US">
                <a:latin typeface="Arial"/>
                <a:cs typeface="Arial"/>
              </a:rPr>
              <a:t>State Total collected YTD</a:t>
            </a:r>
          </a:p>
          <a:p>
            <a:pPr lvl="1"/>
            <a:r>
              <a:rPr lang="en-US" sz="2800">
                <a:latin typeface="Arial"/>
                <a:cs typeface="Arial"/>
              </a:rPr>
              <a:t>$1,222,888,802.33</a:t>
            </a:r>
          </a:p>
          <a:p>
            <a:r>
              <a:rPr lang="en-US">
                <a:latin typeface="Arial"/>
                <a:cs typeface="Arial"/>
              </a:rPr>
              <a:t>Checkouts</a:t>
            </a:r>
          </a:p>
          <a:p>
            <a:pPr lvl="1"/>
            <a:r>
              <a:rPr lang="en-US" sz="2800">
                <a:latin typeface="Arial"/>
                <a:cs typeface="Arial"/>
              </a:rPr>
              <a:t>3,500,657</a:t>
            </a:r>
          </a:p>
          <a:p>
            <a:r>
              <a:rPr lang="en-US">
                <a:latin typeface="Arial"/>
                <a:cs typeface="Arial"/>
              </a:rPr>
              <a:t>Ad-valorem Collection</a:t>
            </a:r>
          </a:p>
          <a:p>
            <a:pPr lvl="1"/>
            <a:r>
              <a:rPr lang="en-US" sz="2800">
                <a:latin typeface="Arial"/>
                <a:cs typeface="Arial"/>
              </a:rPr>
              <a:t>$531,974,607.68</a:t>
            </a:r>
          </a:p>
          <a:p>
            <a:pPr marL="0" indent="0">
              <a:buNone/>
            </a:pPr>
            <a:endParaRPr lang="en-US">
              <a:highlight>
                <a:srgbClr val="FFFF00"/>
              </a:highlight>
              <a:latin typeface="Arial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533210-EA1F-B007-EB1C-F9C222B54F5B}"/>
              </a:ext>
            </a:extLst>
          </p:cNvPr>
          <p:cNvSpPr txBox="1"/>
          <p:nvPr/>
        </p:nvSpPr>
        <p:spPr>
          <a:xfrm>
            <a:off x="2418105" y="6176963"/>
            <a:ext cx="5808000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/>
              <a:t>YTD numbers are January through Oct 29 for 2023 and 2024</a:t>
            </a:r>
          </a:p>
        </p:txBody>
      </p:sp>
    </p:spTree>
    <p:extLst>
      <p:ext uri="{BB962C8B-B14F-4D97-AF65-F5344CB8AC3E}">
        <p14:creationId xmlns:p14="http://schemas.microsoft.com/office/powerpoint/2010/main" val="93688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B18A78-2B9B-16CA-0D7F-2B81DED31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65250"/>
          </a:xfrm>
        </p:spPr>
        <p:txBody>
          <a:bodyPr/>
          <a:lstStyle/>
          <a:p>
            <a:r>
              <a:rPr lang="en-US" dirty="0">
                <a:latin typeface="Arial"/>
                <a:cs typeface="Arial"/>
              </a:rPr>
              <a:t>Collections in Top 10 Counties</a:t>
            </a:r>
            <a:endParaRPr lang="en-US" dirty="0"/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09484A0A-5B9B-15BF-E3AB-3C6C2BA3D3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213174"/>
              </p:ext>
            </p:extLst>
          </p:nvPr>
        </p:nvGraphicFramePr>
        <p:xfrm>
          <a:off x="1104206" y="1762890"/>
          <a:ext cx="9488432" cy="33322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13868">
                  <a:extLst>
                    <a:ext uri="{9D8B030D-6E8A-4147-A177-3AD203B41FA5}">
                      <a16:colId xmlns:a16="http://schemas.microsoft.com/office/drawing/2014/main" val="1022084108"/>
                    </a:ext>
                  </a:extLst>
                </a:gridCol>
                <a:gridCol w="2921658">
                  <a:extLst>
                    <a:ext uri="{9D8B030D-6E8A-4147-A177-3AD203B41FA5}">
                      <a16:colId xmlns:a16="http://schemas.microsoft.com/office/drawing/2014/main" val="3371898890"/>
                    </a:ext>
                  </a:extLst>
                </a:gridCol>
                <a:gridCol w="2921658">
                  <a:extLst>
                    <a:ext uri="{9D8B030D-6E8A-4147-A177-3AD203B41FA5}">
                      <a16:colId xmlns:a16="http://schemas.microsoft.com/office/drawing/2014/main" val="2678474808"/>
                    </a:ext>
                  </a:extLst>
                </a:gridCol>
                <a:gridCol w="2031248">
                  <a:extLst>
                    <a:ext uri="{9D8B030D-6E8A-4147-A177-3AD203B41FA5}">
                      <a16:colId xmlns:a16="http://schemas.microsoft.com/office/drawing/2014/main" val="4166844302"/>
                    </a:ext>
                  </a:extLst>
                </a:gridCol>
              </a:tblGrid>
              <a:tr h="302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County Name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Amt Collected 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Amt Collected 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Difference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353650"/>
                  </a:ext>
                </a:extLst>
              </a:tr>
              <a:tr h="302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Jefferson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$195,426,025.63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$200,354,212.63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9900"/>
                          </a:solidFill>
                          <a:effectLst/>
                          <a:latin typeface="Aptos Narrow" panose="020B0004020202020204" pitchFamily="34" charset="0"/>
                        </a:rPr>
                        <a:t>$4,928,187.00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770851"/>
                  </a:ext>
                </a:extLst>
              </a:tr>
              <a:tr h="302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Fayette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$84,501,960.38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$88,539,490.69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9900"/>
                          </a:solidFill>
                          <a:effectLst/>
                          <a:latin typeface="Aptos Narrow" panose="020B0004020202020204" pitchFamily="34" charset="0"/>
                        </a:rPr>
                        <a:t>$4,037,530.31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8090899"/>
                  </a:ext>
                </a:extLst>
              </a:tr>
              <a:tr h="302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Boone  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$41,474,983.42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$42,646,669.13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9900"/>
                          </a:solidFill>
                          <a:effectLst/>
                          <a:latin typeface="Aptos Narrow" panose="020B0004020202020204" pitchFamily="34" charset="0"/>
                        </a:rPr>
                        <a:t>$1,171,685.71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241200"/>
                  </a:ext>
                </a:extLst>
              </a:tr>
              <a:tr h="302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Kenton 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$40,456,655.20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$42,462,711.55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9900"/>
                          </a:solidFill>
                          <a:effectLst/>
                          <a:latin typeface="Aptos Narrow" panose="020B0004020202020204" pitchFamily="34" charset="0"/>
                        </a:rPr>
                        <a:t>$2,006,056.35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053066"/>
                  </a:ext>
                </a:extLst>
              </a:tr>
              <a:tr h="302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Warren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$39,428,754.26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$40,437,643.19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9900"/>
                          </a:solidFill>
                          <a:effectLst/>
                          <a:latin typeface="Aptos Narrow" panose="020B0004020202020204" pitchFamily="34" charset="0"/>
                        </a:rPr>
                        <a:t>$1,008,888.93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800747"/>
                  </a:ext>
                </a:extLst>
              </a:tr>
              <a:tr h="302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Hardin 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$31,735,898.30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$32,757,747.57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9900"/>
                          </a:solidFill>
                          <a:effectLst/>
                          <a:latin typeface="Aptos Narrow" panose="020B0004020202020204" pitchFamily="34" charset="0"/>
                        </a:rPr>
                        <a:t>$1,021,849.27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3574398"/>
                  </a:ext>
                </a:extLst>
              </a:tr>
              <a:tr h="302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Madison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$27,776,203.48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$29,734,836.64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9900"/>
                          </a:solidFill>
                          <a:effectLst/>
                          <a:latin typeface="Aptos Narrow" panose="020B0004020202020204" pitchFamily="34" charset="0"/>
                        </a:rPr>
                        <a:t>$1,958,633.16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309265"/>
                  </a:ext>
                </a:extLst>
              </a:tr>
              <a:tr h="302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Daviess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$25,384,698.05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$26,263,073.69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9900"/>
                          </a:solidFill>
                          <a:effectLst/>
                          <a:latin typeface="Aptos Narrow" panose="020B0004020202020204" pitchFamily="34" charset="0"/>
                        </a:rPr>
                        <a:t>$878,375.64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4257888"/>
                  </a:ext>
                </a:extLst>
              </a:tr>
              <a:tr h="302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Pulaski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$24,575,004.37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$25,139,214.18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9900"/>
                          </a:solidFill>
                          <a:effectLst/>
                          <a:latin typeface="Aptos Narrow" panose="020B0004020202020204" pitchFamily="34" charset="0"/>
                        </a:rPr>
                        <a:t>$564,209.81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806185"/>
                  </a:ext>
                </a:extLst>
              </a:tr>
              <a:tr h="302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Oldham 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$22,398,253.31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$24,261,236.02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9900"/>
                          </a:solidFill>
                          <a:effectLst/>
                          <a:latin typeface="Aptos Narrow" panose="020B0004020202020204" pitchFamily="34" charset="0"/>
                        </a:rPr>
                        <a:t>$1,862,982.71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6462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7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BB73D5-240A-22C8-E858-9540468395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24A21C4-48FC-3E4F-F63B-C80D13906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latin typeface="Arial"/>
                <a:cs typeface="Arial"/>
              </a:rPr>
              <a:t>Future KAVIS Related Implementations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5329D7-3849-2CB2-24D8-A26DE1DB1A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latin typeface="Arial"/>
                <a:cs typeface="Arial"/>
              </a:rPr>
              <a:t>Centralized Lien Management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Arial"/>
                <a:cs typeface="Arial"/>
              </a:rPr>
              <a:t>KYELT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Arial"/>
                <a:cs typeface="Arial"/>
              </a:rPr>
              <a:t>Fleets with un-expiring plates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Arial"/>
                <a:cs typeface="Arial"/>
              </a:rPr>
              <a:t>PVA/DOR Valuation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Arial"/>
                <a:cs typeface="Arial"/>
              </a:rPr>
              <a:t>Electric Vehicles</a:t>
            </a:r>
          </a:p>
          <a:p>
            <a:r>
              <a:rPr lang="en-US" sz="2400" dirty="0">
                <a:latin typeface="Arial"/>
                <a:cs typeface="Arial"/>
              </a:rPr>
              <a:t>Web Renewal Enhancements</a:t>
            </a:r>
          </a:p>
          <a:p>
            <a:r>
              <a:rPr lang="en-US" sz="2400" dirty="0">
                <a:latin typeface="Arial"/>
                <a:cs typeface="Arial"/>
              </a:rPr>
              <a:t>On demand printing of temp tags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E87A4F-9BFF-DD7D-E1BA-F0E2D9983AE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>
                <a:latin typeface="Arial"/>
                <a:cs typeface="Arial"/>
              </a:rPr>
              <a:t>Electronic Sheriff Inspection</a:t>
            </a:r>
            <a:endParaRPr lang="en-US"/>
          </a:p>
          <a:p>
            <a:pPr>
              <a:lnSpc>
                <a:spcPct val="120000"/>
              </a:lnSpc>
            </a:pPr>
            <a:r>
              <a:rPr lang="en-US" sz="2400">
                <a:latin typeface="Arial"/>
                <a:cs typeface="Arial"/>
              </a:rPr>
              <a:t>Improved Verification</a:t>
            </a:r>
            <a:endParaRPr lang="en-US"/>
          </a:p>
          <a:p>
            <a:pPr lvl="1">
              <a:lnSpc>
                <a:spcPct val="120000"/>
              </a:lnSpc>
            </a:pPr>
            <a:r>
              <a:rPr lang="en-US">
                <a:latin typeface="Arial"/>
                <a:cs typeface="Arial"/>
              </a:rPr>
              <a:t>Organizations</a:t>
            </a:r>
          </a:p>
          <a:p>
            <a:pPr lvl="1">
              <a:lnSpc>
                <a:spcPct val="120000"/>
              </a:lnSpc>
            </a:pPr>
            <a:r>
              <a:rPr lang="en-US">
                <a:latin typeface="Arial"/>
                <a:cs typeface="Arial"/>
              </a:rPr>
              <a:t>Individuals without KY License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Arial"/>
                <a:cs typeface="Arial"/>
              </a:rPr>
              <a:t>Insurance System Modernization</a:t>
            </a:r>
          </a:p>
        </p:txBody>
      </p:sp>
    </p:spTree>
    <p:extLst>
      <p:ext uri="{BB962C8B-B14F-4D97-AF65-F5344CB8AC3E}">
        <p14:creationId xmlns:p14="http://schemas.microsoft.com/office/powerpoint/2010/main" val="380513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C8EE7C-E460-0612-36AD-5413782E3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49" y="1422401"/>
            <a:ext cx="11307041" cy="520007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Allows Dealerships to submit vehicle transactions, supporting documents, and fees electronically to the county clerk</a:t>
            </a:r>
          </a:p>
          <a:p>
            <a:r>
              <a:rPr lang="en-US" dirty="0">
                <a:latin typeface="Arial"/>
                <a:cs typeface="Arial"/>
              </a:rPr>
              <a:t>Allows County Clerks to review and reject electronically to request corrections</a:t>
            </a:r>
          </a:p>
          <a:p>
            <a:r>
              <a:rPr lang="en-US" dirty="0">
                <a:latin typeface="Arial"/>
                <a:cs typeface="Arial"/>
              </a:rPr>
              <a:t>Allow liens to be electronically requested in the driver's county of residence</a:t>
            </a:r>
          </a:p>
          <a:p>
            <a:r>
              <a:rPr lang="en-US" dirty="0">
                <a:latin typeface="Arial"/>
                <a:cs typeface="Arial"/>
              </a:rPr>
              <a:t>Dealerships must be approved by Motor Vehicle Licensing to participate</a:t>
            </a:r>
          </a:p>
          <a:p>
            <a:r>
              <a:rPr lang="en-US" sz="2600" dirty="0"/>
              <a:t>KAVIS is working on the integration with the ELT system which will increase speed and accuracy of vehicle transactions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E9583F-56B6-7705-2A8D-4A9E0D8DF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65250"/>
          </a:xfrm>
        </p:spPr>
        <p:txBody>
          <a:bodyPr/>
          <a:lstStyle/>
          <a:p>
            <a:r>
              <a:rPr lang="en-US" sz="4100" dirty="0"/>
              <a:t>KY Electronic Lien and Titling (KYELT)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239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EA082-C1A4-2D18-8246-3D03FE811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83" y="1440873"/>
            <a:ext cx="11333018" cy="5181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April 2024 – ELT Pilot with 8 Counties and Dealerships</a:t>
            </a:r>
            <a:endParaRPr lang="en-US" dirty="0"/>
          </a:p>
          <a:p>
            <a:r>
              <a:rPr lang="en-US" dirty="0">
                <a:latin typeface="Arial"/>
                <a:cs typeface="Arial"/>
              </a:rPr>
              <a:t>August 2024 – October 2024 – Statewide rollout</a:t>
            </a:r>
          </a:p>
          <a:p>
            <a:pPr lvl="1"/>
            <a:r>
              <a:rPr lang="en-US" dirty="0">
                <a:latin typeface="Arial"/>
                <a:cs typeface="Arial"/>
              </a:rPr>
              <a:t>All County Clerk able to accept Electronic Title Packets via the </a:t>
            </a:r>
            <a:r>
              <a:rPr lang="en-US" dirty="0" err="1">
                <a:latin typeface="Arial"/>
                <a:cs typeface="Arial"/>
              </a:rPr>
              <a:t>KyELT</a:t>
            </a:r>
            <a:r>
              <a:rPr lang="en-US" dirty="0">
                <a:latin typeface="Arial"/>
                <a:cs typeface="Arial"/>
              </a:rPr>
              <a:t> system</a:t>
            </a:r>
          </a:p>
          <a:p>
            <a:pPr lvl="1"/>
            <a:r>
              <a:rPr lang="en-US" dirty="0">
                <a:latin typeface="Arial"/>
                <a:cs typeface="Arial"/>
              </a:rPr>
              <a:t>115 County Clerks have processed transactions</a:t>
            </a:r>
          </a:p>
          <a:p>
            <a:pPr lvl="1"/>
            <a:r>
              <a:rPr lang="en-US" dirty="0">
                <a:latin typeface="Arial"/>
                <a:cs typeface="Arial"/>
              </a:rPr>
              <a:t>150 MVL approved dealerships</a:t>
            </a:r>
          </a:p>
          <a:p>
            <a:pPr lvl="1"/>
            <a:r>
              <a:rPr lang="en-US" dirty="0">
                <a:latin typeface="Arial"/>
                <a:cs typeface="Arial"/>
              </a:rPr>
              <a:t>6,205 transactions completed </a:t>
            </a:r>
          </a:p>
          <a:p>
            <a:r>
              <a:rPr lang="en-US" dirty="0">
                <a:latin typeface="Arial"/>
                <a:cs typeface="Arial"/>
              </a:rPr>
              <a:t>2025</a:t>
            </a:r>
          </a:p>
          <a:p>
            <a:pPr lvl="1"/>
            <a:r>
              <a:rPr lang="en-US" dirty="0">
                <a:latin typeface="Arial"/>
                <a:cs typeface="Arial"/>
              </a:rPr>
              <a:t>Direct KAVIS integration</a:t>
            </a:r>
          </a:p>
          <a:p>
            <a:pPr lvl="1"/>
            <a:r>
              <a:rPr lang="en-US" dirty="0">
                <a:latin typeface="Arial"/>
                <a:cs typeface="Arial"/>
              </a:rPr>
              <a:t>Full Lien Management system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4762F-5581-054A-C614-2FBC8DA19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87423"/>
          </a:xfrm>
        </p:spPr>
        <p:txBody>
          <a:bodyPr/>
          <a:lstStyle/>
          <a:p>
            <a:r>
              <a:rPr lang="en-US" dirty="0">
                <a:latin typeface="Arial"/>
                <a:cs typeface="Arial"/>
              </a:rPr>
              <a:t>KYELT 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848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4C38197-F34C-B7C3-A206-2629F007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4488"/>
          </a:xfrm>
        </p:spPr>
        <p:txBody>
          <a:bodyPr/>
          <a:lstStyle/>
          <a:p>
            <a:r>
              <a:rPr lang="en-US" dirty="0">
                <a:latin typeface="Arial"/>
                <a:cs typeface="Arial"/>
              </a:rPr>
              <a:t>ELT Processing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D44C95-9082-3D59-08B6-5D379143A3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507" y="1889847"/>
            <a:ext cx="9388186" cy="379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639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DAD168F-36BD-748C-54A0-A1DA9F18482F}"/>
              </a:ext>
            </a:extLst>
          </p:cNvPr>
          <p:cNvSpPr txBox="1">
            <a:spLocks/>
          </p:cNvSpPr>
          <p:nvPr/>
        </p:nvSpPr>
        <p:spPr>
          <a:xfrm>
            <a:off x="0" y="6367748"/>
            <a:ext cx="12192000" cy="490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+mn-lt"/>
              </a:rPr>
              <a:t>- QUESTIONS -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04F3444-4708-8680-B241-A7D44DABB664}"/>
              </a:ext>
            </a:extLst>
          </p:cNvPr>
          <p:cNvSpPr txBox="1">
            <a:spLocks/>
          </p:cNvSpPr>
          <p:nvPr/>
        </p:nvSpPr>
        <p:spPr>
          <a:xfrm>
            <a:off x="3602182" y="1"/>
            <a:ext cx="8589818" cy="63677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+mn-lt"/>
              </a:rPr>
              <a:t>INTERIM JOINT COMMITTEE</a:t>
            </a:r>
            <a:br>
              <a:rPr lang="en-US" sz="3500" b="1" dirty="0">
                <a:latin typeface="+mn-lt"/>
              </a:rPr>
            </a:br>
            <a:r>
              <a:rPr lang="en-US" sz="3500" b="1" dirty="0">
                <a:latin typeface="+mn-lt"/>
              </a:rPr>
              <a:t>ON TRANSPORTATION</a:t>
            </a:r>
            <a:endParaRPr lang="en-US" sz="3500" dirty="0">
              <a:latin typeface="+mn-lt"/>
            </a:endParaRPr>
          </a:p>
          <a:p>
            <a:pPr algn="ctr"/>
            <a:r>
              <a:rPr lang="en-US" sz="2000" dirty="0">
                <a:latin typeface="+mn-lt"/>
              </a:rPr>
              <a:t>November 8, 2024</a:t>
            </a:r>
            <a:endParaRPr lang="en-US" sz="1900" b="1" dirty="0">
              <a:latin typeface="+mn-lt"/>
            </a:endParaRPr>
          </a:p>
          <a:p>
            <a:pPr algn="ctr"/>
            <a:r>
              <a:rPr lang="en-US" sz="3000" b="1" dirty="0">
                <a:latin typeface="+mn-lt"/>
              </a:rPr>
              <a:t>KAVIS Program Update</a:t>
            </a:r>
          </a:p>
          <a:p>
            <a:pPr algn="ctr"/>
            <a:r>
              <a:rPr lang="en-US" sz="2500" dirty="0">
                <a:latin typeface="+mn-lt"/>
              </a:rPr>
              <a:t>Heather Stout, Director</a:t>
            </a:r>
            <a:br>
              <a:rPr lang="en-US" sz="2500" dirty="0">
                <a:latin typeface="+mn-lt"/>
              </a:rPr>
            </a:br>
            <a:r>
              <a:rPr lang="en-US" sz="2500" dirty="0">
                <a:latin typeface="+mn-lt"/>
              </a:rPr>
              <a:t>Department of Information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3606215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600"/>
      </a:accent1>
      <a:accent2>
        <a:srgbClr val="003764"/>
      </a:accent2>
      <a:accent3>
        <a:srgbClr val="5EB3E4"/>
      </a:accent3>
      <a:accent4>
        <a:srgbClr val="7F7F7F"/>
      </a:accent4>
      <a:accent5>
        <a:srgbClr val="3A3838"/>
      </a:accent5>
      <a:accent6>
        <a:srgbClr val="D8D9D7"/>
      </a:accent6>
      <a:hlink>
        <a:srgbClr val="2F5496"/>
      </a:hlink>
      <a:folHlink>
        <a:srgbClr val="833C0B"/>
      </a:folHlink>
    </a:clrScheme>
    <a:fontScheme name="KYTC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YTCtemplate-TK-Main" id="{22726168-3B46-40B8-A768-46457C010A69}" vid="{A4A589BF-1008-4871-A046-32F5178A76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ab2f6f1-0821-4b71-8c0e-6b042c9ddd4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A77229A91BE640963C7E500CC3FB7D" ma:contentTypeVersion="14" ma:contentTypeDescription="Create a new document." ma:contentTypeScope="" ma:versionID="acae73532a35fcfa014bd9efa4f5ea83">
  <xsd:schema xmlns:xsd="http://www.w3.org/2001/XMLSchema" xmlns:xs="http://www.w3.org/2001/XMLSchema" xmlns:p="http://schemas.microsoft.com/office/2006/metadata/properties" xmlns:ns3="fab2f6f1-0821-4b71-8c0e-6b042c9ddd41" xmlns:ns4="8a9cb5dc-ad0b-4f4d-b7a4-05b6221d4e38" targetNamespace="http://schemas.microsoft.com/office/2006/metadata/properties" ma:root="true" ma:fieldsID="6c3a1cedef2793420f731092fe13ee50" ns3:_="" ns4:_="">
    <xsd:import namespace="fab2f6f1-0821-4b71-8c0e-6b042c9ddd41"/>
    <xsd:import namespace="8a9cb5dc-ad0b-4f4d-b7a4-05b6221d4e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b2f6f1-0821-4b71-8c0e-6b042c9ddd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cb5dc-ad0b-4f4d-b7a4-05b6221d4e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426708-9BF1-44E3-979E-82F59981BDC5}">
  <ds:schemaRefs>
    <ds:schemaRef ds:uri="8a9cb5dc-ad0b-4f4d-b7a4-05b6221d4e38"/>
    <ds:schemaRef ds:uri="fab2f6f1-0821-4b71-8c0e-6b042c9ddd4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90EC3D7-E756-4517-9312-3AEC41EE58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193435-C47C-4457-BC11-75D2D353601B}">
  <ds:schemaRefs>
    <ds:schemaRef ds:uri="8a9cb5dc-ad0b-4f4d-b7a4-05b6221d4e38"/>
    <ds:schemaRef ds:uri="fab2f6f1-0821-4b71-8c0e-6b042c9ddd4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KYTCtemplate-TK-Main</Template>
  <TotalTime>14</TotalTime>
  <Words>368</Words>
  <Application>Microsoft Office PowerPoint</Application>
  <PresentationFormat>Widescreen</PresentationFormat>
  <Paragraphs>107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 Narrow</vt:lpstr>
      <vt:lpstr>Arial</vt:lpstr>
      <vt:lpstr>Arial,Sans-Serif</vt:lpstr>
      <vt:lpstr>Calibri</vt:lpstr>
      <vt:lpstr>Office Theme</vt:lpstr>
      <vt:lpstr>PowerPoint Presentation</vt:lpstr>
      <vt:lpstr>PowerPoint Presentation</vt:lpstr>
      <vt:lpstr>Comparisons 2023 vs 2024  </vt:lpstr>
      <vt:lpstr>Collections in Top 10 Counties</vt:lpstr>
      <vt:lpstr>Future KAVIS Related Implementations</vt:lpstr>
      <vt:lpstr>KY Electronic Lien and Titling (KYELT)</vt:lpstr>
      <vt:lpstr>KYELT Timeline</vt:lpstr>
      <vt:lpstr>ELT Processing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KAVIS Program Update</dc:title>
  <dc:creator>Stout, Heather L (KYTC)</dc:creator>
  <cp:lastModifiedBy>Bishop, Kenny S (KYTC)</cp:lastModifiedBy>
  <cp:revision>6</cp:revision>
  <cp:lastPrinted>2023-10-11T16:29:58Z</cp:lastPrinted>
  <dcterms:created xsi:type="dcterms:W3CDTF">2022-10-27T12:13:39Z</dcterms:created>
  <dcterms:modified xsi:type="dcterms:W3CDTF">2024-11-04T22:16:26Z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0x0101004EA77229A91BE640963C7E500CC3FB7D</vt:lpwstr>
  </property>
</Properties>
</file>