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0" r:id="rId5"/>
    <p:sldId id="282" r:id="rId6"/>
    <p:sldId id="372" r:id="rId7"/>
    <p:sldId id="370" r:id="rId8"/>
    <p:sldId id="285" r:id="rId9"/>
    <p:sldId id="373" r:id="rId10"/>
    <p:sldId id="27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674174-B6AB-44E6-6289-A302DD552E8A}" name="Craig, Berry [NN-US]" initials="BC" userId="S::Berry.Craig@parsons.com::65698f5e-48cb-46b2-af59-fe7fec35ed84" providerId="AD"/>
  <p188:author id="{2A7319DA-1052-46AA-8436-28A4CCC967B0}" name="Peterson, Mindy [NN-US]" initials="P[" userId="S::mindy.peterson@parsons.com::c6636657-7dd3-4611-aec0-ed284caa80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y Craig" initials="BC" lastIdx="4" clrIdx="0">
    <p:extLst>
      <p:ext uri="{19B8F6BF-5375-455C-9EA6-DF929625EA0E}">
        <p15:presenceInfo xmlns:p15="http://schemas.microsoft.com/office/powerpoint/2012/main" userId="S::berry@c2strategic.com::7535d2df-b015-4f84-babd-3f78a2290ba7" providerId="AD"/>
      </p:ext>
    </p:extLst>
  </p:cmAuthor>
  <p:cmAuthor id="2" name="Craig, Berry [NN-US]" initials="CB[U" lastIdx="4" clrIdx="1">
    <p:extLst>
      <p:ext uri="{19B8F6BF-5375-455C-9EA6-DF929625EA0E}">
        <p15:presenceInfo xmlns:p15="http://schemas.microsoft.com/office/powerpoint/2012/main" userId="S::Berry.Craig@parsons.com::65698f5e-48cb-46b2-af59-fe7fec35e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4"/>
    <a:srgbClr val="CF391E"/>
    <a:srgbClr val="80B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22F9A-F90B-4F29-A10E-93721CFA72AB}" v="67" dt="2025-07-08T22:43:01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1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ncer, Amanda R (KYTC)" userId="dbcdc197-b3a0-4988-9b67-c257ecd83a0a" providerId="ADAL" clId="{E9A22F9A-F90B-4F29-A10E-93721CFA72AB}"/>
    <pc:docChg chg="undo custSel modSld">
      <pc:chgData name="Spencer, Amanda R (KYTC)" userId="dbcdc197-b3a0-4988-9b67-c257ecd83a0a" providerId="ADAL" clId="{E9A22F9A-F90B-4F29-A10E-93721CFA72AB}" dt="2025-07-10T20:28:12.920" v="124" actId="20577"/>
      <pc:docMkLst>
        <pc:docMk/>
      </pc:docMkLst>
      <pc:sldChg chg="modSp mod">
        <pc:chgData name="Spencer, Amanda R (KYTC)" userId="dbcdc197-b3a0-4988-9b67-c257ecd83a0a" providerId="ADAL" clId="{E9A22F9A-F90B-4F29-A10E-93721CFA72AB}" dt="2025-07-10T20:28:12.920" v="124" actId="20577"/>
        <pc:sldMkLst>
          <pc:docMk/>
          <pc:sldMk cId="410001931" sldId="373"/>
        </pc:sldMkLst>
        <pc:spChg chg="mod">
          <ac:chgData name="Spencer, Amanda R (KYTC)" userId="dbcdc197-b3a0-4988-9b67-c257ecd83a0a" providerId="ADAL" clId="{E9A22F9A-F90B-4F29-A10E-93721CFA72AB}" dt="2025-07-10T20:28:12.920" v="124" actId="20577"/>
          <ac:spMkLst>
            <pc:docMk/>
            <pc:sldMk cId="410001931" sldId="373"/>
            <ac:spMk id="23" creationId="{DC5F885D-5BD3-F72D-9FB5-88E7C65EF1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FDA9C-C0EB-4486-A726-F200D3FD29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2F959-7F08-4D4E-825C-F1F81AC9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5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3A37-F79E-C8B9-A148-49A4A916D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71204-2FC6-FD8E-7074-B70A5EE97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8EB42-260A-B4C5-69D6-E2A1C8AFC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5704-6656-667F-2D0C-925C32751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2F959-7F08-4D4E-825C-F1F81AC90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3DA9-8614-A9E3-B3DF-673E92FB5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F7AE7-7602-9194-2D9A-5B550C66E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32D7B-1F24-E322-85D0-C5081881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939A-6843-9FE1-D3B4-726343AD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73AD-837E-B3DE-B601-26CB2663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1BF8-17B2-BE5C-0D75-62949193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69991-C00A-646F-6222-17B94E49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55B3E-4389-F085-A90B-41EA6CCA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E5C7-523D-7CDC-B5C2-6249CAB6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9F8C-F627-8533-0EB1-DD3EDA26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6D0C1-ED42-30AF-8567-D6878BCC2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DA0CA-270A-7BDD-D444-6E826313A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229D-CF71-09C6-14F3-07F5BF45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C6CEE-0E18-8565-C02E-2E1BC392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0BA86-B9A5-6A0C-A9DE-FAA09E0E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69D2-91FA-290D-092D-143D7656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F9335-13C5-8F78-64D6-0B02FE31F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C698-C41A-BCD9-E302-E211A798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8B5AA-3A5A-1233-BA9A-0175D792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5728-8697-208E-D09C-87029585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116D-77DC-36FD-7E42-DB1ED882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10D4-3FD9-F86C-2ED7-95592F49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191D-2719-42CF-7508-7E4C6F83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B5D1-F04C-14FD-92F5-9B77E055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F066-1146-0F05-BB92-FB3B0FBF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28C7-8C10-0DAC-BA4C-B5C3879E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2CFD-548D-86B2-D705-F7698514C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C8F57-7C85-AF66-BA4B-9EC94A6A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A655A-6A4E-1F19-50AD-1FDED5AB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E7BE7-3234-EFB3-506A-6A2520D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F8806-790D-CF8E-8257-F63CD727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9A51-4B29-4C5A-E3A6-6E4173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66427-06AB-7590-920B-422D1C13D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4E468-D601-D35E-5EE0-1383333B2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A0B4-97A0-9427-753D-5015F58B1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D51A0-E320-B5D8-56BF-141176D54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C7D1-0F34-179E-BE8E-BFE3D59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5DF73-F156-8B26-8999-718EE8D8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65D2E-D679-C583-327A-CE7B626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CF0D-AC06-AE53-0213-802CBC3C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DCF33-5316-C698-CD0C-B16B35D1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86A1D-E3D7-7837-9DD7-993FC0AE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A7ED5-ADBB-F9A7-089F-FCE2B9E1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C34B6-A8F7-B6FD-1B07-9CAC5F52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55FED-29E8-8C34-BDC7-DF92A57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F50D-B062-C649-5903-7BBC3C7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A14-7DD7-46F1-AA7A-D2BADBCE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AB18-DE11-1616-B7FA-638D4E5D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F5819-00B8-899B-A121-165E85E01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628D3-A94A-6414-F79A-4A66FD06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F079E-8DC5-0A75-C926-E65ABD70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5ABDA-49A2-3EBB-08CA-3FB9C08F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9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6C0D-55D2-D91A-BEBA-2821B2CE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A2FD5-FA92-5994-D074-6C151D98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A5ECD-6EA1-44F0-C8D5-203BC068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0E17D-8FFD-7671-560D-A5EFADEF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F1586-9933-FCD6-0233-F1247198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37E3-F655-FD04-647E-A6CCAE46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C52D0-5DB3-25E3-B176-A72FD780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2432D-6AB3-7ECF-4E28-F4FB8A9E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D6D35-643D-03C0-40EC-4452A6A09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C003-4EBF-AD40-9635-FC9D9792DC4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32EA-6F4E-3F8A-8A2F-636FF545D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B85F-6653-8402-E956-E60EC216E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C8CD-961A-BB42-BB54-B772893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9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nature, outdoor, hill&#10;&#10;Description automatically generated">
            <a:extLst>
              <a:ext uri="{FF2B5EF4-FFF2-40B4-BE49-F238E27FC236}">
                <a16:creationId xmlns:a16="http://schemas.microsoft.com/office/drawing/2014/main" id="{1A9EF4A1-2587-4ED8-86E8-5F4ED3CED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" b="34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DFFBD-47D8-4428-BB74-24376FFB1ED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BDC095-50D0-0638-FF8C-20ED8B83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08" y="1412267"/>
            <a:ext cx="5757965" cy="2159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193557-BDC2-773E-FDD2-3E5918993BB6}"/>
              </a:ext>
            </a:extLst>
          </p:cNvPr>
          <p:cNvSpPr/>
          <p:nvPr/>
        </p:nvSpPr>
        <p:spPr>
          <a:xfrm>
            <a:off x="-118754" y="4657169"/>
            <a:ext cx="6494035" cy="515196"/>
          </a:xfrm>
          <a:prstGeom prst="rect">
            <a:avLst/>
          </a:prstGeom>
          <a:solidFill>
            <a:srgbClr val="CF3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531E-7C9B-7B26-4301-5DC494B6518F}"/>
              </a:ext>
            </a:extLst>
          </p:cNvPr>
          <p:cNvSpPr txBox="1"/>
          <p:nvPr/>
        </p:nvSpPr>
        <p:spPr>
          <a:xfrm>
            <a:off x="185867" y="4757809"/>
            <a:ext cx="61058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"/>
                <a:ea typeface="Palatino" pitchFamily="2" charset="0"/>
                <a:cs typeface="Open Sans Light"/>
              </a:rPr>
              <a:t>July 14, 2025</a:t>
            </a:r>
            <a:endParaRPr lang="en-US" dirty="0">
              <a:solidFill>
                <a:schemeClr val="bg1"/>
              </a:solidFill>
              <a:latin typeface="Palatino" pitchFamily="2" charset="0"/>
              <a:ea typeface="Palatino" pitchFamily="2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100FD-B94E-CF1B-45D3-8A9ED40E4874}"/>
              </a:ext>
            </a:extLst>
          </p:cNvPr>
          <p:cNvSpPr/>
          <p:nvPr/>
        </p:nvSpPr>
        <p:spPr>
          <a:xfrm>
            <a:off x="-118753" y="3571504"/>
            <a:ext cx="6704112" cy="1109553"/>
          </a:xfrm>
          <a:prstGeom prst="rect">
            <a:avLst/>
          </a:prstGeom>
          <a:solidFill>
            <a:srgbClr val="0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EF37BB-BD8E-44B5-9B05-FE4FBDA96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7000"/>
          </a:blip>
          <a:srcRect l="3657" r="67419" b="6000"/>
          <a:stretch/>
        </p:blipFill>
        <p:spPr>
          <a:xfrm>
            <a:off x="6469973" y="-1"/>
            <a:ext cx="562733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75BB3-F74E-4346-298C-5E68744CAAB2}"/>
              </a:ext>
            </a:extLst>
          </p:cNvPr>
          <p:cNvSpPr txBox="1"/>
          <p:nvPr/>
        </p:nvSpPr>
        <p:spPr>
          <a:xfrm>
            <a:off x="204340" y="3637443"/>
            <a:ext cx="608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Forza Black" pitchFamily="2" charset="0"/>
              </a:rPr>
              <a:t>Completing the Connection </a:t>
            </a:r>
          </a:p>
          <a:p>
            <a:r>
              <a:rPr lang="en-US" sz="2800" b="1" dirty="0">
                <a:solidFill>
                  <a:schemeClr val="bg1"/>
                </a:solidFill>
                <a:latin typeface="Forza Black" pitchFamily="2" charset="0"/>
              </a:rPr>
              <a:t>I-69 ORX Section 2</a:t>
            </a:r>
          </a:p>
        </p:txBody>
      </p:sp>
    </p:spTree>
    <p:extLst>
      <p:ext uri="{BB962C8B-B14F-4D97-AF65-F5344CB8AC3E}">
        <p14:creationId xmlns:p14="http://schemas.microsoft.com/office/powerpoint/2010/main" val="25601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map of the state of mississippi&#10;&#10;AI-generated content may be incorrect.">
            <a:extLst>
              <a:ext uri="{FF2B5EF4-FFF2-40B4-BE49-F238E27FC236}">
                <a16:creationId xmlns:a16="http://schemas.microsoft.com/office/drawing/2014/main" id="{00B41166-0842-2FD3-3CBE-9B6C6945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-3" b="-3"/>
          <a:stretch/>
        </p:blipFill>
        <p:spPr bwMode="auto">
          <a:xfrm>
            <a:off x="7722783" y="3333739"/>
            <a:ext cx="3004920" cy="34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B6B9E-FA32-1389-B3AE-0CF7A929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41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6B83F-8B6F-D5CD-DECD-C6BCCABB3B8F}"/>
              </a:ext>
            </a:extLst>
          </p:cNvPr>
          <p:cNvSpPr/>
          <p:nvPr/>
        </p:nvSpPr>
        <p:spPr>
          <a:xfrm>
            <a:off x="0" y="843148"/>
            <a:ext cx="1365662" cy="190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D844B0-38F2-4384-F46C-C10D0C539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63" y="190238"/>
            <a:ext cx="1621603" cy="561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60539-B0FD-B4A2-895C-368BA43D030E}"/>
              </a:ext>
            </a:extLst>
          </p:cNvPr>
          <p:cNvSpPr txBox="1"/>
          <p:nvPr/>
        </p:nvSpPr>
        <p:spPr>
          <a:xfrm>
            <a:off x="315128" y="73707"/>
            <a:ext cx="10753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>
                    <a:lumMod val="95000"/>
                  </a:schemeClr>
                </a:solidFill>
                <a:latin typeface="Forza Black" pitchFamily="2" charset="0"/>
              </a:rPr>
              <a:t>I-69: PROGRESS IN BOTH STATES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45B312-450D-4D44-8B2A-C45B63BC74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51" t="16112" r="9601" b="15891"/>
          <a:stretch/>
        </p:blipFill>
        <p:spPr>
          <a:xfrm>
            <a:off x="201634" y="1059858"/>
            <a:ext cx="6195449" cy="526544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E81D5B3-5764-2F33-D255-F767F05A9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5219" y="5877912"/>
            <a:ext cx="785946" cy="785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CE412-0399-6D25-0AEE-5ACC8EBB6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005294" y="5159206"/>
            <a:ext cx="1035871" cy="586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04F8A-6118-4F5B-8B87-391A133F7B0C}"/>
              </a:ext>
            </a:extLst>
          </p:cNvPr>
          <p:cNvSpPr txBox="1"/>
          <p:nvPr/>
        </p:nvSpPr>
        <p:spPr>
          <a:xfrm>
            <a:off x="6001732" y="1062372"/>
            <a:ext cx="4288741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latin typeface="Forza Black" pitchFamily="2" charset="0"/>
            </a:endParaRPr>
          </a:p>
          <a:p>
            <a:r>
              <a:rPr lang="en-US" sz="2200" b="1" dirty="0">
                <a:latin typeface="Forza Black" pitchFamily="2" charset="0"/>
              </a:rPr>
              <a:t>INDIANA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/>
              </a:rPr>
              <a:t>Complete from Evansville to Indianapolis</a:t>
            </a:r>
            <a:endParaRPr lang="en-US" sz="2000" dirty="0">
              <a:latin typeface="Palatino"/>
              <a:ea typeface="Calibri Light"/>
              <a:cs typeface="Calibri Light"/>
            </a:endParaRPr>
          </a:p>
          <a:p>
            <a:endParaRPr lang="en-US" sz="2000" b="1" dirty="0">
              <a:latin typeface="Forza Black" pitchFamily="2" charset="0"/>
            </a:endParaRPr>
          </a:p>
          <a:p>
            <a:r>
              <a:rPr lang="en-US" sz="2200" b="1" dirty="0">
                <a:latin typeface="Forza Black" pitchFamily="2" charset="0"/>
              </a:rPr>
              <a:t>KENTUCKY</a:t>
            </a:r>
            <a:r>
              <a:rPr lang="en-US" sz="2400" b="1" dirty="0">
                <a:latin typeface="Forza Black" pitchFamily="2" charset="0"/>
              </a:rPr>
              <a:t> </a:t>
            </a:r>
            <a:r>
              <a:rPr lang="en-US" sz="2200" b="1" dirty="0">
                <a:latin typeface="Forza Black" pitchFamily="2" charset="0"/>
              </a:rPr>
              <a:t>INVESTMENT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Forza Black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/>
              </a:rPr>
              <a:t>~147 miles in place from Henderson to Fulton</a:t>
            </a:r>
          </a:p>
          <a:p>
            <a:endParaRPr lang="en-US" sz="2000" b="1" dirty="0">
              <a:latin typeface="Forza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1C1CC-BCCC-D771-23DC-80EA87E8B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51FA43C-1DC6-AC54-15EF-3782B1655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43578-8D29-3DD1-D52C-5C15334277FA}"/>
              </a:ext>
            </a:extLst>
          </p:cNvPr>
          <p:cNvSpPr txBox="1"/>
          <p:nvPr/>
        </p:nvSpPr>
        <p:spPr>
          <a:xfrm>
            <a:off x="6916561" y="1184683"/>
            <a:ext cx="5043841" cy="3707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ORX will complete the I-69 connection between Evansville and Henderson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Interstate cross-river connectivity will reduce traffic and delays and improve safety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Includes 11+ miles of new interstate and 4-lane river crossing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Calibri" panose="020F0502020204030204"/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Construction underway in Henderson (Section 1) and Evansville (Section 3)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9ECD61-1AA1-EED1-506F-4FB52879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191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AB6894-C2D1-BEAF-3D76-00311E8A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" r="556"/>
          <a:stretch/>
        </p:blipFill>
        <p:spPr>
          <a:xfrm>
            <a:off x="430588" y="219732"/>
            <a:ext cx="6286000" cy="6428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84B5F5F-F8FC-82FF-500D-A45686931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763" y="190238"/>
            <a:ext cx="1621603" cy="5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4AD2-17DF-E15D-BB6F-3B0E8232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2789F-7D6A-112B-4CC4-B1BF512D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1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961FC7-8620-B024-6738-52B00806F211}"/>
              </a:ext>
            </a:extLst>
          </p:cNvPr>
          <p:cNvSpPr/>
          <p:nvPr/>
        </p:nvSpPr>
        <p:spPr>
          <a:xfrm>
            <a:off x="0" y="843148"/>
            <a:ext cx="1365662" cy="190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CDB04C7-FDDC-33C8-4241-F92D01A0E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763" y="190238"/>
            <a:ext cx="1621603" cy="561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B655F8-A39E-4FEB-6C12-AB9708BB4C30}"/>
              </a:ext>
            </a:extLst>
          </p:cNvPr>
          <p:cNvSpPr txBox="1"/>
          <p:nvPr/>
        </p:nvSpPr>
        <p:spPr>
          <a:xfrm>
            <a:off x="315128" y="73707"/>
            <a:ext cx="847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lumMod val="95000"/>
                  </a:schemeClr>
                </a:solidFill>
                <a:latin typeface="Forza Black" pitchFamily="2" charset="0"/>
              </a:rPr>
              <a:t>SECTION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6EF6-D5B6-DB0E-3C35-8371C4CA3948}"/>
              </a:ext>
            </a:extLst>
          </p:cNvPr>
          <p:cNvSpPr txBox="1"/>
          <p:nvPr/>
        </p:nvSpPr>
        <p:spPr>
          <a:xfrm>
            <a:off x="831818" y="1439816"/>
            <a:ext cx="5002925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Bi-state project between Indiana and Kentucky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Completes the connection between Henderson and Evansville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Includes the new, four-lane river crossing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Construction expected to begin in 2027 and to be complete by 2031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9FB94F-C52E-8CF5-259F-89E30D2C6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219" y="5877912"/>
            <a:ext cx="785946" cy="785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F3740-7B70-6907-F804-44DD0E1A51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32869" y="5990448"/>
            <a:ext cx="1035871" cy="58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33BD5-13D0-5B44-3306-F5BAAA608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501" y="120789"/>
            <a:ext cx="5721534" cy="6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6A84B-3EA1-4E9E-BFC5-409835DC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04" b="13204"/>
          <a:stretch/>
        </p:blipFill>
        <p:spPr>
          <a:xfrm>
            <a:off x="136187" y="4919526"/>
            <a:ext cx="12192000" cy="233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B6B9E-FA32-1389-B3AE-0CF7A929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41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6B83F-8B6F-D5CD-DECD-C6BCCABB3B8F}"/>
              </a:ext>
            </a:extLst>
          </p:cNvPr>
          <p:cNvSpPr/>
          <p:nvPr/>
        </p:nvSpPr>
        <p:spPr>
          <a:xfrm>
            <a:off x="0" y="843148"/>
            <a:ext cx="1365662" cy="190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D844B0-38F2-4384-F46C-C10D0C539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63" y="190238"/>
            <a:ext cx="1621603" cy="561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60539-B0FD-B4A2-895C-368BA43D030E}"/>
              </a:ext>
            </a:extLst>
          </p:cNvPr>
          <p:cNvSpPr txBox="1"/>
          <p:nvPr/>
        </p:nvSpPr>
        <p:spPr>
          <a:xfrm>
            <a:off x="315128" y="73707"/>
            <a:ext cx="847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Forza Black" pitchFamily="2" charset="0"/>
              </a:rPr>
              <a:t>SECTION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F885D-5BD3-F72D-9FB5-88E7C65EF175}"/>
              </a:ext>
            </a:extLst>
          </p:cNvPr>
          <p:cNvSpPr txBox="1"/>
          <p:nvPr/>
        </p:nvSpPr>
        <p:spPr>
          <a:xfrm>
            <a:off x="1093075" y="1439816"/>
            <a:ext cx="1011986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Preliminary engineering complete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Development of alternative delivery procurement underway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Right of way activities beginning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KYTC-INDOT Tolling Agreement Executed in June (HB 546)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Financial Plan and Bi-State Development Agreement Being Finalized</a:t>
            </a:r>
          </a:p>
        </p:txBody>
      </p:sp>
    </p:spTree>
    <p:extLst>
      <p:ext uri="{BB962C8B-B14F-4D97-AF65-F5344CB8AC3E}">
        <p14:creationId xmlns:p14="http://schemas.microsoft.com/office/powerpoint/2010/main" val="219225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B6B9E-FA32-1389-B3AE-0CF7A929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1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6B83F-8B6F-D5CD-DECD-C6BCCABB3B8F}"/>
              </a:ext>
            </a:extLst>
          </p:cNvPr>
          <p:cNvSpPr/>
          <p:nvPr/>
        </p:nvSpPr>
        <p:spPr>
          <a:xfrm>
            <a:off x="0" y="843148"/>
            <a:ext cx="1365662" cy="190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D844B0-38F2-4384-F46C-C10D0C539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763" y="190238"/>
            <a:ext cx="1621603" cy="561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60539-B0FD-B4A2-895C-368BA43D030E}"/>
              </a:ext>
            </a:extLst>
          </p:cNvPr>
          <p:cNvSpPr txBox="1"/>
          <p:nvPr/>
        </p:nvSpPr>
        <p:spPr>
          <a:xfrm>
            <a:off x="315128" y="73707"/>
            <a:ext cx="847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Forza Black" pitchFamily="2" charset="0"/>
              </a:rPr>
              <a:t>SECTION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F885D-5BD3-F72D-9FB5-88E7C65EF175}"/>
              </a:ext>
            </a:extLst>
          </p:cNvPr>
          <p:cNvSpPr txBox="1"/>
          <p:nvPr/>
        </p:nvSpPr>
        <p:spPr>
          <a:xfrm>
            <a:off x="1093075" y="1439816"/>
            <a:ext cx="10119869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$933 million project (KY's share $508 million)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Draft Financial Plan: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Tolling (TIFIA Loan)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GARVEE Bonds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Traditional Federal Revenues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Biennial Highway Construction Program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Palatino" pitchFamily="2" charset="77"/>
                <a:cs typeface="Open Sans Light"/>
              </a:rPr>
              <a:t>General Fund - $150 million appropriated but not yet released</a:t>
            </a:r>
          </a:p>
        </p:txBody>
      </p:sp>
    </p:spTree>
    <p:extLst>
      <p:ext uri="{BB962C8B-B14F-4D97-AF65-F5344CB8AC3E}">
        <p14:creationId xmlns:p14="http://schemas.microsoft.com/office/powerpoint/2010/main" val="41000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nature, outdoor, hill&#10;&#10;Description automatically generated">
            <a:extLst>
              <a:ext uri="{FF2B5EF4-FFF2-40B4-BE49-F238E27FC236}">
                <a16:creationId xmlns:a16="http://schemas.microsoft.com/office/drawing/2014/main" id="{1A9EF4A1-2587-4ED8-86E8-5F4ED3CED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" b="34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DFFBD-47D8-4428-BB74-24376FFB1E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BDC095-50D0-0638-FF8C-20ED8B83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08" y="1412267"/>
            <a:ext cx="5757965" cy="2159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193557-BDC2-773E-FDD2-3E5918993BB6}"/>
              </a:ext>
            </a:extLst>
          </p:cNvPr>
          <p:cNvSpPr/>
          <p:nvPr/>
        </p:nvSpPr>
        <p:spPr>
          <a:xfrm>
            <a:off x="-118754" y="4279390"/>
            <a:ext cx="4215740" cy="497290"/>
          </a:xfrm>
          <a:prstGeom prst="rect">
            <a:avLst/>
          </a:prstGeom>
          <a:solidFill>
            <a:srgbClr val="CF3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531E-7C9B-7B26-4301-5DC494B6518F}"/>
              </a:ext>
            </a:extLst>
          </p:cNvPr>
          <p:cNvSpPr txBox="1"/>
          <p:nvPr/>
        </p:nvSpPr>
        <p:spPr>
          <a:xfrm>
            <a:off x="712008" y="4315015"/>
            <a:ext cx="696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alatino" pitchFamily="2" charset="0"/>
                <a:ea typeface="Palatino" pitchFamily="2" charset="0"/>
                <a:cs typeface="Open Sans Light" panose="020B030603050402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100FD-B94E-CF1B-45D3-8A9ED40E4874}"/>
              </a:ext>
            </a:extLst>
          </p:cNvPr>
          <p:cNvSpPr/>
          <p:nvPr/>
        </p:nvSpPr>
        <p:spPr>
          <a:xfrm>
            <a:off x="-118754" y="3571504"/>
            <a:ext cx="7208323" cy="707886"/>
          </a:xfrm>
          <a:prstGeom prst="rect">
            <a:avLst/>
          </a:prstGeom>
          <a:solidFill>
            <a:srgbClr val="0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EF37BB-BD8E-44B5-9B05-FE4FBDA96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7000"/>
          </a:blip>
          <a:srcRect l="3657" r="67419" b="6000"/>
          <a:stretch/>
        </p:blipFill>
        <p:spPr>
          <a:xfrm>
            <a:off x="6469973" y="-1"/>
            <a:ext cx="562733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75BB3-F74E-4346-298C-5E68744CAAB2}"/>
              </a:ext>
            </a:extLst>
          </p:cNvPr>
          <p:cNvSpPr txBox="1"/>
          <p:nvPr/>
        </p:nvSpPr>
        <p:spPr>
          <a:xfrm>
            <a:off x="712008" y="3607129"/>
            <a:ext cx="696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Forza Black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6054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04CE9233910D4BAF500AAED4E0BBE4" ma:contentTypeVersion="16" ma:contentTypeDescription="Create a new document." ma:contentTypeScope="" ma:versionID="e167a229d6cb1988e2eb28c68a3e8da5">
  <xsd:schema xmlns:xsd="http://www.w3.org/2001/XMLSchema" xmlns:xs="http://www.w3.org/2001/XMLSchema" xmlns:p="http://schemas.microsoft.com/office/2006/metadata/properties" xmlns:ns2="c28072b4-8e0a-4aac-a239-ecd96d94fd4e" xmlns:ns3="99fb05b1-b4bb-4171-9aeb-bbe7cbc0bc16" xmlns:ns4="7e8e4905-4466-4e01-bbc7-8dde22260b4c" targetNamespace="http://schemas.microsoft.com/office/2006/metadata/properties" ma:root="true" ma:fieldsID="1a7476044fd418debcd03e41ee173c72" ns2:_="" ns3:_="" ns4:_="">
    <xsd:import namespace="c28072b4-8e0a-4aac-a239-ecd96d94fd4e"/>
    <xsd:import namespace="99fb05b1-b4bb-4171-9aeb-bbe7cbc0bc16"/>
    <xsd:import namespace="7e8e4905-4466-4e01-bbc7-8dde22260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072b4-8e0a-4aac-a239-ecd96d94f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e688fe-e084-44a5-aa75-4aa896d2b0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05b1-b4bb-4171-9aeb-bbe7cbc0bc1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aff068-8e6e-4718-a6a0-e6ba8ba9cdd9}" ma:internalName="TaxCatchAll" ma:showField="CatchAllData" ma:web="99fb05b1-b4bb-4171-9aeb-bbe7cbc0b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e4905-4466-4e01-bbc7-8dde22260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fb05b1-b4bb-4171-9aeb-bbe7cbc0bc16" xsi:nil="true"/>
    <lcf76f155ced4ddcb4097134ff3c332f xmlns="c28072b4-8e0a-4aac-a239-ecd96d94f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D0CB9A-22F9-48B9-B6FD-872188B33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263F2E-C322-4EA5-8AE7-9DDA942A46E4}">
  <ds:schemaRefs>
    <ds:schemaRef ds:uri="7e8e4905-4466-4e01-bbc7-8dde22260b4c"/>
    <ds:schemaRef ds:uri="99fb05b1-b4bb-4171-9aeb-bbe7cbc0bc16"/>
    <ds:schemaRef ds:uri="c28072b4-8e0a-4aac-a239-ecd96d94fd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50CDE3-0E33-4141-8C55-2837B67AB616}">
  <ds:schemaRefs>
    <ds:schemaRef ds:uri="http://schemas.openxmlformats.org/package/2006/metadata/core-properties"/>
    <ds:schemaRef ds:uri="http://schemas.microsoft.com/office/2006/documentManagement/types"/>
    <ds:schemaRef ds:uri="99fb05b1-b4bb-4171-9aeb-bbe7cbc0bc16"/>
    <ds:schemaRef ds:uri="http://purl.org/dc/dcmitype/"/>
    <ds:schemaRef ds:uri="http://purl.org/dc/terms/"/>
    <ds:schemaRef ds:uri="http://schemas.microsoft.com/office/2006/metadata/properties"/>
    <ds:schemaRef ds:uri="c28072b4-8e0a-4aac-a239-ecd96d94fd4e"/>
    <ds:schemaRef ds:uri="http://purl.org/dc/elements/1.1/"/>
    <ds:schemaRef ds:uri="http://schemas.microsoft.com/office/infopath/2007/PartnerControls"/>
    <ds:schemaRef ds:uri="7e8e4905-4466-4e01-bbc7-8dde22260b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201</Words>
  <Application>Microsoft Office PowerPoint</Application>
  <PresentationFormat>Widescreen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Forza Black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Marsden</dc:creator>
  <cp:lastModifiedBy>Spencer, Amanda R (KYTC)</cp:lastModifiedBy>
  <cp:revision>4</cp:revision>
  <cp:lastPrinted>2022-09-14T22:39:29Z</cp:lastPrinted>
  <dcterms:created xsi:type="dcterms:W3CDTF">2022-06-06T17:24:56Z</dcterms:created>
  <dcterms:modified xsi:type="dcterms:W3CDTF">2025-07-10T20:28:21Z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08d3e4-f847-4182-a1fb-fb9d345a0f05_Enabled">
    <vt:lpwstr>true</vt:lpwstr>
  </property>
  <property fmtid="{D5CDD505-2E9C-101B-9397-08002B2CF9AE}" pid="3" name="MSIP_Label_0008d3e4-f847-4182-a1fb-fb9d345a0f05_SetDate">
    <vt:lpwstr>2022-06-15T19:55:13Z</vt:lpwstr>
  </property>
  <property fmtid="{D5CDD505-2E9C-101B-9397-08002B2CF9AE}" pid="4" name="MSIP_Label_0008d3e4-f847-4182-a1fb-fb9d345a0f05_Method">
    <vt:lpwstr>Privileged</vt:lpwstr>
  </property>
  <property fmtid="{D5CDD505-2E9C-101B-9397-08002B2CF9AE}" pid="5" name="MSIP_Label_0008d3e4-f847-4182-a1fb-fb9d345a0f05_Name">
    <vt:lpwstr>0008d3e4-f847-4182-a1fb-fb9d345a0f05</vt:lpwstr>
  </property>
  <property fmtid="{D5CDD505-2E9C-101B-9397-08002B2CF9AE}" pid="6" name="MSIP_Label_0008d3e4-f847-4182-a1fb-fb9d345a0f05_SiteId">
    <vt:lpwstr>8d088ff8-7e52-4d0f-8187-dcd9ca37815a</vt:lpwstr>
  </property>
  <property fmtid="{D5CDD505-2E9C-101B-9397-08002B2CF9AE}" pid="7" name="MSIP_Label_0008d3e4-f847-4182-a1fb-fb9d345a0f05_ActionId">
    <vt:lpwstr>870b3f44-7c83-408f-a03f-d4480f285a0b</vt:lpwstr>
  </property>
  <property fmtid="{D5CDD505-2E9C-101B-9397-08002B2CF9AE}" pid="8" name="MSIP_Label_0008d3e4-f847-4182-a1fb-fb9d345a0f05_ContentBits">
    <vt:lpwstr>0</vt:lpwstr>
  </property>
  <property fmtid="{D5CDD505-2E9C-101B-9397-08002B2CF9AE}" pid="9" name="ContentTypeId">
    <vt:lpwstr>0x010100FF04CE9233910D4BAF500AAED4E0BBE4</vt:lpwstr>
  </property>
  <property fmtid="{D5CDD505-2E9C-101B-9397-08002B2CF9AE}" pid="10" name="MediaServiceImageTags">
    <vt:lpwstr/>
  </property>
</Properties>
</file>