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FFEF"/>
    <a:srgbClr val="EBFEE2"/>
    <a:srgbClr val="ECFF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26" autoAdjust="0"/>
    <p:restoredTop sz="94660"/>
  </p:normalViewPr>
  <p:slideViewPr>
    <p:cSldViewPr snapToGrid="0">
      <p:cViewPr varScale="1">
        <p:scale>
          <a:sx n="85" d="100"/>
          <a:sy n="85" d="100"/>
        </p:scale>
        <p:origin x="55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1"/>
                </a:solidFill>
              </a:rPr>
              <a:t>Formula of the Fifths</a:t>
            </a:r>
          </a:p>
        </c:rich>
      </c:tx>
      <c:layout>
        <c:manualLayout>
          <c:xMode val="edge"/>
          <c:yMode val="edge"/>
          <c:x val="0.19087023550796683"/>
          <c:y val="3.77788318471496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chemeClr val="tx1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449F-40D5-BC6F-42CE03973C3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449F-40D5-BC6F-42CE03973C3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tx1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49F-40D5-BC6F-42CE03973C38}"/>
              </c:ext>
            </c:extLst>
          </c:dPt>
          <c:dPt>
            <c:idx val="3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49F-40D5-BC6F-42CE03973C38}"/>
              </c:ext>
            </c:extLst>
          </c:dPt>
          <c:dLbls>
            <c:dLbl>
              <c:idx val="0"/>
              <c:layout>
                <c:manualLayout>
                  <c:x val="-0.21565179350534203"/>
                  <c:y val="0.2068770995376216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6CC3C96-B77A-43C7-B6CC-428C9DACEB70}" type="CATEGORYNAME">
                      <a:rPr lang="en-US">
                        <a:solidFill>
                          <a:schemeClr val="bg1"/>
                        </a:solidFill>
                      </a:rPr>
                      <a:pPr>
                        <a:defRPr sz="1600" b="1">
                          <a:solidFill>
                            <a:schemeClr val="bg1"/>
                          </a:solidFill>
                        </a:defRPr>
                      </a:pPr>
                      <a:t>[CATEGORY NAME]</a:t>
                    </a:fld>
                    <a:r>
                      <a:rPr lang="en-US" baseline="0" dirty="0">
                        <a:solidFill>
                          <a:schemeClr val="bg1"/>
                        </a:solidFill>
                      </a:rPr>
                      <a:t>
</a:t>
                    </a:r>
                    <a:fld id="{59A98FD5-D2E6-4B0A-AE9C-6F45141163F8}" type="PERCENTAGE">
                      <a:rPr lang="en-US" sz="2000" baseline="0">
                        <a:solidFill>
                          <a:schemeClr val="bg1"/>
                        </a:solidFill>
                      </a:rPr>
                      <a:pPr>
                        <a:defRPr sz="1600" b="1">
                          <a:solidFill>
                            <a:schemeClr val="bg1"/>
                          </a:solidFill>
                        </a:defRPr>
                      </a:pPr>
                      <a:t>[PERCENTAGE]</a:t>
                    </a:fld>
                    <a:endParaRPr lang="en-US" baseline="0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442224868349948"/>
                      <c:h val="0.3026143925180064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449F-40D5-BC6F-42CE03973C38}"/>
                </c:ext>
              </c:extLst>
            </c:dLbl>
            <c:dLbl>
              <c:idx val="1"/>
              <c:layout>
                <c:manualLayout>
                  <c:x val="-0.22265320528115809"/>
                  <c:y val="-0.1391142174904969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855A3C8-23AE-4640-8F00-1A51C46D7DF7}" type="CATEGORYNAME">
                      <a:rPr lang="en-US">
                        <a:solidFill>
                          <a:schemeClr val="bg1"/>
                        </a:solidFill>
                      </a:rPr>
                      <a:pPr>
                        <a:defRPr sz="1600" b="1">
                          <a:solidFill>
                            <a:schemeClr val="bg1"/>
                          </a:solidFill>
                        </a:defRPr>
                      </a:pPr>
                      <a:t>[CATEGORY NAME]</a:t>
                    </a:fld>
                    <a:r>
                      <a:rPr lang="en-US" baseline="0" dirty="0">
                        <a:solidFill>
                          <a:schemeClr val="bg1"/>
                        </a:solidFill>
                      </a:rPr>
                      <a:t>
</a:t>
                    </a:r>
                    <a:fld id="{26845CE8-397A-409D-8610-A7A9CB96B968}" type="PERCENTAGE">
                      <a:rPr lang="en-US" sz="2000" baseline="0">
                        <a:solidFill>
                          <a:schemeClr val="bg1"/>
                        </a:solidFill>
                      </a:rPr>
                      <a:pPr>
                        <a:defRPr sz="1600" b="1">
                          <a:solidFill>
                            <a:schemeClr val="bg1"/>
                          </a:solidFill>
                        </a:defRPr>
                      </a:pPr>
                      <a:t>[PERCENTAGE]</a:t>
                    </a:fld>
                    <a:endParaRPr lang="en-US" baseline="0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668888690050107"/>
                      <c:h val="0.2675900058221760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449F-40D5-BC6F-42CE03973C38}"/>
                </c:ext>
              </c:extLst>
            </c:dLbl>
            <c:dLbl>
              <c:idx val="2"/>
              <c:layout>
                <c:manualLayout>
                  <c:x val="0.15643044619422572"/>
                  <c:y val="-8.251542684667602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45478A2-67EF-4964-A519-67F9B70A0F9C}" type="CATEGORYNAME">
                      <a:rPr lang="en-US">
                        <a:solidFill>
                          <a:schemeClr val="bg1"/>
                        </a:solidFill>
                      </a:rPr>
                      <a:pPr>
                        <a:defRPr sz="1600" b="1">
                          <a:solidFill>
                            <a:schemeClr val="bg1"/>
                          </a:solidFill>
                        </a:defRPr>
                      </a:pPr>
                      <a:t>[CATEGORY NAME]</a:t>
                    </a:fld>
                    <a:r>
                      <a:rPr lang="en-US" baseline="0" dirty="0">
                        <a:solidFill>
                          <a:schemeClr val="bg1"/>
                        </a:solidFill>
                      </a:rPr>
                      <a:t>
</a:t>
                    </a:r>
                    <a:fld id="{8979239C-BDBB-4235-9F9E-66E458DFB435}" type="PERCENTAGE">
                      <a:rPr lang="en-US" sz="2000" baseline="0">
                        <a:solidFill>
                          <a:schemeClr val="bg1"/>
                        </a:solidFill>
                      </a:rPr>
                      <a:pPr>
                        <a:defRPr sz="1600" b="1">
                          <a:solidFill>
                            <a:schemeClr val="bg1"/>
                          </a:solidFill>
                        </a:defRPr>
                      </a:pPr>
                      <a:t>[PERCENTAGE]</a:t>
                    </a:fld>
                    <a:endParaRPr lang="en-US" baseline="0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224116161616161"/>
                      <c:h val="0.2292782777986963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49F-40D5-BC6F-42CE03973C38}"/>
                </c:ext>
              </c:extLst>
            </c:dLbl>
            <c:dLbl>
              <c:idx val="3"/>
              <c:layout>
                <c:manualLayout>
                  <c:x val="0.22311227431798297"/>
                  <c:y val="0.2462728338036141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7DE1524-C9B0-4D76-82E6-CE946A308EB4}" type="CATEGORYNAME">
                      <a:rPr lang="en-US">
                        <a:solidFill>
                          <a:schemeClr val="bg1"/>
                        </a:solidFill>
                      </a:rPr>
                      <a:pPr>
                        <a:defRPr sz="1600" b="1">
                          <a:solidFill>
                            <a:schemeClr val="bg1"/>
                          </a:solidFill>
                        </a:defRPr>
                      </a:pPr>
                      <a:t>[CATEGORY NAME]</a:t>
                    </a:fld>
                    <a:r>
                      <a:rPr lang="en-US" baseline="0" dirty="0">
                        <a:solidFill>
                          <a:schemeClr val="bg1"/>
                        </a:solidFill>
                      </a:rPr>
                      <a:t>
</a:t>
                    </a:r>
                    <a:fld id="{5D85619E-9BC7-4A4B-AFB3-D31EB9C17F37}" type="PERCENTAGE">
                      <a:rPr lang="en-US" sz="2000" baseline="0">
                        <a:solidFill>
                          <a:schemeClr val="bg1"/>
                        </a:solidFill>
                      </a:rPr>
                      <a:pPr>
                        <a:defRPr sz="1600" b="1">
                          <a:solidFill>
                            <a:schemeClr val="bg1"/>
                          </a:solidFill>
                        </a:defRPr>
                      </a:pPr>
                      <a:t>[PERCENTAGE]</a:t>
                    </a:fld>
                    <a:endParaRPr lang="en-US" baseline="0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510404239242824"/>
                      <c:h val="0.243209815261779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49F-40D5-BC6F-42CE03973C3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Equal Share</c:v>
                </c:pt>
                <c:pt idx="1">
                  <c:v>Rural Land Area</c:v>
                </c:pt>
                <c:pt idx="2">
                  <c:v>Rural Population</c:v>
                </c:pt>
                <c:pt idx="3">
                  <c:v>Rural Road Mileage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40</c:v>
                </c:pt>
                <c:pt idx="2">
                  <c:v>20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9F-40D5-BC6F-42CE03973C38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39E36E-9C1A-4B7F-85B6-51C70519CB33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BF697-4546-40FD-B17D-804299AAD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125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6BF697-4546-40FD-B17D-804299AADE0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827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086224" y="1447481"/>
            <a:ext cx="7191375" cy="1042987"/>
          </a:xfrm>
        </p:spPr>
        <p:txBody>
          <a:bodyPr tIns="0" anchor="t">
            <a:normAutofit/>
          </a:bodyPr>
          <a:lstStyle>
            <a:lvl1pPr algn="l">
              <a:defRPr sz="54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TITLE SLIDE: NAME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092575" y="2490468"/>
            <a:ext cx="7185025" cy="2043432"/>
          </a:xfrm>
        </p:spPr>
        <p:txBody>
          <a:bodyPr anchor="b"/>
          <a:lstStyle>
            <a:lvl1pPr marL="0" indent="0">
              <a:buNone/>
              <a:defRPr sz="2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Speaker information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3667125" y="1604961"/>
            <a:ext cx="85725" cy="28273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2247313"/>
            <a:ext cx="2465097" cy="1398942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1" y="6362700"/>
            <a:ext cx="12192000" cy="495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26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sion Statem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667126" y="1004341"/>
            <a:ext cx="107706" cy="44418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2247313"/>
            <a:ext cx="2465097" cy="1398942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1" y="6362700"/>
            <a:ext cx="12192000" cy="495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134779" y="1004341"/>
            <a:ext cx="6729533" cy="4598790"/>
          </a:xfr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400" dirty="0"/>
              <a:t>Content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632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tered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12833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1283368"/>
            <a:ext cx="12192000" cy="157373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0000">
                <a:schemeClr val="bg2">
                  <a:lumMod val="50000"/>
                  <a:tint val="44500"/>
                  <a:satMod val="16000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3650" y="1716966"/>
            <a:ext cx="73152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24400" y="6356350"/>
            <a:ext cx="2743200" cy="365125"/>
          </a:xfrm>
        </p:spPr>
        <p:txBody>
          <a:bodyPr/>
          <a:lstStyle>
            <a:lvl1pPr algn="ctr">
              <a:defRPr/>
            </a:lvl1pPr>
          </a:lstStyle>
          <a:p>
            <a:fld id="{8C7C9E5F-8B91-4FE5-96C2-A2C328B502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546100" y="6632575"/>
            <a:ext cx="11099800" cy="8890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0000">
                <a:schemeClr val="bg2">
                  <a:lumMod val="50000"/>
                  <a:tint val="44500"/>
                  <a:satMod val="16000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10135897" y="5816600"/>
            <a:ext cx="1752600" cy="10826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397" y="5942679"/>
            <a:ext cx="1612900" cy="915321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0" y="352926"/>
            <a:ext cx="12192000" cy="108781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699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Title with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46100" y="6632575"/>
            <a:ext cx="11099800" cy="8890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0000">
                <a:schemeClr val="bg2">
                  <a:lumMod val="50000"/>
                  <a:tint val="44500"/>
                  <a:satMod val="16000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84300"/>
          </a:xfrm>
          <a:solidFill>
            <a:schemeClr val="accent2"/>
          </a:solidFill>
        </p:spPr>
        <p:txBody>
          <a:bodyPr lIns="548640" anchor="b" anchorCtr="0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10135897" y="5816600"/>
            <a:ext cx="1752600" cy="10826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397" y="5942679"/>
            <a:ext cx="1612900" cy="915321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-17754" y="1354492"/>
            <a:ext cx="12209753" cy="155888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0000">
                <a:schemeClr val="bg2">
                  <a:lumMod val="50000"/>
                  <a:tint val="44500"/>
                  <a:satMod val="16000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221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tered -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0"/>
            <a:ext cx="12192000" cy="12833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0" y="1283368"/>
            <a:ext cx="12192000" cy="157373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0000">
                <a:schemeClr val="bg2">
                  <a:lumMod val="50000"/>
                  <a:tint val="44500"/>
                  <a:satMod val="16000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2533650" y="1716966"/>
            <a:ext cx="73152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24400" y="6356350"/>
            <a:ext cx="2743200" cy="365125"/>
          </a:xfrm>
        </p:spPr>
        <p:txBody>
          <a:bodyPr/>
          <a:lstStyle>
            <a:lvl1pPr algn="ctr">
              <a:defRPr/>
            </a:lvl1pPr>
          </a:lstStyle>
          <a:p>
            <a:fld id="{8C7C9E5F-8B91-4FE5-96C2-A2C328B502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Rectangle 18"/>
          <p:cNvSpPr/>
          <p:nvPr userDrawn="1"/>
        </p:nvSpPr>
        <p:spPr>
          <a:xfrm>
            <a:off x="546100" y="6632575"/>
            <a:ext cx="11099800" cy="8890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0000">
                <a:schemeClr val="bg2">
                  <a:lumMod val="50000"/>
                  <a:tint val="44500"/>
                  <a:satMod val="16000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0" y="352926"/>
            <a:ext cx="12192000" cy="108781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989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4562475" y="0"/>
            <a:ext cx="76295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875" y="390525"/>
            <a:ext cx="3467101" cy="1114425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60758" y="390525"/>
            <a:ext cx="7007392" cy="6153150"/>
          </a:xfrm>
        </p:spPr>
        <p:txBody>
          <a:bodyPr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3876" y="1990726"/>
            <a:ext cx="3467100" cy="3811588"/>
          </a:xfr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4479925" y="1"/>
            <a:ext cx="125414" cy="685800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100000">
                <a:schemeClr val="accent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 userDrawn="1"/>
        </p:nvSpPr>
        <p:spPr>
          <a:xfrm>
            <a:off x="7550150" y="6331506"/>
            <a:ext cx="4479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KENTUCKY</a:t>
            </a:r>
            <a:r>
              <a:rPr lang="en-US" b="1" baseline="0" dirty="0">
                <a:solidFill>
                  <a:schemeClr val="bg1"/>
                </a:solidFill>
              </a:rPr>
              <a:t> TRANSPORTATION CABINET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814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9931399" y="0"/>
            <a:ext cx="2120900" cy="618966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8723312" cy="132556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4227511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4227511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32400" y="1681163"/>
            <a:ext cx="4330700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32400" y="2505075"/>
            <a:ext cx="4330700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066BC-843C-419F-9977-D35BD11A7620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C9E5F-8B91-4FE5-96C2-A2C328B5021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9931399" y="1"/>
            <a:ext cx="2120900" cy="16906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idx="13"/>
          </p:nvPr>
        </p:nvSpPr>
        <p:spPr>
          <a:xfrm>
            <a:off x="9931399" y="1690688"/>
            <a:ext cx="2120900" cy="5176836"/>
          </a:xfrm>
          <a:solidFill>
            <a:schemeClr val="accent2"/>
          </a:solidFill>
        </p:spPr>
        <p:txBody>
          <a:bodyPr anchor="ctr"/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101600" y="1604168"/>
            <a:ext cx="11825802" cy="86519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0000">
                <a:schemeClr val="bg2">
                  <a:lumMod val="50000"/>
                  <a:tint val="44500"/>
                  <a:satMod val="16000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10135897" y="5816600"/>
            <a:ext cx="1752600" cy="10826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5897" y="365125"/>
            <a:ext cx="1850456" cy="105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471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60596" y="2323306"/>
            <a:ext cx="5826035" cy="2899623"/>
          </a:xfrm>
        </p:spPr>
        <p:txBody>
          <a:bodyPr>
            <a:normAutofit/>
          </a:bodyPr>
          <a:lstStyle>
            <a:lvl1pPr marL="0" indent="0" algn="l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Information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70" y="3371680"/>
            <a:ext cx="380063" cy="380063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1089708" y="2840199"/>
            <a:ext cx="13103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KYTC</a:t>
            </a:r>
          </a:p>
        </p:txBody>
      </p:sp>
      <p:sp>
        <p:nvSpPr>
          <p:cNvPr id="10" name="Rectangle 9"/>
          <p:cNvSpPr/>
          <p:nvPr userDrawn="1"/>
        </p:nvSpPr>
        <p:spPr>
          <a:xfrm flipH="1">
            <a:off x="3525396" y="1257300"/>
            <a:ext cx="96390" cy="39656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80" y="1257300"/>
            <a:ext cx="2465097" cy="1398942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522789" y="4853595"/>
            <a:ext cx="259355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100" dirty="0"/>
              <a:t>transportation.ky.gov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1" y="6362700"/>
            <a:ext cx="12192000" cy="495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854870" y="1257300"/>
            <a:ext cx="7191375" cy="1042987"/>
          </a:xfrm>
        </p:spPr>
        <p:txBody>
          <a:bodyPr tIns="0" anchor="t">
            <a:noAutofit/>
          </a:bodyPr>
          <a:lstStyle>
            <a:lvl1pPr algn="l">
              <a:defRPr sz="44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QUESTIONS?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1089708" y="3350046"/>
            <a:ext cx="14264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@kytc120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1089708" y="3859893"/>
            <a:ext cx="1957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en-US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KYtransportation</a:t>
            </a:r>
            <a:endParaRPr lang="en-US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1089708" y="4342163"/>
            <a:ext cx="1957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en-US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KYtransportation</a:t>
            </a:r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93" y="4375341"/>
            <a:ext cx="375616" cy="26352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27" y="2873887"/>
            <a:ext cx="375148" cy="37514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35" y="3857035"/>
            <a:ext cx="368733" cy="36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913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066BC-843C-419F-9977-D35BD11A7620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C9E5F-8B91-4FE5-96C2-A2C328B50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84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066BC-843C-419F-9977-D35BD11A7620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C9E5F-8B91-4FE5-96C2-A2C328B50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513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4" r:id="rId4"/>
    <p:sldLayoutId id="2147483652" r:id="rId5"/>
    <p:sldLayoutId id="2147483657" r:id="rId6"/>
    <p:sldLayoutId id="2147483653" r:id="rId7"/>
    <p:sldLayoutId id="2147483655" r:id="rId8"/>
    <p:sldLayoutId id="2147483660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771525" y="4646560"/>
            <a:ext cx="11062866" cy="205851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652461" y="1134106"/>
            <a:ext cx="11181930" cy="2566597"/>
          </a:xfrm>
          <a:prstGeom prst="roundRect">
            <a:avLst/>
          </a:prstGeom>
          <a:solidFill>
            <a:schemeClr val="accent2">
              <a:lumMod val="25000"/>
              <a:lumOff val="7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794044" y="1072466"/>
            <a:ext cx="2840246" cy="30213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95950" y="354835"/>
            <a:ext cx="6225514" cy="674140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+mn-lt"/>
              </a:rPr>
              <a:t>REVENUE SHARE BREAKDOWN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8793" y="1410347"/>
            <a:ext cx="3668919" cy="2248317"/>
          </a:xfrm>
        </p:spPr>
        <p:txBody>
          <a:bodyPr>
            <a:normAutofit fontScale="3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200" b="1" dirty="0"/>
              <a:t>RURAL SECONDARY  ALLOTMENT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4900" dirty="0"/>
              <a:t>KRS  177.320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4900" dirty="0"/>
              <a:t>22.2% of motor fuel tax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4900" dirty="0"/>
              <a:t>Allocations established by Fifths Formula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4900" dirty="0"/>
              <a:t>3% allocated for administrative costs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4900" dirty="0"/>
              <a:t>Up to 6% allocated for RS emergency account</a:t>
            </a:r>
          </a:p>
        </p:txBody>
      </p:sp>
      <p:graphicFrame>
        <p:nvGraphicFramePr>
          <p:cNvPr id="9" name="Chart 8"/>
          <p:cNvGraphicFramePr/>
          <p:nvPr/>
        </p:nvGraphicFramePr>
        <p:xfrm>
          <a:off x="4076872" y="934310"/>
          <a:ext cx="4274590" cy="3697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4"/>
          <p:cNvSpPr/>
          <p:nvPr/>
        </p:nvSpPr>
        <p:spPr>
          <a:xfrm>
            <a:off x="5742598" y="4708198"/>
            <a:ext cx="599122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b="1" dirty="0"/>
              <a:t>MUNICIPAL ROAD AID ALLOTMENT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600" dirty="0"/>
              <a:t>KRS 177.36 &amp; 177.366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600" dirty="0"/>
              <a:t>7.7% of the motor fuel tax for urban roads and streets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600" dirty="0"/>
              <a:t>Allotment per city determined by population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600" dirty="0"/>
              <a:t>Used for construction, reconstruction and maintenance of city streets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600" dirty="0"/>
              <a:t>3% allocated to the municipal emergency account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half" idx="1"/>
          </p:nvPr>
        </p:nvSpPr>
        <p:spPr>
          <a:xfrm>
            <a:off x="7747983" y="1336655"/>
            <a:ext cx="4173481" cy="2364048"/>
          </a:xfrm>
        </p:spPr>
        <p:txBody>
          <a:bodyPr>
            <a:normAutofit fontScale="3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200" b="1" dirty="0"/>
              <a:t>COUNTY ROAD AID ALLOTMENT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4900" dirty="0"/>
              <a:t>KRS 177.320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4900" dirty="0"/>
              <a:t>18.3% of the motor fuel tax for county roads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4900" dirty="0"/>
              <a:t>Allocations to counties established by Fifths Formula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4900" dirty="0"/>
              <a:t>Used for construction, reconstruction and the maintenance of county roads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4900" dirty="0"/>
              <a:t>3% allocated to the county emergency account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56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52461" y="485854"/>
            <a:ext cx="5043489" cy="31424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53" y="4737022"/>
            <a:ext cx="47625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0812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C600"/>
      </a:accent1>
      <a:accent2>
        <a:srgbClr val="003764"/>
      </a:accent2>
      <a:accent3>
        <a:srgbClr val="5EB3E4"/>
      </a:accent3>
      <a:accent4>
        <a:srgbClr val="7F7F7F"/>
      </a:accent4>
      <a:accent5>
        <a:srgbClr val="3A3838"/>
      </a:accent5>
      <a:accent6>
        <a:srgbClr val="D8D9D7"/>
      </a:accent6>
      <a:hlink>
        <a:srgbClr val="2F5496"/>
      </a:hlink>
      <a:folHlink>
        <a:srgbClr val="833C0B"/>
      </a:folHlink>
    </a:clrScheme>
    <a:fontScheme name="KYTC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J Powerpoint" id="{9F61B896-1C3F-4876-B1E5-ABD4C0A0BFC3}" vid="{395E123D-721D-4CB5-B541-63C115D5A1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BJ Powerpoint</Template>
  <TotalTime>8323</TotalTime>
  <Words>137</Words>
  <Application>Microsoft Office PowerPoint</Application>
  <PresentationFormat>Widescreen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REVENUE SHARE BREAKDOWN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of Rural and Municipal Aid</dc:title>
  <dc:creator>Smith, Gayle (KYTC)</dc:creator>
  <cp:lastModifiedBy>Williams, Christina (LRC)</cp:lastModifiedBy>
  <cp:revision>67</cp:revision>
  <dcterms:created xsi:type="dcterms:W3CDTF">2022-11-10T15:41:37Z</dcterms:created>
  <dcterms:modified xsi:type="dcterms:W3CDTF">2026-08-31T16:15:39Z</dcterms:modified>
</cp:coreProperties>
</file>