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63" r:id="rId2"/>
    <p:sldId id="284" r:id="rId3"/>
    <p:sldId id="282" r:id="rId4"/>
    <p:sldId id="289" r:id="rId5"/>
    <p:sldId id="283" r:id="rId6"/>
    <p:sldId id="270" r:id="rId7"/>
    <p:sldId id="290" r:id="rId8"/>
    <p:sldId id="278" r:id="rId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62278A-EF34-5D4D-9560-88DE661EE30C}">
          <p14:sldIdLst>
            <p14:sldId id="263"/>
            <p14:sldId id="284"/>
            <p14:sldId id="282"/>
            <p14:sldId id="289"/>
            <p14:sldId id="283"/>
            <p14:sldId id="270"/>
            <p14:sldId id="290"/>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B29278-C9DC-3026-B209-E3EA94DF32C4}" name="McGee, Christine L (KYTC)" initials="MCL(" userId="S::christine.mcgee@ky.gov::0d7df79a-ba10-4244-9d19-0e012da6cc50" providerId="AD"/>
  <p188:author id="{7019A7E6-4D85-BB06-5ABE-593AC179579E}" name="Djigbenou, Naitore  (KYTC)" initials="DN" userId="S::naitore.djigbenou@ky.gov::acd7be5a-f258-4354-ab92-45167c1f28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7"/>
    <a:srgbClr val="FFC600"/>
    <a:srgbClr val="5EB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96238"/>
  </p:normalViewPr>
  <p:slideViewPr>
    <p:cSldViewPr snapToGrid="0">
      <p:cViewPr varScale="1">
        <p:scale>
          <a:sx n="104" d="100"/>
          <a:sy n="104" d="100"/>
        </p:scale>
        <p:origin x="46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C434CDE-E59E-E44B-AEC3-E64FEC2937E2}" type="datetimeFigureOut">
              <a:rPr lang="en-US" smtClean="0"/>
              <a:t>6/2/2026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0EEEBBE-5903-164C-8A1D-B775AC554D03}" type="slidenum">
              <a:rPr lang="en-US" smtClean="0"/>
              <a:t>‹#›</a:t>
            </a:fld>
            <a:endParaRPr lang="en-US"/>
          </a:p>
        </p:txBody>
      </p:sp>
    </p:spTree>
    <p:extLst>
      <p:ext uri="{BB962C8B-B14F-4D97-AF65-F5344CB8AC3E}">
        <p14:creationId xmlns:p14="http://schemas.microsoft.com/office/powerpoint/2010/main" val="240532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Delete or hide this slide, depending on the title slide you choose to use. To replace the photo in the background: select the photo, click the picture format tab, select “change picture,” and select “from a file,” and replace with your chosen file. If adjustments need to be made, go to “crop” and move the photo to be framed within the box.</a:t>
            </a:r>
          </a:p>
          <a:p>
            <a:endParaRPr lang="en-US"/>
          </a:p>
        </p:txBody>
      </p:sp>
      <p:sp>
        <p:nvSpPr>
          <p:cNvPr id="4" name="Slide Number Placeholder 3"/>
          <p:cNvSpPr>
            <a:spLocks noGrp="1"/>
          </p:cNvSpPr>
          <p:nvPr>
            <p:ph type="sldNum" sz="quarter" idx="5"/>
          </p:nvPr>
        </p:nvSpPr>
        <p:spPr/>
        <p:txBody>
          <a:bodyPr/>
          <a:lstStyle/>
          <a:p>
            <a:fld id="{20EEEBBE-5903-164C-8A1D-B775AC554D03}" type="slidenum">
              <a:rPr lang="en-US" smtClean="0"/>
              <a:t>1</a:t>
            </a:fld>
            <a:endParaRPr lang="en-US"/>
          </a:p>
        </p:txBody>
      </p:sp>
    </p:spTree>
    <p:extLst>
      <p:ext uri="{BB962C8B-B14F-4D97-AF65-F5344CB8AC3E}">
        <p14:creationId xmlns:p14="http://schemas.microsoft.com/office/powerpoint/2010/main" val="288012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To replace the photos: select the photo, click the picture format tab, select “change picture,” and select “from a file,” and replace with your chosen file. If adjustments need to be made, go to “crop” and move the photo to be framed within the box.</a:t>
            </a:r>
          </a:p>
          <a:p>
            <a:endParaRPr lang="en-US"/>
          </a:p>
        </p:txBody>
      </p:sp>
      <p:sp>
        <p:nvSpPr>
          <p:cNvPr id="4" name="Slide Number Placeholder 3"/>
          <p:cNvSpPr>
            <a:spLocks noGrp="1"/>
          </p:cNvSpPr>
          <p:nvPr>
            <p:ph type="sldNum" sz="quarter" idx="5"/>
          </p:nvPr>
        </p:nvSpPr>
        <p:spPr/>
        <p:txBody>
          <a:bodyPr/>
          <a:lstStyle/>
          <a:p>
            <a:fld id="{20EEEBBE-5903-164C-8A1D-B775AC554D03}" type="slidenum">
              <a:rPr lang="en-US" smtClean="0"/>
              <a:t>2</a:t>
            </a:fld>
            <a:endParaRPr lang="en-US"/>
          </a:p>
        </p:txBody>
      </p:sp>
    </p:spTree>
    <p:extLst>
      <p:ext uri="{BB962C8B-B14F-4D97-AF65-F5344CB8AC3E}">
        <p14:creationId xmlns:p14="http://schemas.microsoft.com/office/powerpoint/2010/main" val="27890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To replace the photos: select the photo, click the picture format tab, select “change picture,” and select “from a file,” and replace with your chosen file. If adjustments need to be made, go to “crop” and move the photo to be framed within the box.</a:t>
            </a:r>
          </a:p>
          <a:p>
            <a:endParaRPr lang="en-US" dirty="0"/>
          </a:p>
        </p:txBody>
      </p:sp>
      <p:sp>
        <p:nvSpPr>
          <p:cNvPr id="4" name="Slide Number Placeholder 3"/>
          <p:cNvSpPr>
            <a:spLocks noGrp="1"/>
          </p:cNvSpPr>
          <p:nvPr>
            <p:ph type="sldNum" sz="quarter" idx="5"/>
          </p:nvPr>
        </p:nvSpPr>
        <p:spPr/>
        <p:txBody>
          <a:bodyPr/>
          <a:lstStyle/>
          <a:p>
            <a:fld id="{20EEEBBE-5903-164C-8A1D-B775AC554D03}" type="slidenum">
              <a:rPr lang="en-US" smtClean="0"/>
              <a:t>3</a:t>
            </a:fld>
            <a:endParaRPr lang="en-US"/>
          </a:p>
        </p:txBody>
      </p:sp>
    </p:spTree>
    <p:extLst>
      <p:ext uri="{BB962C8B-B14F-4D97-AF65-F5344CB8AC3E}">
        <p14:creationId xmlns:p14="http://schemas.microsoft.com/office/powerpoint/2010/main" val="236112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F3F1A-1D3A-C7F1-2B01-A9989F6A8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DBF3A-6880-BB98-62D1-A69D6F8E2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5486A-99B7-A5CB-AFE5-A4F2408292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86C4C7-BA3F-D038-9220-DA09367AC2B5}"/>
              </a:ext>
            </a:extLst>
          </p:cNvPr>
          <p:cNvSpPr>
            <a:spLocks noGrp="1"/>
          </p:cNvSpPr>
          <p:nvPr>
            <p:ph type="sldNum" sz="quarter" idx="5"/>
          </p:nvPr>
        </p:nvSpPr>
        <p:spPr/>
        <p:txBody>
          <a:bodyPr/>
          <a:lstStyle/>
          <a:p>
            <a:fld id="{20EEEBBE-5903-164C-8A1D-B775AC554D03}" type="slidenum">
              <a:rPr lang="en-US" smtClean="0"/>
              <a:t>4</a:t>
            </a:fld>
            <a:endParaRPr lang="en-US"/>
          </a:p>
        </p:txBody>
      </p:sp>
    </p:spTree>
    <p:extLst>
      <p:ext uri="{BB962C8B-B14F-4D97-AF65-F5344CB8AC3E}">
        <p14:creationId xmlns:p14="http://schemas.microsoft.com/office/powerpoint/2010/main" val="376535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A4582-FEC8-6302-C7AD-67C164EA5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5FD04-AB1A-2957-DEE2-1B9033952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3240E-DACB-A68E-682A-86506E3D98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D3D198-5108-32F1-8A17-BAFE4C048732}"/>
              </a:ext>
            </a:extLst>
          </p:cNvPr>
          <p:cNvSpPr>
            <a:spLocks noGrp="1"/>
          </p:cNvSpPr>
          <p:nvPr>
            <p:ph type="sldNum" sz="quarter" idx="5"/>
          </p:nvPr>
        </p:nvSpPr>
        <p:spPr/>
        <p:txBody>
          <a:bodyPr/>
          <a:lstStyle/>
          <a:p>
            <a:fld id="{20EEEBBE-5903-164C-8A1D-B775AC554D03}" type="slidenum">
              <a:rPr lang="en-US" smtClean="0"/>
              <a:t>5</a:t>
            </a:fld>
            <a:endParaRPr lang="en-US"/>
          </a:p>
        </p:txBody>
      </p:sp>
    </p:spTree>
    <p:extLst>
      <p:ext uri="{BB962C8B-B14F-4D97-AF65-F5344CB8AC3E}">
        <p14:creationId xmlns:p14="http://schemas.microsoft.com/office/powerpoint/2010/main" val="11595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To replace the photo: select the photo, click the picture format tab, select “change picture,” and select “from a file,” and replace with your chosen file. If adjustments need to be made, go to “crop” and move the photo to be framed within the box.</a:t>
            </a:r>
          </a:p>
          <a:p>
            <a:endParaRPr lang="en-US"/>
          </a:p>
        </p:txBody>
      </p:sp>
      <p:sp>
        <p:nvSpPr>
          <p:cNvPr id="4" name="Slide Number Placeholder 3"/>
          <p:cNvSpPr>
            <a:spLocks noGrp="1"/>
          </p:cNvSpPr>
          <p:nvPr>
            <p:ph type="sldNum" sz="quarter" idx="5"/>
          </p:nvPr>
        </p:nvSpPr>
        <p:spPr/>
        <p:txBody>
          <a:bodyPr/>
          <a:lstStyle/>
          <a:p>
            <a:fld id="{20EEEBBE-5903-164C-8A1D-B775AC554D03}" type="slidenum">
              <a:rPr lang="en-US" smtClean="0"/>
              <a:t>6</a:t>
            </a:fld>
            <a:endParaRPr lang="en-US"/>
          </a:p>
        </p:txBody>
      </p:sp>
    </p:spTree>
    <p:extLst>
      <p:ext uri="{BB962C8B-B14F-4D97-AF65-F5344CB8AC3E}">
        <p14:creationId xmlns:p14="http://schemas.microsoft.com/office/powerpoint/2010/main" val="3663247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2790-3FDF-B30B-2C8F-6A24F4A39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F8FBE-65CD-9062-4881-3BB8DE79E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13F40-619A-8415-2A24-AD3F6CFF34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76F47F-0DF8-A8F5-60C6-3A3148D58D54}"/>
              </a:ext>
            </a:extLst>
          </p:cNvPr>
          <p:cNvSpPr>
            <a:spLocks noGrp="1"/>
          </p:cNvSpPr>
          <p:nvPr>
            <p:ph type="sldNum" sz="quarter" idx="5"/>
          </p:nvPr>
        </p:nvSpPr>
        <p:spPr/>
        <p:txBody>
          <a:bodyPr/>
          <a:lstStyle/>
          <a:p>
            <a:fld id="{20EEEBBE-5903-164C-8A1D-B775AC554D03}" type="slidenum">
              <a:rPr lang="en-US" smtClean="0"/>
              <a:t>7</a:t>
            </a:fld>
            <a:endParaRPr lang="en-US"/>
          </a:p>
        </p:txBody>
      </p:sp>
    </p:spTree>
    <p:extLst>
      <p:ext uri="{BB962C8B-B14F-4D97-AF65-F5344CB8AC3E}">
        <p14:creationId xmlns:p14="http://schemas.microsoft.com/office/powerpoint/2010/main" val="1538238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EEEBBE-5903-164C-8A1D-B775AC554D03}" type="slidenum">
              <a:rPr lang="en-US" smtClean="0"/>
              <a:t>8</a:t>
            </a:fld>
            <a:endParaRPr lang="en-US"/>
          </a:p>
        </p:txBody>
      </p:sp>
    </p:spTree>
    <p:extLst>
      <p:ext uri="{BB962C8B-B14F-4D97-AF65-F5344CB8AC3E}">
        <p14:creationId xmlns:p14="http://schemas.microsoft.com/office/powerpoint/2010/main" val="2983003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F2E57-4554-357C-4313-541E1B44B689}"/>
              </a:ext>
            </a:extLst>
          </p:cNvPr>
          <p:cNvSpPr/>
          <p:nvPr userDrawn="1"/>
        </p:nvSpPr>
        <p:spPr>
          <a:xfrm>
            <a:off x="0" y="0"/>
            <a:ext cx="12192000" cy="685800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EB3E4"/>
              </a:solidFill>
            </a:endParaRPr>
          </a:p>
        </p:txBody>
      </p:sp>
      <p:pic>
        <p:nvPicPr>
          <p:cNvPr id="8" name="Picture 7">
            <a:extLst>
              <a:ext uri="{FF2B5EF4-FFF2-40B4-BE49-F238E27FC236}">
                <a16:creationId xmlns:a16="http://schemas.microsoft.com/office/drawing/2014/main" id="{9A80A9B7-3796-000D-5DD3-75E80ED63554}"/>
              </a:ext>
            </a:extLst>
          </p:cNvPr>
          <p:cNvPicPr>
            <a:picLocks noChangeAspect="1"/>
          </p:cNvPicPr>
          <p:nvPr userDrawn="1"/>
        </p:nvPicPr>
        <p:blipFill>
          <a:blip r:embed="rId2" cstate="email">
            <a:biLevel thresh="50000"/>
            <a:alphaModFix amt="20000"/>
            <a:extLst>
              <a:ext uri="{28A0092B-C50C-407E-A947-70E740481C1C}">
                <a14:useLocalDpi xmlns:a14="http://schemas.microsoft.com/office/drawing/2010/main"/>
              </a:ext>
            </a:extLst>
          </a:blip>
          <a:srcRect l="27392" t="21386" r="27392" b="18696"/>
          <a:stretch>
            <a:fillRect/>
          </a:stretch>
        </p:blipFill>
        <p:spPr>
          <a:xfrm>
            <a:off x="1" y="0"/>
            <a:ext cx="12191999" cy="2430585"/>
          </a:xfrm>
          <a:prstGeom prst="rect">
            <a:avLst/>
          </a:prstGeom>
        </p:spPr>
      </p:pic>
    </p:spTree>
    <p:extLst>
      <p:ext uri="{BB962C8B-B14F-4D97-AF65-F5344CB8AC3E}">
        <p14:creationId xmlns:p14="http://schemas.microsoft.com/office/powerpoint/2010/main" val="1651207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75926-8123-6A9D-13F3-3D209651A7E6}"/>
              </a:ext>
            </a:extLst>
          </p:cNvPr>
          <p:cNvPicPr>
            <a:picLocks noChangeAspect="1"/>
          </p:cNvPicPr>
          <p:nvPr userDrawn="1"/>
        </p:nvPicPr>
        <p:blipFill>
          <a:blip r:embed="rId2"/>
          <a:stretch>
            <a:fillRect/>
          </a:stretch>
        </p:blipFill>
        <p:spPr>
          <a:xfrm>
            <a:off x="-72746" y="6008914"/>
            <a:ext cx="12337493" cy="849086"/>
          </a:xfrm>
          <a:prstGeom prst="rect">
            <a:avLst/>
          </a:prstGeom>
        </p:spPr>
      </p:pic>
    </p:spTree>
    <p:extLst>
      <p:ext uri="{BB962C8B-B14F-4D97-AF65-F5344CB8AC3E}">
        <p14:creationId xmlns:p14="http://schemas.microsoft.com/office/powerpoint/2010/main" val="217837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75926-8123-6A9D-13F3-3D209651A7E6}"/>
              </a:ext>
            </a:extLst>
          </p:cNvPr>
          <p:cNvPicPr>
            <a:picLocks noChangeAspect="1"/>
          </p:cNvPicPr>
          <p:nvPr userDrawn="1"/>
        </p:nvPicPr>
        <p:blipFill>
          <a:blip r:embed="rId2"/>
          <a:stretch>
            <a:fillRect/>
          </a:stretch>
        </p:blipFill>
        <p:spPr>
          <a:xfrm>
            <a:off x="-72746" y="6008914"/>
            <a:ext cx="12337493" cy="849086"/>
          </a:xfrm>
          <a:prstGeom prst="rect">
            <a:avLst/>
          </a:prstGeom>
        </p:spPr>
      </p:pic>
      <p:pic>
        <p:nvPicPr>
          <p:cNvPr id="2" name="Picture 1">
            <a:extLst>
              <a:ext uri="{FF2B5EF4-FFF2-40B4-BE49-F238E27FC236}">
                <a16:creationId xmlns:a16="http://schemas.microsoft.com/office/drawing/2014/main" id="{6972FBB2-3BA3-4C9B-D3F9-8708CB92A6C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12191999" cy="2751474"/>
          </a:xfrm>
          <a:prstGeom prst="rect">
            <a:avLst/>
          </a:prstGeom>
        </p:spPr>
      </p:pic>
      <p:sp>
        <p:nvSpPr>
          <p:cNvPr id="3" name="Oval 2">
            <a:extLst>
              <a:ext uri="{FF2B5EF4-FFF2-40B4-BE49-F238E27FC236}">
                <a16:creationId xmlns:a16="http://schemas.microsoft.com/office/drawing/2014/main" id="{90EED5A0-20E5-BF59-9FDB-1D2092DA5DDA}"/>
              </a:ext>
            </a:extLst>
          </p:cNvPr>
          <p:cNvSpPr/>
          <p:nvPr userDrawn="1"/>
        </p:nvSpPr>
        <p:spPr>
          <a:xfrm>
            <a:off x="4588920" y="1229203"/>
            <a:ext cx="3014160" cy="3014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AI-generated content may be incorrect.">
            <a:extLst>
              <a:ext uri="{FF2B5EF4-FFF2-40B4-BE49-F238E27FC236}">
                <a16:creationId xmlns:a16="http://schemas.microsoft.com/office/drawing/2014/main" id="{4E0D0FF5-A47D-39C7-C52D-0B278D83D7B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35058" y="2105561"/>
            <a:ext cx="2321885" cy="1354433"/>
          </a:xfrm>
          <a:prstGeom prst="rect">
            <a:avLst/>
          </a:prstGeom>
        </p:spPr>
      </p:pic>
      <p:sp>
        <p:nvSpPr>
          <p:cNvPr id="6" name="Oval 5">
            <a:extLst>
              <a:ext uri="{FF2B5EF4-FFF2-40B4-BE49-F238E27FC236}">
                <a16:creationId xmlns:a16="http://schemas.microsoft.com/office/drawing/2014/main" id="{E64EECB4-C21F-F168-34F0-3CC17B0A8229}"/>
              </a:ext>
            </a:extLst>
          </p:cNvPr>
          <p:cNvSpPr/>
          <p:nvPr userDrawn="1"/>
        </p:nvSpPr>
        <p:spPr>
          <a:xfrm>
            <a:off x="4735855" y="1376138"/>
            <a:ext cx="2720291" cy="2720291"/>
          </a:xfrm>
          <a:prstGeom prst="ellipse">
            <a:avLst/>
          </a:prstGeom>
          <a:noFill/>
          <a:ln w="19050">
            <a:solidFill>
              <a:srgbClr val="0038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847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49DE01-5EE6-B20A-54B8-555CB9725EF5}"/>
              </a:ext>
            </a:extLst>
          </p:cNvPr>
          <p:cNvPicPr>
            <a:picLocks noChangeAspect="1"/>
          </p:cNvPicPr>
          <p:nvPr userDrawn="1"/>
        </p:nvPicPr>
        <p:blipFill>
          <a:blip r:embed="rId2" cstate="email">
            <a:biLevel thresh="75000"/>
            <a:alphaModFix amt="5000"/>
            <a:extLst>
              <a:ext uri="{28A0092B-C50C-407E-A947-70E740481C1C}">
                <a14:useLocalDpi xmlns:a14="http://schemas.microsoft.com/office/drawing/2010/main"/>
              </a:ext>
            </a:extLst>
          </a:blip>
          <a:srcRect l="25261" t="9671" r="37030" b="23305"/>
          <a:stretch>
            <a:fillRect/>
          </a:stretch>
        </p:blipFill>
        <p:spPr>
          <a:xfrm>
            <a:off x="1" y="0"/>
            <a:ext cx="12191999" cy="3260034"/>
          </a:xfrm>
          <a:prstGeom prst="rect">
            <a:avLst/>
          </a:prstGeom>
          <a:noFill/>
          <a:ln w="79375">
            <a:noFill/>
          </a:ln>
        </p:spPr>
      </p:pic>
      <p:pic>
        <p:nvPicPr>
          <p:cNvPr id="2" name="Picture 1" descr="Logo, company name&#10;&#10;AI-generated content may be incorrect.">
            <a:extLst>
              <a:ext uri="{FF2B5EF4-FFF2-40B4-BE49-F238E27FC236}">
                <a16:creationId xmlns:a16="http://schemas.microsoft.com/office/drawing/2014/main" id="{271C49C9-7172-C222-2426-9D8D01677FF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73586" y="4884422"/>
            <a:ext cx="2735657" cy="1595800"/>
          </a:xfrm>
          <a:prstGeom prst="rect">
            <a:avLst/>
          </a:prstGeom>
        </p:spPr>
      </p:pic>
    </p:spTree>
    <p:extLst>
      <p:ext uri="{BB962C8B-B14F-4D97-AF65-F5344CB8AC3E}">
        <p14:creationId xmlns:p14="http://schemas.microsoft.com/office/powerpoint/2010/main" val="474391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04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98BED2-2351-E569-4E72-88C21A214640}"/>
              </a:ext>
            </a:extLst>
          </p:cNvPr>
          <p:cNvSpPr/>
          <p:nvPr userDrawn="1"/>
        </p:nvSpPr>
        <p:spPr>
          <a:xfrm>
            <a:off x="0" y="2114025"/>
            <a:ext cx="12192000" cy="2306726"/>
          </a:xfrm>
          <a:prstGeom prst="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665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A2337B-6DAC-023C-E37A-633DC762A05E}"/>
              </a:ext>
            </a:extLst>
          </p:cNvPr>
          <p:cNvSpPr/>
          <p:nvPr userDrawn="1"/>
        </p:nvSpPr>
        <p:spPr>
          <a:xfrm flipV="1">
            <a:off x="0" y="0"/>
            <a:ext cx="12189156" cy="186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31A78E-0E6F-029F-FC37-C0DA8F1EDF24}"/>
              </a:ext>
            </a:extLst>
          </p:cNvPr>
          <p:cNvSpPr/>
          <p:nvPr userDrawn="1"/>
        </p:nvSpPr>
        <p:spPr>
          <a:xfrm>
            <a:off x="636767" y="1393025"/>
            <a:ext cx="4941073" cy="914400"/>
          </a:xfrm>
          <a:prstGeom prst="rect">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a:solidFill>
                  <a:schemeClr val="bg1"/>
                </a:solidFill>
                <a:latin typeface="Arial" panose="020B0604020202020204" pitchFamily="34" charset="0"/>
                <a:cs typeface="Arial" panose="020B0604020202020204" pitchFamily="34" charset="0"/>
              </a:rPr>
              <a:t>ICONOGRAPHY</a:t>
            </a:r>
          </a:p>
        </p:txBody>
      </p:sp>
      <p:sp>
        <p:nvSpPr>
          <p:cNvPr id="4" name="TextBox 3">
            <a:extLst>
              <a:ext uri="{FF2B5EF4-FFF2-40B4-BE49-F238E27FC236}">
                <a16:creationId xmlns:a16="http://schemas.microsoft.com/office/drawing/2014/main" id="{F9710B2B-69C0-2E40-01F1-A34F31D71BC9}"/>
              </a:ext>
            </a:extLst>
          </p:cNvPr>
          <p:cNvSpPr txBox="1"/>
          <p:nvPr userDrawn="1"/>
        </p:nvSpPr>
        <p:spPr>
          <a:xfrm>
            <a:off x="645531" y="5974287"/>
            <a:ext cx="8842936" cy="461665"/>
          </a:xfrm>
          <a:prstGeom prst="rect">
            <a:avLst/>
          </a:prstGeom>
          <a:noFill/>
        </p:spPr>
        <p:txBody>
          <a:bodyPr wrap="square" rtlCol="0">
            <a:spAutoFit/>
          </a:bodyPr>
          <a:lstStyle/>
          <a:p>
            <a:r>
              <a:rPr lang="en-US" sz="1200" dirty="0">
                <a:solidFill>
                  <a:srgbClr val="003867"/>
                </a:solidFill>
                <a:latin typeface="Arial" panose="020B0604020202020204" pitchFamily="34" charset="0"/>
                <a:cs typeface="Arial" panose="020B0604020202020204" pitchFamily="34" charset="0"/>
              </a:rPr>
              <a:t>Copy and paste the icon you would like to use on a slide. You can adjust transparency but not color.</a:t>
            </a:r>
          </a:p>
          <a:p>
            <a:r>
              <a:rPr lang="en-US" sz="1200" dirty="0">
                <a:solidFill>
                  <a:srgbClr val="003867"/>
                </a:solidFill>
                <a:latin typeface="Arial" panose="020B0604020202020204" pitchFamily="34" charset="0"/>
                <a:cs typeface="Arial" panose="020B0604020202020204" pitchFamily="34" charset="0"/>
              </a:rPr>
              <a:t>Once you have copied the icons you would like to use, either delete or hide this slide for your presentation. </a:t>
            </a:r>
          </a:p>
        </p:txBody>
      </p:sp>
      <p:sp>
        <p:nvSpPr>
          <p:cNvPr id="5" name="Rectangle 4">
            <a:extLst>
              <a:ext uri="{FF2B5EF4-FFF2-40B4-BE49-F238E27FC236}">
                <a16:creationId xmlns:a16="http://schemas.microsoft.com/office/drawing/2014/main" id="{EBAF60CB-9E5A-A844-7C82-B142A8EF790E}"/>
              </a:ext>
            </a:extLst>
          </p:cNvPr>
          <p:cNvSpPr/>
          <p:nvPr userDrawn="1"/>
        </p:nvSpPr>
        <p:spPr>
          <a:xfrm>
            <a:off x="636766" y="660098"/>
            <a:ext cx="4322736" cy="579122"/>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300">
                <a:latin typeface="Arial" panose="020B0604020202020204" pitchFamily="34" charset="0"/>
                <a:cs typeface="Arial" panose="020B0604020202020204" pitchFamily="34" charset="0"/>
              </a:rPr>
              <a:t>DELETE OR HIDE THIS SLIDE</a:t>
            </a:r>
          </a:p>
        </p:txBody>
      </p:sp>
      <p:sp>
        <p:nvSpPr>
          <p:cNvPr id="6" name="TextBox 5">
            <a:extLst>
              <a:ext uri="{FF2B5EF4-FFF2-40B4-BE49-F238E27FC236}">
                <a16:creationId xmlns:a16="http://schemas.microsoft.com/office/drawing/2014/main" id="{6EDB7D7A-4D56-2169-3006-31B91775F362}"/>
              </a:ext>
            </a:extLst>
          </p:cNvPr>
          <p:cNvSpPr txBox="1"/>
          <p:nvPr userDrawn="1"/>
        </p:nvSpPr>
        <p:spPr>
          <a:xfrm>
            <a:off x="1567019" y="4428233"/>
            <a:ext cx="872349"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TRAFFIC LIGHT</a:t>
            </a:r>
          </a:p>
        </p:txBody>
      </p:sp>
      <p:sp>
        <p:nvSpPr>
          <p:cNvPr id="7" name="TextBox 6">
            <a:extLst>
              <a:ext uri="{FF2B5EF4-FFF2-40B4-BE49-F238E27FC236}">
                <a16:creationId xmlns:a16="http://schemas.microsoft.com/office/drawing/2014/main" id="{D8B75CC5-30AE-B203-1A49-2C839FDBF015}"/>
              </a:ext>
            </a:extLst>
          </p:cNvPr>
          <p:cNvSpPr txBox="1"/>
          <p:nvPr userDrawn="1"/>
        </p:nvSpPr>
        <p:spPr>
          <a:xfrm>
            <a:off x="2942074" y="4439856"/>
            <a:ext cx="569478"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SIGNALS</a:t>
            </a:r>
          </a:p>
        </p:txBody>
      </p:sp>
      <p:sp>
        <p:nvSpPr>
          <p:cNvPr id="8" name="TextBox 7">
            <a:extLst>
              <a:ext uri="{FF2B5EF4-FFF2-40B4-BE49-F238E27FC236}">
                <a16:creationId xmlns:a16="http://schemas.microsoft.com/office/drawing/2014/main" id="{512CA58D-5BC9-428E-2380-5906C0313D7D}"/>
              </a:ext>
            </a:extLst>
          </p:cNvPr>
          <p:cNvSpPr txBox="1"/>
          <p:nvPr userDrawn="1"/>
        </p:nvSpPr>
        <p:spPr>
          <a:xfrm>
            <a:off x="4061987" y="4459723"/>
            <a:ext cx="734627"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TURN RIGHT</a:t>
            </a:r>
          </a:p>
        </p:txBody>
      </p:sp>
      <p:sp>
        <p:nvSpPr>
          <p:cNvPr id="9" name="TextBox 8">
            <a:extLst>
              <a:ext uri="{FF2B5EF4-FFF2-40B4-BE49-F238E27FC236}">
                <a16:creationId xmlns:a16="http://schemas.microsoft.com/office/drawing/2014/main" id="{309E80FF-27DF-F5DA-C234-F03FE79659B3}"/>
              </a:ext>
            </a:extLst>
          </p:cNvPr>
          <p:cNvSpPr txBox="1"/>
          <p:nvPr userDrawn="1"/>
        </p:nvSpPr>
        <p:spPr>
          <a:xfrm>
            <a:off x="5213476" y="4459723"/>
            <a:ext cx="678181"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TURN LEFT</a:t>
            </a:r>
          </a:p>
        </p:txBody>
      </p:sp>
      <p:sp>
        <p:nvSpPr>
          <p:cNvPr id="10" name="TextBox 9">
            <a:extLst>
              <a:ext uri="{FF2B5EF4-FFF2-40B4-BE49-F238E27FC236}">
                <a16:creationId xmlns:a16="http://schemas.microsoft.com/office/drawing/2014/main" id="{BD0C0C32-D3DA-4852-D030-9770227EA5C9}"/>
              </a:ext>
            </a:extLst>
          </p:cNvPr>
          <p:cNvSpPr txBox="1"/>
          <p:nvPr userDrawn="1"/>
        </p:nvSpPr>
        <p:spPr>
          <a:xfrm>
            <a:off x="6240558" y="4425856"/>
            <a:ext cx="872349"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TRAFFIC CONE</a:t>
            </a:r>
          </a:p>
        </p:txBody>
      </p:sp>
      <p:sp>
        <p:nvSpPr>
          <p:cNvPr id="11" name="TextBox 10">
            <a:extLst>
              <a:ext uri="{FF2B5EF4-FFF2-40B4-BE49-F238E27FC236}">
                <a16:creationId xmlns:a16="http://schemas.microsoft.com/office/drawing/2014/main" id="{A7209BDF-7E8D-71B3-A5B3-D31E85F01635}"/>
              </a:ext>
            </a:extLst>
          </p:cNvPr>
          <p:cNvSpPr txBox="1"/>
          <p:nvPr userDrawn="1"/>
        </p:nvSpPr>
        <p:spPr>
          <a:xfrm>
            <a:off x="7404425" y="4428233"/>
            <a:ext cx="734627"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ALERT SIGN</a:t>
            </a:r>
          </a:p>
        </p:txBody>
      </p:sp>
      <p:sp>
        <p:nvSpPr>
          <p:cNvPr id="12" name="TextBox 11">
            <a:extLst>
              <a:ext uri="{FF2B5EF4-FFF2-40B4-BE49-F238E27FC236}">
                <a16:creationId xmlns:a16="http://schemas.microsoft.com/office/drawing/2014/main" id="{2A364392-370B-1CA7-587F-DC48B5D320AB}"/>
              </a:ext>
            </a:extLst>
          </p:cNvPr>
          <p:cNvSpPr txBox="1"/>
          <p:nvPr userDrawn="1"/>
        </p:nvSpPr>
        <p:spPr>
          <a:xfrm>
            <a:off x="8513548" y="4439856"/>
            <a:ext cx="81123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SAFETY VEST</a:t>
            </a:r>
          </a:p>
        </p:txBody>
      </p:sp>
      <p:sp>
        <p:nvSpPr>
          <p:cNvPr id="13" name="TextBox 12">
            <a:extLst>
              <a:ext uri="{FF2B5EF4-FFF2-40B4-BE49-F238E27FC236}">
                <a16:creationId xmlns:a16="http://schemas.microsoft.com/office/drawing/2014/main" id="{19C5EEE2-5827-EA59-DC90-A9E1B87A143F}"/>
              </a:ext>
            </a:extLst>
          </p:cNvPr>
          <p:cNvSpPr txBox="1"/>
          <p:nvPr userDrawn="1"/>
        </p:nvSpPr>
        <p:spPr>
          <a:xfrm>
            <a:off x="9611144" y="4428233"/>
            <a:ext cx="811238"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GUARDRAIL</a:t>
            </a:r>
          </a:p>
        </p:txBody>
      </p:sp>
      <p:sp>
        <p:nvSpPr>
          <p:cNvPr id="14" name="TextBox 13">
            <a:extLst>
              <a:ext uri="{FF2B5EF4-FFF2-40B4-BE49-F238E27FC236}">
                <a16:creationId xmlns:a16="http://schemas.microsoft.com/office/drawing/2014/main" id="{F091421C-0EF3-AEB9-FB86-BD88ABD118CE}"/>
              </a:ext>
            </a:extLst>
          </p:cNvPr>
          <p:cNvSpPr txBox="1"/>
          <p:nvPr userDrawn="1"/>
        </p:nvSpPr>
        <p:spPr>
          <a:xfrm>
            <a:off x="10765775" y="4428233"/>
            <a:ext cx="870164"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ROAD BARRIER</a:t>
            </a:r>
          </a:p>
        </p:txBody>
      </p:sp>
      <p:sp>
        <p:nvSpPr>
          <p:cNvPr id="15" name="TextBox 14">
            <a:extLst>
              <a:ext uri="{FF2B5EF4-FFF2-40B4-BE49-F238E27FC236}">
                <a16:creationId xmlns:a16="http://schemas.microsoft.com/office/drawing/2014/main" id="{DD90EE78-F10A-B67A-C8D6-D5C0B65A6D87}"/>
              </a:ext>
            </a:extLst>
          </p:cNvPr>
          <p:cNvSpPr txBox="1"/>
          <p:nvPr userDrawn="1"/>
        </p:nvSpPr>
        <p:spPr>
          <a:xfrm>
            <a:off x="570426" y="4416609"/>
            <a:ext cx="678181"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DIRECTION</a:t>
            </a:r>
          </a:p>
        </p:txBody>
      </p:sp>
      <p:sp>
        <p:nvSpPr>
          <p:cNvPr id="16" name="TextBox 15">
            <a:extLst>
              <a:ext uri="{FF2B5EF4-FFF2-40B4-BE49-F238E27FC236}">
                <a16:creationId xmlns:a16="http://schemas.microsoft.com/office/drawing/2014/main" id="{B31BD9B8-7E4A-19DD-73C4-29BA40B63336}"/>
              </a:ext>
            </a:extLst>
          </p:cNvPr>
          <p:cNvSpPr txBox="1"/>
          <p:nvPr userDrawn="1"/>
        </p:nvSpPr>
        <p:spPr>
          <a:xfrm>
            <a:off x="1567019" y="3374209"/>
            <a:ext cx="872349"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ROUNDABOUT</a:t>
            </a:r>
          </a:p>
        </p:txBody>
      </p:sp>
      <p:sp>
        <p:nvSpPr>
          <p:cNvPr id="17" name="TextBox 16">
            <a:extLst>
              <a:ext uri="{FF2B5EF4-FFF2-40B4-BE49-F238E27FC236}">
                <a16:creationId xmlns:a16="http://schemas.microsoft.com/office/drawing/2014/main" id="{31B4067E-8198-7B9E-EA29-2E13BA17A5FF}"/>
              </a:ext>
            </a:extLst>
          </p:cNvPr>
          <p:cNvSpPr txBox="1"/>
          <p:nvPr userDrawn="1"/>
        </p:nvSpPr>
        <p:spPr>
          <a:xfrm>
            <a:off x="2757780" y="3370335"/>
            <a:ext cx="938066"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INTERCHANGES</a:t>
            </a:r>
          </a:p>
        </p:txBody>
      </p:sp>
      <p:sp>
        <p:nvSpPr>
          <p:cNvPr id="18" name="TextBox 17">
            <a:extLst>
              <a:ext uri="{FF2B5EF4-FFF2-40B4-BE49-F238E27FC236}">
                <a16:creationId xmlns:a16="http://schemas.microsoft.com/office/drawing/2014/main" id="{61874886-23DB-A2E7-937D-61F1C818EDF4}"/>
              </a:ext>
            </a:extLst>
          </p:cNvPr>
          <p:cNvSpPr txBox="1"/>
          <p:nvPr userDrawn="1"/>
        </p:nvSpPr>
        <p:spPr>
          <a:xfrm>
            <a:off x="3993126" y="3370335"/>
            <a:ext cx="872349"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INTERSECTION</a:t>
            </a:r>
          </a:p>
        </p:txBody>
      </p:sp>
      <p:sp>
        <p:nvSpPr>
          <p:cNvPr id="19" name="TextBox 18">
            <a:extLst>
              <a:ext uri="{FF2B5EF4-FFF2-40B4-BE49-F238E27FC236}">
                <a16:creationId xmlns:a16="http://schemas.microsoft.com/office/drawing/2014/main" id="{5D6661B2-9608-5F53-B627-92BB76A20BBE}"/>
              </a:ext>
            </a:extLst>
          </p:cNvPr>
          <p:cNvSpPr txBox="1"/>
          <p:nvPr userDrawn="1"/>
        </p:nvSpPr>
        <p:spPr>
          <a:xfrm>
            <a:off x="5322486" y="3354837"/>
            <a:ext cx="460161"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ROAD</a:t>
            </a:r>
          </a:p>
        </p:txBody>
      </p:sp>
      <p:sp>
        <p:nvSpPr>
          <p:cNvPr id="20" name="TextBox 19">
            <a:extLst>
              <a:ext uri="{FF2B5EF4-FFF2-40B4-BE49-F238E27FC236}">
                <a16:creationId xmlns:a16="http://schemas.microsoft.com/office/drawing/2014/main" id="{CF794307-B06A-6FB3-5859-F1F1789D59A1}"/>
              </a:ext>
            </a:extLst>
          </p:cNvPr>
          <p:cNvSpPr txBox="1"/>
          <p:nvPr userDrawn="1"/>
        </p:nvSpPr>
        <p:spPr>
          <a:xfrm>
            <a:off x="6406694" y="3339998"/>
            <a:ext cx="540076"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STREET</a:t>
            </a:r>
          </a:p>
        </p:txBody>
      </p:sp>
      <p:sp>
        <p:nvSpPr>
          <p:cNvPr id="21" name="TextBox 20">
            <a:extLst>
              <a:ext uri="{FF2B5EF4-FFF2-40B4-BE49-F238E27FC236}">
                <a16:creationId xmlns:a16="http://schemas.microsoft.com/office/drawing/2014/main" id="{86AECD94-5CFE-9EAC-D628-3C7242D8CDD3}"/>
              </a:ext>
            </a:extLst>
          </p:cNvPr>
          <p:cNvSpPr txBox="1"/>
          <p:nvPr userDrawn="1"/>
        </p:nvSpPr>
        <p:spPr>
          <a:xfrm>
            <a:off x="7522546" y="3355438"/>
            <a:ext cx="498385"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DRIVE</a:t>
            </a:r>
          </a:p>
        </p:txBody>
      </p:sp>
      <p:sp>
        <p:nvSpPr>
          <p:cNvPr id="22" name="TextBox 21">
            <a:extLst>
              <a:ext uri="{FF2B5EF4-FFF2-40B4-BE49-F238E27FC236}">
                <a16:creationId xmlns:a16="http://schemas.microsoft.com/office/drawing/2014/main" id="{143CEAA3-6C0B-0EBB-3336-169A3734BEE7}"/>
              </a:ext>
            </a:extLst>
          </p:cNvPr>
          <p:cNvSpPr txBox="1"/>
          <p:nvPr userDrawn="1"/>
        </p:nvSpPr>
        <p:spPr>
          <a:xfrm>
            <a:off x="8694222" y="3378084"/>
            <a:ext cx="449890"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MAPS</a:t>
            </a:r>
          </a:p>
        </p:txBody>
      </p:sp>
      <p:sp>
        <p:nvSpPr>
          <p:cNvPr id="23" name="TextBox 22">
            <a:extLst>
              <a:ext uri="{FF2B5EF4-FFF2-40B4-BE49-F238E27FC236}">
                <a16:creationId xmlns:a16="http://schemas.microsoft.com/office/drawing/2014/main" id="{3CC49385-ECFA-9872-3C1B-7E8DB5E3EA91}"/>
              </a:ext>
            </a:extLst>
          </p:cNvPr>
          <p:cNvSpPr txBox="1"/>
          <p:nvPr userDrawn="1"/>
        </p:nvSpPr>
        <p:spPr>
          <a:xfrm>
            <a:off x="9739725" y="3378084"/>
            <a:ext cx="554077"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ROUTE</a:t>
            </a:r>
          </a:p>
        </p:txBody>
      </p:sp>
      <p:sp>
        <p:nvSpPr>
          <p:cNvPr id="24" name="TextBox 23">
            <a:extLst>
              <a:ext uri="{FF2B5EF4-FFF2-40B4-BE49-F238E27FC236}">
                <a16:creationId xmlns:a16="http://schemas.microsoft.com/office/drawing/2014/main" id="{27017D48-8A93-7105-F54E-4B6489D89433}"/>
              </a:ext>
            </a:extLst>
          </p:cNvPr>
          <p:cNvSpPr txBox="1"/>
          <p:nvPr userDrawn="1"/>
        </p:nvSpPr>
        <p:spPr>
          <a:xfrm>
            <a:off x="10996672" y="3378084"/>
            <a:ext cx="408370"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GPS</a:t>
            </a:r>
          </a:p>
        </p:txBody>
      </p:sp>
      <p:sp>
        <p:nvSpPr>
          <p:cNvPr id="25" name="TextBox 24">
            <a:extLst>
              <a:ext uri="{FF2B5EF4-FFF2-40B4-BE49-F238E27FC236}">
                <a16:creationId xmlns:a16="http://schemas.microsoft.com/office/drawing/2014/main" id="{847C2BE6-203E-AAF9-6AFA-893F28DFB5C4}"/>
              </a:ext>
            </a:extLst>
          </p:cNvPr>
          <p:cNvSpPr txBox="1"/>
          <p:nvPr userDrawn="1"/>
        </p:nvSpPr>
        <p:spPr>
          <a:xfrm>
            <a:off x="645530" y="3325302"/>
            <a:ext cx="527973" cy="200055"/>
          </a:xfrm>
          <a:prstGeom prst="rect">
            <a:avLst/>
          </a:prstGeom>
          <a:noFill/>
        </p:spPr>
        <p:txBody>
          <a:bodyPr wrap="square" rtlCol="0">
            <a:spAutoFit/>
          </a:bodyPr>
          <a:lstStyle/>
          <a:p>
            <a:pPr algn="ctr"/>
            <a:r>
              <a:rPr lang="en-US" sz="700">
                <a:solidFill>
                  <a:srgbClr val="003867"/>
                </a:solidFill>
                <a:latin typeface="Arial" panose="020B0604020202020204" pitchFamily="34" charset="0"/>
                <a:cs typeface="Arial" panose="020B0604020202020204" pitchFamily="34" charset="0"/>
              </a:rPr>
              <a:t>BRIDGE</a:t>
            </a:r>
          </a:p>
        </p:txBody>
      </p:sp>
      <p:sp>
        <p:nvSpPr>
          <p:cNvPr id="26" name="TextBox 25">
            <a:extLst>
              <a:ext uri="{FF2B5EF4-FFF2-40B4-BE49-F238E27FC236}">
                <a16:creationId xmlns:a16="http://schemas.microsoft.com/office/drawing/2014/main" id="{DEA067F4-0F6E-C381-C072-55828F6D5A2D}"/>
              </a:ext>
            </a:extLst>
          </p:cNvPr>
          <p:cNvSpPr txBox="1"/>
          <p:nvPr userDrawn="1"/>
        </p:nvSpPr>
        <p:spPr>
          <a:xfrm>
            <a:off x="1630293" y="5553645"/>
            <a:ext cx="74412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TUNNEL</a:t>
            </a:r>
          </a:p>
        </p:txBody>
      </p:sp>
      <p:sp>
        <p:nvSpPr>
          <p:cNvPr id="27" name="TextBox 26">
            <a:extLst>
              <a:ext uri="{FF2B5EF4-FFF2-40B4-BE49-F238E27FC236}">
                <a16:creationId xmlns:a16="http://schemas.microsoft.com/office/drawing/2014/main" id="{466220A1-8E1E-3584-4AC6-58E4E1E33638}"/>
              </a:ext>
            </a:extLst>
          </p:cNvPr>
          <p:cNvSpPr txBox="1"/>
          <p:nvPr userDrawn="1"/>
        </p:nvSpPr>
        <p:spPr>
          <a:xfrm>
            <a:off x="2798134" y="5553645"/>
            <a:ext cx="858560"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EV CHARGING</a:t>
            </a:r>
          </a:p>
        </p:txBody>
      </p:sp>
      <p:sp>
        <p:nvSpPr>
          <p:cNvPr id="28" name="TextBox 27">
            <a:extLst>
              <a:ext uri="{FF2B5EF4-FFF2-40B4-BE49-F238E27FC236}">
                <a16:creationId xmlns:a16="http://schemas.microsoft.com/office/drawing/2014/main" id="{8BCA3DEB-864D-E469-5040-9C4B72396FA7}"/>
              </a:ext>
            </a:extLst>
          </p:cNvPr>
          <p:cNvSpPr txBox="1"/>
          <p:nvPr userDrawn="1"/>
        </p:nvSpPr>
        <p:spPr>
          <a:xfrm>
            <a:off x="4061987" y="5553645"/>
            <a:ext cx="73462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CYCLE</a:t>
            </a:r>
          </a:p>
        </p:txBody>
      </p:sp>
      <p:sp>
        <p:nvSpPr>
          <p:cNvPr id="29" name="TextBox 28">
            <a:extLst>
              <a:ext uri="{FF2B5EF4-FFF2-40B4-BE49-F238E27FC236}">
                <a16:creationId xmlns:a16="http://schemas.microsoft.com/office/drawing/2014/main" id="{F9FE94FE-ED55-8232-6890-ED2CFD6CC5CE}"/>
              </a:ext>
            </a:extLst>
          </p:cNvPr>
          <p:cNvSpPr txBox="1"/>
          <p:nvPr userDrawn="1"/>
        </p:nvSpPr>
        <p:spPr>
          <a:xfrm>
            <a:off x="5206559" y="5553645"/>
            <a:ext cx="692013"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BIKE PATH</a:t>
            </a:r>
          </a:p>
        </p:txBody>
      </p:sp>
      <p:sp>
        <p:nvSpPr>
          <p:cNvPr id="30" name="TextBox 29">
            <a:extLst>
              <a:ext uri="{FF2B5EF4-FFF2-40B4-BE49-F238E27FC236}">
                <a16:creationId xmlns:a16="http://schemas.microsoft.com/office/drawing/2014/main" id="{C322F117-5EEF-ACB0-FF70-095962CDA3AA}"/>
              </a:ext>
            </a:extLst>
          </p:cNvPr>
          <p:cNvSpPr txBox="1"/>
          <p:nvPr userDrawn="1"/>
        </p:nvSpPr>
        <p:spPr>
          <a:xfrm>
            <a:off x="6308516" y="5553645"/>
            <a:ext cx="771521"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CROSSWALK</a:t>
            </a:r>
          </a:p>
        </p:txBody>
      </p:sp>
      <p:sp>
        <p:nvSpPr>
          <p:cNvPr id="35" name="TextBox 34">
            <a:extLst>
              <a:ext uri="{FF2B5EF4-FFF2-40B4-BE49-F238E27FC236}">
                <a16:creationId xmlns:a16="http://schemas.microsoft.com/office/drawing/2014/main" id="{23A4B6A6-7B8C-FE95-D284-35B120881D23}"/>
              </a:ext>
            </a:extLst>
          </p:cNvPr>
          <p:cNvSpPr txBox="1"/>
          <p:nvPr userDrawn="1"/>
        </p:nvSpPr>
        <p:spPr>
          <a:xfrm>
            <a:off x="575891" y="5553645"/>
            <a:ext cx="672716"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THIS WAY</a:t>
            </a:r>
          </a:p>
        </p:txBody>
      </p:sp>
      <p:sp>
        <p:nvSpPr>
          <p:cNvPr id="31" name="TextBox 30">
            <a:extLst>
              <a:ext uri="{FF2B5EF4-FFF2-40B4-BE49-F238E27FC236}">
                <a16:creationId xmlns:a16="http://schemas.microsoft.com/office/drawing/2014/main" id="{7F27C311-1679-0255-3F7F-8BCBAEFD2EF9}"/>
              </a:ext>
            </a:extLst>
          </p:cNvPr>
          <p:cNvSpPr txBox="1"/>
          <p:nvPr userDrawn="1"/>
        </p:nvSpPr>
        <p:spPr>
          <a:xfrm>
            <a:off x="7404425" y="5533762"/>
            <a:ext cx="858560" cy="307777"/>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CROSSING SIGNAL</a:t>
            </a:r>
          </a:p>
        </p:txBody>
      </p:sp>
      <p:sp>
        <p:nvSpPr>
          <p:cNvPr id="32" name="TextBox 31">
            <a:extLst>
              <a:ext uri="{FF2B5EF4-FFF2-40B4-BE49-F238E27FC236}">
                <a16:creationId xmlns:a16="http://schemas.microsoft.com/office/drawing/2014/main" id="{1FBC4192-945F-BF48-6351-B99E70F3ADCB}"/>
              </a:ext>
            </a:extLst>
          </p:cNvPr>
          <p:cNvSpPr txBox="1"/>
          <p:nvPr userDrawn="1"/>
        </p:nvSpPr>
        <p:spPr>
          <a:xfrm>
            <a:off x="8551853" y="5533762"/>
            <a:ext cx="734628" cy="307777"/>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RAILROAD TRACKS</a:t>
            </a:r>
          </a:p>
        </p:txBody>
      </p:sp>
      <p:sp>
        <p:nvSpPr>
          <p:cNvPr id="33" name="TextBox 32">
            <a:extLst>
              <a:ext uri="{FF2B5EF4-FFF2-40B4-BE49-F238E27FC236}">
                <a16:creationId xmlns:a16="http://schemas.microsoft.com/office/drawing/2014/main" id="{CA483139-3D90-D725-B917-10D8D69D82CA}"/>
              </a:ext>
            </a:extLst>
          </p:cNvPr>
          <p:cNvSpPr txBox="1"/>
          <p:nvPr userDrawn="1"/>
        </p:nvSpPr>
        <p:spPr>
          <a:xfrm>
            <a:off x="9670757" y="5594722"/>
            <a:ext cx="692013"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TRAIN</a:t>
            </a:r>
          </a:p>
        </p:txBody>
      </p:sp>
      <p:sp>
        <p:nvSpPr>
          <p:cNvPr id="34" name="TextBox 33">
            <a:extLst>
              <a:ext uri="{FF2B5EF4-FFF2-40B4-BE49-F238E27FC236}">
                <a16:creationId xmlns:a16="http://schemas.microsoft.com/office/drawing/2014/main" id="{7185EBAA-E7BA-CA1A-6DF2-11B2E0E29070}"/>
              </a:ext>
            </a:extLst>
          </p:cNvPr>
          <p:cNvSpPr txBox="1"/>
          <p:nvPr userDrawn="1"/>
        </p:nvSpPr>
        <p:spPr>
          <a:xfrm>
            <a:off x="10815097" y="5594722"/>
            <a:ext cx="771521"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RAILCAR</a:t>
            </a:r>
          </a:p>
        </p:txBody>
      </p:sp>
    </p:spTree>
    <p:extLst>
      <p:ext uri="{BB962C8B-B14F-4D97-AF65-F5344CB8AC3E}">
        <p14:creationId xmlns:p14="http://schemas.microsoft.com/office/powerpoint/2010/main" val="2645167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A2337B-6DAC-023C-E37A-633DC762A05E}"/>
              </a:ext>
            </a:extLst>
          </p:cNvPr>
          <p:cNvSpPr/>
          <p:nvPr userDrawn="1"/>
        </p:nvSpPr>
        <p:spPr>
          <a:xfrm flipV="1">
            <a:off x="0" y="0"/>
            <a:ext cx="12189156" cy="186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31A78E-0E6F-029F-FC37-C0DA8F1EDF24}"/>
              </a:ext>
            </a:extLst>
          </p:cNvPr>
          <p:cNvSpPr/>
          <p:nvPr userDrawn="1"/>
        </p:nvSpPr>
        <p:spPr>
          <a:xfrm>
            <a:off x="636767" y="1393025"/>
            <a:ext cx="4941073" cy="914400"/>
          </a:xfrm>
          <a:prstGeom prst="rect">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a:solidFill>
                  <a:schemeClr val="bg1"/>
                </a:solidFill>
                <a:latin typeface="Arial" panose="020B0604020202020204" pitchFamily="34" charset="0"/>
                <a:cs typeface="Arial" panose="020B0604020202020204" pitchFamily="34" charset="0"/>
              </a:rPr>
              <a:t>ICONOGRAPHY</a:t>
            </a:r>
          </a:p>
        </p:txBody>
      </p:sp>
      <p:sp>
        <p:nvSpPr>
          <p:cNvPr id="4" name="TextBox 3">
            <a:extLst>
              <a:ext uri="{FF2B5EF4-FFF2-40B4-BE49-F238E27FC236}">
                <a16:creationId xmlns:a16="http://schemas.microsoft.com/office/drawing/2014/main" id="{F9710B2B-69C0-2E40-01F1-A34F31D71BC9}"/>
              </a:ext>
            </a:extLst>
          </p:cNvPr>
          <p:cNvSpPr txBox="1"/>
          <p:nvPr userDrawn="1"/>
        </p:nvSpPr>
        <p:spPr>
          <a:xfrm>
            <a:off x="645531" y="5974287"/>
            <a:ext cx="8842936" cy="461665"/>
          </a:xfrm>
          <a:prstGeom prst="rect">
            <a:avLst/>
          </a:prstGeom>
          <a:noFill/>
        </p:spPr>
        <p:txBody>
          <a:bodyPr wrap="square" rtlCol="0">
            <a:spAutoFit/>
          </a:bodyPr>
          <a:lstStyle/>
          <a:p>
            <a:r>
              <a:rPr lang="en-US" sz="1200" dirty="0">
                <a:solidFill>
                  <a:srgbClr val="003867"/>
                </a:solidFill>
                <a:latin typeface="Arial" panose="020B0604020202020204" pitchFamily="34" charset="0"/>
                <a:cs typeface="Arial" panose="020B0604020202020204" pitchFamily="34" charset="0"/>
              </a:rPr>
              <a:t>Copy and paste the icon you would like to use on a slide. You can adjust transparency but not color.</a:t>
            </a:r>
          </a:p>
          <a:p>
            <a:r>
              <a:rPr lang="en-US" sz="1200" dirty="0">
                <a:solidFill>
                  <a:srgbClr val="003867"/>
                </a:solidFill>
                <a:latin typeface="Arial" panose="020B0604020202020204" pitchFamily="34" charset="0"/>
                <a:cs typeface="Arial" panose="020B0604020202020204" pitchFamily="34" charset="0"/>
              </a:rPr>
              <a:t>Once you have copied the icons you would like to use, either delete or hide this slide for your presentation. </a:t>
            </a:r>
          </a:p>
        </p:txBody>
      </p:sp>
      <p:sp>
        <p:nvSpPr>
          <p:cNvPr id="5" name="Rectangle 4">
            <a:extLst>
              <a:ext uri="{FF2B5EF4-FFF2-40B4-BE49-F238E27FC236}">
                <a16:creationId xmlns:a16="http://schemas.microsoft.com/office/drawing/2014/main" id="{EBAF60CB-9E5A-A844-7C82-B142A8EF790E}"/>
              </a:ext>
            </a:extLst>
          </p:cNvPr>
          <p:cNvSpPr/>
          <p:nvPr userDrawn="1"/>
        </p:nvSpPr>
        <p:spPr>
          <a:xfrm>
            <a:off x="636766" y="660098"/>
            <a:ext cx="4322736" cy="579122"/>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300">
                <a:latin typeface="Arial" panose="020B0604020202020204" pitchFamily="34" charset="0"/>
                <a:cs typeface="Arial" panose="020B0604020202020204" pitchFamily="34" charset="0"/>
              </a:rPr>
              <a:t>DELETE OR HIDE THIS SLIDE</a:t>
            </a:r>
          </a:p>
        </p:txBody>
      </p:sp>
      <p:sp>
        <p:nvSpPr>
          <p:cNvPr id="6" name="TextBox 5">
            <a:extLst>
              <a:ext uri="{FF2B5EF4-FFF2-40B4-BE49-F238E27FC236}">
                <a16:creationId xmlns:a16="http://schemas.microsoft.com/office/drawing/2014/main" id="{6EDB7D7A-4D56-2169-3006-31B91775F362}"/>
              </a:ext>
            </a:extLst>
          </p:cNvPr>
          <p:cNvSpPr txBox="1"/>
          <p:nvPr userDrawn="1"/>
        </p:nvSpPr>
        <p:spPr>
          <a:xfrm>
            <a:off x="2963322" y="4366075"/>
            <a:ext cx="872349"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NETWORKING</a:t>
            </a:r>
          </a:p>
        </p:txBody>
      </p:sp>
      <p:sp>
        <p:nvSpPr>
          <p:cNvPr id="7" name="TextBox 6">
            <a:extLst>
              <a:ext uri="{FF2B5EF4-FFF2-40B4-BE49-F238E27FC236}">
                <a16:creationId xmlns:a16="http://schemas.microsoft.com/office/drawing/2014/main" id="{D8B75CC5-30AE-B203-1A49-2C839FDBF015}"/>
              </a:ext>
            </a:extLst>
          </p:cNvPr>
          <p:cNvSpPr txBox="1"/>
          <p:nvPr userDrawn="1"/>
        </p:nvSpPr>
        <p:spPr>
          <a:xfrm>
            <a:off x="8532582" y="4366075"/>
            <a:ext cx="672715"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PLANNING</a:t>
            </a:r>
          </a:p>
        </p:txBody>
      </p:sp>
      <p:sp>
        <p:nvSpPr>
          <p:cNvPr id="8" name="TextBox 7">
            <a:extLst>
              <a:ext uri="{FF2B5EF4-FFF2-40B4-BE49-F238E27FC236}">
                <a16:creationId xmlns:a16="http://schemas.microsoft.com/office/drawing/2014/main" id="{512CA58D-5BC9-428E-2380-5906C0313D7D}"/>
              </a:ext>
            </a:extLst>
          </p:cNvPr>
          <p:cNvSpPr txBox="1"/>
          <p:nvPr userDrawn="1"/>
        </p:nvSpPr>
        <p:spPr>
          <a:xfrm>
            <a:off x="9910763" y="4366075"/>
            <a:ext cx="734627"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REPORT</a:t>
            </a:r>
          </a:p>
        </p:txBody>
      </p:sp>
      <p:sp>
        <p:nvSpPr>
          <p:cNvPr id="9" name="TextBox 8">
            <a:extLst>
              <a:ext uri="{FF2B5EF4-FFF2-40B4-BE49-F238E27FC236}">
                <a16:creationId xmlns:a16="http://schemas.microsoft.com/office/drawing/2014/main" id="{309E80FF-27DF-F5DA-C234-F03FE79659B3}"/>
              </a:ext>
            </a:extLst>
          </p:cNvPr>
          <p:cNvSpPr txBox="1"/>
          <p:nvPr userDrawn="1"/>
        </p:nvSpPr>
        <p:spPr>
          <a:xfrm>
            <a:off x="1686876" y="5366979"/>
            <a:ext cx="768370"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DOCUMENT</a:t>
            </a:r>
          </a:p>
        </p:txBody>
      </p:sp>
      <p:sp>
        <p:nvSpPr>
          <p:cNvPr id="10" name="TextBox 9">
            <a:extLst>
              <a:ext uri="{FF2B5EF4-FFF2-40B4-BE49-F238E27FC236}">
                <a16:creationId xmlns:a16="http://schemas.microsoft.com/office/drawing/2014/main" id="{BD0C0C32-D3DA-4852-D030-9770227EA5C9}"/>
              </a:ext>
            </a:extLst>
          </p:cNvPr>
          <p:cNvSpPr txBox="1"/>
          <p:nvPr userDrawn="1"/>
        </p:nvSpPr>
        <p:spPr>
          <a:xfrm>
            <a:off x="2963322" y="5366979"/>
            <a:ext cx="872349"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CONTRACT</a:t>
            </a:r>
          </a:p>
        </p:txBody>
      </p:sp>
      <p:sp>
        <p:nvSpPr>
          <p:cNvPr id="11" name="TextBox 10">
            <a:extLst>
              <a:ext uri="{FF2B5EF4-FFF2-40B4-BE49-F238E27FC236}">
                <a16:creationId xmlns:a16="http://schemas.microsoft.com/office/drawing/2014/main" id="{A7209BDF-7E8D-71B3-A5B3-D31E85F01635}"/>
              </a:ext>
            </a:extLst>
          </p:cNvPr>
          <p:cNvSpPr txBox="1"/>
          <p:nvPr userDrawn="1"/>
        </p:nvSpPr>
        <p:spPr>
          <a:xfrm>
            <a:off x="4302222" y="5366979"/>
            <a:ext cx="734627"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POLICY</a:t>
            </a:r>
          </a:p>
        </p:txBody>
      </p:sp>
      <p:sp>
        <p:nvSpPr>
          <p:cNvPr id="12" name="TextBox 11">
            <a:extLst>
              <a:ext uri="{FF2B5EF4-FFF2-40B4-BE49-F238E27FC236}">
                <a16:creationId xmlns:a16="http://schemas.microsoft.com/office/drawing/2014/main" id="{2A364392-370B-1CA7-587F-DC48B5D320AB}"/>
              </a:ext>
            </a:extLst>
          </p:cNvPr>
          <p:cNvSpPr txBox="1"/>
          <p:nvPr userDrawn="1"/>
        </p:nvSpPr>
        <p:spPr>
          <a:xfrm>
            <a:off x="4263916" y="4366075"/>
            <a:ext cx="81123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RESEARCH</a:t>
            </a:r>
          </a:p>
        </p:txBody>
      </p:sp>
      <p:sp>
        <p:nvSpPr>
          <p:cNvPr id="13" name="TextBox 12">
            <a:extLst>
              <a:ext uri="{FF2B5EF4-FFF2-40B4-BE49-F238E27FC236}">
                <a16:creationId xmlns:a16="http://schemas.microsoft.com/office/drawing/2014/main" id="{19C5EEE2-5827-EA59-DC90-A9E1B87A143F}"/>
              </a:ext>
            </a:extLst>
          </p:cNvPr>
          <p:cNvSpPr txBox="1"/>
          <p:nvPr userDrawn="1"/>
        </p:nvSpPr>
        <p:spPr>
          <a:xfrm>
            <a:off x="5654298" y="5366979"/>
            <a:ext cx="81123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INNOVATION</a:t>
            </a:r>
          </a:p>
        </p:txBody>
      </p:sp>
      <p:sp>
        <p:nvSpPr>
          <p:cNvPr id="15" name="TextBox 14">
            <a:extLst>
              <a:ext uri="{FF2B5EF4-FFF2-40B4-BE49-F238E27FC236}">
                <a16:creationId xmlns:a16="http://schemas.microsoft.com/office/drawing/2014/main" id="{DD90EE78-F10A-B67A-C8D6-D5C0B65A6D87}"/>
              </a:ext>
            </a:extLst>
          </p:cNvPr>
          <p:cNvSpPr txBox="1"/>
          <p:nvPr userDrawn="1"/>
        </p:nvSpPr>
        <p:spPr>
          <a:xfrm>
            <a:off x="7079451" y="4366075"/>
            <a:ext cx="678181"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MONEY</a:t>
            </a:r>
          </a:p>
        </p:txBody>
      </p:sp>
      <p:sp>
        <p:nvSpPr>
          <p:cNvPr id="16" name="TextBox 15">
            <a:extLst>
              <a:ext uri="{FF2B5EF4-FFF2-40B4-BE49-F238E27FC236}">
                <a16:creationId xmlns:a16="http://schemas.microsoft.com/office/drawing/2014/main" id="{B31BD9B8-7E4A-19DD-73C4-29BA40B63336}"/>
              </a:ext>
            </a:extLst>
          </p:cNvPr>
          <p:cNvSpPr txBox="1"/>
          <p:nvPr userDrawn="1"/>
        </p:nvSpPr>
        <p:spPr>
          <a:xfrm>
            <a:off x="2963322" y="3335311"/>
            <a:ext cx="872349"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FERRY</a:t>
            </a:r>
          </a:p>
        </p:txBody>
      </p:sp>
      <p:sp>
        <p:nvSpPr>
          <p:cNvPr id="17" name="TextBox 16">
            <a:extLst>
              <a:ext uri="{FF2B5EF4-FFF2-40B4-BE49-F238E27FC236}">
                <a16:creationId xmlns:a16="http://schemas.microsoft.com/office/drawing/2014/main" id="{31B4067E-8198-7B9E-EA29-2E13BA17A5FF}"/>
              </a:ext>
            </a:extLst>
          </p:cNvPr>
          <p:cNvSpPr txBox="1"/>
          <p:nvPr userDrawn="1"/>
        </p:nvSpPr>
        <p:spPr>
          <a:xfrm>
            <a:off x="4200502" y="3335311"/>
            <a:ext cx="938066"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PALLET</a:t>
            </a:r>
          </a:p>
        </p:txBody>
      </p:sp>
      <p:sp>
        <p:nvSpPr>
          <p:cNvPr id="18" name="TextBox 17">
            <a:extLst>
              <a:ext uri="{FF2B5EF4-FFF2-40B4-BE49-F238E27FC236}">
                <a16:creationId xmlns:a16="http://schemas.microsoft.com/office/drawing/2014/main" id="{61874886-23DB-A2E7-937D-61F1C818EDF4}"/>
              </a:ext>
            </a:extLst>
          </p:cNvPr>
          <p:cNvSpPr txBox="1"/>
          <p:nvPr userDrawn="1"/>
        </p:nvSpPr>
        <p:spPr>
          <a:xfrm>
            <a:off x="5623743" y="3335311"/>
            <a:ext cx="872349"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FREIGHT</a:t>
            </a:r>
          </a:p>
        </p:txBody>
      </p:sp>
      <p:sp>
        <p:nvSpPr>
          <p:cNvPr id="19" name="TextBox 18">
            <a:extLst>
              <a:ext uri="{FF2B5EF4-FFF2-40B4-BE49-F238E27FC236}">
                <a16:creationId xmlns:a16="http://schemas.microsoft.com/office/drawing/2014/main" id="{5D6661B2-9608-5F53-B627-92BB76A20BBE}"/>
              </a:ext>
            </a:extLst>
          </p:cNvPr>
          <p:cNvSpPr txBox="1"/>
          <p:nvPr userDrawn="1"/>
        </p:nvSpPr>
        <p:spPr>
          <a:xfrm>
            <a:off x="7046362" y="3335311"/>
            <a:ext cx="74435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RIVERPORT</a:t>
            </a:r>
          </a:p>
        </p:txBody>
      </p:sp>
      <p:sp>
        <p:nvSpPr>
          <p:cNvPr id="20" name="TextBox 19">
            <a:extLst>
              <a:ext uri="{FF2B5EF4-FFF2-40B4-BE49-F238E27FC236}">
                <a16:creationId xmlns:a16="http://schemas.microsoft.com/office/drawing/2014/main" id="{CF794307-B06A-6FB3-5859-F1F1789D59A1}"/>
              </a:ext>
            </a:extLst>
          </p:cNvPr>
          <p:cNvSpPr txBox="1"/>
          <p:nvPr userDrawn="1"/>
        </p:nvSpPr>
        <p:spPr>
          <a:xfrm>
            <a:off x="8598901" y="3335311"/>
            <a:ext cx="540076"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BARGE</a:t>
            </a:r>
          </a:p>
        </p:txBody>
      </p:sp>
      <p:sp>
        <p:nvSpPr>
          <p:cNvPr id="25" name="TextBox 24">
            <a:extLst>
              <a:ext uri="{FF2B5EF4-FFF2-40B4-BE49-F238E27FC236}">
                <a16:creationId xmlns:a16="http://schemas.microsoft.com/office/drawing/2014/main" id="{847C2BE6-203E-AAF9-6AFA-893F28DFB5C4}"/>
              </a:ext>
            </a:extLst>
          </p:cNvPr>
          <p:cNvSpPr txBox="1"/>
          <p:nvPr userDrawn="1"/>
        </p:nvSpPr>
        <p:spPr>
          <a:xfrm>
            <a:off x="1539060" y="3335311"/>
            <a:ext cx="1064002"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RIVER TRANSPORT</a:t>
            </a:r>
          </a:p>
        </p:txBody>
      </p:sp>
      <p:sp>
        <p:nvSpPr>
          <p:cNvPr id="26" name="TextBox 25">
            <a:extLst>
              <a:ext uri="{FF2B5EF4-FFF2-40B4-BE49-F238E27FC236}">
                <a16:creationId xmlns:a16="http://schemas.microsoft.com/office/drawing/2014/main" id="{DEA067F4-0F6E-C381-C072-55828F6D5A2D}"/>
              </a:ext>
            </a:extLst>
          </p:cNvPr>
          <p:cNvSpPr txBox="1"/>
          <p:nvPr userDrawn="1"/>
        </p:nvSpPr>
        <p:spPr>
          <a:xfrm>
            <a:off x="8496875" y="5366979"/>
            <a:ext cx="74412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SCHEDULE</a:t>
            </a:r>
          </a:p>
        </p:txBody>
      </p:sp>
      <p:sp>
        <p:nvSpPr>
          <p:cNvPr id="27" name="TextBox 26">
            <a:extLst>
              <a:ext uri="{FF2B5EF4-FFF2-40B4-BE49-F238E27FC236}">
                <a16:creationId xmlns:a16="http://schemas.microsoft.com/office/drawing/2014/main" id="{466220A1-8E1E-3584-4AC6-58E4E1E33638}"/>
              </a:ext>
            </a:extLst>
          </p:cNvPr>
          <p:cNvSpPr txBox="1"/>
          <p:nvPr userDrawn="1"/>
        </p:nvSpPr>
        <p:spPr>
          <a:xfrm>
            <a:off x="9848796" y="3335311"/>
            <a:ext cx="858560"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QUALITY</a:t>
            </a:r>
          </a:p>
        </p:txBody>
      </p:sp>
      <p:sp>
        <p:nvSpPr>
          <p:cNvPr id="28" name="TextBox 27">
            <a:extLst>
              <a:ext uri="{FF2B5EF4-FFF2-40B4-BE49-F238E27FC236}">
                <a16:creationId xmlns:a16="http://schemas.microsoft.com/office/drawing/2014/main" id="{8BCA3DEB-864D-E469-5040-9C4B72396FA7}"/>
              </a:ext>
            </a:extLst>
          </p:cNvPr>
          <p:cNvSpPr txBox="1"/>
          <p:nvPr userDrawn="1"/>
        </p:nvSpPr>
        <p:spPr>
          <a:xfrm>
            <a:off x="9910762" y="5366979"/>
            <a:ext cx="734628"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DOLLAR</a:t>
            </a:r>
          </a:p>
        </p:txBody>
      </p:sp>
      <p:sp>
        <p:nvSpPr>
          <p:cNvPr id="29" name="TextBox 28">
            <a:extLst>
              <a:ext uri="{FF2B5EF4-FFF2-40B4-BE49-F238E27FC236}">
                <a16:creationId xmlns:a16="http://schemas.microsoft.com/office/drawing/2014/main" id="{F9FE94FE-ED55-8232-6890-ED2CFD6CC5CE}"/>
              </a:ext>
            </a:extLst>
          </p:cNvPr>
          <p:cNvSpPr txBox="1"/>
          <p:nvPr userDrawn="1"/>
        </p:nvSpPr>
        <p:spPr>
          <a:xfrm>
            <a:off x="1725055" y="4366075"/>
            <a:ext cx="692013"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CALENDAR</a:t>
            </a:r>
          </a:p>
        </p:txBody>
      </p:sp>
      <p:sp>
        <p:nvSpPr>
          <p:cNvPr id="30" name="TextBox 29">
            <a:extLst>
              <a:ext uri="{FF2B5EF4-FFF2-40B4-BE49-F238E27FC236}">
                <a16:creationId xmlns:a16="http://schemas.microsoft.com/office/drawing/2014/main" id="{C322F117-5EEF-ACB0-FF70-095962CDA3AA}"/>
              </a:ext>
            </a:extLst>
          </p:cNvPr>
          <p:cNvSpPr txBox="1"/>
          <p:nvPr userDrawn="1"/>
        </p:nvSpPr>
        <p:spPr>
          <a:xfrm>
            <a:off x="5674157" y="4366075"/>
            <a:ext cx="771521"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TIME</a:t>
            </a:r>
          </a:p>
        </p:txBody>
      </p:sp>
      <p:sp>
        <p:nvSpPr>
          <p:cNvPr id="35" name="TextBox 34">
            <a:extLst>
              <a:ext uri="{FF2B5EF4-FFF2-40B4-BE49-F238E27FC236}">
                <a16:creationId xmlns:a16="http://schemas.microsoft.com/office/drawing/2014/main" id="{23A4B6A6-7B8C-FE95-D284-35B120881D23}"/>
              </a:ext>
            </a:extLst>
          </p:cNvPr>
          <p:cNvSpPr txBox="1"/>
          <p:nvPr userDrawn="1"/>
        </p:nvSpPr>
        <p:spPr>
          <a:xfrm>
            <a:off x="7012923" y="5366979"/>
            <a:ext cx="811237" cy="200055"/>
          </a:xfrm>
          <a:prstGeom prst="rect">
            <a:avLst/>
          </a:prstGeom>
          <a:noFill/>
        </p:spPr>
        <p:txBody>
          <a:bodyPr wrap="square" rtlCol="0">
            <a:spAutoFit/>
          </a:bodyPr>
          <a:lstStyle/>
          <a:p>
            <a:pPr algn="ctr"/>
            <a:r>
              <a:rPr lang="en-US" sz="700" dirty="0">
                <a:solidFill>
                  <a:srgbClr val="003867"/>
                </a:solidFill>
                <a:latin typeface="Arial" panose="020B0604020202020204" pitchFamily="34" charset="0"/>
                <a:cs typeface="Arial" panose="020B0604020202020204" pitchFamily="34" charset="0"/>
              </a:rPr>
              <a:t>COMPLIANCE</a:t>
            </a:r>
          </a:p>
        </p:txBody>
      </p:sp>
    </p:spTree>
    <p:extLst>
      <p:ext uri="{BB962C8B-B14F-4D97-AF65-F5344CB8AC3E}">
        <p14:creationId xmlns:p14="http://schemas.microsoft.com/office/powerpoint/2010/main" val="2055261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F511AB-F5E7-567A-1765-3D0CA2E38375}"/>
              </a:ext>
            </a:extLst>
          </p:cNvPr>
          <p:cNvSpPr/>
          <p:nvPr userDrawn="1"/>
        </p:nvSpPr>
        <p:spPr>
          <a:xfrm flipV="1">
            <a:off x="0" y="-2"/>
            <a:ext cx="12189156" cy="32918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56F91B-FA09-7E5E-65F4-3F3D8693677D}"/>
              </a:ext>
            </a:extLst>
          </p:cNvPr>
          <p:cNvPicPr>
            <a:picLocks noChangeAspect="1"/>
          </p:cNvPicPr>
          <p:nvPr userDrawn="1"/>
        </p:nvPicPr>
        <p:blipFill>
          <a:blip r:embed="rId2"/>
          <a:stretch>
            <a:fillRect/>
          </a:stretch>
        </p:blipFill>
        <p:spPr>
          <a:xfrm>
            <a:off x="-72746" y="6008914"/>
            <a:ext cx="12337493" cy="849086"/>
          </a:xfrm>
          <a:prstGeom prst="rect">
            <a:avLst/>
          </a:prstGeom>
        </p:spPr>
      </p:pic>
    </p:spTree>
    <p:extLst>
      <p:ext uri="{BB962C8B-B14F-4D97-AF65-F5344CB8AC3E}">
        <p14:creationId xmlns:p14="http://schemas.microsoft.com/office/powerpoint/2010/main" val="119856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descr="Background pattern&#10;&#10;AI-generated content may be incorrect.">
            <a:extLst>
              <a:ext uri="{FF2B5EF4-FFF2-40B4-BE49-F238E27FC236}">
                <a16:creationId xmlns:a16="http://schemas.microsoft.com/office/drawing/2014/main" id="{FFF32A9B-B01E-C441-C4B0-CDA4121347E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11095" r="1" b="1"/>
          <a:stretch>
            <a:fillRect/>
          </a:stretch>
        </p:blipFill>
        <p:spPr>
          <a:xfrm>
            <a:off x="20" y="0"/>
            <a:ext cx="12191980" cy="6858000"/>
          </a:xfrm>
          <a:prstGeom prst="rect">
            <a:avLst/>
          </a:prstGeom>
        </p:spPr>
      </p:pic>
      <p:sp>
        <p:nvSpPr>
          <p:cNvPr id="8" name="Rectangle 7">
            <a:extLst>
              <a:ext uri="{FF2B5EF4-FFF2-40B4-BE49-F238E27FC236}">
                <a16:creationId xmlns:a16="http://schemas.microsoft.com/office/drawing/2014/main" id="{9A7DAFF6-BF69-FAB4-E8B2-55F5DFC6F3F9}"/>
              </a:ext>
            </a:extLst>
          </p:cNvPr>
          <p:cNvSpPr/>
          <p:nvPr userDrawn="1"/>
        </p:nvSpPr>
        <p:spPr>
          <a:xfrm>
            <a:off x="0" y="1"/>
            <a:ext cx="12192000" cy="2072080"/>
          </a:xfrm>
          <a:prstGeom prst="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128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7" name="Picture 6" descr="Background pattern&#10;&#10;AI-generated content may be incorrect.">
            <a:extLst>
              <a:ext uri="{FF2B5EF4-FFF2-40B4-BE49-F238E27FC236}">
                <a16:creationId xmlns:a16="http://schemas.microsoft.com/office/drawing/2014/main" id="{FFF32A9B-B01E-C441-C4B0-CDA4121347E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11095" r="1" b="1"/>
          <a:stretch>
            <a:fillRect/>
          </a:stretch>
        </p:blipFill>
        <p:spPr>
          <a:xfrm>
            <a:off x="20" y="0"/>
            <a:ext cx="12191980" cy="6858000"/>
          </a:xfrm>
          <a:prstGeom prst="rect">
            <a:avLst/>
          </a:prstGeom>
        </p:spPr>
      </p:pic>
      <p:sp>
        <p:nvSpPr>
          <p:cNvPr id="8" name="Rectangle 7">
            <a:extLst>
              <a:ext uri="{FF2B5EF4-FFF2-40B4-BE49-F238E27FC236}">
                <a16:creationId xmlns:a16="http://schemas.microsoft.com/office/drawing/2014/main" id="{9A7DAFF6-BF69-FAB4-E8B2-55F5DFC6F3F9}"/>
              </a:ext>
            </a:extLst>
          </p:cNvPr>
          <p:cNvSpPr/>
          <p:nvPr userDrawn="1"/>
        </p:nvSpPr>
        <p:spPr>
          <a:xfrm>
            <a:off x="0" y="1"/>
            <a:ext cx="12192000" cy="2286000"/>
          </a:xfrm>
          <a:prstGeom prst="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AI-generated content may be incorrect.">
            <a:extLst>
              <a:ext uri="{FF2B5EF4-FFF2-40B4-BE49-F238E27FC236}">
                <a16:creationId xmlns:a16="http://schemas.microsoft.com/office/drawing/2014/main" id="{FB080146-056C-B399-56B8-ACB8F3A3AF61}"/>
              </a:ext>
            </a:extLst>
          </p:cNvPr>
          <p:cNvPicPr/>
          <p:nvPr userDrawn="1"/>
        </p:nvPicPr>
        <p:blipFill>
          <a:blip r:embed="rId3" cstate="hqprint">
            <a:extLst>
              <a:ext uri="{28A0092B-C50C-407E-A947-70E740481C1C}">
                <a14:useLocalDpi xmlns:a14="http://schemas.microsoft.com/office/drawing/2010/main"/>
              </a:ext>
            </a:extLst>
          </a:blip>
          <a:stretch>
            <a:fillRect/>
          </a:stretch>
        </p:blipFill>
        <p:spPr>
          <a:xfrm>
            <a:off x="9420481" y="478749"/>
            <a:ext cx="2432514" cy="1381668"/>
          </a:xfrm>
          <a:prstGeom prst="rect">
            <a:avLst/>
          </a:prstGeom>
        </p:spPr>
      </p:pic>
    </p:spTree>
    <p:extLst>
      <p:ext uri="{BB962C8B-B14F-4D97-AF65-F5344CB8AC3E}">
        <p14:creationId xmlns:p14="http://schemas.microsoft.com/office/powerpoint/2010/main" val="3184032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74DFD5-1AA6-D7D9-A2CF-86765CF88823}"/>
              </a:ext>
            </a:extLst>
          </p:cNvPr>
          <p:cNvPicPr>
            <a:picLocks noChangeAspect="1"/>
          </p:cNvPicPr>
          <p:nvPr userDrawn="1"/>
        </p:nvPicPr>
        <p:blipFill>
          <a:blip r:embed="rId2" cstate="email">
            <a:biLevel thresh="75000"/>
            <a:alphaModFix amt="5000"/>
            <a:extLst>
              <a:ext uri="{28A0092B-C50C-407E-A947-70E740481C1C}">
                <a14:useLocalDpi xmlns:a14="http://schemas.microsoft.com/office/drawing/2010/main"/>
              </a:ext>
            </a:extLst>
          </a:blip>
          <a:srcRect l="27392" t="21386" r="27392" b="47217"/>
          <a:stretch>
            <a:fillRect/>
          </a:stretch>
        </p:blipFill>
        <p:spPr>
          <a:xfrm>
            <a:off x="1" y="0"/>
            <a:ext cx="12191999" cy="1273629"/>
          </a:xfrm>
          <a:prstGeom prst="rect">
            <a:avLst/>
          </a:prstGeom>
          <a:noFill/>
          <a:ln w="79375">
            <a:noFill/>
          </a:ln>
        </p:spPr>
      </p:pic>
    </p:spTree>
    <p:extLst>
      <p:ext uri="{BB962C8B-B14F-4D97-AF65-F5344CB8AC3E}">
        <p14:creationId xmlns:p14="http://schemas.microsoft.com/office/powerpoint/2010/main" val="78008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74DFD5-1AA6-D7D9-A2CF-86765CF88823}"/>
              </a:ext>
            </a:extLst>
          </p:cNvPr>
          <p:cNvPicPr>
            <a:picLocks noChangeAspect="1"/>
          </p:cNvPicPr>
          <p:nvPr userDrawn="1"/>
        </p:nvPicPr>
        <p:blipFill>
          <a:blip r:embed="rId2" cstate="email">
            <a:biLevel thresh="75000"/>
            <a:alphaModFix amt="5000"/>
            <a:extLst>
              <a:ext uri="{28A0092B-C50C-407E-A947-70E740481C1C}">
                <a14:useLocalDpi xmlns:a14="http://schemas.microsoft.com/office/drawing/2010/main"/>
              </a:ext>
            </a:extLst>
          </a:blip>
          <a:srcRect l="27392" t="21386" r="27392" b="47217"/>
          <a:stretch>
            <a:fillRect/>
          </a:stretch>
        </p:blipFill>
        <p:spPr>
          <a:xfrm>
            <a:off x="1" y="0"/>
            <a:ext cx="12191999" cy="1273629"/>
          </a:xfrm>
          <a:prstGeom prst="rect">
            <a:avLst/>
          </a:prstGeom>
          <a:noFill/>
          <a:ln w="79375">
            <a:noFill/>
          </a:ln>
        </p:spPr>
      </p:pic>
      <p:sp>
        <p:nvSpPr>
          <p:cNvPr id="2" name="Content Placeholder 2">
            <a:extLst>
              <a:ext uri="{FF2B5EF4-FFF2-40B4-BE49-F238E27FC236}">
                <a16:creationId xmlns:a16="http://schemas.microsoft.com/office/drawing/2014/main" id="{032D71FD-7FD4-B475-3B83-E306EE523DFA}"/>
              </a:ext>
            </a:extLst>
          </p:cNvPr>
          <p:cNvSpPr>
            <a:spLocks noGrp="1"/>
          </p:cNvSpPr>
          <p:nvPr>
            <p:ph idx="4294967295"/>
          </p:nvPr>
        </p:nvSpPr>
        <p:spPr>
          <a:xfrm>
            <a:off x="1008682" y="2929179"/>
            <a:ext cx="9739393" cy="3053167"/>
          </a:xfrm>
        </p:spPr>
        <p:txBody>
          <a:bodyPr>
            <a:normAutofit fontScale="92500" lnSpcReduction="10000"/>
          </a:bodyPr>
          <a:lstStyle/>
          <a:p>
            <a:pPr marL="0" indent="0">
              <a:buNone/>
            </a:pPr>
            <a:r>
              <a:rPr lang="en-US" sz="1800" b="1">
                <a:solidFill>
                  <a:srgbClr val="003867"/>
                </a:solidFill>
                <a:latin typeface="Arial" panose="020B0604020202020204" pitchFamily="34" charset="0"/>
                <a:cs typeface="Arial" panose="020B0604020202020204" pitchFamily="34" charset="0"/>
              </a:rPr>
              <a:t>Main Headings: </a:t>
            </a:r>
            <a:r>
              <a:rPr lang="en-US" sz="1800">
                <a:solidFill>
                  <a:srgbClr val="003867"/>
                </a:solidFill>
                <a:latin typeface="Arial" panose="020B0604020202020204" pitchFamily="34" charset="0"/>
                <a:cs typeface="Arial" panose="020B0604020202020204" pitchFamily="34" charset="0"/>
              </a:rPr>
              <a:t>Arial Bold, 40pt., character spacing-loose</a:t>
            </a:r>
          </a:p>
          <a:p>
            <a:pPr marL="0" indent="0">
              <a:buNone/>
            </a:pPr>
            <a:r>
              <a:rPr lang="en-US" sz="1800" b="1">
                <a:solidFill>
                  <a:srgbClr val="003867"/>
                </a:solidFill>
                <a:latin typeface="Arial" panose="020B0604020202020204" pitchFamily="34" charset="0"/>
                <a:cs typeface="Arial" panose="020B0604020202020204" pitchFamily="34" charset="0"/>
              </a:rPr>
              <a:t>Sub Headings:</a:t>
            </a:r>
            <a:r>
              <a:rPr lang="en-US" sz="1800">
                <a:solidFill>
                  <a:srgbClr val="003867"/>
                </a:solidFill>
                <a:latin typeface="Arial" panose="020B0604020202020204" pitchFamily="34" charset="0"/>
                <a:cs typeface="Arial" panose="020B0604020202020204" pitchFamily="34" charset="0"/>
              </a:rPr>
              <a:t> Arial Bold, 16pt., character spacing-loose</a:t>
            </a:r>
          </a:p>
          <a:p>
            <a:pPr marL="0" indent="0">
              <a:buNone/>
            </a:pPr>
            <a:r>
              <a:rPr lang="en-US" sz="1800" b="1">
                <a:solidFill>
                  <a:srgbClr val="003867"/>
                </a:solidFill>
                <a:latin typeface="Arial" panose="020B0604020202020204" pitchFamily="34" charset="0"/>
                <a:cs typeface="Arial" panose="020B0604020202020204" pitchFamily="34" charset="0"/>
              </a:rPr>
              <a:t>Text: </a:t>
            </a:r>
            <a:r>
              <a:rPr lang="en-US" sz="1800">
                <a:solidFill>
                  <a:srgbClr val="003867"/>
                </a:solidFill>
                <a:latin typeface="Arial" panose="020B0604020202020204" pitchFamily="34" charset="0"/>
                <a:cs typeface="Arial" panose="020B0604020202020204" pitchFamily="34" charset="0"/>
              </a:rPr>
              <a:t>Arial Regular, Arial Bold, 14-18pt., character spacing- regular</a:t>
            </a:r>
          </a:p>
          <a:p>
            <a:pPr marL="0" indent="0">
              <a:buNone/>
            </a:pPr>
            <a:endParaRPr lang="en-US" sz="1800">
              <a:solidFill>
                <a:srgbClr val="003867"/>
              </a:solidFill>
              <a:latin typeface="Arial" panose="020B0604020202020204" pitchFamily="34" charset="0"/>
              <a:cs typeface="Arial" panose="020B0604020202020204" pitchFamily="34" charset="0"/>
            </a:endParaRPr>
          </a:p>
          <a:p>
            <a:pPr marL="0" indent="0">
              <a:buNone/>
            </a:pPr>
            <a:r>
              <a:rPr lang="en-US" sz="1800" b="1">
                <a:solidFill>
                  <a:srgbClr val="003867"/>
                </a:solidFill>
                <a:latin typeface="Arial" panose="020B0604020202020204" pitchFamily="34" charset="0"/>
                <a:cs typeface="Arial" panose="020B0604020202020204" pitchFamily="34" charset="0"/>
              </a:rPr>
              <a:t>KYTC Colors: </a:t>
            </a:r>
            <a:r>
              <a:rPr lang="en-US" sz="1800">
                <a:solidFill>
                  <a:srgbClr val="003867"/>
                </a:solidFill>
                <a:latin typeface="Arial" panose="020B0604020202020204" pitchFamily="34" charset="0"/>
                <a:cs typeface="Arial" panose="020B0604020202020204" pitchFamily="34" charset="0"/>
              </a:rPr>
              <a:t>Dark Blue (Hex #003867), Light Blue (Hex #5EB3E4), Yellow (Hex #FFC600)</a:t>
            </a:r>
          </a:p>
          <a:p>
            <a:pPr marL="0" indent="0">
              <a:buNone/>
            </a:pPr>
            <a:r>
              <a:rPr lang="en-US" sz="1800">
                <a:solidFill>
                  <a:srgbClr val="003867"/>
                </a:solidFill>
                <a:latin typeface="Arial" panose="020B0604020202020204" pitchFamily="34" charset="0"/>
                <a:cs typeface="Arial" panose="020B0604020202020204" pitchFamily="34" charset="0"/>
              </a:rPr>
              <a:t>To change a photo on any slide: select the photo, click the picture format tab, select “change picture,” and select “from a file,” and replace with your chosen file. If adjustments need to be made, go to “crop” and move the photo to be framed within the box.</a:t>
            </a:r>
          </a:p>
          <a:p>
            <a:pPr marL="0" indent="0">
              <a:buNone/>
            </a:pPr>
            <a:endParaRPr lang="en-US" sz="1800">
              <a:solidFill>
                <a:srgbClr val="003867"/>
              </a:solidFill>
              <a:latin typeface="Arial" panose="020B0604020202020204" pitchFamily="34" charset="0"/>
              <a:cs typeface="Arial" panose="020B0604020202020204" pitchFamily="34" charset="0"/>
            </a:endParaRPr>
          </a:p>
          <a:p>
            <a:pPr marL="0" indent="0">
              <a:buNone/>
            </a:pPr>
            <a:r>
              <a:rPr lang="en-US" sz="1800">
                <a:solidFill>
                  <a:srgbClr val="003867"/>
                </a:solidFill>
                <a:latin typeface="Arial" panose="020B0604020202020204" pitchFamily="34" charset="0"/>
                <a:cs typeface="Arial" panose="020B0604020202020204" pitchFamily="34" charset="0"/>
              </a:rPr>
              <a:t>Look in the notes section on each slide for specific instructions.</a:t>
            </a:r>
          </a:p>
        </p:txBody>
      </p:sp>
      <p:sp>
        <p:nvSpPr>
          <p:cNvPr id="3" name="Rectangle 2">
            <a:extLst>
              <a:ext uri="{FF2B5EF4-FFF2-40B4-BE49-F238E27FC236}">
                <a16:creationId xmlns:a16="http://schemas.microsoft.com/office/drawing/2014/main" id="{261BF7AF-B142-8CAF-E285-4E94636941DF}"/>
              </a:ext>
            </a:extLst>
          </p:cNvPr>
          <p:cNvSpPr/>
          <p:nvPr userDrawn="1"/>
        </p:nvSpPr>
        <p:spPr>
          <a:xfrm>
            <a:off x="1008682" y="1793263"/>
            <a:ext cx="6600986" cy="914400"/>
          </a:xfrm>
          <a:prstGeom prst="rect">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a:solidFill>
                  <a:schemeClr val="bg1"/>
                </a:solidFill>
                <a:latin typeface="Arial" panose="020B0604020202020204" pitchFamily="34" charset="0"/>
                <a:cs typeface="Arial" panose="020B0604020202020204" pitchFamily="34" charset="0"/>
              </a:rPr>
              <a:t>DESIGN STANDARDS</a:t>
            </a:r>
          </a:p>
        </p:txBody>
      </p:sp>
      <p:sp>
        <p:nvSpPr>
          <p:cNvPr id="4" name="Rectangle 3">
            <a:extLst>
              <a:ext uri="{FF2B5EF4-FFF2-40B4-BE49-F238E27FC236}">
                <a16:creationId xmlns:a16="http://schemas.microsoft.com/office/drawing/2014/main" id="{7A64C979-296D-7A19-3DBE-755796CEF5FD}"/>
              </a:ext>
            </a:extLst>
          </p:cNvPr>
          <p:cNvSpPr/>
          <p:nvPr userDrawn="1"/>
        </p:nvSpPr>
        <p:spPr>
          <a:xfrm>
            <a:off x="1008682" y="992625"/>
            <a:ext cx="4322736" cy="579122"/>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300">
                <a:latin typeface="Arial" panose="020B0604020202020204" pitchFamily="34" charset="0"/>
                <a:cs typeface="Arial" panose="020B0604020202020204" pitchFamily="34" charset="0"/>
              </a:rPr>
              <a:t>DELETE OR HIDE THIS SLIDE</a:t>
            </a:r>
          </a:p>
        </p:txBody>
      </p:sp>
    </p:spTree>
    <p:extLst>
      <p:ext uri="{BB962C8B-B14F-4D97-AF65-F5344CB8AC3E}">
        <p14:creationId xmlns:p14="http://schemas.microsoft.com/office/powerpoint/2010/main" val="280137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82EAE-6DDB-79E7-9C2F-0E8EA0059467}"/>
              </a:ext>
            </a:extLst>
          </p:cNvPr>
          <p:cNvSpPr/>
          <p:nvPr userDrawn="1"/>
        </p:nvSpPr>
        <p:spPr>
          <a:xfrm flipV="1">
            <a:off x="0" y="0"/>
            <a:ext cx="12189156" cy="186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17A5A1-6637-3815-F79E-3CD111BC44DC}"/>
              </a:ext>
            </a:extLst>
          </p:cNvPr>
          <p:cNvPicPr>
            <a:picLocks noChangeAspect="1"/>
          </p:cNvPicPr>
          <p:nvPr userDrawn="1"/>
        </p:nvPicPr>
        <p:blipFill>
          <a:blip r:embed="rId2"/>
          <a:stretch>
            <a:fillRect/>
          </a:stretch>
        </p:blipFill>
        <p:spPr>
          <a:xfrm>
            <a:off x="-72746" y="6008914"/>
            <a:ext cx="12337493" cy="849086"/>
          </a:xfrm>
          <a:prstGeom prst="rect">
            <a:avLst/>
          </a:prstGeom>
        </p:spPr>
      </p:pic>
    </p:spTree>
    <p:extLst>
      <p:ext uri="{BB962C8B-B14F-4D97-AF65-F5344CB8AC3E}">
        <p14:creationId xmlns:p14="http://schemas.microsoft.com/office/powerpoint/2010/main" val="111938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82EAE-6DDB-79E7-9C2F-0E8EA0059467}"/>
              </a:ext>
            </a:extLst>
          </p:cNvPr>
          <p:cNvSpPr/>
          <p:nvPr userDrawn="1"/>
        </p:nvSpPr>
        <p:spPr>
          <a:xfrm flipV="1">
            <a:off x="0" y="0"/>
            <a:ext cx="12189156" cy="1321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17A5A1-6637-3815-F79E-3CD111BC44DC}"/>
              </a:ext>
            </a:extLst>
          </p:cNvPr>
          <p:cNvPicPr>
            <a:picLocks noChangeAspect="1"/>
          </p:cNvPicPr>
          <p:nvPr userDrawn="1"/>
        </p:nvPicPr>
        <p:blipFill>
          <a:blip r:embed="rId2"/>
          <a:stretch>
            <a:fillRect/>
          </a:stretch>
        </p:blipFill>
        <p:spPr>
          <a:xfrm>
            <a:off x="-72746" y="6008914"/>
            <a:ext cx="12337493" cy="849086"/>
          </a:xfrm>
          <a:prstGeom prst="rect">
            <a:avLst/>
          </a:prstGeom>
        </p:spPr>
      </p:pic>
    </p:spTree>
    <p:extLst>
      <p:ext uri="{BB962C8B-B14F-4D97-AF65-F5344CB8AC3E}">
        <p14:creationId xmlns:p14="http://schemas.microsoft.com/office/powerpoint/2010/main" val="33140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052799-B7B9-9F15-1460-2B1D669CD68A}"/>
              </a:ext>
            </a:extLst>
          </p:cNvPr>
          <p:cNvSpPr/>
          <p:nvPr userDrawn="1"/>
        </p:nvSpPr>
        <p:spPr>
          <a:xfrm>
            <a:off x="-1" y="928869"/>
            <a:ext cx="6461075" cy="5000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89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53FFCA-96AC-ED2E-1AC6-5CE93885493D}"/>
              </a:ext>
            </a:extLst>
          </p:cNvPr>
          <p:cNvSpPr/>
          <p:nvPr userDrawn="1"/>
        </p:nvSpPr>
        <p:spPr>
          <a:xfrm>
            <a:off x="0" y="0"/>
            <a:ext cx="12192000" cy="6858000"/>
          </a:xfrm>
          <a:prstGeom prst="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9BD88F7-C535-44AD-135E-21B8867F2BC5}"/>
              </a:ext>
            </a:extLst>
          </p:cNvPr>
          <p:cNvPicPr>
            <a:picLocks noChangeAspect="1"/>
          </p:cNvPicPr>
          <p:nvPr userDrawn="1"/>
        </p:nvPicPr>
        <p:blipFill>
          <a:blip r:embed="rId2"/>
          <a:stretch>
            <a:fillRect/>
          </a:stretch>
        </p:blipFill>
        <p:spPr>
          <a:xfrm>
            <a:off x="-72746" y="6008914"/>
            <a:ext cx="12337493" cy="849086"/>
          </a:xfrm>
          <a:prstGeom prst="rect">
            <a:avLst/>
          </a:prstGeom>
        </p:spPr>
      </p:pic>
    </p:spTree>
    <p:extLst>
      <p:ext uri="{BB962C8B-B14F-4D97-AF65-F5344CB8AC3E}">
        <p14:creationId xmlns:p14="http://schemas.microsoft.com/office/powerpoint/2010/main" val="3829597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2E1C82-3E0B-CBCB-C519-A71FE406BCE0}"/>
              </a:ext>
            </a:extLst>
          </p:cNvPr>
          <p:cNvSpPr/>
          <p:nvPr userDrawn="1"/>
        </p:nvSpPr>
        <p:spPr>
          <a:xfrm>
            <a:off x="0" y="0"/>
            <a:ext cx="12192000" cy="6858000"/>
          </a:xfrm>
          <a:prstGeom prst="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EB3E4"/>
              </a:solidFill>
            </a:endParaRPr>
          </a:p>
        </p:txBody>
      </p:sp>
      <p:pic>
        <p:nvPicPr>
          <p:cNvPr id="7" name="Picture 6">
            <a:extLst>
              <a:ext uri="{FF2B5EF4-FFF2-40B4-BE49-F238E27FC236}">
                <a16:creationId xmlns:a16="http://schemas.microsoft.com/office/drawing/2014/main" id="{05B4AA04-F0B1-DC20-28A9-E1BDD1F630B4}"/>
              </a:ext>
            </a:extLst>
          </p:cNvPr>
          <p:cNvPicPr>
            <a:picLocks noChangeAspect="1"/>
          </p:cNvPicPr>
          <p:nvPr userDrawn="1"/>
        </p:nvPicPr>
        <p:blipFill>
          <a:blip r:embed="rId2" cstate="email">
            <a:biLevel thresh="50000"/>
            <a:alphaModFix amt="5000"/>
            <a:extLst>
              <a:ext uri="{28A0092B-C50C-407E-A947-70E740481C1C}">
                <a14:useLocalDpi xmlns:a14="http://schemas.microsoft.com/office/drawing/2010/main"/>
              </a:ext>
            </a:extLst>
          </a:blip>
          <a:srcRect l="27392" t="21386" r="27392" b="18696"/>
          <a:stretch>
            <a:fillRect/>
          </a:stretch>
        </p:blipFill>
        <p:spPr>
          <a:xfrm>
            <a:off x="1" y="0"/>
            <a:ext cx="12191999" cy="2430585"/>
          </a:xfrm>
          <a:prstGeom prst="rect">
            <a:avLst/>
          </a:prstGeom>
        </p:spPr>
      </p:pic>
    </p:spTree>
    <p:extLst>
      <p:ext uri="{BB962C8B-B14F-4D97-AF65-F5344CB8AC3E}">
        <p14:creationId xmlns:p14="http://schemas.microsoft.com/office/powerpoint/2010/main" val="129070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62FA7D-7251-A279-5605-EE2627B6894D}"/>
              </a:ext>
            </a:extLst>
          </p:cNvPr>
          <p:cNvSpPr/>
          <p:nvPr userDrawn="1"/>
        </p:nvSpPr>
        <p:spPr>
          <a:xfrm>
            <a:off x="7124615" y="1"/>
            <a:ext cx="5067385"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D75926-8123-6A9D-13F3-3D209651A7E6}"/>
              </a:ext>
            </a:extLst>
          </p:cNvPr>
          <p:cNvPicPr>
            <a:picLocks noChangeAspect="1"/>
          </p:cNvPicPr>
          <p:nvPr userDrawn="1"/>
        </p:nvPicPr>
        <p:blipFill>
          <a:blip r:embed="rId2"/>
          <a:stretch>
            <a:fillRect/>
          </a:stretch>
        </p:blipFill>
        <p:spPr>
          <a:xfrm>
            <a:off x="-72746" y="6008914"/>
            <a:ext cx="12337493" cy="849086"/>
          </a:xfrm>
          <a:prstGeom prst="rect">
            <a:avLst/>
          </a:prstGeom>
        </p:spPr>
      </p:pic>
    </p:spTree>
    <p:extLst>
      <p:ext uri="{BB962C8B-B14F-4D97-AF65-F5344CB8AC3E}">
        <p14:creationId xmlns:p14="http://schemas.microsoft.com/office/powerpoint/2010/main" val="217837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8FCDC-0462-967C-EAA8-D348C7DB7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1B76C1-0752-764C-F0DD-80B9B2679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9279D-01A0-A57C-375C-7F093CCE9B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7420DC-E34A-0F42-84E1-F26323CA457E}" type="datetimeFigureOut">
              <a:rPr lang="en-US" smtClean="0"/>
              <a:t>6/2/2026</a:t>
            </a:fld>
            <a:endParaRPr lang="en-US"/>
          </a:p>
        </p:txBody>
      </p:sp>
      <p:sp>
        <p:nvSpPr>
          <p:cNvPr id="5" name="Footer Placeholder 4">
            <a:extLst>
              <a:ext uri="{FF2B5EF4-FFF2-40B4-BE49-F238E27FC236}">
                <a16:creationId xmlns:a16="http://schemas.microsoft.com/office/drawing/2014/main" id="{5AFEF66C-C20E-07E0-6047-58DF9E4C11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85F814-DAA9-CBEB-713C-97ADA31EE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9BAED2-F3C0-EA45-93FF-433AD1AD4A10}" type="slidenum">
              <a:rPr lang="en-US" smtClean="0"/>
              <a:t>‹#›</a:t>
            </a:fld>
            <a:endParaRPr lang="en-US"/>
          </a:p>
        </p:txBody>
      </p:sp>
    </p:spTree>
    <p:extLst>
      <p:ext uri="{BB962C8B-B14F-4D97-AF65-F5344CB8AC3E}">
        <p14:creationId xmlns:p14="http://schemas.microsoft.com/office/powerpoint/2010/main" val="3649308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67" r:id="rId5"/>
    <p:sldLayoutId id="2147483652" r:id="rId6"/>
    <p:sldLayoutId id="2147483653" r:id="rId7"/>
    <p:sldLayoutId id="2147483654" r:id="rId8"/>
    <p:sldLayoutId id="2147483655" r:id="rId9"/>
    <p:sldLayoutId id="2147483660" r:id="rId10"/>
    <p:sldLayoutId id="2147483663" r:id="rId11"/>
    <p:sldLayoutId id="2147483656" r:id="rId12"/>
    <p:sldLayoutId id="2147483657" r:id="rId13"/>
    <p:sldLayoutId id="2147483666" r:id="rId14"/>
    <p:sldLayoutId id="2147483664" r:id="rId15"/>
    <p:sldLayoutId id="2147483669" r:id="rId16"/>
    <p:sldLayoutId id="2147483658" r:id="rId17"/>
    <p:sldLayoutId id="2147483659"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0.jp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grass, scene, way, road&#10;&#10;AI-generated content may be incorrect.">
            <a:extLst>
              <a:ext uri="{FF2B5EF4-FFF2-40B4-BE49-F238E27FC236}">
                <a16:creationId xmlns:a16="http://schemas.microsoft.com/office/drawing/2014/main" id="{CDBBF926-120F-D2CC-0A77-C44CA7A03936}"/>
              </a:ext>
            </a:extLst>
          </p:cNvPr>
          <p:cNvPicPr>
            <a:picLocks noChangeAspect="1"/>
          </p:cNvPicPr>
          <p:nvPr/>
        </p:nvPicPr>
        <p:blipFill>
          <a:blip r:embed="rId3"/>
          <a:srcRect l="2643" t="16410" r="1038" b="11277"/>
          <a:stretch>
            <a:fillRect/>
          </a:stretch>
        </p:blipFill>
        <p:spPr>
          <a:xfrm>
            <a:off x="-1524"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E1A9283-DC4B-43C0-0F30-30AD00156E6B}"/>
              </a:ext>
            </a:extLst>
          </p:cNvPr>
          <p:cNvSpPr txBox="1"/>
          <p:nvPr/>
        </p:nvSpPr>
        <p:spPr>
          <a:xfrm>
            <a:off x="6883400" y="259767"/>
            <a:ext cx="5086824" cy="307456"/>
          </a:xfrm>
          <a:prstGeom prst="rect">
            <a:avLst/>
          </a:prstGeom>
          <a:noFill/>
        </p:spPr>
        <p:txBody>
          <a:bodyPr wrap="square">
            <a:spAutoFit/>
          </a:bodyPr>
          <a:lstStyle/>
          <a:p>
            <a:pPr marL="0" marR="0" algn="r">
              <a:lnSpc>
                <a:spcPct val="130000"/>
              </a:lnSpc>
              <a:spcAft>
                <a:spcPts val="600"/>
              </a:spcAft>
            </a:pPr>
            <a:r>
              <a:rPr lang="en-US" sz="1200" b="1" spc="300" dirty="0">
                <a:solidFill>
                  <a:schemeClr val="bg1"/>
                </a:solidFill>
                <a:effectLst/>
                <a:latin typeface="Arial" panose="020B0604020202020204" pitchFamily="34" charset="0"/>
                <a:ea typeface="Cambria" panose="02040503050406030204" pitchFamily="18" charset="0"/>
              </a:rPr>
              <a:t>FRANKFORT, KY | JUNE 3, 2026</a:t>
            </a:r>
            <a:endParaRPr lang="en-US" sz="1200" b="1" spc="300" dirty="0">
              <a:solidFill>
                <a:srgbClr val="FFC600"/>
              </a:solidFill>
              <a:effectLst/>
              <a:latin typeface="Arial" panose="020B0604020202020204" pitchFamily="34" charset="0"/>
              <a:ea typeface="Cambria" panose="02040503050406030204" pitchFamily="18" charset="0"/>
            </a:endParaRPr>
          </a:p>
        </p:txBody>
      </p:sp>
      <p:grpSp>
        <p:nvGrpSpPr>
          <p:cNvPr id="2" name="Group 1">
            <a:extLst>
              <a:ext uri="{FF2B5EF4-FFF2-40B4-BE49-F238E27FC236}">
                <a16:creationId xmlns:a16="http://schemas.microsoft.com/office/drawing/2014/main" id="{2E7CFB29-19ED-C8C8-D8ED-71C931A49EA8}"/>
              </a:ext>
            </a:extLst>
          </p:cNvPr>
          <p:cNvGrpSpPr/>
          <p:nvPr/>
        </p:nvGrpSpPr>
        <p:grpSpPr>
          <a:xfrm>
            <a:off x="1173479" y="1973580"/>
            <a:ext cx="8934082" cy="2910841"/>
            <a:chOff x="1173479" y="1859280"/>
            <a:chExt cx="8934082" cy="2910841"/>
          </a:xfrm>
        </p:grpSpPr>
        <p:sp>
          <p:nvSpPr>
            <p:cNvPr id="5" name="Rectangle 4">
              <a:extLst>
                <a:ext uri="{FF2B5EF4-FFF2-40B4-BE49-F238E27FC236}">
                  <a16:creationId xmlns:a16="http://schemas.microsoft.com/office/drawing/2014/main" id="{4614519E-A311-097D-8BFD-CB16D68FBFE0}"/>
                </a:ext>
              </a:extLst>
            </p:cNvPr>
            <p:cNvSpPr/>
            <p:nvPr/>
          </p:nvSpPr>
          <p:spPr>
            <a:xfrm>
              <a:off x="1173479" y="2689862"/>
              <a:ext cx="893408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dirty="0">
                  <a:solidFill>
                    <a:srgbClr val="003867"/>
                  </a:solidFill>
                  <a:latin typeface="Arial" panose="020B0604020202020204" pitchFamily="34" charset="0"/>
                  <a:cs typeface="Arial" panose="020B0604020202020204" pitchFamily="34" charset="0"/>
                </a:rPr>
                <a:t>EXECUTIVE ORDER 2026-235</a:t>
              </a:r>
            </a:p>
          </p:txBody>
        </p:sp>
        <p:sp>
          <p:nvSpPr>
            <p:cNvPr id="6" name="Rectangle 5">
              <a:extLst>
                <a:ext uri="{FF2B5EF4-FFF2-40B4-BE49-F238E27FC236}">
                  <a16:creationId xmlns:a16="http://schemas.microsoft.com/office/drawing/2014/main" id="{922FA807-E082-1C33-3B0C-9EE0EB16397D}"/>
                </a:ext>
              </a:extLst>
            </p:cNvPr>
            <p:cNvSpPr/>
            <p:nvPr/>
          </p:nvSpPr>
          <p:spPr>
            <a:xfrm>
              <a:off x="1173479" y="3855721"/>
              <a:ext cx="357308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a:solidFill>
                    <a:srgbClr val="003867"/>
                  </a:solidFill>
                  <a:latin typeface="Arial" panose="020B0604020202020204" pitchFamily="34" charset="0"/>
                  <a:cs typeface="Arial" panose="020B0604020202020204" pitchFamily="34" charset="0"/>
                </a:rPr>
                <a:t>OVERVIEW</a:t>
              </a:r>
            </a:p>
          </p:txBody>
        </p:sp>
        <p:sp>
          <p:nvSpPr>
            <p:cNvPr id="7" name="Rectangle 6">
              <a:extLst>
                <a:ext uri="{FF2B5EF4-FFF2-40B4-BE49-F238E27FC236}">
                  <a16:creationId xmlns:a16="http://schemas.microsoft.com/office/drawing/2014/main" id="{95CB7441-6BD8-3DB2-03D0-CC6AC05B2796}"/>
                </a:ext>
              </a:extLst>
            </p:cNvPr>
            <p:cNvSpPr/>
            <p:nvPr/>
          </p:nvSpPr>
          <p:spPr>
            <a:xfrm>
              <a:off x="1173479" y="1859280"/>
              <a:ext cx="4820921" cy="579122"/>
            </a:xfrm>
            <a:prstGeom prst="rect">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300" dirty="0">
                  <a:latin typeface="Arial" panose="020B0604020202020204" pitchFamily="34" charset="0"/>
                  <a:cs typeface="Arial" panose="020B0604020202020204" pitchFamily="34" charset="0"/>
                </a:rPr>
                <a:t>BR SUB ON TRANSPORTATION</a:t>
              </a:r>
            </a:p>
          </p:txBody>
        </p:sp>
      </p:grpSp>
      <p:pic>
        <p:nvPicPr>
          <p:cNvPr id="10" name="Picture 9" descr="Logo&#10;&#10;AI-generated content may be incorrect.">
            <a:extLst>
              <a:ext uri="{FF2B5EF4-FFF2-40B4-BE49-F238E27FC236}">
                <a16:creationId xmlns:a16="http://schemas.microsoft.com/office/drawing/2014/main" id="{8447A379-E7A8-3E0D-9B6C-3EB0FFF82EB8}"/>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9720241" y="5315776"/>
            <a:ext cx="2162347" cy="1228213"/>
          </a:xfrm>
          <a:prstGeom prst="rect">
            <a:avLst/>
          </a:prstGeom>
        </p:spPr>
      </p:pic>
    </p:spTree>
    <p:extLst>
      <p:ext uri="{BB962C8B-B14F-4D97-AF65-F5344CB8AC3E}">
        <p14:creationId xmlns:p14="http://schemas.microsoft.com/office/powerpoint/2010/main" val="143479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hoveling dirt on the side of a road&#10;&#10;AI-generated content may be incorrect.">
            <a:extLst>
              <a:ext uri="{FF2B5EF4-FFF2-40B4-BE49-F238E27FC236}">
                <a16:creationId xmlns:a16="http://schemas.microsoft.com/office/drawing/2014/main" id="{9D4F3348-B020-8F4A-356B-FB45AFE5288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1999" cy="2751474"/>
          </a:xfrm>
          <a:prstGeom prst="rect">
            <a:avLst/>
          </a:prstGeom>
        </p:spPr>
      </p:pic>
      <p:cxnSp>
        <p:nvCxnSpPr>
          <p:cNvPr id="7" name="Straight Connector 6">
            <a:extLst>
              <a:ext uri="{FF2B5EF4-FFF2-40B4-BE49-F238E27FC236}">
                <a16:creationId xmlns:a16="http://schemas.microsoft.com/office/drawing/2014/main" id="{0679F9EF-016A-D098-796F-A482E859F802}"/>
              </a:ext>
            </a:extLst>
          </p:cNvPr>
          <p:cNvCxnSpPr>
            <a:cxnSpLocks/>
          </p:cNvCxnSpPr>
          <p:nvPr/>
        </p:nvCxnSpPr>
        <p:spPr>
          <a:xfrm flipH="1">
            <a:off x="720653" y="4582565"/>
            <a:ext cx="870414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31B1747-652D-0C30-9383-804397EBFA18}"/>
              </a:ext>
            </a:extLst>
          </p:cNvPr>
          <p:cNvGrpSpPr/>
          <p:nvPr/>
        </p:nvGrpSpPr>
        <p:grpSpPr>
          <a:xfrm>
            <a:off x="720653" y="4941837"/>
            <a:ext cx="8344147" cy="914400"/>
            <a:chOff x="720653" y="4855437"/>
            <a:chExt cx="8344147" cy="914400"/>
          </a:xfrm>
        </p:grpSpPr>
        <p:sp>
          <p:nvSpPr>
            <p:cNvPr id="4" name="TextBox 3">
              <a:extLst>
                <a:ext uri="{FF2B5EF4-FFF2-40B4-BE49-F238E27FC236}">
                  <a16:creationId xmlns:a16="http://schemas.microsoft.com/office/drawing/2014/main" id="{91C6C59D-FD94-7AF7-4483-851BF6C00426}"/>
                </a:ext>
              </a:extLst>
            </p:cNvPr>
            <p:cNvSpPr txBox="1"/>
            <p:nvPr/>
          </p:nvSpPr>
          <p:spPr>
            <a:xfrm>
              <a:off x="3700777" y="4920190"/>
              <a:ext cx="5364023" cy="784895"/>
            </a:xfrm>
            <a:prstGeom prst="rect">
              <a:avLst/>
            </a:prstGeom>
            <a:noFill/>
          </p:spPr>
          <p:txBody>
            <a:bodyPr wrap="square" rtlCol="0">
              <a:spAutoFit/>
            </a:bodyPr>
            <a:lstStyle/>
            <a:p>
              <a:pPr>
                <a:lnSpc>
                  <a:spcPct val="110000"/>
                </a:lnSpc>
              </a:pPr>
              <a:r>
                <a:rPr lang="en-US" sz="1400" dirty="0">
                  <a:solidFill>
                    <a:srgbClr val="003867"/>
                  </a:solidFill>
                  <a:latin typeface="Arial" panose="020B0604020202020204" pitchFamily="34" charset="0"/>
                  <a:cs typeface="Arial" panose="020B0604020202020204" pitchFamily="34" charset="0"/>
                </a:rPr>
                <a:t>Striving to be national leaders in transportation who provide transportation infrastructure and services for the 21st century that deliver new economic opportunities for all Kentuckians.</a:t>
              </a:r>
            </a:p>
          </p:txBody>
        </p:sp>
        <p:sp>
          <p:nvSpPr>
            <p:cNvPr id="8" name="Rectangle 7">
              <a:extLst>
                <a:ext uri="{FF2B5EF4-FFF2-40B4-BE49-F238E27FC236}">
                  <a16:creationId xmlns:a16="http://schemas.microsoft.com/office/drawing/2014/main" id="{85E251B2-89CC-5996-FECF-34B84C3252C9}"/>
                </a:ext>
              </a:extLst>
            </p:cNvPr>
            <p:cNvSpPr/>
            <p:nvPr/>
          </p:nvSpPr>
          <p:spPr>
            <a:xfrm>
              <a:off x="720653" y="4855437"/>
              <a:ext cx="2828948" cy="914400"/>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a:solidFill>
                    <a:schemeClr val="bg1"/>
                  </a:solidFill>
                  <a:latin typeface="Arial" panose="020B0604020202020204" pitchFamily="34" charset="0"/>
                  <a:cs typeface="Arial" panose="020B0604020202020204" pitchFamily="34" charset="0"/>
                </a:rPr>
                <a:t>VISION</a:t>
              </a:r>
            </a:p>
          </p:txBody>
        </p:sp>
      </p:grpSp>
      <p:grpSp>
        <p:nvGrpSpPr>
          <p:cNvPr id="20" name="Group 19">
            <a:extLst>
              <a:ext uri="{FF2B5EF4-FFF2-40B4-BE49-F238E27FC236}">
                <a16:creationId xmlns:a16="http://schemas.microsoft.com/office/drawing/2014/main" id="{9B94A2D7-E564-7960-B73E-A015549D9FE2}"/>
              </a:ext>
            </a:extLst>
          </p:cNvPr>
          <p:cNvGrpSpPr/>
          <p:nvPr/>
        </p:nvGrpSpPr>
        <p:grpSpPr>
          <a:xfrm>
            <a:off x="720653" y="3308894"/>
            <a:ext cx="8293747" cy="914400"/>
            <a:chOff x="720653" y="3222494"/>
            <a:chExt cx="8293747" cy="914400"/>
          </a:xfrm>
        </p:grpSpPr>
        <p:sp>
          <p:nvSpPr>
            <p:cNvPr id="9" name="TextBox 8">
              <a:extLst>
                <a:ext uri="{FF2B5EF4-FFF2-40B4-BE49-F238E27FC236}">
                  <a16:creationId xmlns:a16="http://schemas.microsoft.com/office/drawing/2014/main" id="{B589F76A-8A2C-9FA8-6ECF-DC72CFC01959}"/>
                </a:ext>
              </a:extLst>
            </p:cNvPr>
            <p:cNvSpPr txBox="1"/>
            <p:nvPr/>
          </p:nvSpPr>
          <p:spPr>
            <a:xfrm>
              <a:off x="3700776" y="3287247"/>
              <a:ext cx="5313624" cy="784895"/>
            </a:xfrm>
            <a:prstGeom prst="rect">
              <a:avLst/>
            </a:prstGeom>
            <a:noFill/>
          </p:spPr>
          <p:txBody>
            <a:bodyPr wrap="square" rtlCol="0">
              <a:spAutoFit/>
            </a:bodyPr>
            <a:lstStyle/>
            <a:p>
              <a:pPr>
                <a:lnSpc>
                  <a:spcPct val="110000"/>
                </a:lnSpc>
              </a:pPr>
              <a:r>
                <a:rPr lang="en-US" sz="1400" dirty="0">
                  <a:solidFill>
                    <a:srgbClr val="003867"/>
                  </a:solidFill>
                  <a:latin typeface="Arial" panose="020B0604020202020204" pitchFamily="34" charset="0"/>
                  <a:cs typeface="Arial" panose="020B0604020202020204" pitchFamily="34" charset="0"/>
                </a:rPr>
                <a:t>To provide a safe, efficient, environmentally sound and fiscally responsible transportation system that delivers economic opportunity and enhances the quality of life in Kentucky.</a:t>
              </a:r>
            </a:p>
          </p:txBody>
        </p:sp>
        <p:sp>
          <p:nvSpPr>
            <p:cNvPr id="10" name="Rectangle 9">
              <a:extLst>
                <a:ext uri="{FF2B5EF4-FFF2-40B4-BE49-F238E27FC236}">
                  <a16:creationId xmlns:a16="http://schemas.microsoft.com/office/drawing/2014/main" id="{9F9F8973-8815-34A9-E809-1F72230DC7BD}"/>
                </a:ext>
              </a:extLst>
            </p:cNvPr>
            <p:cNvSpPr/>
            <p:nvPr/>
          </p:nvSpPr>
          <p:spPr>
            <a:xfrm>
              <a:off x="720653" y="3222494"/>
              <a:ext cx="2828947" cy="914400"/>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a:solidFill>
                    <a:schemeClr val="bg1"/>
                  </a:solidFill>
                  <a:latin typeface="Arial" panose="020B0604020202020204" pitchFamily="34" charset="0"/>
                  <a:cs typeface="Arial" panose="020B0604020202020204" pitchFamily="34" charset="0"/>
                </a:rPr>
                <a:t>MISSION</a:t>
              </a:r>
            </a:p>
          </p:txBody>
        </p:sp>
      </p:grpSp>
      <p:pic>
        <p:nvPicPr>
          <p:cNvPr id="15" name="Picture 14">
            <a:extLst>
              <a:ext uri="{FF2B5EF4-FFF2-40B4-BE49-F238E27FC236}">
                <a16:creationId xmlns:a16="http://schemas.microsoft.com/office/drawing/2014/main" id="{922701D7-B9B2-437A-1612-92FD4265B7D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8087"/>
            <a:ext cx="12192000" cy="2743388"/>
          </a:xfrm>
          <a:prstGeom prst="rect">
            <a:avLst/>
          </a:prstGeom>
        </p:spPr>
      </p:pic>
      <p:pic>
        <p:nvPicPr>
          <p:cNvPr id="17" name="Picture 16">
            <a:extLst>
              <a:ext uri="{FF2B5EF4-FFF2-40B4-BE49-F238E27FC236}">
                <a16:creationId xmlns:a16="http://schemas.microsoft.com/office/drawing/2014/main" id="{04E4D0DF-0418-046D-5B4C-28750CAF4995}"/>
              </a:ext>
            </a:extLst>
          </p:cNvPr>
          <p:cNvPicPr>
            <a:picLocks noChangeAspect="1"/>
          </p:cNvPicPr>
          <p:nvPr/>
        </p:nvPicPr>
        <p:blipFill>
          <a:blip r:embed="rId5"/>
          <a:srcRect t="125" b="125"/>
          <a:stretch/>
        </p:blipFill>
        <p:spPr>
          <a:xfrm>
            <a:off x="8964000" y="1293128"/>
            <a:ext cx="2924002" cy="2916692"/>
          </a:xfrm>
          <a:prstGeom prst="ellipse">
            <a:avLst/>
          </a:prstGeom>
        </p:spPr>
      </p:pic>
    </p:spTree>
    <p:extLst>
      <p:ext uri="{BB962C8B-B14F-4D97-AF65-F5344CB8AC3E}">
        <p14:creationId xmlns:p14="http://schemas.microsoft.com/office/powerpoint/2010/main" val="3460229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6548-8FCC-D878-D075-CF25B141D8CC}"/>
            </a:ext>
          </a:extLst>
        </p:cNvPr>
        <p:cNvGrpSpPr/>
        <p:nvPr/>
      </p:nvGrpSpPr>
      <p:grpSpPr>
        <a:xfrm>
          <a:off x="0" y="0"/>
          <a:ext cx="0" cy="0"/>
          <a:chOff x="0" y="0"/>
          <a:chExt cx="0" cy="0"/>
        </a:xfrm>
      </p:grpSpPr>
      <p:pic>
        <p:nvPicPr>
          <p:cNvPr id="8" name="Picture 7" descr="A bridge over a river&#10;&#10;AI-generated content may be incorrect.">
            <a:extLst>
              <a:ext uri="{FF2B5EF4-FFF2-40B4-BE49-F238E27FC236}">
                <a16:creationId xmlns:a16="http://schemas.microsoft.com/office/drawing/2014/main" id="{70F8D0D7-4E59-5FBD-E3A5-B500652777EE}"/>
              </a:ext>
            </a:extLst>
          </p:cNvPr>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9116534" y="304618"/>
            <a:ext cx="2743200" cy="3017520"/>
          </a:xfrm>
          <a:prstGeom prst="rect">
            <a:avLst/>
          </a:prstGeom>
        </p:spPr>
      </p:pic>
      <p:pic>
        <p:nvPicPr>
          <p:cNvPr id="12" name="Picture 11" descr="A person in a yellow jacket&#10;&#10;AI-generated content may be incorrect.">
            <a:extLst>
              <a:ext uri="{FF2B5EF4-FFF2-40B4-BE49-F238E27FC236}">
                <a16:creationId xmlns:a16="http://schemas.microsoft.com/office/drawing/2014/main" id="{E63BF5C4-E359-AF38-0290-D03AEA92F6C0}"/>
              </a:ext>
            </a:extLst>
          </p:cNvPr>
          <p:cNvPicPr>
            <a:picLocks/>
          </p:cNvPicPr>
          <p:nvPr/>
        </p:nvPicPr>
        <p:blipFill>
          <a:blip r:embed="rId4" cstate="print">
            <a:extLst>
              <a:ext uri="{28A0092B-C50C-407E-A947-70E740481C1C}">
                <a14:useLocalDpi xmlns:a14="http://schemas.microsoft.com/office/drawing/2010/main"/>
              </a:ext>
            </a:extLst>
          </a:blip>
          <a:srcRect/>
          <a:stretch>
            <a:fillRect/>
          </a:stretch>
        </p:blipFill>
        <p:spPr>
          <a:xfrm>
            <a:off x="9116534" y="3535861"/>
            <a:ext cx="2743200" cy="3017520"/>
          </a:xfrm>
          <a:prstGeom prst="rect">
            <a:avLst/>
          </a:prstGeom>
        </p:spPr>
      </p:pic>
      <p:sp>
        <p:nvSpPr>
          <p:cNvPr id="10" name="TextBox 9">
            <a:extLst>
              <a:ext uri="{FF2B5EF4-FFF2-40B4-BE49-F238E27FC236}">
                <a16:creationId xmlns:a16="http://schemas.microsoft.com/office/drawing/2014/main" id="{DE70765A-6CF2-7682-F37A-F076FB028A82}"/>
              </a:ext>
            </a:extLst>
          </p:cNvPr>
          <p:cNvSpPr txBox="1"/>
          <p:nvPr/>
        </p:nvSpPr>
        <p:spPr>
          <a:xfrm>
            <a:off x="184782" y="2029688"/>
            <a:ext cx="8733076" cy="4278094"/>
          </a:xfrm>
          <a:prstGeom prst="rect">
            <a:avLst/>
          </a:prstGeom>
          <a:noFill/>
        </p:spPr>
        <p:txBody>
          <a:bodyPr wrap="square" rtlCol="0">
            <a:spAutoFit/>
          </a:bodyPr>
          <a:lstStyle/>
          <a:p>
            <a:pPr marL="800100" lvl="1" indent="-342900">
              <a:spcAft>
                <a:spcPts val="2400"/>
              </a:spcAft>
              <a:buFont typeface="Arial" panose="020B0604020202020204" pitchFamily="34" charset="0"/>
              <a:buChar char="•"/>
            </a:pPr>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Declared a state of emergency relating to gas prices</a:t>
            </a:r>
          </a:p>
          <a:p>
            <a:pPr marL="800100" lvl="1" indent="-342900">
              <a:spcAft>
                <a:spcPts val="2400"/>
              </a:spcAft>
              <a:buFont typeface="Arial" panose="020B0604020202020204" pitchFamily="34" charset="0"/>
              <a:buChar char="•"/>
            </a:pPr>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Freezes any increase in motor vehicle property taxes in 2027</a:t>
            </a:r>
          </a:p>
          <a:p>
            <a:pPr marL="800100" lvl="1" indent="-342900">
              <a:spcAft>
                <a:spcPts val="2400"/>
              </a:spcAft>
              <a:buFont typeface="Arial" panose="020B0604020202020204" pitchFamily="34" charset="0"/>
              <a:buChar char="•"/>
            </a:pPr>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Urges Congress to suspend the federal gas tax until the end of the year </a:t>
            </a:r>
          </a:p>
          <a:p>
            <a:pPr marL="800100" lvl="1" indent="-342900">
              <a:spcAft>
                <a:spcPts val="2400"/>
              </a:spcAft>
              <a:buFont typeface="Arial" panose="020B0604020202020204" pitchFamily="34" charset="0"/>
              <a:buChar char="•"/>
            </a:pPr>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Freezes the Motor Fuels tax rate at current levels for FY27</a:t>
            </a:r>
          </a:p>
          <a:p>
            <a:pPr marL="800100" lvl="1" indent="-342900">
              <a:spcAft>
                <a:spcPts val="2400"/>
              </a:spcAft>
              <a:buFont typeface="Arial" panose="020B0604020202020204" pitchFamily="34" charset="0"/>
              <a:buChar char="•"/>
            </a:pPr>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Reduces the Motor Fuels Tax Rate 10-cents/gallon</a:t>
            </a:r>
          </a:p>
        </p:txBody>
      </p:sp>
      <p:sp>
        <p:nvSpPr>
          <p:cNvPr id="14" name="Rectangle 13">
            <a:extLst>
              <a:ext uri="{FF2B5EF4-FFF2-40B4-BE49-F238E27FC236}">
                <a16:creationId xmlns:a16="http://schemas.microsoft.com/office/drawing/2014/main" id="{810D2348-B94C-C64D-4E20-A09F2E3A67C2}"/>
              </a:ext>
            </a:extLst>
          </p:cNvPr>
          <p:cNvSpPr/>
          <p:nvPr/>
        </p:nvSpPr>
        <p:spPr>
          <a:xfrm>
            <a:off x="746618" y="817489"/>
            <a:ext cx="6575112" cy="914400"/>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ptos" panose="020B0004020202020204" pitchFamily="34" charset="0"/>
                <a:ea typeface="Aptos" panose="020B0004020202020204" pitchFamily="34" charset="0"/>
                <a:cs typeface="Aptos" panose="020B0004020202020204" pitchFamily="34" charset="0"/>
              </a:rPr>
              <a:t>Executive Order 2026-235</a:t>
            </a:r>
            <a:endParaRPr lang="en-US" sz="4000" b="1" spc="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860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37269-E5F3-056B-1287-908E2486DBB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78FA38C-4799-CE80-84C8-0FD9444E0427}"/>
              </a:ext>
            </a:extLst>
          </p:cNvPr>
          <p:cNvSpPr txBox="1"/>
          <p:nvPr/>
        </p:nvSpPr>
        <p:spPr>
          <a:xfrm>
            <a:off x="746617" y="2009724"/>
            <a:ext cx="10835783" cy="3908762"/>
          </a:xfrm>
          <a:prstGeom prst="rect">
            <a:avLst/>
          </a:prstGeom>
          <a:noFill/>
        </p:spPr>
        <p:txBody>
          <a:bodyPr wrap="square" rtlCol="0">
            <a:spAutoFit/>
          </a:bodyPr>
          <a:lstStyle/>
          <a:p>
            <a:pPr lvl="1"/>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10-cent per gallon reduction, effective May 11</a:t>
            </a:r>
          </a:p>
          <a:p>
            <a:pPr lvl="1"/>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Estimate impact to the Road Fund at </a:t>
            </a:r>
            <a:r>
              <a:rPr lang="en-US" sz="2000" b="1" dirty="0">
                <a:solidFill>
                  <a:srgbClr val="003867"/>
                </a:solidFill>
                <a:latin typeface="Arial" panose="020B0604020202020204" pitchFamily="34" charset="0"/>
                <a:ea typeface="Aptos" panose="020B0004020202020204" pitchFamily="34" charset="0"/>
                <a:cs typeface="Arial" panose="020B0604020202020204" pitchFamily="34" charset="0"/>
              </a:rPr>
              <a:t>$26.8 million for one month</a:t>
            </a:r>
          </a:p>
          <a:p>
            <a:pPr marL="800100" lvl="1" indent="-342900">
              <a:buFont typeface="Arial" panose="020B0604020202020204" pitchFamily="34" charset="0"/>
              <a:buChar char="•"/>
            </a:pPr>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$11.8 M less funding for counties and cities</a:t>
            </a:r>
          </a:p>
          <a:p>
            <a:pPr marL="800100" lvl="1" indent="-342900">
              <a:buFont typeface="Arial" panose="020B0604020202020204" pitchFamily="34" charset="0"/>
              <a:buChar char="•"/>
            </a:pPr>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Direct impact to KYTC is about $15 million</a:t>
            </a:r>
            <a:endParaRPr lang="en-US" sz="2400" dirty="0">
              <a:solidFill>
                <a:srgbClr val="003867"/>
              </a:solidFill>
              <a:latin typeface="Arial" panose="020B0604020202020204" pitchFamily="34" charset="0"/>
              <a:ea typeface="Aptos" panose="020B0004020202020204" pitchFamily="34" charset="0"/>
              <a:cs typeface="Arial" panose="020B0604020202020204" pitchFamily="34" charset="0"/>
            </a:endParaRPr>
          </a:p>
          <a:p>
            <a:pPr lvl="1"/>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 </a:t>
            </a:r>
          </a:p>
          <a:p>
            <a:pPr lvl="1"/>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Freezing the rate, effective July 1</a:t>
            </a:r>
          </a:p>
          <a:p>
            <a:pPr lvl="1"/>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Prevents the statutory tax increase of 0.6 cents from taking place</a:t>
            </a:r>
          </a:p>
          <a:p>
            <a:pPr marL="800100" lvl="1" indent="-342900">
              <a:buFont typeface="Arial" panose="020B0604020202020204" pitchFamily="34" charset="0"/>
              <a:buChar char="•"/>
            </a:pPr>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The enacted budget relied on a Road Fund tax rate that was 1.4 cents lower than the current rate</a:t>
            </a:r>
          </a:p>
          <a:p>
            <a:pPr marL="800100" lvl="1" indent="-342900">
              <a:buFont typeface="Arial" panose="020B0604020202020204" pitchFamily="34" charset="0"/>
              <a:buChar char="•"/>
            </a:pPr>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The budgeted rate will generate about </a:t>
            </a:r>
            <a:r>
              <a:rPr lang="en-US" sz="2000" b="1" dirty="0">
                <a:solidFill>
                  <a:srgbClr val="003867"/>
                </a:solidFill>
                <a:latin typeface="Arial" panose="020B0604020202020204" pitchFamily="34" charset="0"/>
                <a:ea typeface="Aptos" panose="020B0004020202020204" pitchFamily="34" charset="0"/>
                <a:cs typeface="Arial" panose="020B0604020202020204" pitchFamily="34" charset="0"/>
              </a:rPr>
              <a:t>$42 M more</a:t>
            </a:r>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 annually to the Road Fund</a:t>
            </a:r>
          </a:p>
          <a:p>
            <a:pPr marL="1257300" lvl="2" indent="-342900">
              <a:buFont typeface="Aptos" panose="020B0004020202020204" pitchFamily="34" charset="0"/>
              <a:buChar char="–"/>
            </a:pPr>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$23.5 M more for the Transportation Cabinet</a:t>
            </a:r>
          </a:p>
          <a:p>
            <a:pPr marL="1257300" lvl="2" indent="-342900">
              <a:buFont typeface="Aptos" panose="020B0004020202020204" pitchFamily="34" charset="0"/>
              <a:buChar char="–"/>
            </a:pPr>
            <a:r>
              <a:rPr lang="en-US" sz="2000" dirty="0">
                <a:solidFill>
                  <a:srgbClr val="003867"/>
                </a:solidFill>
                <a:latin typeface="Arial" panose="020B0604020202020204" pitchFamily="34" charset="0"/>
                <a:ea typeface="Aptos" panose="020B0004020202020204" pitchFamily="34" charset="0"/>
                <a:cs typeface="Arial" panose="020B0604020202020204" pitchFamily="34" charset="0"/>
              </a:rPr>
              <a:t>$18.5 M more for counties and cities</a:t>
            </a:r>
          </a:p>
        </p:txBody>
      </p:sp>
      <p:sp>
        <p:nvSpPr>
          <p:cNvPr id="2" name="Rectangle 1">
            <a:extLst>
              <a:ext uri="{FF2B5EF4-FFF2-40B4-BE49-F238E27FC236}">
                <a16:creationId xmlns:a16="http://schemas.microsoft.com/office/drawing/2014/main" id="{E426BD4F-6EFC-B1A0-8E25-17C0D5CDA44B}"/>
              </a:ext>
            </a:extLst>
          </p:cNvPr>
          <p:cNvSpPr/>
          <p:nvPr/>
        </p:nvSpPr>
        <p:spPr>
          <a:xfrm>
            <a:off x="746618" y="863871"/>
            <a:ext cx="4810444" cy="914400"/>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dirty="0">
                <a:solidFill>
                  <a:schemeClr val="bg1"/>
                </a:solidFill>
                <a:latin typeface="Arial" panose="020B0604020202020204" pitchFamily="34" charset="0"/>
                <a:cs typeface="Arial" panose="020B0604020202020204" pitchFamily="34" charset="0"/>
              </a:rPr>
              <a:t>E.O. 2026-235</a:t>
            </a:r>
          </a:p>
        </p:txBody>
      </p:sp>
      <p:sp>
        <p:nvSpPr>
          <p:cNvPr id="6" name="Rectangle 5">
            <a:extLst>
              <a:ext uri="{FF2B5EF4-FFF2-40B4-BE49-F238E27FC236}">
                <a16:creationId xmlns:a16="http://schemas.microsoft.com/office/drawing/2014/main" id="{425FEF88-CF0F-865E-C42C-D2988E862ED9}"/>
              </a:ext>
            </a:extLst>
          </p:cNvPr>
          <p:cNvSpPr/>
          <p:nvPr/>
        </p:nvSpPr>
        <p:spPr>
          <a:xfrm>
            <a:off x="5801942" y="1031510"/>
            <a:ext cx="4810444" cy="579122"/>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solidFill>
                  <a:srgbClr val="003867"/>
                </a:solidFill>
                <a:latin typeface="Arial" panose="020B0604020202020204" pitchFamily="34" charset="0"/>
                <a:cs typeface="Arial" panose="020B0604020202020204" pitchFamily="34" charset="0"/>
              </a:rPr>
              <a:t>ROAD FUND IMPACT</a:t>
            </a:r>
          </a:p>
        </p:txBody>
      </p:sp>
    </p:spTree>
    <p:extLst>
      <p:ext uri="{BB962C8B-B14F-4D97-AF65-F5344CB8AC3E}">
        <p14:creationId xmlns:p14="http://schemas.microsoft.com/office/powerpoint/2010/main" val="382799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04E64-A21A-2C10-871F-CDC6A02F46B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4842D35-1D40-327C-A2B6-3DFD439DBC45}"/>
              </a:ext>
            </a:extLst>
          </p:cNvPr>
          <p:cNvSpPr txBox="1"/>
          <p:nvPr/>
        </p:nvSpPr>
        <p:spPr>
          <a:xfrm>
            <a:off x="746618" y="2009724"/>
            <a:ext cx="10835782" cy="3816429"/>
          </a:xfrm>
          <a:prstGeom prst="rect">
            <a:avLst/>
          </a:prstGeom>
          <a:noFill/>
        </p:spPr>
        <p:txBody>
          <a:bodyPr wrap="square" rtlCol="0">
            <a:spAutoFit/>
          </a:bodyPr>
          <a:lstStyle/>
          <a:p>
            <a:pPr marL="0" lvl="1"/>
            <a:r>
              <a:rPr lang="en-US" sz="2200" dirty="0">
                <a:solidFill>
                  <a:srgbClr val="003867"/>
                </a:solidFill>
                <a:latin typeface="Arial" panose="020B0604020202020204" pitchFamily="34" charset="0"/>
                <a:ea typeface="Aptos" panose="020B0004020202020204" pitchFamily="34" charset="0"/>
                <a:cs typeface="Arial" panose="020B0604020202020204" pitchFamily="34" charset="0"/>
              </a:rPr>
              <a:t>Depends on how long the reduction is in effect. Very little (or no) impact if in effect for two months since higher usage rate could offset effects of the reduced tax rate.</a:t>
            </a:r>
          </a:p>
          <a:p>
            <a:pPr marL="0" lvl="1"/>
            <a:br>
              <a:rPr lang="en-US" sz="2200" dirty="0">
                <a:solidFill>
                  <a:srgbClr val="003867"/>
                </a:solidFill>
                <a:latin typeface="Arial" panose="020B0604020202020204" pitchFamily="34" charset="0"/>
                <a:ea typeface="Aptos" panose="020B0004020202020204" pitchFamily="34" charset="0"/>
                <a:cs typeface="Arial" panose="020B0604020202020204" pitchFamily="34" charset="0"/>
              </a:rPr>
            </a:br>
            <a:r>
              <a:rPr lang="en-US" sz="2200" dirty="0">
                <a:solidFill>
                  <a:srgbClr val="003867"/>
                </a:solidFill>
                <a:latin typeface="Arial" panose="020B0604020202020204" pitchFamily="34" charset="0"/>
                <a:ea typeface="Aptos" panose="020B0004020202020204" pitchFamily="34" charset="0"/>
                <a:cs typeface="Arial" panose="020B0604020202020204" pitchFamily="34" charset="0"/>
              </a:rPr>
              <a:t>Construction Projects – Projects vary in completion time (and in “spend out”). Each year, KYTC spends more on previously authorized projects than on </a:t>
            </a:r>
            <a:r>
              <a:rPr lang="en-US" sz="2200" u="sng" dirty="0">
                <a:solidFill>
                  <a:srgbClr val="003867"/>
                </a:solidFill>
                <a:latin typeface="Arial" panose="020B0604020202020204" pitchFamily="34" charset="0"/>
                <a:ea typeface="Aptos" panose="020B0004020202020204" pitchFamily="34" charset="0"/>
                <a:cs typeface="Arial" panose="020B0604020202020204" pitchFamily="34" charset="0"/>
              </a:rPr>
              <a:t>newly</a:t>
            </a:r>
            <a:r>
              <a:rPr lang="en-US" sz="2200" dirty="0">
                <a:solidFill>
                  <a:srgbClr val="003867"/>
                </a:solidFill>
                <a:latin typeface="Arial" panose="020B0604020202020204" pitchFamily="34" charset="0"/>
                <a:ea typeface="Aptos" panose="020B0004020202020204" pitchFamily="34" charset="0"/>
                <a:cs typeface="Arial" panose="020B0604020202020204" pitchFamily="34" charset="0"/>
              </a:rPr>
              <a:t> authorized projects.  Leadership will reduce planned new authorizations of projects that “spend out” quickly (Resurfacing), to reduce FY27 spending.</a:t>
            </a:r>
            <a:br>
              <a:rPr lang="en-US" sz="2200" dirty="0">
                <a:solidFill>
                  <a:srgbClr val="003867"/>
                </a:solidFill>
                <a:latin typeface="Arial" panose="020B0604020202020204" pitchFamily="34" charset="0"/>
                <a:ea typeface="Aptos" panose="020B0004020202020204" pitchFamily="34" charset="0"/>
                <a:cs typeface="Arial" panose="020B0604020202020204" pitchFamily="34" charset="0"/>
              </a:rPr>
            </a:br>
            <a:br>
              <a:rPr lang="en-US" sz="2200" dirty="0">
                <a:solidFill>
                  <a:srgbClr val="003867"/>
                </a:solidFill>
                <a:latin typeface="Arial" panose="020B0604020202020204" pitchFamily="34" charset="0"/>
                <a:ea typeface="Aptos" panose="020B0004020202020204" pitchFamily="34" charset="0"/>
                <a:cs typeface="Arial" panose="020B0604020202020204" pitchFamily="34" charset="0"/>
              </a:rPr>
            </a:br>
            <a:r>
              <a:rPr lang="en-US" sz="2200" dirty="0">
                <a:solidFill>
                  <a:srgbClr val="003867"/>
                </a:solidFill>
                <a:latin typeface="Arial" panose="020B0604020202020204" pitchFamily="34" charset="0"/>
                <a:ea typeface="Aptos" panose="020B0004020202020204" pitchFamily="34" charset="0"/>
                <a:cs typeface="Arial" panose="020B0604020202020204" pitchFamily="34" charset="0"/>
              </a:rPr>
              <a:t>Cash Management Spending Plan requires leadership to meet monthly to review authorizations and maintain sufficient reserves. KYTC will delay authorization of new projects before adjusting currently authorized projects.</a:t>
            </a:r>
          </a:p>
        </p:txBody>
      </p:sp>
      <p:sp>
        <p:nvSpPr>
          <p:cNvPr id="2" name="Rectangle 1">
            <a:extLst>
              <a:ext uri="{FF2B5EF4-FFF2-40B4-BE49-F238E27FC236}">
                <a16:creationId xmlns:a16="http://schemas.microsoft.com/office/drawing/2014/main" id="{A2EA93F3-0A12-A8B0-0CE9-6864CB05C75B}"/>
              </a:ext>
            </a:extLst>
          </p:cNvPr>
          <p:cNvSpPr/>
          <p:nvPr/>
        </p:nvSpPr>
        <p:spPr>
          <a:xfrm>
            <a:off x="746618" y="863871"/>
            <a:ext cx="4810444" cy="914400"/>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dirty="0">
                <a:solidFill>
                  <a:schemeClr val="bg1"/>
                </a:solidFill>
                <a:latin typeface="Arial" panose="020B0604020202020204" pitchFamily="34" charset="0"/>
                <a:cs typeface="Arial" panose="020B0604020202020204" pitchFamily="34" charset="0"/>
              </a:rPr>
              <a:t>E.O. 2026-235</a:t>
            </a:r>
          </a:p>
        </p:txBody>
      </p:sp>
      <p:sp>
        <p:nvSpPr>
          <p:cNvPr id="6" name="Rectangle 5">
            <a:extLst>
              <a:ext uri="{FF2B5EF4-FFF2-40B4-BE49-F238E27FC236}">
                <a16:creationId xmlns:a16="http://schemas.microsoft.com/office/drawing/2014/main" id="{14C92410-1EEF-4582-0404-4F4ACF6C0076}"/>
              </a:ext>
            </a:extLst>
          </p:cNvPr>
          <p:cNvSpPr/>
          <p:nvPr/>
        </p:nvSpPr>
        <p:spPr>
          <a:xfrm>
            <a:off x="5801942" y="947690"/>
            <a:ext cx="5643440" cy="746761"/>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solidFill>
                  <a:srgbClr val="003867"/>
                </a:solidFill>
                <a:latin typeface="Arial" panose="020B0604020202020204" pitchFamily="34" charset="0"/>
                <a:cs typeface="Arial" panose="020B0604020202020204" pitchFamily="34" charset="0"/>
              </a:rPr>
              <a:t>HIGHWAY CONSTRUCTION IMPACT</a:t>
            </a:r>
          </a:p>
        </p:txBody>
      </p:sp>
    </p:spTree>
    <p:extLst>
      <p:ext uri="{BB962C8B-B14F-4D97-AF65-F5344CB8AC3E}">
        <p14:creationId xmlns:p14="http://schemas.microsoft.com/office/powerpoint/2010/main" val="345307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53964EB-7E98-F5DA-68A9-75D4F5362D94}"/>
              </a:ext>
            </a:extLst>
          </p:cNvPr>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7923769" y="-698531"/>
            <a:ext cx="4941073" cy="4941073"/>
          </a:xfrm>
          <a:prstGeom prst="ellipse">
            <a:avLst/>
          </a:prstGeom>
        </p:spPr>
      </p:pic>
      <p:sp>
        <p:nvSpPr>
          <p:cNvPr id="22" name="TextBox 21">
            <a:extLst>
              <a:ext uri="{FF2B5EF4-FFF2-40B4-BE49-F238E27FC236}">
                <a16:creationId xmlns:a16="http://schemas.microsoft.com/office/drawing/2014/main" id="{68F83539-384B-B1EF-25C6-D7715EBCB9F8}"/>
              </a:ext>
            </a:extLst>
          </p:cNvPr>
          <p:cNvSpPr txBox="1"/>
          <p:nvPr/>
        </p:nvSpPr>
        <p:spPr>
          <a:xfrm>
            <a:off x="636767" y="2372031"/>
            <a:ext cx="7398946" cy="1754326"/>
          </a:xfrm>
          <a:prstGeom prst="rect">
            <a:avLst/>
          </a:prstGeom>
          <a:solidFill>
            <a:schemeClr val="bg1"/>
          </a:solidFill>
        </p:spPr>
        <p:txBody>
          <a:bodyPr wrap="square" rtlCol="0">
            <a:spAutoFit/>
          </a:bodyPr>
          <a:lstStyle/>
          <a:p>
            <a:r>
              <a:rPr lang="en-US" dirty="0">
                <a:solidFill>
                  <a:srgbClr val="003867"/>
                </a:solidFill>
                <a:latin typeface="Arial" panose="020B0604020202020204" pitchFamily="34" charset="0"/>
                <a:ea typeface="Aptos" panose="020B0004020202020204" pitchFamily="34" charset="0"/>
                <a:cs typeface="Arial" panose="020B0604020202020204" pitchFamily="34" charset="0"/>
              </a:rPr>
              <a:t>KYTC typically processes three payments for County Road Aid and Municipal Road Aid (Aug, Jan, July – 60/30/10%) and two for Rural Secondary (Aug, July – 90/10%).  The last payment can be more or less than 10%, depending on </a:t>
            </a:r>
            <a:r>
              <a:rPr lang="en-US" u="sng" dirty="0">
                <a:solidFill>
                  <a:srgbClr val="003867"/>
                </a:solidFill>
                <a:latin typeface="Arial" panose="020B0604020202020204" pitchFamily="34" charset="0"/>
                <a:ea typeface="Aptos" panose="020B0004020202020204" pitchFamily="34" charset="0"/>
                <a:cs typeface="Arial" panose="020B0604020202020204" pitchFamily="34" charset="0"/>
              </a:rPr>
              <a:t>actual revenues</a:t>
            </a:r>
            <a:r>
              <a:rPr lang="en-US" dirty="0">
                <a:solidFill>
                  <a:srgbClr val="003867"/>
                </a:solidFill>
                <a:latin typeface="Arial" panose="020B0604020202020204" pitchFamily="34" charset="0"/>
                <a:ea typeface="Aptos" panose="020B0004020202020204" pitchFamily="34" charset="0"/>
                <a:cs typeface="Arial" panose="020B0604020202020204" pitchFamily="34" charset="0"/>
              </a:rPr>
              <a:t>, so they are referred to as “make whole” payments.</a:t>
            </a:r>
          </a:p>
          <a:p>
            <a:endParaRPr lang="en-US" dirty="0">
              <a:solidFill>
                <a:srgbClr val="003867"/>
              </a:solidFill>
              <a:latin typeface="Arial" panose="020B0604020202020204" pitchFamily="34" charset="0"/>
              <a:ea typeface="Aptos" panose="020B00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8D5E002B-EAAB-417E-FCA4-284A4C74C6B7}"/>
              </a:ext>
            </a:extLst>
          </p:cNvPr>
          <p:cNvCxnSpPr>
            <a:cxnSpLocks noGrp="1" noRot="1" noMove="1" noResize="1" noEditPoints="1" noAdjustHandles="1" noChangeArrowheads="1" noChangeShapeType="1"/>
          </p:cNvCxnSpPr>
          <p:nvPr/>
        </p:nvCxnSpPr>
        <p:spPr>
          <a:xfrm>
            <a:off x="4521747" y="3914880"/>
            <a:ext cx="0" cy="198596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DD87BC-6CBC-E5F2-70EC-2B0065293292}"/>
              </a:ext>
            </a:extLst>
          </p:cNvPr>
          <p:cNvCxnSpPr>
            <a:cxnSpLocks noGrp="1" noRot="1" noMove="1" noResize="1" noEditPoints="1" noAdjustHandles="1" noChangeArrowheads="1" noChangeShapeType="1"/>
          </p:cNvCxnSpPr>
          <p:nvPr/>
        </p:nvCxnSpPr>
        <p:spPr>
          <a:xfrm>
            <a:off x="6467130" y="3914880"/>
            <a:ext cx="0" cy="198596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1163CB-3625-00EB-4737-5F0862727DAB}"/>
              </a:ext>
            </a:extLst>
          </p:cNvPr>
          <p:cNvCxnSpPr>
            <a:cxnSpLocks noGrp="1" noRot="1" noMove="1" noResize="1" noEditPoints="1" noAdjustHandles="1" noChangeArrowheads="1" noChangeShapeType="1"/>
          </p:cNvCxnSpPr>
          <p:nvPr/>
        </p:nvCxnSpPr>
        <p:spPr>
          <a:xfrm>
            <a:off x="2576364" y="3914880"/>
            <a:ext cx="0" cy="198596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5FA7600-7A8D-C138-4D36-40CCB67D1C9B}"/>
              </a:ext>
            </a:extLst>
          </p:cNvPr>
          <p:cNvSpPr/>
          <p:nvPr/>
        </p:nvSpPr>
        <p:spPr>
          <a:xfrm>
            <a:off x="636767" y="1393025"/>
            <a:ext cx="4941073" cy="750407"/>
          </a:xfrm>
          <a:prstGeom prst="rect">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dirty="0">
                <a:solidFill>
                  <a:schemeClr val="bg1"/>
                </a:solidFill>
                <a:latin typeface="Arial" panose="020B0604020202020204" pitchFamily="34" charset="0"/>
                <a:cs typeface="Arial" panose="020B0604020202020204" pitchFamily="34" charset="0"/>
              </a:rPr>
              <a:t>E.O. 2026-235</a:t>
            </a:r>
          </a:p>
        </p:txBody>
      </p:sp>
      <p:sp>
        <p:nvSpPr>
          <p:cNvPr id="36" name="Rectangle 35">
            <a:extLst>
              <a:ext uri="{FF2B5EF4-FFF2-40B4-BE49-F238E27FC236}">
                <a16:creationId xmlns:a16="http://schemas.microsoft.com/office/drawing/2014/main" id="{7781458C-A57F-5CC4-E812-3D9AEDE336DE}"/>
              </a:ext>
            </a:extLst>
          </p:cNvPr>
          <p:cNvSpPr/>
          <p:nvPr/>
        </p:nvSpPr>
        <p:spPr>
          <a:xfrm>
            <a:off x="636767" y="414019"/>
            <a:ext cx="5665710" cy="750407"/>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latin typeface="Arial" panose="020B0604020202020204" pitchFamily="34" charset="0"/>
                <a:cs typeface="Arial" panose="020B0604020202020204" pitchFamily="34" charset="0"/>
              </a:rPr>
              <a:t>REVENUE SHARING IMPACT</a:t>
            </a:r>
          </a:p>
        </p:txBody>
      </p:sp>
      <p:pic>
        <p:nvPicPr>
          <p:cNvPr id="3" name="Picture 2">
            <a:extLst>
              <a:ext uri="{FF2B5EF4-FFF2-40B4-BE49-F238E27FC236}">
                <a16:creationId xmlns:a16="http://schemas.microsoft.com/office/drawing/2014/main" id="{D489D085-738A-1FF8-D11C-97EE5E74B782}"/>
              </a:ext>
            </a:extLst>
          </p:cNvPr>
          <p:cNvPicPr>
            <a:picLocks noChangeAspect="1"/>
          </p:cNvPicPr>
          <p:nvPr/>
        </p:nvPicPr>
        <p:blipFill>
          <a:blip r:embed="rId4"/>
          <a:stretch>
            <a:fillRect/>
          </a:stretch>
        </p:blipFill>
        <p:spPr>
          <a:xfrm>
            <a:off x="664329" y="3861443"/>
            <a:ext cx="10143995" cy="225422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50125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829B9-7341-37AD-AC84-89E4757F44B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8EBA1D5-2320-AC9D-9372-21152D734D13}"/>
              </a:ext>
            </a:extLst>
          </p:cNvPr>
          <p:cNvSpPr txBox="1"/>
          <p:nvPr/>
        </p:nvSpPr>
        <p:spPr>
          <a:xfrm>
            <a:off x="746617" y="2009724"/>
            <a:ext cx="10835783" cy="4154984"/>
          </a:xfrm>
          <a:prstGeom prst="rect">
            <a:avLst/>
          </a:prstGeom>
          <a:noFill/>
        </p:spPr>
        <p:txBody>
          <a:bodyPr wrap="square" rtlCol="0">
            <a:spAutoFit/>
          </a:bodyPr>
          <a:lstStyle/>
          <a:p>
            <a:r>
              <a:rPr lang="en-US" sz="2400" dirty="0">
                <a:solidFill>
                  <a:srgbClr val="003867"/>
                </a:solidFill>
                <a:latin typeface="Arial" panose="020B0604020202020204" pitchFamily="34" charset="0"/>
                <a:ea typeface="Aptos" panose="020B0004020202020204" pitchFamily="34" charset="0"/>
                <a:cs typeface="Arial" panose="020B0604020202020204" pitchFamily="34" charset="0"/>
              </a:rPr>
              <a:t>State funding for the Department of Rural and Municipal Aid’s major programs </a:t>
            </a:r>
            <a:r>
              <a:rPr lang="en-US" sz="2400" b="1" dirty="0">
                <a:solidFill>
                  <a:srgbClr val="003867"/>
                </a:solidFill>
                <a:latin typeface="Arial" panose="020B0604020202020204" pitchFamily="34" charset="0"/>
                <a:ea typeface="Aptos" panose="020B0004020202020204" pitchFamily="34" charset="0"/>
                <a:cs typeface="Arial" panose="020B0604020202020204" pitchFamily="34" charset="0"/>
              </a:rPr>
              <a:t>will</a:t>
            </a:r>
            <a:r>
              <a:rPr lang="en-US" sz="2400" dirty="0">
                <a:solidFill>
                  <a:srgbClr val="003867"/>
                </a:solidFill>
                <a:latin typeface="Arial" panose="020B0604020202020204" pitchFamily="34" charset="0"/>
                <a:ea typeface="Aptos" panose="020B0004020202020204" pitchFamily="34" charset="0"/>
                <a:cs typeface="Arial" panose="020B0604020202020204" pitchFamily="34" charset="0"/>
              </a:rPr>
              <a:t> align with collections, per statute, for the current fiscal year and in the upcoming biennium.  </a:t>
            </a:r>
          </a:p>
          <a:p>
            <a:endParaRPr lang="en-US" sz="2400" dirty="0">
              <a:solidFill>
                <a:srgbClr val="003867"/>
              </a:solidFill>
              <a:latin typeface="Arial" panose="020B0604020202020204" pitchFamily="34" charset="0"/>
              <a:ea typeface="Aptos" panose="020B0004020202020204" pitchFamily="34" charset="0"/>
              <a:cs typeface="Arial" panose="020B0604020202020204" pitchFamily="34" charset="0"/>
            </a:endParaRPr>
          </a:p>
          <a:p>
            <a:r>
              <a:rPr lang="en-US" sz="2400" dirty="0">
                <a:solidFill>
                  <a:srgbClr val="003867"/>
                </a:solidFill>
                <a:latin typeface="Arial" panose="020B0604020202020204" pitchFamily="34" charset="0"/>
                <a:ea typeface="Aptos" panose="020B0004020202020204" pitchFamily="34" charset="0"/>
                <a:cs typeface="Arial" panose="020B0604020202020204" pitchFamily="34" charset="0"/>
              </a:rPr>
              <a:t>For FY27, counties and cities will receive less funding in August, and we will adjust payments throughout the year as the situation becomes clearer.  As has been done in the past, we may add a payment to the schedule.</a:t>
            </a:r>
          </a:p>
          <a:p>
            <a:endParaRPr lang="en-US" sz="2400" dirty="0">
              <a:solidFill>
                <a:srgbClr val="003867"/>
              </a:solidFill>
              <a:latin typeface="Arial" panose="020B0604020202020204" pitchFamily="34" charset="0"/>
              <a:cs typeface="Arial" panose="020B0604020202020204" pitchFamily="34" charset="0"/>
            </a:endParaRPr>
          </a:p>
          <a:p>
            <a:r>
              <a:rPr lang="en-US" sz="2400" dirty="0">
                <a:solidFill>
                  <a:srgbClr val="003867"/>
                </a:solidFill>
                <a:latin typeface="Arial" panose="020B0604020202020204" pitchFamily="34" charset="0"/>
                <a:cs typeface="Arial" panose="020B0604020202020204" pitchFamily="34" charset="0"/>
              </a:rPr>
              <a:t>If the 10-cent reduction stays in effect through Dec. 2026, the funding available for County Road Aid, Rural Secondary, and Municipal Road Aid would be about 16.9% less than the Consensus Forecast Group’s official estimate.</a:t>
            </a:r>
          </a:p>
        </p:txBody>
      </p:sp>
      <p:sp>
        <p:nvSpPr>
          <p:cNvPr id="2" name="Rectangle 1">
            <a:extLst>
              <a:ext uri="{FF2B5EF4-FFF2-40B4-BE49-F238E27FC236}">
                <a16:creationId xmlns:a16="http://schemas.microsoft.com/office/drawing/2014/main" id="{9B011B43-221C-72FE-953B-38198B5818DB}"/>
              </a:ext>
            </a:extLst>
          </p:cNvPr>
          <p:cNvSpPr/>
          <p:nvPr/>
        </p:nvSpPr>
        <p:spPr>
          <a:xfrm>
            <a:off x="746618" y="863871"/>
            <a:ext cx="4810444" cy="914400"/>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300" dirty="0">
                <a:solidFill>
                  <a:schemeClr val="bg1"/>
                </a:solidFill>
                <a:latin typeface="Arial" panose="020B0604020202020204" pitchFamily="34" charset="0"/>
                <a:cs typeface="Arial" panose="020B0604020202020204" pitchFamily="34" charset="0"/>
              </a:rPr>
              <a:t>E.O. 2026-235</a:t>
            </a:r>
          </a:p>
        </p:txBody>
      </p:sp>
      <p:sp>
        <p:nvSpPr>
          <p:cNvPr id="6" name="Rectangle 5">
            <a:extLst>
              <a:ext uri="{FF2B5EF4-FFF2-40B4-BE49-F238E27FC236}">
                <a16:creationId xmlns:a16="http://schemas.microsoft.com/office/drawing/2014/main" id="{4C9C8F3E-8784-3F54-AF14-18C2D70ED93F}"/>
              </a:ext>
            </a:extLst>
          </p:cNvPr>
          <p:cNvSpPr/>
          <p:nvPr/>
        </p:nvSpPr>
        <p:spPr>
          <a:xfrm>
            <a:off x="5801942" y="947690"/>
            <a:ext cx="5643440" cy="746761"/>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solidFill>
                  <a:srgbClr val="003867"/>
                </a:solidFill>
                <a:latin typeface="Arial" panose="020B0604020202020204" pitchFamily="34" charset="0"/>
                <a:cs typeface="Arial" panose="020B0604020202020204" pitchFamily="34" charset="0"/>
              </a:rPr>
              <a:t>REVENU SHARING IMPACT (cont’d)</a:t>
            </a:r>
          </a:p>
        </p:txBody>
      </p:sp>
    </p:spTree>
    <p:extLst>
      <p:ext uri="{BB962C8B-B14F-4D97-AF65-F5344CB8AC3E}">
        <p14:creationId xmlns:p14="http://schemas.microsoft.com/office/powerpoint/2010/main" val="4259572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AEA0-3DCF-0935-1BEE-BD74164E99A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5D0CC2E-369B-E65B-EA2A-6427E522129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1999" cy="2751474"/>
          </a:xfrm>
          <a:prstGeom prst="rect">
            <a:avLst/>
          </a:prstGeom>
        </p:spPr>
      </p:pic>
      <p:grpSp>
        <p:nvGrpSpPr>
          <p:cNvPr id="23" name="Group 22">
            <a:extLst>
              <a:ext uri="{FF2B5EF4-FFF2-40B4-BE49-F238E27FC236}">
                <a16:creationId xmlns:a16="http://schemas.microsoft.com/office/drawing/2014/main" id="{BB67CE6F-8A68-279E-FD68-AF4A9399DC65}"/>
              </a:ext>
            </a:extLst>
          </p:cNvPr>
          <p:cNvGrpSpPr/>
          <p:nvPr/>
        </p:nvGrpSpPr>
        <p:grpSpPr>
          <a:xfrm>
            <a:off x="1496963" y="3487442"/>
            <a:ext cx="2835413" cy="2443872"/>
            <a:chOff x="1587735" y="3484918"/>
            <a:chExt cx="2835413" cy="2443872"/>
          </a:xfrm>
        </p:grpSpPr>
        <p:grpSp>
          <p:nvGrpSpPr>
            <p:cNvPr id="21" name="Group 20">
              <a:extLst>
                <a:ext uri="{FF2B5EF4-FFF2-40B4-BE49-F238E27FC236}">
                  <a16:creationId xmlns:a16="http://schemas.microsoft.com/office/drawing/2014/main" id="{975A5D01-CD30-8F06-3432-62C0CE4886B9}"/>
                </a:ext>
              </a:extLst>
            </p:cNvPr>
            <p:cNvGrpSpPr/>
            <p:nvPr/>
          </p:nvGrpSpPr>
          <p:grpSpPr>
            <a:xfrm>
              <a:off x="1587735" y="3484918"/>
              <a:ext cx="1696288" cy="546100"/>
              <a:chOff x="1731735" y="3125377"/>
              <a:chExt cx="1696288" cy="546100"/>
            </a:xfrm>
          </p:grpSpPr>
          <p:pic>
            <p:nvPicPr>
              <p:cNvPr id="8" name="Picture 7" descr="Icon&#10;&#10;AI-generated content may be incorrect.">
                <a:extLst>
                  <a:ext uri="{FF2B5EF4-FFF2-40B4-BE49-F238E27FC236}">
                    <a16:creationId xmlns:a16="http://schemas.microsoft.com/office/drawing/2014/main" id="{E3213E3D-ACD8-3170-2A55-60DCFE7735AA}"/>
                  </a:ext>
                </a:extLst>
              </p:cNvPr>
              <p:cNvPicPr>
                <a:picLocks noChangeAspect="1"/>
              </p:cNvPicPr>
              <p:nvPr/>
            </p:nvPicPr>
            <p:blipFill>
              <a:blip r:embed="rId4"/>
              <a:stretch>
                <a:fillRect/>
              </a:stretch>
            </p:blipFill>
            <p:spPr>
              <a:xfrm>
                <a:off x="1731735" y="3125377"/>
                <a:ext cx="546100" cy="546100"/>
              </a:xfrm>
              <a:prstGeom prst="rect">
                <a:avLst/>
              </a:prstGeom>
            </p:spPr>
          </p:pic>
          <p:sp>
            <p:nvSpPr>
              <p:cNvPr id="18" name="TextBox 17">
                <a:extLst>
                  <a:ext uri="{FF2B5EF4-FFF2-40B4-BE49-F238E27FC236}">
                    <a16:creationId xmlns:a16="http://schemas.microsoft.com/office/drawing/2014/main" id="{8FDC1376-D5FB-0F65-A941-0E8EBC8B4198}"/>
                  </a:ext>
                </a:extLst>
              </p:cNvPr>
              <p:cNvSpPr txBox="1"/>
              <p:nvPr/>
            </p:nvSpPr>
            <p:spPr>
              <a:xfrm>
                <a:off x="2277835" y="3190935"/>
                <a:ext cx="1150188" cy="414985"/>
              </a:xfrm>
              <a:prstGeom prst="rect">
                <a:avLst/>
              </a:prstGeom>
              <a:noFill/>
            </p:spPr>
            <p:txBody>
              <a:bodyPr wrap="square">
                <a:spAutoFit/>
              </a:bodyPr>
              <a:lstStyle/>
              <a:p>
                <a:pPr marL="0" marR="0">
                  <a:lnSpc>
                    <a:spcPct val="130000"/>
                  </a:lnSpc>
                  <a:spcAft>
                    <a:spcPts val="600"/>
                  </a:spcAft>
                </a:pPr>
                <a:r>
                  <a:rPr lang="en-US" sz="1200" dirty="0">
                    <a:solidFill>
                      <a:srgbClr val="003867"/>
                    </a:solidFill>
                    <a:effectLst/>
                    <a:latin typeface="Arial" panose="020B0604020202020204" pitchFamily="34" charset="0"/>
                    <a:ea typeface="Cambria" panose="02040503050406030204" pitchFamily="18" charset="0"/>
                  </a:rPr>
                  <a:t>@</a:t>
                </a:r>
                <a:r>
                  <a:rPr lang="en-US" b="1" dirty="0">
                    <a:solidFill>
                      <a:srgbClr val="003867"/>
                    </a:solidFill>
                    <a:effectLst/>
                    <a:latin typeface="Arial" panose="020B0604020202020204" pitchFamily="34" charset="0"/>
                    <a:ea typeface="Cambria" panose="02040503050406030204" pitchFamily="18" charset="0"/>
                  </a:rPr>
                  <a:t>KYTC</a:t>
                </a:r>
              </a:p>
            </p:txBody>
          </p:sp>
        </p:grpSp>
        <p:grpSp>
          <p:nvGrpSpPr>
            <p:cNvPr id="17" name="Group 16">
              <a:extLst>
                <a:ext uri="{FF2B5EF4-FFF2-40B4-BE49-F238E27FC236}">
                  <a16:creationId xmlns:a16="http://schemas.microsoft.com/office/drawing/2014/main" id="{2A18EFA0-63FA-3722-9161-AEB6BCC6FD61}"/>
                </a:ext>
              </a:extLst>
            </p:cNvPr>
            <p:cNvGrpSpPr/>
            <p:nvPr/>
          </p:nvGrpSpPr>
          <p:grpSpPr>
            <a:xfrm>
              <a:off x="1587735" y="4117509"/>
              <a:ext cx="1975258" cy="546100"/>
              <a:chOff x="1731735" y="3757968"/>
              <a:chExt cx="1975258" cy="546100"/>
            </a:xfrm>
          </p:grpSpPr>
          <p:pic>
            <p:nvPicPr>
              <p:cNvPr id="6" name="Picture 5" descr="Icon&#10;&#10;AI-generated content may be incorrect.">
                <a:extLst>
                  <a:ext uri="{FF2B5EF4-FFF2-40B4-BE49-F238E27FC236}">
                    <a16:creationId xmlns:a16="http://schemas.microsoft.com/office/drawing/2014/main" id="{DDD59DC6-67E1-FE50-42AC-2BEE4B41C79C}"/>
                  </a:ext>
                </a:extLst>
              </p:cNvPr>
              <p:cNvPicPr>
                <a:picLocks noChangeAspect="1"/>
              </p:cNvPicPr>
              <p:nvPr/>
            </p:nvPicPr>
            <p:blipFill>
              <a:blip r:embed="rId5"/>
              <a:stretch>
                <a:fillRect/>
              </a:stretch>
            </p:blipFill>
            <p:spPr>
              <a:xfrm>
                <a:off x="1731735" y="3757968"/>
                <a:ext cx="546100" cy="546100"/>
              </a:xfrm>
              <a:prstGeom prst="rect">
                <a:avLst/>
              </a:prstGeom>
            </p:spPr>
          </p:pic>
          <p:sp>
            <p:nvSpPr>
              <p:cNvPr id="19" name="TextBox 18">
                <a:extLst>
                  <a:ext uri="{FF2B5EF4-FFF2-40B4-BE49-F238E27FC236}">
                    <a16:creationId xmlns:a16="http://schemas.microsoft.com/office/drawing/2014/main" id="{55133799-6265-980D-E625-67E6395FFAB8}"/>
                  </a:ext>
                </a:extLst>
              </p:cNvPr>
              <p:cNvSpPr txBox="1"/>
              <p:nvPr/>
            </p:nvSpPr>
            <p:spPr>
              <a:xfrm>
                <a:off x="2277835" y="3823526"/>
                <a:ext cx="1429158" cy="414985"/>
              </a:xfrm>
              <a:prstGeom prst="rect">
                <a:avLst/>
              </a:prstGeom>
              <a:noFill/>
            </p:spPr>
            <p:txBody>
              <a:bodyPr wrap="square">
                <a:spAutoFit/>
              </a:bodyPr>
              <a:lstStyle/>
              <a:p>
                <a:pPr marL="0" marR="0">
                  <a:lnSpc>
                    <a:spcPct val="130000"/>
                  </a:lnSpc>
                  <a:spcAft>
                    <a:spcPts val="600"/>
                  </a:spcAft>
                </a:pPr>
                <a:r>
                  <a:rPr lang="en-US" sz="1200" dirty="0">
                    <a:solidFill>
                      <a:srgbClr val="003867"/>
                    </a:solidFill>
                    <a:effectLst/>
                    <a:latin typeface="Arial" panose="020B0604020202020204" pitchFamily="34" charset="0"/>
                    <a:ea typeface="Cambria" panose="02040503050406030204" pitchFamily="18" charset="0"/>
                  </a:rPr>
                  <a:t>@</a:t>
                </a:r>
                <a:r>
                  <a:rPr lang="en-US" b="1" dirty="0">
                    <a:solidFill>
                      <a:srgbClr val="003867"/>
                    </a:solidFill>
                    <a:effectLst/>
                    <a:latin typeface="Arial" panose="020B0604020202020204" pitchFamily="34" charset="0"/>
                    <a:ea typeface="Cambria" panose="02040503050406030204" pitchFamily="18" charset="0"/>
                  </a:rPr>
                  <a:t>KYTC120</a:t>
                </a:r>
              </a:p>
            </p:txBody>
          </p:sp>
        </p:grpSp>
        <p:grpSp>
          <p:nvGrpSpPr>
            <p:cNvPr id="16" name="Group 15">
              <a:extLst>
                <a:ext uri="{FF2B5EF4-FFF2-40B4-BE49-F238E27FC236}">
                  <a16:creationId xmlns:a16="http://schemas.microsoft.com/office/drawing/2014/main" id="{F5D8CD3E-04CA-3B4D-6A3A-B5ED1D1E1DA7}"/>
                </a:ext>
              </a:extLst>
            </p:cNvPr>
            <p:cNvGrpSpPr/>
            <p:nvPr/>
          </p:nvGrpSpPr>
          <p:grpSpPr>
            <a:xfrm>
              <a:off x="1587735" y="4750100"/>
              <a:ext cx="2835413" cy="546100"/>
              <a:chOff x="1731735" y="4390559"/>
              <a:chExt cx="2835413" cy="546100"/>
            </a:xfrm>
          </p:grpSpPr>
          <p:pic>
            <p:nvPicPr>
              <p:cNvPr id="10" name="Picture 9" descr="Icon&#10;&#10;AI-generated content may be incorrect.">
                <a:extLst>
                  <a:ext uri="{FF2B5EF4-FFF2-40B4-BE49-F238E27FC236}">
                    <a16:creationId xmlns:a16="http://schemas.microsoft.com/office/drawing/2014/main" id="{2518A9AA-F646-7FA5-5B57-ADE1519242AB}"/>
                  </a:ext>
                </a:extLst>
              </p:cNvPr>
              <p:cNvPicPr>
                <a:picLocks noChangeAspect="1"/>
              </p:cNvPicPr>
              <p:nvPr/>
            </p:nvPicPr>
            <p:blipFill>
              <a:blip r:embed="rId6"/>
              <a:stretch>
                <a:fillRect/>
              </a:stretch>
            </p:blipFill>
            <p:spPr>
              <a:xfrm>
                <a:off x="1731735" y="4390559"/>
                <a:ext cx="546100" cy="546100"/>
              </a:xfrm>
              <a:prstGeom prst="rect">
                <a:avLst/>
              </a:prstGeom>
            </p:spPr>
          </p:pic>
          <p:sp>
            <p:nvSpPr>
              <p:cNvPr id="20" name="TextBox 19">
                <a:extLst>
                  <a:ext uri="{FF2B5EF4-FFF2-40B4-BE49-F238E27FC236}">
                    <a16:creationId xmlns:a16="http://schemas.microsoft.com/office/drawing/2014/main" id="{90C2818A-0386-14F2-1691-20CE9CEFD9EC}"/>
                  </a:ext>
                </a:extLst>
              </p:cNvPr>
              <p:cNvSpPr txBox="1"/>
              <p:nvPr/>
            </p:nvSpPr>
            <p:spPr>
              <a:xfrm>
                <a:off x="2277835" y="4456117"/>
                <a:ext cx="2289313" cy="414985"/>
              </a:xfrm>
              <a:prstGeom prst="rect">
                <a:avLst/>
              </a:prstGeom>
              <a:noFill/>
            </p:spPr>
            <p:txBody>
              <a:bodyPr wrap="square">
                <a:spAutoFit/>
              </a:bodyPr>
              <a:lstStyle/>
              <a:p>
                <a:pPr marL="0" marR="0">
                  <a:lnSpc>
                    <a:spcPct val="130000"/>
                  </a:lnSpc>
                  <a:spcAft>
                    <a:spcPts val="600"/>
                  </a:spcAft>
                </a:pPr>
                <a:r>
                  <a:rPr lang="en-US" sz="1200" dirty="0">
                    <a:solidFill>
                      <a:srgbClr val="003867"/>
                    </a:solidFill>
                    <a:effectLst/>
                    <a:latin typeface="Arial" panose="020B0604020202020204" pitchFamily="34" charset="0"/>
                    <a:ea typeface="Cambria" panose="02040503050406030204" pitchFamily="18" charset="0"/>
                  </a:rPr>
                  <a:t>@</a:t>
                </a:r>
                <a:r>
                  <a:rPr lang="en-US" b="1" dirty="0" err="1">
                    <a:solidFill>
                      <a:srgbClr val="003867"/>
                    </a:solidFill>
                    <a:effectLst/>
                    <a:latin typeface="Arial" panose="020B0604020202020204" pitchFamily="34" charset="0"/>
                    <a:ea typeface="Cambria" panose="02040503050406030204" pitchFamily="18" charset="0"/>
                  </a:rPr>
                  <a:t>KYTransportation</a:t>
                </a:r>
                <a:endParaRPr lang="en-US" b="1" dirty="0">
                  <a:solidFill>
                    <a:srgbClr val="003867"/>
                  </a:solidFill>
                  <a:effectLst/>
                  <a:latin typeface="Arial" panose="020B0604020202020204" pitchFamily="34" charset="0"/>
                  <a:ea typeface="Cambria" panose="02040503050406030204" pitchFamily="18" charset="0"/>
                </a:endParaRPr>
              </a:p>
            </p:txBody>
          </p:sp>
        </p:grpSp>
        <p:grpSp>
          <p:nvGrpSpPr>
            <p:cNvPr id="15" name="Group 14">
              <a:extLst>
                <a:ext uri="{FF2B5EF4-FFF2-40B4-BE49-F238E27FC236}">
                  <a16:creationId xmlns:a16="http://schemas.microsoft.com/office/drawing/2014/main" id="{ECD7B0AA-CFC3-6D1E-8149-1F9AB2FF347A}"/>
                </a:ext>
              </a:extLst>
            </p:cNvPr>
            <p:cNvGrpSpPr/>
            <p:nvPr/>
          </p:nvGrpSpPr>
          <p:grpSpPr>
            <a:xfrm>
              <a:off x="1587735" y="5382690"/>
              <a:ext cx="2835413" cy="546100"/>
              <a:chOff x="1731735" y="5023149"/>
              <a:chExt cx="2835413" cy="546100"/>
            </a:xfrm>
          </p:grpSpPr>
          <p:pic>
            <p:nvPicPr>
              <p:cNvPr id="12" name="Picture 11" descr="Icon&#10;&#10;AI-generated content may be incorrect.">
                <a:extLst>
                  <a:ext uri="{FF2B5EF4-FFF2-40B4-BE49-F238E27FC236}">
                    <a16:creationId xmlns:a16="http://schemas.microsoft.com/office/drawing/2014/main" id="{84640253-52FF-77B1-FEA1-703366E59D15}"/>
                  </a:ext>
                </a:extLst>
              </p:cNvPr>
              <p:cNvPicPr>
                <a:picLocks noChangeAspect="1"/>
              </p:cNvPicPr>
              <p:nvPr/>
            </p:nvPicPr>
            <p:blipFill>
              <a:blip r:embed="rId7"/>
              <a:stretch>
                <a:fillRect/>
              </a:stretch>
            </p:blipFill>
            <p:spPr>
              <a:xfrm>
                <a:off x="1731735" y="5023149"/>
                <a:ext cx="546100" cy="546100"/>
              </a:xfrm>
              <a:prstGeom prst="rect">
                <a:avLst/>
              </a:prstGeom>
            </p:spPr>
          </p:pic>
          <p:sp>
            <p:nvSpPr>
              <p:cNvPr id="34" name="TextBox 33">
                <a:extLst>
                  <a:ext uri="{FF2B5EF4-FFF2-40B4-BE49-F238E27FC236}">
                    <a16:creationId xmlns:a16="http://schemas.microsoft.com/office/drawing/2014/main" id="{55CEE69F-5EA6-FA49-4042-20C0FD14E9F6}"/>
                  </a:ext>
                </a:extLst>
              </p:cNvPr>
              <p:cNvSpPr txBox="1"/>
              <p:nvPr/>
            </p:nvSpPr>
            <p:spPr>
              <a:xfrm>
                <a:off x="2277835" y="5088707"/>
                <a:ext cx="2289313" cy="414985"/>
              </a:xfrm>
              <a:prstGeom prst="rect">
                <a:avLst/>
              </a:prstGeom>
              <a:noFill/>
            </p:spPr>
            <p:txBody>
              <a:bodyPr wrap="square">
                <a:spAutoFit/>
              </a:bodyPr>
              <a:lstStyle/>
              <a:p>
                <a:pPr marL="0" marR="0">
                  <a:lnSpc>
                    <a:spcPct val="130000"/>
                  </a:lnSpc>
                  <a:spcAft>
                    <a:spcPts val="600"/>
                  </a:spcAft>
                </a:pPr>
                <a:r>
                  <a:rPr lang="en-US" sz="1200" dirty="0">
                    <a:solidFill>
                      <a:srgbClr val="003867"/>
                    </a:solidFill>
                    <a:effectLst/>
                    <a:latin typeface="Arial" panose="020B0604020202020204" pitchFamily="34" charset="0"/>
                    <a:ea typeface="Cambria" panose="02040503050406030204" pitchFamily="18" charset="0"/>
                  </a:rPr>
                  <a:t>@</a:t>
                </a:r>
                <a:r>
                  <a:rPr lang="en-US" b="1" dirty="0" err="1">
                    <a:solidFill>
                      <a:srgbClr val="003867"/>
                    </a:solidFill>
                    <a:effectLst/>
                    <a:latin typeface="Arial" panose="020B0604020202020204" pitchFamily="34" charset="0"/>
                    <a:ea typeface="Cambria" panose="02040503050406030204" pitchFamily="18" charset="0"/>
                  </a:rPr>
                  <a:t>KYTransportation</a:t>
                </a:r>
                <a:endParaRPr lang="en-US" b="1" dirty="0">
                  <a:solidFill>
                    <a:srgbClr val="003867"/>
                  </a:solidFill>
                  <a:effectLst/>
                  <a:latin typeface="Arial" panose="020B0604020202020204" pitchFamily="34" charset="0"/>
                  <a:ea typeface="Cambria" panose="02040503050406030204" pitchFamily="18" charset="0"/>
                </a:endParaRPr>
              </a:p>
            </p:txBody>
          </p:sp>
        </p:grpSp>
      </p:grpSp>
      <p:sp>
        <p:nvSpPr>
          <p:cNvPr id="36" name="Rectangle 35">
            <a:extLst>
              <a:ext uri="{FF2B5EF4-FFF2-40B4-BE49-F238E27FC236}">
                <a16:creationId xmlns:a16="http://schemas.microsoft.com/office/drawing/2014/main" id="{3AF10CB2-8A15-85A2-7D06-E9FB9BF65740}"/>
              </a:ext>
            </a:extLst>
          </p:cNvPr>
          <p:cNvSpPr/>
          <p:nvPr/>
        </p:nvSpPr>
        <p:spPr>
          <a:xfrm>
            <a:off x="5001070" y="5352192"/>
            <a:ext cx="4098479" cy="579122"/>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lang="en-US" sz="1400" b="1" spc="300" dirty="0">
                <a:solidFill>
                  <a:schemeClr val="bg1"/>
                </a:solidFill>
                <a:latin typeface="Arial" panose="020B0604020202020204" pitchFamily="34" charset="0"/>
                <a:ea typeface="Cambria" panose="02040503050406030204" pitchFamily="18" charset="0"/>
              </a:rPr>
              <a:t>Shaun.McKiernan@ky.gov</a:t>
            </a:r>
          </a:p>
        </p:txBody>
      </p:sp>
      <p:sp>
        <p:nvSpPr>
          <p:cNvPr id="37" name="Rectangle 36">
            <a:extLst>
              <a:ext uri="{FF2B5EF4-FFF2-40B4-BE49-F238E27FC236}">
                <a16:creationId xmlns:a16="http://schemas.microsoft.com/office/drawing/2014/main" id="{E97499B6-069E-F26A-0979-18C3DEA8A80D}"/>
              </a:ext>
            </a:extLst>
          </p:cNvPr>
          <p:cNvSpPr/>
          <p:nvPr/>
        </p:nvSpPr>
        <p:spPr>
          <a:xfrm>
            <a:off x="5001071" y="4605252"/>
            <a:ext cx="2289313" cy="579122"/>
          </a:xfrm>
          <a:prstGeom prst="rect">
            <a:avLst/>
          </a:prstGeom>
          <a:solidFill>
            <a:srgbClr val="00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300">
                <a:latin typeface="Arial" panose="020B0604020202020204" pitchFamily="34" charset="0"/>
                <a:cs typeface="Arial" panose="020B0604020202020204" pitchFamily="34" charset="0"/>
              </a:rPr>
              <a:t>QUESTIONS?</a:t>
            </a:r>
          </a:p>
        </p:txBody>
      </p:sp>
      <p:grpSp>
        <p:nvGrpSpPr>
          <p:cNvPr id="22" name="Group 21">
            <a:extLst>
              <a:ext uri="{FF2B5EF4-FFF2-40B4-BE49-F238E27FC236}">
                <a16:creationId xmlns:a16="http://schemas.microsoft.com/office/drawing/2014/main" id="{16947992-A008-9D85-67B2-00FC775484C6}"/>
              </a:ext>
            </a:extLst>
          </p:cNvPr>
          <p:cNvGrpSpPr/>
          <p:nvPr/>
        </p:nvGrpSpPr>
        <p:grpSpPr>
          <a:xfrm>
            <a:off x="7616722" y="4663251"/>
            <a:ext cx="3078315" cy="419100"/>
            <a:chOff x="1788885" y="5747508"/>
            <a:chExt cx="3078315" cy="419100"/>
          </a:xfrm>
        </p:grpSpPr>
        <p:pic>
          <p:nvPicPr>
            <p:cNvPr id="5" name="Picture 4" descr="Icon&#10;&#10;AI-generated content may be incorrect.">
              <a:extLst>
                <a:ext uri="{FF2B5EF4-FFF2-40B4-BE49-F238E27FC236}">
                  <a16:creationId xmlns:a16="http://schemas.microsoft.com/office/drawing/2014/main" id="{A4F46D73-2EEB-D52C-9BD7-1DB1611452AA}"/>
                </a:ext>
              </a:extLst>
            </p:cNvPr>
            <p:cNvPicPr>
              <a:picLocks noChangeAspect="1"/>
            </p:cNvPicPr>
            <p:nvPr/>
          </p:nvPicPr>
          <p:blipFill>
            <a:blip r:embed="rId8"/>
            <a:stretch>
              <a:fillRect/>
            </a:stretch>
          </p:blipFill>
          <p:spPr>
            <a:xfrm>
              <a:off x="1788885" y="5747508"/>
              <a:ext cx="431800" cy="419100"/>
            </a:xfrm>
            <a:prstGeom prst="rect">
              <a:avLst/>
            </a:prstGeom>
          </p:spPr>
        </p:pic>
        <p:sp>
          <p:nvSpPr>
            <p:cNvPr id="14" name="TextBox 13">
              <a:extLst>
                <a:ext uri="{FF2B5EF4-FFF2-40B4-BE49-F238E27FC236}">
                  <a16:creationId xmlns:a16="http://schemas.microsoft.com/office/drawing/2014/main" id="{46D1D197-A39A-468C-8206-C4DEF94EBA0C}"/>
                </a:ext>
              </a:extLst>
            </p:cNvPr>
            <p:cNvSpPr txBox="1"/>
            <p:nvPr/>
          </p:nvSpPr>
          <p:spPr>
            <a:xfrm>
              <a:off x="2277835" y="5749566"/>
              <a:ext cx="2589365" cy="414985"/>
            </a:xfrm>
            <a:prstGeom prst="rect">
              <a:avLst/>
            </a:prstGeom>
            <a:noFill/>
          </p:spPr>
          <p:txBody>
            <a:bodyPr wrap="square">
              <a:spAutoFit/>
            </a:bodyPr>
            <a:lstStyle/>
            <a:p>
              <a:pPr marL="0" marR="0">
                <a:lnSpc>
                  <a:spcPct val="130000"/>
                </a:lnSpc>
                <a:spcAft>
                  <a:spcPts val="600"/>
                </a:spcAft>
              </a:pPr>
              <a:r>
                <a:rPr lang="en-US" b="1" dirty="0" err="1">
                  <a:solidFill>
                    <a:srgbClr val="003867"/>
                  </a:solidFill>
                  <a:latin typeface="Arial" panose="020B0604020202020204" pitchFamily="34" charset="0"/>
                  <a:ea typeface="Cambria" panose="02040503050406030204" pitchFamily="18" charset="0"/>
                  <a:cs typeface="Arial" panose="020B0604020202020204" pitchFamily="34" charset="0"/>
                </a:rPr>
                <a:t>t</a:t>
              </a:r>
              <a:r>
                <a:rPr lang="en-US" b="1" dirty="0" err="1">
                  <a:solidFill>
                    <a:srgbClr val="003867"/>
                  </a:solidFill>
                  <a:effectLst/>
                  <a:latin typeface="Arial" panose="020B0604020202020204" pitchFamily="34" charset="0"/>
                  <a:ea typeface="Cambria" panose="02040503050406030204" pitchFamily="18" charset="0"/>
                  <a:cs typeface="Arial" panose="020B0604020202020204" pitchFamily="34" charset="0"/>
                </a:rPr>
                <a:t>ransportation.ky.gov</a:t>
              </a:r>
              <a:endParaRPr lang="en-US" sz="2800" b="1" dirty="0">
                <a:solidFill>
                  <a:srgbClr val="003867"/>
                </a:solidFill>
                <a:effectLst/>
                <a:latin typeface="Arial" panose="020B0604020202020204" pitchFamily="34" charset="0"/>
                <a:ea typeface="Cambria" panose="02040503050406030204" pitchFamily="18" charset="0"/>
                <a:cs typeface="Arial" panose="020B0604020202020204" pitchFamily="34" charset="0"/>
              </a:endParaRPr>
            </a:p>
          </p:txBody>
        </p:sp>
      </p:grpSp>
      <p:grpSp>
        <p:nvGrpSpPr>
          <p:cNvPr id="11" name="Group 10">
            <a:extLst>
              <a:ext uri="{FF2B5EF4-FFF2-40B4-BE49-F238E27FC236}">
                <a16:creationId xmlns:a16="http://schemas.microsoft.com/office/drawing/2014/main" id="{95CCB891-4414-C82C-3BFE-7DA62614DA16}"/>
              </a:ext>
            </a:extLst>
          </p:cNvPr>
          <p:cNvGrpSpPr>
            <a:grpSpLocks noGrp="1" noUngrp="1" noRot="1" noMove="1" noResize="1"/>
          </p:cNvGrpSpPr>
          <p:nvPr/>
        </p:nvGrpSpPr>
        <p:grpSpPr>
          <a:xfrm>
            <a:off x="4588920" y="1229203"/>
            <a:ext cx="3014160" cy="3014160"/>
            <a:chOff x="4588920" y="1229203"/>
            <a:chExt cx="3014160" cy="3014160"/>
          </a:xfrm>
        </p:grpSpPr>
        <p:sp>
          <p:nvSpPr>
            <p:cNvPr id="4" name="Oval 3">
              <a:extLst>
                <a:ext uri="{FF2B5EF4-FFF2-40B4-BE49-F238E27FC236}">
                  <a16:creationId xmlns:a16="http://schemas.microsoft.com/office/drawing/2014/main" id="{4C84968F-D245-B2E1-AF9D-3C567AE1683B}"/>
                </a:ext>
              </a:extLst>
            </p:cNvPr>
            <p:cNvSpPr>
              <a:spLocks noGrp="1" noRot="1" noMove="1" noResize="1" noEditPoints="1" noAdjustHandles="1" noChangeArrowheads="1" noChangeShapeType="1"/>
            </p:cNvSpPr>
            <p:nvPr/>
          </p:nvSpPr>
          <p:spPr>
            <a:xfrm>
              <a:off x="4588920" y="1229203"/>
              <a:ext cx="3014160" cy="3014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AI-generated content may be incorrect.">
              <a:extLst>
                <a:ext uri="{FF2B5EF4-FFF2-40B4-BE49-F238E27FC236}">
                  <a16:creationId xmlns:a16="http://schemas.microsoft.com/office/drawing/2014/main" id="{C0744C98-A687-14D4-DA77-A87A06744EA8}"/>
                </a:ext>
              </a:extLst>
            </p:cNvPr>
            <p:cNvPicPr>
              <a:picLocks noGrp="1" noRot="1" noChangeAspect="1" noMove="1" noResize="1" noEditPoints="1" noAdjustHandles="1" noChangeArrowheads="1" noChangeShapeType="1" noCrop="1"/>
            </p:cNvPicPr>
            <p:nvPr/>
          </p:nvPicPr>
          <p:blipFill>
            <a:blip r:embed="rId9" cstate="hqprint">
              <a:extLst>
                <a:ext uri="{28A0092B-C50C-407E-A947-70E740481C1C}">
                  <a14:useLocalDpi xmlns:a14="http://schemas.microsoft.com/office/drawing/2010/main"/>
                </a:ext>
              </a:extLst>
            </a:blip>
            <a:stretch>
              <a:fillRect/>
            </a:stretch>
          </p:blipFill>
          <p:spPr>
            <a:xfrm>
              <a:off x="4935058" y="2105561"/>
              <a:ext cx="2321885" cy="1354433"/>
            </a:xfrm>
            <a:prstGeom prst="rect">
              <a:avLst/>
            </a:prstGeom>
          </p:spPr>
        </p:pic>
        <p:sp>
          <p:nvSpPr>
            <p:cNvPr id="9" name="Oval 8">
              <a:extLst>
                <a:ext uri="{FF2B5EF4-FFF2-40B4-BE49-F238E27FC236}">
                  <a16:creationId xmlns:a16="http://schemas.microsoft.com/office/drawing/2014/main" id="{BC97B20D-7496-01B1-AA35-902934860430}"/>
                </a:ext>
              </a:extLst>
            </p:cNvPr>
            <p:cNvSpPr>
              <a:spLocks noGrp="1" noRot="1" noMove="1" noResize="1" noEditPoints="1" noAdjustHandles="1" noChangeArrowheads="1" noChangeShapeType="1"/>
            </p:cNvSpPr>
            <p:nvPr/>
          </p:nvSpPr>
          <p:spPr>
            <a:xfrm>
              <a:off x="4735855" y="1376138"/>
              <a:ext cx="2720291" cy="2720291"/>
            </a:xfrm>
            <a:prstGeom prst="ellipse">
              <a:avLst/>
            </a:prstGeom>
            <a:noFill/>
            <a:ln w="19050">
              <a:solidFill>
                <a:srgbClr val="0038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6801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1164</TotalTime>
  <Words>847</Words>
  <Application>Microsoft Office PowerPoint</Application>
  <PresentationFormat>Widescreen</PresentationFormat>
  <Paragraphs>60</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McGee, Christine L (KYTC)</dc:creator>
  <cp:lastModifiedBy>Bishop, Kenny S (KYTC)</cp:lastModifiedBy>
  <cp:revision>12</cp:revision>
  <cp:lastPrinted>2026-06-02T13:33:27Z</cp:lastPrinted>
  <dcterms:created xsi:type="dcterms:W3CDTF">2025-09-23T15:50:32Z</dcterms:created>
  <dcterms:modified xsi:type="dcterms:W3CDTF">2026-06-02T15:55:50Z</dcterms:modified>
</cp:coreProperties>
</file>