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8" r:id="rId5"/>
  </p:sldMasterIdLst>
  <p:notesMasterIdLst>
    <p:notesMasterId r:id="rId10"/>
  </p:notesMasterIdLst>
  <p:sldIdLst>
    <p:sldId id="521" r:id="rId6"/>
    <p:sldId id="549" r:id="rId7"/>
    <p:sldId id="550" r:id="rId8"/>
    <p:sldId id="551" r:id="rId9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CDEA"/>
    <a:srgbClr val="F4FFEF"/>
    <a:srgbClr val="EBFEE2"/>
    <a:srgbClr val="EC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29D5D9-9B88-4B3F-849A-4A00737999F5}" v="2" dt="2026-05-26T15:29:09.6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2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8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transportation.ky.gov/Organizational-Resources/Forms/TC%2020-47.xlsx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s://transportation.ky.gov/Organizational-Resources/Forms/TC%2020-47.xlsx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32A0BB-FA48-43E2-A889-A17880AC4CCD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04C083C4-31C3-45FF-9172-1B3588662E8D}">
      <dgm:prSet custT="1"/>
      <dgm:spPr/>
      <dgm:t>
        <a:bodyPr/>
        <a:lstStyle/>
        <a:p>
          <a:r>
            <a:rPr lang="en-US" sz="1600" b="0" i="0" baseline="0" dirty="0"/>
            <a:t>Funding for FY 27 is $24 million for FY 26-27</a:t>
          </a:r>
          <a:endParaRPr lang="en-US" sz="1600" dirty="0"/>
        </a:p>
      </dgm:t>
    </dgm:pt>
    <dgm:pt modelId="{187ECA8C-C45C-4894-A63F-0DD7EE2DD74F}" type="parTrans" cxnId="{131658C0-07F7-48A7-9637-B82A65FF627E}">
      <dgm:prSet/>
      <dgm:spPr/>
      <dgm:t>
        <a:bodyPr/>
        <a:lstStyle/>
        <a:p>
          <a:endParaRPr lang="en-US"/>
        </a:p>
      </dgm:t>
    </dgm:pt>
    <dgm:pt modelId="{BFAF86F3-F6DE-4C62-A1FA-AE22D28C335C}" type="sibTrans" cxnId="{131658C0-07F7-48A7-9637-B82A65FF627E}">
      <dgm:prSet/>
      <dgm:spPr/>
      <dgm:t>
        <a:bodyPr/>
        <a:lstStyle/>
        <a:p>
          <a:endParaRPr lang="en-US"/>
        </a:p>
      </dgm:t>
    </dgm:pt>
    <dgm:pt modelId="{F0C68B59-0C2F-452A-8DCA-3C6DBC5D117F}">
      <dgm:prSet custT="1"/>
      <dgm:spPr/>
      <dgm:t>
        <a:bodyPr/>
        <a:lstStyle/>
        <a:p>
          <a:r>
            <a:rPr lang="en-US" sz="1600" b="0" i="0" baseline="0" dirty="0"/>
            <a:t>Application </a:t>
          </a:r>
          <a:r>
            <a:rPr lang="en-US" sz="1600" dirty="0"/>
            <a:t>cycle</a:t>
          </a:r>
          <a:r>
            <a:rPr lang="en-US" sz="1600" b="0" i="0" baseline="0" dirty="0"/>
            <a:t> begins July 1, 2026, and ends June 30, 2027.</a:t>
          </a:r>
          <a:endParaRPr lang="en-US" sz="1600" dirty="0"/>
        </a:p>
      </dgm:t>
    </dgm:pt>
    <dgm:pt modelId="{2B3F1159-9A98-4A78-B2BB-CD268331C0CC}" type="parTrans" cxnId="{520B6DCD-8319-4610-96FB-A0CFDB29A1B8}">
      <dgm:prSet/>
      <dgm:spPr/>
      <dgm:t>
        <a:bodyPr/>
        <a:lstStyle/>
        <a:p>
          <a:endParaRPr lang="en-US"/>
        </a:p>
      </dgm:t>
    </dgm:pt>
    <dgm:pt modelId="{6C3D6A36-ABA5-4DD6-AC01-96760267AB6D}" type="sibTrans" cxnId="{520B6DCD-8319-4610-96FB-A0CFDB29A1B8}">
      <dgm:prSet/>
      <dgm:spPr/>
      <dgm:t>
        <a:bodyPr/>
        <a:lstStyle/>
        <a:p>
          <a:endParaRPr lang="en-US"/>
        </a:p>
      </dgm:t>
    </dgm:pt>
    <dgm:pt modelId="{E0B21433-C808-47FF-B710-2D391FFE7092}">
      <dgm:prSet custT="1"/>
      <dgm:spPr/>
      <dgm:t>
        <a:bodyPr/>
        <a:lstStyle/>
        <a:p>
          <a:r>
            <a:rPr lang="en-US" sz="1600" dirty="0"/>
            <a:t>Updated application Form TC 20-47 is available on the KYTC Forms Library </a:t>
          </a:r>
          <a:r>
            <a:rPr lang="en-US" sz="1200" dirty="0"/>
            <a:t>(link below).</a:t>
          </a:r>
        </a:p>
        <a:p>
          <a:r>
            <a:rPr lang="en-US" sz="1200" dirty="0">
              <a:hlinkClick xmlns:r="http://schemas.openxmlformats.org/officeDocument/2006/relationships" r:id="rId1"/>
            </a:rPr>
            <a:t>TC 20-47 Grant Pool Program</a:t>
          </a:r>
          <a:endParaRPr lang="en-US" sz="1200" dirty="0"/>
        </a:p>
      </dgm:t>
    </dgm:pt>
    <dgm:pt modelId="{9AA4D697-B0E2-4FC4-8E5A-1EFCFEC4A3C5}" type="parTrans" cxnId="{91920930-702F-4CEE-8167-A2516EE8C7A2}">
      <dgm:prSet/>
      <dgm:spPr/>
      <dgm:t>
        <a:bodyPr/>
        <a:lstStyle/>
        <a:p>
          <a:endParaRPr lang="en-US"/>
        </a:p>
      </dgm:t>
    </dgm:pt>
    <dgm:pt modelId="{8B1BFDBD-0CF9-4B19-BB26-6744279C6EC5}" type="sibTrans" cxnId="{91920930-702F-4CEE-8167-A2516EE8C7A2}">
      <dgm:prSet/>
      <dgm:spPr/>
      <dgm:t>
        <a:bodyPr/>
        <a:lstStyle/>
        <a:p>
          <a:endParaRPr lang="en-US"/>
        </a:p>
      </dgm:t>
    </dgm:pt>
    <dgm:pt modelId="{ACF2C559-917E-4D03-BCBB-596D99993D30}">
      <dgm:prSet custT="1"/>
      <dgm:spPr/>
      <dgm:t>
        <a:bodyPr/>
        <a:lstStyle/>
        <a:p>
          <a:r>
            <a:rPr lang="en-US" sz="1300" b="0" i="0" baseline="0" dirty="0"/>
            <a:t>Email Completed Applications to</a:t>
          </a:r>
        </a:p>
        <a:p>
          <a:r>
            <a:rPr lang="en-US" sz="1200" b="1" u="sng" dirty="0">
              <a:solidFill>
                <a:srgbClr val="FF0000"/>
              </a:solidFill>
            </a:rPr>
            <a:t>RuralandMunicipalAid@ky.gov</a:t>
          </a:r>
        </a:p>
      </dgm:t>
    </dgm:pt>
    <dgm:pt modelId="{A7D7E5F0-C959-4D8C-A668-A57461F43E7B}" type="parTrans" cxnId="{A9FADA66-24E8-4064-B9B4-B20CE8B34F83}">
      <dgm:prSet/>
      <dgm:spPr/>
      <dgm:t>
        <a:bodyPr/>
        <a:lstStyle/>
        <a:p>
          <a:endParaRPr lang="en-US"/>
        </a:p>
      </dgm:t>
    </dgm:pt>
    <dgm:pt modelId="{1C9B3115-3207-4D28-9EAE-1AF91536A6D2}" type="sibTrans" cxnId="{A9FADA66-24E8-4064-B9B4-B20CE8B34F83}">
      <dgm:prSet/>
      <dgm:spPr/>
      <dgm:t>
        <a:bodyPr/>
        <a:lstStyle/>
        <a:p>
          <a:endParaRPr lang="en-US"/>
        </a:p>
      </dgm:t>
    </dgm:pt>
    <dgm:pt modelId="{2636C926-CF68-4327-95E5-7DC767F648E9}">
      <dgm:prSet custT="1"/>
      <dgm:spPr/>
      <dgm:t>
        <a:bodyPr/>
        <a:lstStyle/>
        <a:p>
          <a:r>
            <a:rPr lang="en-US" sz="1400" dirty="0"/>
            <a:t>Applications will be reviewed for approval by the Office of Rural and Secondary Roads.</a:t>
          </a:r>
        </a:p>
      </dgm:t>
    </dgm:pt>
    <dgm:pt modelId="{840F47FD-2EA2-40BC-AF72-45EB5EABFE02}" type="parTrans" cxnId="{E0B002D9-5A98-406B-BBD5-B8968E51D415}">
      <dgm:prSet/>
      <dgm:spPr/>
      <dgm:t>
        <a:bodyPr/>
        <a:lstStyle/>
        <a:p>
          <a:endParaRPr lang="en-US"/>
        </a:p>
      </dgm:t>
    </dgm:pt>
    <dgm:pt modelId="{7EAC28FE-6E7C-4DD5-8833-C033B701249A}" type="sibTrans" cxnId="{E0B002D9-5A98-406B-BBD5-B8968E51D415}">
      <dgm:prSet/>
      <dgm:spPr/>
      <dgm:t>
        <a:bodyPr/>
        <a:lstStyle/>
        <a:p>
          <a:endParaRPr lang="en-US"/>
        </a:p>
      </dgm:t>
    </dgm:pt>
    <dgm:pt modelId="{8AB84C26-0F91-41CA-959A-2299EB6417D3}" type="pres">
      <dgm:prSet presAssocID="{AC32A0BB-FA48-43E2-A889-A17880AC4CCD}" presName="Name0" presStyleCnt="0">
        <dgm:presLayoutVars>
          <dgm:dir/>
          <dgm:resizeHandles val="exact"/>
        </dgm:presLayoutVars>
      </dgm:prSet>
      <dgm:spPr/>
    </dgm:pt>
    <dgm:pt modelId="{F80EF91C-B9CD-41FE-B7DD-AA68C9869EE4}" type="pres">
      <dgm:prSet presAssocID="{04C083C4-31C3-45FF-9172-1B3588662E8D}" presName="node" presStyleLbl="node1" presStyleIdx="0" presStyleCnt="5">
        <dgm:presLayoutVars>
          <dgm:bulletEnabled val="1"/>
        </dgm:presLayoutVars>
      </dgm:prSet>
      <dgm:spPr/>
    </dgm:pt>
    <dgm:pt modelId="{D56FF327-6142-464D-8633-01CC134B6CC9}" type="pres">
      <dgm:prSet presAssocID="{BFAF86F3-F6DE-4C62-A1FA-AE22D28C335C}" presName="sibTrans" presStyleLbl="sibTrans1D1" presStyleIdx="0" presStyleCnt="4"/>
      <dgm:spPr/>
    </dgm:pt>
    <dgm:pt modelId="{C8AC07F7-95DD-41B4-949C-C1E1AFE44934}" type="pres">
      <dgm:prSet presAssocID="{BFAF86F3-F6DE-4C62-A1FA-AE22D28C335C}" presName="connectorText" presStyleLbl="sibTrans1D1" presStyleIdx="0" presStyleCnt="4"/>
      <dgm:spPr/>
    </dgm:pt>
    <dgm:pt modelId="{93A8E6C7-B566-47EF-B8B7-04C6B9632AC4}" type="pres">
      <dgm:prSet presAssocID="{F0C68B59-0C2F-452A-8DCA-3C6DBC5D117F}" presName="node" presStyleLbl="node1" presStyleIdx="1" presStyleCnt="5">
        <dgm:presLayoutVars>
          <dgm:bulletEnabled val="1"/>
        </dgm:presLayoutVars>
      </dgm:prSet>
      <dgm:spPr/>
    </dgm:pt>
    <dgm:pt modelId="{F8EBB2AA-C1F8-4777-A7C2-7EE9E90B84D7}" type="pres">
      <dgm:prSet presAssocID="{6C3D6A36-ABA5-4DD6-AC01-96760267AB6D}" presName="sibTrans" presStyleLbl="sibTrans1D1" presStyleIdx="1" presStyleCnt="4"/>
      <dgm:spPr/>
    </dgm:pt>
    <dgm:pt modelId="{46F20C8C-9408-4D51-8EBD-2384FD649389}" type="pres">
      <dgm:prSet presAssocID="{6C3D6A36-ABA5-4DD6-AC01-96760267AB6D}" presName="connectorText" presStyleLbl="sibTrans1D1" presStyleIdx="1" presStyleCnt="4"/>
      <dgm:spPr/>
    </dgm:pt>
    <dgm:pt modelId="{8AFBD9A4-3117-4EF6-9E30-5FB17D346118}" type="pres">
      <dgm:prSet presAssocID="{E0B21433-C808-47FF-B710-2D391FFE7092}" presName="node" presStyleLbl="node1" presStyleIdx="2" presStyleCnt="5">
        <dgm:presLayoutVars>
          <dgm:bulletEnabled val="1"/>
        </dgm:presLayoutVars>
      </dgm:prSet>
      <dgm:spPr/>
    </dgm:pt>
    <dgm:pt modelId="{C5C7AC15-3F58-438D-89D5-715ECF34A3C1}" type="pres">
      <dgm:prSet presAssocID="{8B1BFDBD-0CF9-4B19-BB26-6744279C6EC5}" presName="sibTrans" presStyleLbl="sibTrans1D1" presStyleIdx="2" presStyleCnt="4"/>
      <dgm:spPr/>
    </dgm:pt>
    <dgm:pt modelId="{62F82944-560C-4B71-96C6-B0F1E02E8B11}" type="pres">
      <dgm:prSet presAssocID="{8B1BFDBD-0CF9-4B19-BB26-6744279C6EC5}" presName="connectorText" presStyleLbl="sibTrans1D1" presStyleIdx="2" presStyleCnt="4"/>
      <dgm:spPr/>
    </dgm:pt>
    <dgm:pt modelId="{C09F3C99-7F3C-4EC7-BBD3-81BF5DF0FCFE}" type="pres">
      <dgm:prSet presAssocID="{ACF2C559-917E-4D03-BCBB-596D99993D30}" presName="node" presStyleLbl="node1" presStyleIdx="3" presStyleCnt="5">
        <dgm:presLayoutVars>
          <dgm:bulletEnabled val="1"/>
        </dgm:presLayoutVars>
      </dgm:prSet>
      <dgm:spPr/>
    </dgm:pt>
    <dgm:pt modelId="{9BFE9CAA-A2A9-4B0B-BAE3-228DB801A5F8}" type="pres">
      <dgm:prSet presAssocID="{1C9B3115-3207-4D28-9EAE-1AF91536A6D2}" presName="sibTrans" presStyleLbl="sibTrans1D1" presStyleIdx="3" presStyleCnt="4"/>
      <dgm:spPr/>
    </dgm:pt>
    <dgm:pt modelId="{CF16B2DD-91FE-44D1-9B65-25E02221B39D}" type="pres">
      <dgm:prSet presAssocID="{1C9B3115-3207-4D28-9EAE-1AF91536A6D2}" presName="connectorText" presStyleLbl="sibTrans1D1" presStyleIdx="3" presStyleCnt="4"/>
      <dgm:spPr/>
    </dgm:pt>
    <dgm:pt modelId="{38826E4C-0BBB-410E-A9CB-CF3E473C3CB5}" type="pres">
      <dgm:prSet presAssocID="{2636C926-CF68-4327-95E5-7DC767F648E9}" presName="node" presStyleLbl="node1" presStyleIdx="4" presStyleCnt="5">
        <dgm:presLayoutVars>
          <dgm:bulletEnabled val="1"/>
        </dgm:presLayoutVars>
      </dgm:prSet>
      <dgm:spPr/>
    </dgm:pt>
  </dgm:ptLst>
  <dgm:cxnLst>
    <dgm:cxn modelId="{A328E411-8BB6-4EBA-84B9-417A504F81C9}" type="presOf" srcId="{6C3D6A36-ABA5-4DD6-AC01-96760267AB6D}" destId="{F8EBB2AA-C1F8-4777-A7C2-7EE9E90B84D7}" srcOrd="0" destOrd="0" presId="urn:microsoft.com/office/officeart/2016/7/layout/RepeatingBendingProcessNew"/>
    <dgm:cxn modelId="{09424B13-C622-44C1-8E1D-04BB610C1FE1}" type="presOf" srcId="{8B1BFDBD-0CF9-4B19-BB26-6744279C6EC5}" destId="{62F82944-560C-4B71-96C6-B0F1E02E8B11}" srcOrd="1" destOrd="0" presId="urn:microsoft.com/office/officeart/2016/7/layout/RepeatingBendingProcessNew"/>
    <dgm:cxn modelId="{C7610A18-7B5F-4443-A60F-990646666146}" type="presOf" srcId="{E0B21433-C808-47FF-B710-2D391FFE7092}" destId="{8AFBD9A4-3117-4EF6-9E30-5FB17D346118}" srcOrd="0" destOrd="0" presId="urn:microsoft.com/office/officeart/2016/7/layout/RepeatingBendingProcessNew"/>
    <dgm:cxn modelId="{9586FB1B-CAB2-41CB-9F35-1DC9708925AC}" type="presOf" srcId="{1C9B3115-3207-4D28-9EAE-1AF91536A6D2}" destId="{9BFE9CAA-A2A9-4B0B-BAE3-228DB801A5F8}" srcOrd="0" destOrd="0" presId="urn:microsoft.com/office/officeart/2016/7/layout/RepeatingBendingProcessNew"/>
    <dgm:cxn modelId="{EE9DD81C-2B0D-49DA-9B1C-BCAB1BCBC3F8}" type="presOf" srcId="{04C083C4-31C3-45FF-9172-1B3588662E8D}" destId="{F80EF91C-B9CD-41FE-B7DD-AA68C9869EE4}" srcOrd="0" destOrd="0" presId="urn:microsoft.com/office/officeart/2016/7/layout/RepeatingBendingProcessNew"/>
    <dgm:cxn modelId="{C8B35A1E-D144-40BB-BA2D-028DE5D43314}" type="presOf" srcId="{BFAF86F3-F6DE-4C62-A1FA-AE22D28C335C}" destId="{C8AC07F7-95DD-41B4-949C-C1E1AFE44934}" srcOrd="1" destOrd="0" presId="urn:microsoft.com/office/officeart/2016/7/layout/RepeatingBendingProcessNew"/>
    <dgm:cxn modelId="{53A7632A-BC8D-4B64-B8F5-663E8990D621}" type="presOf" srcId="{AC32A0BB-FA48-43E2-A889-A17880AC4CCD}" destId="{8AB84C26-0F91-41CA-959A-2299EB6417D3}" srcOrd="0" destOrd="0" presId="urn:microsoft.com/office/officeart/2016/7/layout/RepeatingBendingProcessNew"/>
    <dgm:cxn modelId="{A1D6762E-E3F9-4D02-8A7D-8F19C895E209}" type="presOf" srcId="{8B1BFDBD-0CF9-4B19-BB26-6744279C6EC5}" destId="{C5C7AC15-3F58-438D-89D5-715ECF34A3C1}" srcOrd="0" destOrd="0" presId="urn:microsoft.com/office/officeart/2016/7/layout/RepeatingBendingProcessNew"/>
    <dgm:cxn modelId="{91920930-702F-4CEE-8167-A2516EE8C7A2}" srcId="{AC32A0BB-FA48-43E2-A889-A17880AC4CCD}" destId="{E0B21433-C808-47FF-B710-2D391FFE7092}" srcOrd="2" destOrd="0" parTransId="{9AA4D697-B0E2-4FC4-8E5A-1EFCFEC4A3C5}" sibTransId="{8B1BFDBD-0CF9-4B19-BB26-6744279C6EC5}"/>
    <dgm:cxn modelId="{F60C2733-6492-4191-96DE-9250D077E54B}" type="presOf" srcId="{BFAF86F3-F6DE-4C62-A1FA-AE22D28C335C}" destId="{D56FF327-6142-464D-8633-01CC134B6CC9}" srcOrd="0" destOrd="0" presId="urn:microsoft.com/office/officeart/2016/7/layout/RepeatingBendingProcessNew"/>
    <dgm:cxn modelId="{C6E7F636-432E-4B84-B663-E59FF35EFC25}" type="presOf" srcId="{ACF2C559-917E-4D03-BCBB-596D99993D30}" destId="{C09F3C99-7F3C-4EC7-BBD3-81BF5DF0FCFE}" srcOrd="0" destOrd="0" presId="urn:microsoft.com/office/officeart/2016/7/layout/RepeatingBendingProcessNew"/>
    <dgm:cxn modelId="{09EDD237-EF4A-42C3-926A-2F4DF0AD1DC2}" type="presOf" srcId="{2636C926-CF68-4327-95E5-7DC767F648E9}" destId="{38826E4C-0BBB-410E-A9CB-CF3E473C3CB5}" srcOrd="0" destOrd="0" presId="urn:microsoft.com/office/officeart/2016/7/layout/RepeatingBendingProcessNew"/>
    <dgm:cxn modelId="{A9FADA66-24E8-4064-B9B4-B20CE8B34F83}" srcId="{AC32A0BB-FA48-43E2-A889-A17880AC4CCD}" destId="{ACF2C559-917E-4D03-BCBB-596D99993D30}" srcOrd="3" destOrd="0" parTransId="{A7D7E5F0-C959-4D8C-A668-A57461F43E7B}" sibTransId="{1C9B3115-3207-4D28-9EAE-1AF91536A6D2}"/>
    <dgm:cxn modelId="{D38E0259-81A8-47E3-BD39-0B2713B90BA3}" type="presOf" srcId="{1C9B3115-3207-4D28-9EAE-1AF91536A6D2}" destId="{CF16B2DD-91FE-44D1-9B65-25E02221B39D}" srcOrd="1" destOrd="0" presId="urn:microsoft.com/office/officeart/2016/7/layout/RepeatingBendingProcessNew"/>
    <dgm:cxn modelId="{0AC24A83-327C-4E6C-AB03-C43C2D94198C}" type="presOf" srcId="{6C3D6A36-ABA5-4DD6-AC01-96760267AB6D}" destId="{46F20C8C-9408-4D51-8EBD-2384FD649389}" srcOrd="1" destOrd="0" presId="urn:microsoft.com/office/officeart/2016/7/layout/RepeatingBendingProcessNew"/>
    <dgm:cxn modelId="{9CA6A78F-0F5F-4C63-95C6-4A5B1ADA62B0}" type="presOf" srcId="{F0C68B59-0C2F-452A-8DCA-3C6DBC5D117F}" destId="{93A8E6C7-B566-47EF-B8B7-04C6B9632AC4}" srcOrd="0" destOrd="0" presId="urn:microsoft.com/office/officeart/2016/7/layout/RepeatingBendingProcessNew"/>
    <dgm:cxn modelId="{131658C0-07F7-48A7-9637-B82A65FF627E}" srcId="{AC32A0BB-FA48-43E2-A889-A17880AC4CCD}" destId="{04C083C4-31C3-45FF-9172-1B3588662E8D}" srcOrd="0" destOrd="0" parTransId="{187ECA8C-C45C-4894-A63F-0DD7EE2DD74F}" sibTransId="{BFAF86F3-F6DE-4C62-A1FA-AE22D28C335C}"/>
    <dgm:cxn modelId="{520B6DCD-8319-4610-96FB-A0CFDB29A1B8}" srcId="{AC32A0BB-FA48-43E2-A889-A17880AC4CCD}" destId="{F0C68B59-0C2F-452A-8DCA-3C6DBC5D117F}" srcOrd="1" destOrd="0" parTransId="{2B3F1159-9A98-4A78-B2BB-CD268331C0CC}" sibTransId="{6C3D6A36-ABA5-4DD6-AC01-96760267AB6D}"/>
    <dgm:cxn modelId="{E0B002D9-5A98-406B-BBD5-B8968E51D415}" srcId="{AC32A0BB-FA48-43E2-A889-A17880AC4CCD}" destId="{2636C926-CF68-4327-95E5-7DC767F648E9}" srcOrd="4" destOrd="0" parTransId="{840F47FD-2EA2-40BC-AF72-45EB5EABFE02}" sibTransId="{7EAC28FE-6E7C-4DD5-8833-C033B701249A}"/>
    <dgm:cxn modelId="{9167150F-71C9-4956-87B3-D704642FEFBD}" type="presParOf" srcId="{8AB84C26-0F91-41CA-959A-2299EB6417D3}" destId="{F80EF91C-B9CD-41FE-B7DD-AA68C9869EE4}" srcOrd="0" destOrd="0" presId="urn:microsoft.com/office/officeart/2016/7/layout/RepeatingBendingProcessNew"/>
    <dgm:cxn modelId="{8BFF3A0A-B3CF-4323-ADB8-62465C847C2C}" type="presParOf" srcId="{8AB84C26-0F91-41CA-959A-2299EB6417D3}" destId="{D56FF327-6142-464D-8633-01CC134B6CC9}" srcOrd="1" destOrd="0" presId="urn:microsoft.com/office/officeart/2016/7/layout/RepeatingBendingProcessNew"/>
    <dgm:cxn modelId="{AEB2DCD7-DE61-402A-8A7C-0D013B2B3428}" type="presParOf" srcId="{D56FF327-6142-464D-8633-01CC134B6CC9}" destId="{C8AC07F7-95DD-41B4-949C-C1E1AFE44934}" srcOrd="0" destOrd="0" presId="urn:microsoft.com/office/officeart/2016/7/layout/RepeatingBendingProcessNew"/>
    <dgm:cxn modelId="{B0279D82-B8EB-474F-924D-65DD1D91E654}" type="presParOf" srcId="{8AB84C26-0F91-41CA-959A-2299EB6417D3}" destId="{93A8E6C7-B566-47EF-B8B7-04C6B9632AC4}" srcOrd="2" destOrd="0" presId="urn:microsoft.com/office/officeart/2016/7/layout/RepeatingBendingProcessNew"/>
    <dgm:cxn modelId="{FB113B02-9764-4956-BAD9-26A4A99E94F5}" type="presParOf" srcId="{8AB84C26-0F91-41CA-959A-2299EB6417D3}" destId="{F8EBB2AA-C1F8-4777-A7C2-7EE9E90B84D7}" srcOrd="3" destOrd="0" presId="urn:microsoft.com/office/officeart/2016/7/layout/RepeatingBendingProcessNew"/>
    <dgm:cxn modelId="{318B3A4E-6A58-498D-88BC-383C34C1B346}" type="presParOf" srcId="{F8EBB2AA-C1F8-4777-A7C2-7EE9E90B84D7}" destId="{46F20C8C-9408-4D51-8EBD-2384FD649389}" srcOrd="0" destOrd="0" presId="urn:microsoft.com/office/officeart/2016/7/layout/RepeatingBendingProcessNew"/>
    <dgm:cxn modelId="{61D6CE07-D44E-40EB-A945-3B683F2899D9}" type="presParOf" srcId="{8AB84C26-0F91-41CA-959A-2299EB6417D3}" destId="{8AFBD9A4-3117-4EF6-9E30-5FB17D346118}" srcOrd="4" destOrd="0" presId="urn:microsoft.com/office/officeart/2016/7/layout/RepeatingBendingProcessNew"/>
    <dgm:cxn modelId="{ED16DBB6-D04A-4FF2-8DFC-45D5611B1398}" type="presParOf" srcId="{8AB84C26-0F91-41CA-959A-2299EB6417D3}" destId="{C5C7AC15-3F58-438D-89D5-715ECF34A3C1}" srcOrd="5" destOrd="0" presId="urn:microsoft.com/office/officeart/2016/7/layout/RepeatingBendingProcessNew"/>
    <dgm:cxn modelId="{D66FD262-F2FC-46D9-9F44-E24BF0158325}" type="presParOf" srcId="{C5C7AC15-3F58-438D-89D5-715ECF34A3C1}" destId="{62F82944-560C-4B71-96C6-B0F1E02E8B11}" srcOrd="0" destOrd="0" presId="urn:microsoft.com/office/officeart/2016/7/layout/RepeatingBendingProcessNew"/>
    <dgm:cxn modelId="{E632E55B-D33E-4F47-9FD1-F49FFAF62E45}" type="presParOf" srcId="{8AB84C26-0F91-41CA-959A-2299EB6417D3}" destId="{C09F3C99-7F3C-4EC7-BBD3-81BF5DF0FCFE}" srcOrd="6" destOrd="0" presId="urn:microsoft.com/office/officeart/2016/7/layout/RepeatingBendingProcessNew"/>
    <dgm:cxn modelId="{2757CA62-11C1-4A4F-8EFD-E192D4369251}" type="presParOf" srcId="{8AB84C26-0F91-41CA-959A-2299EB6417D3}" destId="{9BFE9CAA-A2A9-4B0B-BAE3-228DB801A5F8}" srcOrd="7" destOrd="0" presId="urn:microsoft.com/office/officeart/2016/7/layout/RepeatingBendingProcessNew"/>
    <dgm:cxn modelId="{768865AE-9878-454E-A68F-3ED226FAE781}" type="presParOf" srcId="{9BFE9CAA-A2A9-4B0B-BAE3-228DB801A5F8}" destId="{CF16B2DD-91FE-44D1-9B65-25E02221B39D}" srcOrd="0" destOrd="0" presId="urn:microsoft.com/office/officeart/2016/7/layout/RepeatingBendingProcessNew"/>
    <dgm:cxn modelId="{384EDEB4-A47A-48F4-8571-4C3A2C96EFFD}" type="presParOf" srcId="{8AB84C26-0F91-41CA-959A-2299EB6417D3}" destId="{38826E4C-0BBB-410E-A9CB-CF3E473C3CB5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32A0BB-FA48-43E2-A889-A17880AC4CCD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04C083C4-31C3-45FF-9172-1B3588662E8D}">
      <dgm:prSet custT="1"/>
      <dgm:spPr/>
      <dgm:t>
        <a:bodyPr/>
        <a:lstStyle/>
        <a:p>
          <a:r>
            <a:rPr lang="en-US" sz="1600" b="1"/>
            <a:t>Complete Application Fully</a:t>
          </a:r>
        </a:p>
        <a:p>
          <a:r>
            <a:rPr lang="en-US" sz="1600"/>
            <a:t> </a:t>
          </a:r>
          <a:r>
            <a:rPr lang="en-US" sz="1000" i="1"/>
            <a:t>Length of project in miles and beginning and ending mile points are very important and are found on the KYTC Local Maps website</a:t>
          </a:r>
          <a:endParaRPr lang="en-US" sz="1600" dirty="0"/>
        </a:p>
      </dgm:t>
    </dgm:pt>
    <dgm:pt modelId="{187ECA8C-C45C-4894-A63F-0DD7EE2DD74F}" type="parTrans" cxnId="{131658C0-07F7-48A7-9637-B82A65FF627E}">
      <dgm:prSet/>
      <dgm:spPr/>
      <dgm:t>
        <a:bodyPr/>
        <a:lstStyle/>
        <a:p>
          <a:endParaRPr lang="en-US"/>
        </a:p>
      </dgm:t>
    </dgm:pt>
    <dgm:pt modelId="{BFAF86F3-F6DE-4C62-A1FA-AE22D28C335C}" type="sibTrans" cxnId="{131658C0-07F7-48A7-9637-B82A65FF627E}">
      <dgm:prSet/>
      <dgm:spPr/>
      <dgm:t>
        <a:bodyPr/>
        <a:lstStyle/>
        <a:p>
          <a:endParaRPr lang="en-US"/>
        </a:p>
      </dgm:t>
    </dgm:pt>
    <dgm:pt modelId="{F0C68B59-0C2F-452A-8DCA-3C6DBC5D117F}">
      <dgm:prSet custT="1"/>
      <dgm:spPr/>
      <dgm:t>
        <a:bodyPr/>
        <a:lstStyle/>
        <a:p>
          <a:r>
            <a:rPr lang="en-US" sz="1600" b="1" dirty="0"/>
            <a:t>A Photo and Estimate should be submitted with application </a:t>
          </a:r>
          <a:endParaRPr lang="en-US" sz="1200" dirty="0"/>
        </a:p>
        <a:p>
          <a:endParaRPr lang="en-US" sz="1200" dirty="0"/>
        </a:p>
      </dgm:t>
    </dgm:pt>
    <dgm:pt modelId="{2B3F1159-9A98-4A78-B2BB-CD268331C0CC}" type="parTrans" cxnId="{520B6DCD-8319-4610-96FB-A0CFDB29A1B8}">
      <dgm:prSet/>
      <dgm:spPr/>
      <dgm:t>
        <a:bodyPr/>
        <a:lstStyle/>
        <a:p>
          <a:endParaRPr lang="en-US"/>
        </a:p>
      </dgm:t>
    </dgm:pt>
    <dgm:pt modelId="{6C3D6A36-ABA5-4DD6-AC01-96760267AB6D}" type="sibTrans" cxnId="{520B6DCD-8319-4610-96FB-A0CFDB29A1B8}">
      <dgm:prSet/>
      <dgm:spPr/>
      <dgm:t>
        <a:bodyPr/>
        <a:lstStyle/>
        <a:p>
          <a:endParaRPr lang="en-US"/>
        </a:p>
      </dgm:t>
    </dgm:pt>
    <dgm:pt modelId="{E0B21433-C808-47FF-B710-2D391FFE7092}">
      <dgm:prSet custT="1"/>
      <dgm:spPr/>
      <dgm:t>
        <a:bodyPr/>
        <a:lstStyle/>
        <a:p>
          <a:r>
            <a:rPr lang="en-US" sz="1600" b="0" i="0" baseline="0" dirty="0"/>
            <a:t>Each County may apply  for up to $100,000 </a:t>
          </a:r>
          <a:r>
            <a:rPr lang="en-US" sz="1400" b="0" i="0" baseline="0" dirty="0"/>
            <a:t>($200,000 if consolidated local government, urban-county or no unified city as county seat</a:t>
          </a:r>
          <a:r>
            <a:rPr lang="en-US" sz="1600" b="0" i="0" baseline="0" dirty="0"/>
            <a:t>.</a:t>
          </a:r>
          <a:endParaRPr lang="en-US" sz="1600" dirty="0"/>
        </a:p>
      </dgm:t>
    </dgm:pt>
    <dgm:pt modelId="{9AA4D697-B0E2-4FC4-8E5A-1EFCFEC4A3C5}" type="parTrans" cxnId="{91920930-702F-4CEE-8167-A2516EE8C7A2}">
      <dgm:prSet/>
      <dgm:spPr/>
      <dgm:t>
        <a:bodyPr/>
        <a:lstStyle/>
        <a:p>
          <a:endParaRPr lang="en-US"/>
        </a:p>
      </dgm:t>
    </dgm:pt>
    <dgm:pt modelId="{8B1BFDBD-0CF9-4B19-BB26-6744279C6EC5}" type="sibTrans" cxnId="{91920930-702F-4CEE-8167-A2516EE8C7A2}">
      <dgm:prSet/>
      <dgm:spPr/>
      <dgm:t>
        <a:bodyPr/>
        <a:lstStyle/>
        <a:p>
          <a:endParaRPr lang="en-US"/>
        </a:p>
      </dgm:t>
    </dgm:pt>
    <dgm:pt modelId="{ACF2C559-917E-4D03-BCBB-596D99993D30}">
      <dgm:prSet custT="1"/>
      <dgm:spPr/>
      <dgm:t>
        <a:bodyPr/>
        <a:lstStyle/>
        <a:p>
          <a:r>
            <a:rPr lang="en-US" sz="1600" b="1" dirty="0"/>
            <a:t>DOLLAR FOR DOLLAR Local Match is required</a:t>
          </a:r>
          <a:r>
            <a:rPr lang="en-US" sz="1300" dirty="0"/>
            <a:t>.</a:t>
          </a:r>
        </a:p>
        <a:p>
          <a:r>
            <a:rPr lang="en-US" sz="1300" dirty="0"/>
            <a:t>Ex. $100,000 local match for $100,000 project</a:t>
          </a:r>
        </a:p>
        <a:p>
          <a:r>
            <a:rPr lang="en-US" sz="1600" b="1" dirty="0"/>
            <a:t>CRA &amp; MRA FUNDS NOT ALLOWED FOR MATCH</a:t>
          </a:r>
        </a:p>
      </dgm:t>
    </dgm:pt>
    <dgm:pt modelId="{A7D7E5F0-C959-4D8C-A668-A57461F43E7B}" type="parTrans" cxnId="{A9FADA66-24E8-4064-B9B4-B20CE8B34F83}">
      <dgm:prSet/>
      <dgm:spPr/>
      <dgm:t>
        <a:bodyPr/>
        <a:lstStyle/>
        <a:p>
          <a:endParaRPr lang="en-US"/>
        </a:p>
      </dgm:t>
    </dgm:pt>
    <dgm:pt modelId="{1C9B3115-3207-4D28-9EAE-1AF91536A6D2}" type="sibTrans" cxnId="{A9FADA66-24E8-4064-B9B4-B20CE8B34F83}">
      <dgm:prSet/>
      <dgm:spPr/>
      <dgm:t>
        <a:bodyPr/>
        <a:lstStyle/>
        <a:p>
          <a:endParaRPr lang="en-US"/>
        </a:p>
      </dgm:t>
    </dgm:pt>
    <dgm:pt modelId="{2636C926-CF68-4327-95E5-7DC767F648E9}">
      <dgm:prSet custT="1"/>
      <dgm:spPr/>
      <dgm:t>
        <a:bodyPr/>
        <a:lstStyle/>
        <a:p>
          <a:r>
            <a:rPr lang="en-US" sz="1400" b="1" dirty="0"/>
            <a:t>Authorized Projects include road improvements, construction of new routes, sidewalk construction &amp; repair, multimodal transportation, &amp; resurfacing.</a:t>
          </a:r>
          <a:endParaRPr lang="en-US" sz="1200" dirty="0"/>
        </a:p>
      </dgm:t>
    </dgm:pt>
    <dgm:pt modelId="{7EAC28FE-6E7C-4DD5-8833-C033B701249A}" type="sibTrans" cxnId="{E0B002D9-5A98-406B-BBD5-B8968E51D415}">
      <dgm:prSet/>
      <dgm:spPr/>
      <dgm:t>
        <a:bodyPr/>
        <a:lstStyle/>
        <a:p>
          <a:endParaRPr lang="en-US"/>
        </a:p>
      </dgm:t>
    </dgm:pt>
    <dgm:pt modelId="{840F47FD-2EA2-40BC-AF72-45EB5EABFE02}" type="parTrans" cxnId="{E0B002D9-5A98-406B-BBD5-B8968E51D415}">
      <dgm:prSet/>
      <dgm:spPr/>
      <dgm:t>
        <a:bodyPr/>
        <a:lstStyle/>
        <a:p>
          <a:endParaRPr lang="en-US"/>
        </a:p>
      </dgm:t>
    </dgm:pt>
    <dgm:pt modelId="{8AB84C26-0F91-41CA-959A-2299EB6417D3}" type="pres">
      <dgm:prSet presAssocID="{AC32A0BB-FA48-43E2-A889-A17880AC4CCD}" presName="Name0" presStyleCnt="0">
        <dgm:presLayoutVars>
          <dgm:dir/>
          <dgm:resizeHandles val="exact"/>
        </dgm:presLayoutVars>
      </dgm:prSet>
      <dgm:spPr/>
    </dgm:pt>
    <dgm:pt modelId="{F80EF91C-B9CD-41FE-B7DD-AA68C9869EE4}" type="pres">
      <dgm:prSet presAssocID="{04C083C4-31C3-45FF-9172-1B3588662E8D}" presName="node" presStyleLbl="node1" presStyleIdx="0" presStyleCnt="5">
        <dgm:presLayoutVars>
          <dgm:bulletEnabled val="1"/>
        </dgm:presLayoutVars>
      </dgm:prSet>
      <dgm:spPr/>
    </dgm:pt>
    <dgm:pt modelId="{D56FF327-6142-464D-8633-01CC134B6CC9}" type="pres">
      <dgm:prSet presAssocID="{BFAF86F3-F6DE-4C62-A1FA-AE22D28C335C}" presName="sibTrans" presStyleLbl="sibTrans1D1" presStyleIdx="0" presStyleCnt="4"/>
      <dgm:spPr/>
    </dgm:pt>
    <dgm:pt modelId="{C8AC07F7-95DD-41B4-949C-C1E1AFE44934}" type="pres">
      <dgm:prSet presAssocID="{BFAF86F3-F6DE-4C62-A1FA-AE22D28C335C}" presName="connectorText" presStyleLbl="sibTrans1D1" presStyleIdx="0" presStyleCnt="4"/>
      <dgm:spPr/>
    </dgm:pt>
    <dgm:pt modelId="{93A8E6C7-B566-47EF-B8B7-04C6B9632AC4}" type="pres">
      <dgm:prSet presAssocID="{F0C68B59-0C2F-452A-8DCA-3C6DBC5D117F}" presName="node" presStyleLbl="node1" presStyleIdx="1" presStyleCnt="5" custLinFactNeighborX="3091" custLinFactNeighborY="3220">
        <dgm:presLayoutVars>
          <dgm:bulletEnabled val="1"/>
        </dgm:presLayoutVars>
      </dgm:prSet>
      <dgm:spPr/>
    </dgm:pt>
    <dgm:pt modelId="{F8EBB2AA-C1F8-4777-A7C2-7EE9E90B84D7}" type="pres">
      <dgm:prSet presAssocID="{6C3D6A36-ABA5-4DD6-AC01-96760267AB6D}" presName="sibTrans" presStyleLbl="sibTrans1D1" presStyleIdx="1" presStyleCnt="4"/>
      <dgm:spPr/>
    </dgm:pt>
    <dgm:pt modelId="{46F20C8C-9408-4D51-8EBD-2384FD649389}" type="pres">
      <dgm:prSet presAssocID="{6C3D6A36-ABA5-4DD6-AC01-96760267AB6D}" presName="connectorText" presStyleLbl="sibTrans1D1" presStyleIdx="1" presStyleCnt="4"/>
      <dgm:spPr/>
    </dgm:pt>
    <dgm:pt modelId="{8AFBD9A4-3117-4EF6-9E30-5FB17D346118}" type="pres">
      <dgm:prSet presAssocID="{E0B21433-C808-47FF-B710-2D391FFE7092}" presName="node" presStyleLbl="node1" presStyleIdx="2" presStyleCnt="5">
        <dgm:presLayoutVars>
          <dgm:bulletEnabled val="1"/>
        </dgm:presLayoutVars>
      </dgm:prSet>
      <dgm:spPr/>
    </dgm:pt>
    <dgm:pt modelId="{C5C7AC15-3F58-438D-89D5-715ECF34A3C1}" type="pres">
      <dgm:prSet presAssocID="{8B1BFDBD-0CF9-4B19-BB26-6744279C6EC5}" presName="sibTrans" presStyleLbl="sibTrans1D1" presStyleIdx="2" presStyleCnt="4"/>
      <dgm:spPr/>
    </dgm:pt>
    <dgm:pt modelId="{62F82944-560C-4B71-96C6-B0F1E02E8B11}" type="pres">
      <dgm:prSet presAssocID="{8B1BFDBD-0CF9-4B19-BB26-6744279C6EC5}" presName="connectorText" presStyleLbl="sibTrans1D1" presStyleIdx="2" presStyleCnt="4"/>
      <dgm:spPr/>
    </dgm:pt>
    <dgm:pt modelId="{C09F3C99-7F3C-4EC7-BBD3-81BF5DF0FCFE}" type="pres">
      <dgm:prSet presAssocID="{ACF2C559-917E-4D03-BCBB-596D99993D30}" presName="node" presStyleLbl="node1" presStyleIdx="3" presStyleCnt="5" custScaleX="109891" custScaleY="110031">
        <dgm:presLayoutVars>
          <dgm:bulletEnabled val="1"/>
        </dgm:presLayoutVars>
      </dgm:prSet>
      <dgm:spPr/>
    </dgm:pt>
    <dgm:pt modelId="{9BFE9CAA-A2A9-4B0B-BAE3-228DB801A5F8}" type="pres">
      <dgm:prSet presAssocID="{1C9B3115-3207-4D28-9EAE-1AF91536A6D2}" presName="sibTrans" presStyleLbl="sibTrans1D1" presStyleIdx="3" presStyleCnt="4"/>
      <dgm:spPr/>
    </dgm:pt>
    <dgm:pt modelId="{CF16B2DD-91FE-44D1-9B65-25E02221B39D}" type="pres">
      <dgm:prSet presAssocID="{1C9B3115-3207-4D28-9EAE-1AF91536A6D2}" presName="connectorText" presStyleLbl="sibTrans1D1" presStyleIdx="3" presStyleCnt="4"/>
      <dgm:spPr/>
    </dgm:pt>
    <dgm:pt modelId="{38826E4C-0BBB-410E-A9CB-CF3E473C3CB5}" type="pres">
      <dgm:prSet presAssocID="{2636C926-CF68-4327-95E5-7DC767F648E9}" presName="node" presStyleLbl="node1" presStyleIdx="4" presStyleCnt="5" custScaleX="143069">
        <dgm:presLayoutVars>
          <dgm:bulletEnabled val="1"/>
        </dgm:presLayoutVars>
      </dgm:prSet>
      <dgm:spPr/>
    </dgm:pt>
  </dgm:ptLst>
  <dgm:cxnLst>
    <dgm:cxn modelId="{A328E411-8BB6-4EBA-84B9-417A504F81C9}" type="presOf" srcId="{6C3D6A36-ABA5-4DD6-AC01-96760267AB6D}" destId="{F8EBB2AA-C1F8-4777-A7C2-7EE9E90B84D7}" srcOrd="0" destOrd="0" presId="urn:microsoft.com/office/officeart/2016/7/layout/RepeatingBendingProcessNew"/>
    <dgm:cxn modelId="{09424B13-C622-44C1-8E1D-04BB610C1FE1}" type="presOf" srcId="{8B1BFDBD-0CF9-4B19-BB26-6744279C6EC5}" destId="{62F82944-560C-4B71-96C6-B0F1E02E8B11}" srcOrd="1" destOrd="0" presId="urn:microsoft.com/office/officeart/2016/7/layout/RepeatingBendingProcessNew"/>
    <dgm:cxn modelId="{C7610A18-7B5F-4443-A60F-990646666146}" type="presOf" srcId="{E0B21433-C808-47FF-B710-2D391FFE7092}" destId="{8AFBD9A4-3117-4EF6-9E30-5FB17D346118}" srcOrd="0" destOrd="0" presId="urn:microsoft.com/office/officeart/2016/7/layout/RepeatingBendingProcessNew"/>
    <dgm:cxn modelId="{9586FB1B-CAB2-41CB-9F35-1DC9708925AC}" type="presOf" srcId="{1C9B3115-3207-4D28-9EAE-1AF91536A6D2}" destId="{9BFE9CAA-A2A9-4B0B-BAE3-228DB801A5F8}" srcOrd="0" destOrd="0" presId="urn:microsoft.com/office/officeart/2016/7/layout/RepeatingBendingProcessNew"/>
    <dgm:cxn modelId="{EE9DD81C-2B0D-49DA-9B1C-BCAB1BCBC3F8}" type="presOf" srcId="{04C083C4-31C3-45FF-9172-1B3588662E8D}" destId="{F80EF91C-B9CD-41FE-B7DD-AA68C9869EE4}" srcOrd="0" destOrd="0" presId="urn:microsoft.com/office/officeart/2016/7/layout/RepeatingBendingProcessNew"/>
    <dgm:cxn modelId="{C8B35A1E-D144-40BB-BA2D-028DE5D43314}" type="presOf" srcId="{BFAF86F3-F6DE-4C62-A1FA-AE22D28C335C}" destId="{C8AC07F7-95DD-41B4-949C-C1E1AFE44934}" srcOrd="1" destOrd="0" presId="urn:microsoft.com/office/officeart/2016/7/layout/RepeatingBendingProcessNew"/>
    <dgm:cxn modelId="{53A7632A-BC8D-4B64-B8F5-663E8990D621}" type="presOf" srcId="{AC32A0BB-FA48-43E2-A889-A17880AC4CCD}" destId="{8AB84C26-0F91-41CA-959A-2299EB6417D3}" srcOrd="0" destOrd="0" presId="urn:microsoft.com/office/officeart/2016/7/layout/RepeatingBendingProcessNew"/>
    <dgm:cxn modelId="{A1D6762E-E3F9-4D02-8A7D-8F19C895E209}" type="presOf" srcId="{8B1BFDBD-0CF9-4B19-BB26-6744279C6EC5}" destId="{C5C7AC15-3F58-438D-89D5-715ECF34A3C1}" srcOrd="0" destOrd="0" presId="urn:microsoft.com/office/officeart/2016/7/layout/RepeatingBendingProcessNew"/>
    <dgm:cxn modelId="{91920930-702F-4CEE-8167-A2516EE8C7A2}" srcId="{AC32A0BB-FA48-43E2-A889-A17880AC4CCD}" destId="{E0B21433-C808-47FF-B710-2D391FFE7092}" srcOrd="2" destOrd="0" parTransId="{9AA4D697-B0E2-4FC4-8E5A-1EFCFEC4A3C5}" sibTransId="{8B1BFDBD-0CF9-4B19-BB26-6744279C6EC5}"/>
    <dgm:cxn modelId="{F60C2733-6492-4191-96DE-9250D077E54B}" type="presOf" srcId="{BFAF86F3-F6DE-4C62-A1FA-AE22D28C335C}" destId="{D56FF327-6142-464D-8633-01CC134B6CC9}" srcOrd="0" destOrd="0" presId="urn:microsoft.com/office/officeart/2016/7/layout/RepeatingBendingProcessNew"/>
    <dgm:cxn modelId="{C6E7F636-432E-4B84-B663-E59FF35EFC25}" type="presOf" srcId="{ACF2C559-917E-4D03-BCBB-596D99993D30}" destId="{C09F3C99-7F3C-4EC7-BBD3-81BF5DF0FCFE}" srcOrd="0" destOrd="0" presId="urn:microsoft.com/office/officeart/2016/7/layout/RepeatingBendingProcessNew"/>
    <dgm:cxn modelId="{09EDD237-EF4A-42C3-926A-2F4DF0AD1DC2}" type="presOf" srcId="{2636C926-CF68-4327-95E5-7DC767F648E9}" destId="{38826E4C-0BBB-410E-A9CB-CF3E473C3CB5}" srcOrd="0" destOrd="0" presId="urn:microsoft.com/office/officeart/2016/7/layout/RepeatingBendingProcessNew"/>
    <dgm:cxn modelId="{A9FADA66-24E8-4064-B9B4-B20CE8B34F83}" srcId="{AC32A0BB-FA48-43E2-A889-A17880AC4CCD}" destId="{ACF2C559-917E-4D03-BCBB-596D99993D30}" srcOrd="3" destOrd="0" parTransId="{A7D7E5F0-C959-4D8C-A668-A57461F43E7B}" sibTransId="{1C9B3115-3207-4D28-9EAE-1AF91536A6D2}"/>
    <dgm:cxn modelId="{D38E0259-81A8-47E3-BD39-0B2713B90BA3}" type="presOf" srcId="{1C9B3115-3207-4D28-9EAE-1AF91536A6D2}" destId="{CF16B2DD-91FE-44D1-9B65-25E02221B39D}" srcOrd="1" destOrd="0" presId="urn:microsoft.com/office/officeart/2016/7/layout/RepeatingBendingProcessNew"/>
    <dgm:cxn modelId="{0AC24A83-327C-4E6C-AB03-C43C2D94198C}" type="presOf" srcId="{6C3D6A36-ABA5-4DD6-AC01-96760267AB6D}" destId="{46F20C8C-9408-4D51-8EBD-2384FD649389}" srcOrd="1" destOrd="0" presId="urn:microsoft.com/office/officeart/2016/7/layout/RepeatingBendingProcessNew"/>
    <dgm:cxn modelId="{9CA6A78F-0F5F-4C63-95C6-4A5B1ADA62B0}" type="presOf" srcId="{F0C68B59-0C2F-452A-8DCA-3C6DBC5D117F}" destId="{93A8E6C7-B566-47EF-B8B7-04C6B9632AC4}" srcOrd="0" destOrd="0" presId="urn:microsoft.com/office/officeart/2016/7/layout/RepeatingBendingProcessNew"/>
    <dgm:cxn modelId="{131658C0-07F7-48A7-9637-B82A65FF627E}" srcId="{AC32A0BB-FA48-43E2-A889-A17880AC4CCD}" destId="{04C083C4-31C3-45FF-9172-1B3588662E8D}" srcOrd="0" destOrd="0" parTransId="{187ECA8C-C45C-4894-A63F-0DD7EE2DD74F}" sibTransId="{BFAF86F3-F6DE-4C62-A1FA-AE22D28C335C}"/>
    <dgm:cxn modelId="{520B6DCD-8319-4610-96FB-A0CFDB29A1B8}" srcId="{AC32A0BB-FA48-43E2-A889-A17880AC4CCD}" destId="{F0C68B59-0C2F-452A-8DCA-3C6DBC5D117F}" srcOrd="1" destOrd="0" parTransId="{2B3F1159-9A98-4A78-B2BB-CD268331C0CC}" sibTransId="{6C3D6A36-ABA5-4DD6-AC01-96760267AB6D}"/>
    <dgm:cxn modelId="{E0B002D9-5A98-406B-BBD5-B8968E51D415}" srcId="{AC32A0BB-FA48-43E2-A889-A17880AC4CCD}" destId="{2636C926-CF68-4327-95E5-7DC767F648E9}" srcOrd="4" destOrd="0" parTransId="{840F47FD-2EA2-40BC-AF72-45EB5EABFE02}" sibTransId="{7EAC28FE-6E7C-4DD5-8833-C033B701249A}"/>
    <dgm:cxn modelId="{9167150F-71C9-4956-87B3-D704642FEFBD}" type="presParOf" srcId="{8AB84C26-0F91-41CA-959A-2299EB6417D3}" destId="{F80EF91C-B9CD-41FE-B7DD-AA68C9869EE4}" srcOrd="0" destOrd="0" presId="urn:microsoft.com/office/officeart/2016/7/layout/RepeatingBendingProcessNew"/>
    <dgm:cxn modelId="{8BFF3A0A-B3CF-4323-ADB8-62465C847C2C}" type="presParOf" srcId="{8AB84C26-0F91-41CA-959A-2299EB6417D3}" destId="{D56FF327-6142-464D-8633-01CC134B6CC9}" srcOrd="1" destOrd="0" presId="urn:microsoft.com/office/officeart/2016/7/layout/RepeatingBendingProcessNew"/>
    <dgm:cxn modelId="{AEB2DCD7-DE61-402A-8A7C-0D013B2B3428}" type="presParOf" srcId="{D56FF327-6142-464D-8633-01CC134B6CC9}" destId="{C8AC07F7-95DD-41B4-949C-C1E1AFE44934}" srcOrd="0" destOrd="0" presId="urn:microsoft.com/office/officeart/2016/7/layout/RepeatingBendingProcessNew"/>
    <dgm:cxn modelId="{B0279D82-B8EB-474F-924D-65DD1D91E654}" type="presParOf" srcId="{8AB84C26-0F91-41CA-959A-2299EB6417D3}" destId="{93A8E6C7-B566-47EF-B8B7-04C6B9632AC4}" srcOrd="2" destOrd="0" presId="urn:microsoft.com/office/officeart/2016/7/layout/RepeatingBendingProcessNew"/>
    <dgm:cxn modelId="{FB113B02-9764-4956-BAD9-26A4A99E94F5}" type="presParOf" srcId="{8AB84C26-0F91-41CA-959A-2299EB6417D3}" destId="{F8EBB2AA-C1F8-4777-A7C2-7EE9E90B84D7}" srcOrd="3" destOrd="0" presId="urn:microsoft.com/office/officeart/2016/7/layout/RepeatingBendingProcessNew"/>
    <dgm:cxn modelId="{318B3A4E-6A58-498D-88BC-383C34C1B346}" type="presParOf" srcId="{F8EBB2AA-C1F8-4777-A7C2-7EE9E90B84D7}" destId="{46F20C8C-9408-4D51-8EBD-2384FD649389}" srcOrd="0" destOrd="0" presId="urn:microsoft.com/office/officeart/2016/7/layout/RepeatingBendingProcessNew"/>
    <dgm:cxn modelId="{61D6CE07-D44E-40EB-A945-3B683F2899D9}" type="presParOf" srcId="{8AB84C26-0F91-41CA-959A-2299EB6417D3}" destId="{8AFBD9A4-3117-4EF6-9E30-5FB17D346118}" srcOrd="4" destOrd="0" presId="urn:microsoft.com/office/officeart/2016/7/layout/RepeatingBendingProcessNew"/>
    <dgm:cxn modelId="{ED16DBB6-D04A-4FF2-8DFC-45D5611B1398}" type="presParOf" srcId="{8AB84C26-0F91-41CA-959A-2299EB6417D3}" destId="{C5C7AC15-3F58-438D-89D5-715ECF34A3C1}" srcOrd="5" destOrd="0" presId="urn:microsoft.com/office/officeart/2016/7/layout/RepeatingBendingProcessNew"/>
    <dgm:cxn modelId="{D66FD262-F2FC-46D9-9F44-E24BF0158325}" type="presParOf" srcId="{C5C7AC15-3F58-438D-89D5-715ECF34A3C1}" destId="{62F82944-560C-4B71-96C6-B0F1E02E8B11}" srcOrd="0" destOrd="0" presId="urn:microsoft.com/office/officeart/2016/7/layout/RepeatingBendingProcessNew"/>
    <dgm:cxn modelId="{E632E55B-D33E-4F47-9FD1-F49FFAF62E45}" type="presParOf" srcId="{8AB84C26-0F91-41CA-959A-2299EB6417D3}" destId="{C09F3C99-7F3C-4EC7-BBD3-81BF5DF0FCFE}" srcOrd="6" destOrd="0" presId="urn:microsoft.com/office/officeart/2016/7/layout/RepeatingBendingProcessNew"/>
    <dgm:cxn modelId="{2757CA62-11C1-4A4F-8EFD-E192D4369251}" type="presParOf" srcId="{8AB84C26-0F91-41CA-959A-2299EB6417D3}" destId="{9BFE9CAA-A2A9-4B0B-BAE3-228DB801A5F8}" srcOrd="7" destOrd="0" presId="urn:microsoft.com/office/officeart/2016/7/layout/RepeatingBendingProcessNew"/>
    <dgm:cxn modelId="{768865AE-9878-454E-A68F-3ED226FAE781}" type="presParOf" srcId="{9BFE9CAA-A2A9-4B0B-BAE3-228DB801A5F8}" destId="{CF16B2DD-91FE-44D1-9B65-25E02221B39D}" srcOrd="0" destOrd="0" presId="urn:microsoft.com/office/officeart/2016/7/layout/RepeatingBendingProcessNew"/>
    <dgm:cxn modelId="{384EDEB4-A47A-48F4-8571-4C3A2C96EFFD}" type="presParOf" srcId="{8AB84C26-0F91-41CA-959A-2299EB6417D3}" destId="{38826E4C-0BBB-410E-A9CB-CF3E473C3CB5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6FF327-6142-464D-8633-01CC134B6CC9}">
      <dsp:nvSpPr>
        <dsp:cNvPr id="0" name=""/>
        <dsp:cNvSpPr/>
      </dsp:nvSpPr>
      <dsp:spPr>
        <a:xfrm>
          <a:off x="2290814" y="1115603"/>
          <a:ext cx="4944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4417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24897" y="1158695"/>
        <a:ext cx="26250" cy="5255"/>
      </dsp:txXfrm>
    </dsp:sp>
    <dsp:sp modelId="{F80EF91C-B9CD-41FE-B7DD-AA68C9869EE4}">
      <dsp:nvSpPr>
        <dsp:cNvPr id="0" name=""/>
        <dsp:cNvSpPr/>
      </dsp:nvSpPr>
      <dsp:spPr>
        <a:xfrm>
          <a:off x="9930" y="476518"/>
          <a:ext cx="2282684" cy="13696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853" tIns="117410" rIns="111853" bIns="11741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baseline="0" dirty="0"/>
            <a:t>Funding for FY 27 is $24 million for FY 26-27</a:t>
          </a:r>
          <a:endParaRPr lang="en-US" sz="1600" kern="1200" dirty="0"/>
        </a:p>
      </dsp:txBody>
      <dsp:txXfrm>
        <a:off x="9930" y="476518"/>
        <a:ext cx="2282684" cy="1369610"/>
      </dsp:txXfrm>
    </dsp:sp>
    <dsp:sp modelId="{F8EBB2AA-C1F8-4777-A7C2-7EE9E90B84D7}">
      <dsp:nvSpPr>
        <dsp:cNvPr id="0" name=""/>
        <dsp:cNvSpPr/>
      </dsp:nvSpPr>
      <dsp:spPr>
        <a:xfrm>
          <a:off x="5098516" y="1115603"/>
          <a:ext cx="4944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4417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32599" y="1158695"/>
        <a:ext cx="26250" cy="5255"/>
      </dsp:txXfrm>
    </dsp:sp>
    <dsp:sp modelId="{93A8E6C7-B566-47EF-B8B7-04C6B9632AC4}">
      <dsp:nvSpPr>
        <dsp:cNvPr id="0" name=""/>
        <dsp:cNvSpPr/>
      </dsp:nvSpPr>
      <dsp:spPr>
        <a:xfrm>
          <a:off x="2817631" y="476518"/>
          <a:ext cx="2282684" cy="13696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853" tIns="117410" rIns="111853" bIns="11741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baseline="0" dirty="0"/>
            <a:t>Application </a:t>
          </a:r>
          <a:r>
            <a:rPr lang="en-US" sz="1600" kern="1200" dirty="0"/>
            <a:t>cycle</a:t>
          </a:r>
          <a:r>
            <a:rPr lang="en-US" sz="1600" b="0" i="0" kern="1200" baseline="0" dirty="0"/>
            <a:t> begins July 1, 2026, and ends June 30, 2027.</a:t>
          </a:r>
          <a:endParaRPr lang="en-US" sz="1600" kern="1200" dirty="0"/>
        </a:p>
      </dsp:txBody>
      <dsp:txXfrm>
        <a:off x="2817631" y="476518"/>
        <a:ext cx="2282684" cy="1369610"/>
      </dsp:txXfrm>
    </dsp:sp>
    <dsp:sp modelId="{C5C7AC15-3F58-438D-89D5-715ECF34A3C1}">
      <dsp:nvSpPr>
        <dsp:cNvPr id="0" name=""/>
        <dsp:cNvSpPr/>
      </dsp:nvSpPr>
      <dsp:spPr>
        <a:xfrm>
          <a:off x="1151272" y="1844328"/>
          <a:ext cx="5615403" cy="494417"/>
        </a:xfrm>
        <a:custGeom>
          <a:avLst/>
          <a:gdLst/>
          <a:ahLst/>
          <a:cxnLst/>
          <a:rect l="0" t="0" r="0" b="0"/>
          <a:pathLst>
            <a:path>
              <a:moveTo>
                <a:pt x="5615403" y="0"/>
              </a:moveTo>
              <a:lnTo>
                <a:pt x="5615403" y="264308"/>
              </a:lnTo>
              <a:lnTo>
                <a:pt x="0" y="264308"/>
              </a:lnTo>
              <a:lnTo>
                <a:pt x="0" y="494417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817976" y="2088909"/>
        <a:ext cx="281994" cy="5255"/>
      </dsp:txXfrm>
    </dsp:sp>
    <dsp:sp modelId="{8AFBD9A4-3117-4EF6-9E30-5FB17D346118}">
      <dsp:nvSpPr>
        <dsp:cNvPr id="0" name=""/>
        <dsp:cNvSpPr/>
      </dsp:nvSpPr>
      <dsp:spPr>
        <a:xfrm>
          <a:off x="5625333" y="476518"/>
          <a:ext cx="2282684" cy="13696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853" tIns="117410" rIns="111853" bIns="11741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Updated application Form TC 20-47 is available on the KYTC Forms Library </a:t>
          </a:r>
          <a:r>
            <a:rPr lang="en-US" sz="1200" kern="1200" dirty="0"/>
            <a:t>(link below).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hlinkClick xmlns:r="http://schemas.openxmlformats.org/officeDocument/2006/relationships" r:id="rId1"/>
            </a:rPr>
            <a:t>TC 20-47 Grant Pool Program</a:t>
          </a:r>
          <a:endParaRPr lang="en-US" sz="1200" kern="1200" dirty="0"/>
        </a:p>
      </dsp:txBody>
      <dsp:txXfrm>
        <a:off x="5625333" y="476518"/>
        <a:ext cx="2282684" cy="1369610"/>
      </dsp:txXfrm>
    </dsp:sp>
    <dsp:sp modelId="{9BFE9CAA-A2A9-4B0B-BAE3-228DB801A5F8}">
      <dsp:nvSpPr>
        <dsp:cNvPr id="0" name=""/>
        <dsp:cNvSpPr/>
      </dsp:nvSpPr>
      <dsp:spPr>
        <a:xfrm>
          <a:off x="2290814" y="3010231"/>
          <a:ext cx="4944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4417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24897" y="3053323"/>
        <a:ext cx="26250" cy="5255"/>
      </dsp:txXfrm>
    </dsp:sp>
    <dsp:sp modelId="{C09F3C99-7F3C-4EC7-BBD3-81BF5DF0FCFE}">
      <dsp:nvSpPr>
        <dsp:cNvPr id="0" name=""/>
        <dsp:cNvSpPr/>
      </dsp:nvSpPr>
      <dsp:spPr>
        <a:xfrm>
          <a:off x="9930" y="2371146"/>
          <a:ext cx="2282684" cy="13696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853" tIns="117410" rIns="111853" bIns="1174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kern="1200" baseline="0" dirty="0"/>
            <a:t>Email Completed Applications to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u="sng" kern="1200" dirty="0">
              <a:solidFill>
                <a:srgbClr val="FF0000"/>
              </a:solidFill>
            </a:rPr>
            <a:t>RuralandMunicipalAid@ky.gov</a:t>
          </a:r>
        </a:p>
      </dsp:txBody>
      <dsp:txXfrm>
        <a:off x="9930" y="2371146"/>
        <a:ext cx="2282684" cy="1369610"/>
      </dsp:txXfrm>
    </dsp:sp>
    <dsp:sp modelId="{38826E4C-0BBB-410E-A9CB-CF3E473C3CB5}">
      <dsp:nvSpPr>
        <dsp:cNvPr id="0" name=""/>
        <dsp:cNvSpPr/>
      </dsp:nvSpPr>
      <dsp:spPr>
        <a:xfrm>
          <a:off x="2817631" y="2371146"/>
          <a:ext cx="2282684" cy="13696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853" tIns="117410" rIns="111853" bIns="11741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Applications will be reviewed for approval by the Office of Rural and Secondary Roads.</a:t>
          </a:r>
        </a:p>
      </dsp:txBody>
      <dsp:txXfrm>
        <a:off x="2817631" y="2371146"/>
        <a:ext cx="2282684" cy="13696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6FF327-6142-464D-8633-01CC134B6CC9}">
      <dsp:nvSpPr>
        <dsp:cNvPr id="0" name=""/>
        <dsp:cNvSpPr/>
      </dsp:nvSpPr>
      <dsp:spPr>
        <a:xfrm>
          <a:off x="2219383" y="977739"/>
          <a:ext cx="54641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0309" y="45720"/>
              </a:lnTo>
              <a:lnTo>
                <a:pt x="290309" y="88447"/>
              </a:lnTo>
              <a:lnTo>
                <a:pt x="546418" y="88447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78128" y="1020913"/>
        <a:ext cx="28929" cy="5091"/>
      </dsp:txXfrm>
    </dsp:sp>
    <dsp:sp modelId="{F80EF91C-B9CD-41FE-B7DD-AA68C9869EE4}">
      <dsp:nvSpPr>
        <dsp:cNvPr id="0" name=""/>
        <dsp:cNvSpPr/>
      </dsp:nvSpPr>
      <dsp:spPr>
        <a:xfrm>
          <a:off x="9620" y="359990"/>
          <a:ext cx="2211562" cy="13269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368" tIns="113752" rIns="108368" bIns="11375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Complete Application Fully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 </a:t>
          </a:r>
          <a:r>
            <a:rPr lang="en-US" sz="1000" i="1" kern="1200"/>
            <a:t>Length of project in miles and beginning and ending mile points are very important and are found on the KYTC Local Maps website</a:t>
          </a:r>
          <a:endParaRPr lang="en-US" sz="1600" kern="1200" dirty="0"/>
        </a:p>
      </dsp:txBody>
      <dsp:txXfrm>
        <a:off x="9620" y="359990"/>
        <a:ext cx="2211562" cy="1326937"/>
      </dsp:txXfrm>
    </dsp:sp>
    <dsp:sp modelId="{F8EBB2AA-C1F8-4777-A7C2-7EE9E90B84D7}">
      <dsp:nvSpPr>
        <dsp:cNvPr id="0" name=""/>
        <dsp:cNvSpPr/>
      </dsp:nvSpPr>
      <dsp:spPr>
        <a:xfrm>
          <a:off x="5007965" y="977739"/>
          <a:ext cx="40970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88447"/>
              </a:moveTo>
              <a:lnTo>
                <a:pt x="221950" y="88447"/>
              </a:lnTo>
              <a:lnTo>
                <a:pt x="221950" y="45720"/>
              </a:lnTo>
              <a:lnTo>
                <a:pt x="409700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01756" y="1020913"/>
        <a:ext cx="22118" cy="5091"/>
      </dsp:txXfrm>
    </dsp:sp>
    <dsp:sp modelId="{93A8E6C7-B566-47EF-B8B7-04C6B9632AC4}">
      <dsp:nvSpPr>
        <dsp:cNvPr id="0" name=""/>
        <dsp:cNvSpPr/>
      </dsp:nvSpPr>
      <dsp:spPr>
        <a:xfrm>
          <a:off x="2798202" y="402717"/>
          <a:ext cx="2211562" cy="13269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368" tIns="113752" rIns="108368" bIns="11375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A Photo and Estimate should be submitted with application </a:t>
          </a:r>
          <a:endParaRPr lang="en-US" sz="12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/>
        </a:p>
      </dsp:txBody>
      <dsp:txXfrm>
        <a:off x="2798202" y="402717"/>
        <a:ext cx="2211562" cy="1326937"/>
      </dsp:txXfrm>
    </dsp:sp>
    <dsp:sp modelId="{C5C7AC15-3F58-438D-89D5-715ECF34A3C1}">
      <dsp:nvSpPr>
        <dsp:cNvPr id="0" name=""/>
        <dsp:cNvSpPr/>
      </dsp:nvSpPr>
      <dsp:spPr>
        <a:xfrm>
          <a:off x="1224775" y="1685128"/>
          <a:ext cx="5331071" cy="478059"/>
        </a:xfrm>
        <a:custGeom>
          <a:avLst/>
          <a:gdLst/>
          <a:ahLst/>
          <a:cxnLst/>
          <a:rect l="0" t="0" r="0" b="0"/>
          <a:pathLst>
            <a:path>
              <a:moveTo>
                <a:pt x="5331071" y="0"/>
              </a:moveTo>
              <a:lnTo>
                <a:pt x="5331071" y="256129"/>
              </a:lnTo>
              <a:lnTo>
                <a:pt x="0" y="256129"/>
              </a:lnTo>
              <a:lnTo>
                <a:pt x="0" y="478059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56428" y="1921612"/>
        <a:ext cx="267764" cy="5091"/>
      </dsp:txXfrm>
    </dsp:sp>
    <dsp:sp modelId="{8AFBD9A4-3117-4EF6-9E30-5FB17D346118}">
      <dsp:nvSpPr>
        <dsp:cNvPr id="0" name=""/>
        <dsp:cNvSpPr/>
      </dsp:nvSpPr>
      <dsp:spPr>
        <a:xfrm>
          <a:off x="5450065" y="359990"/>
          <a:ext cx="2211562" cy="13269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368" tIns="113752" rIns="108368" bIns="11375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baseline="0" dirty="0"/>
            <a:t>Each County may apply  for up to $100,000 </a:t>
          </a:r>
          <a:r>
            <a:rPr lang="en-US" sz="1400" b="0" i="0" kern="1200" baseline="0" dirty="0"/>
            <a:t>($200,000 if consolidated local government, urban-county or no unified city as county seat</a:t>
          </a:r>
          <a:r>
            <a:rPr lang="en-US" sz="1600" b="0" i="0" kern="1200" baseline="0" dirty="0"/>
            <a:t>.</a:t>
          </a:r>
          <a:endParaRPr lang="en-US" sz="1600" kern="1200" dirty="0"/>
        </a:p>
      </dsp:txBody>
      <dsp:txXfrm>
        <a:off x="5450065" y="359990"/>
        <a:ext cx="2211562" cy="1326937"/>
      </dsp:txXfrm>
    </dsp:sp>
    <dsp:sp modelId="{9BFE9CAA-A2A9-4B0B-BAE3-228DB801A5F8}">
      <dsp:nvSpPr>
        <dsp:cNvPr id="0" name=""/>
        <dsp:cNvSpPr/>
      </dsp:nvSpPr>
      <dsp:spPr>
        <a:xfrm>
          <a:off x="2438129" y="2879889"/>
          <a:ext cx="4780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805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664442" y="2923063"/>
        <a:ext cx="25432" cy="5091"/>
      </dsp:txXfrm>
    </dsp:sp>
    <dsp:sp modelId="{C09F3C99-7F3C-4EC7-BBD3-81BF5DF0FCFE}">
      <dsp:nvSpPr>
        <dsp:cNvPr id="0" name=""/>
        <dsp:cNvSpPr/>
      </dsp:nvSpPr>
      <dsp:spPr>
        <a:xfrm>
          <a:off x="9620" y="2195587"/>
          <a:ext cx="2430308" cy="14600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368" tIns="113752" rIns="108368" bIns="11375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DOLLAR FOR DOLLAR Local Match is required</a:t>
          </a:r>
          <a:r>
            <a:rPr lang="en-US" sz="1300" kern="1200" dirty="0"/>
            <a:t>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Ex. $100,000 local match for $100,000 project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CRA &amp; MRA FUNDS NOT ALLOWED FOR MATCH</a:t>
          </a:r>
        </a:p>
      </dsp:txBody>
      <dsp:txXfrm>
        <a:off x="9620" y="2195587"/>
        <a:ext cx="2430308" cy="1460042"/>
      </dsp:txXfrm>
    </dsp:sp>
    <dsp:sp modelId="{38826E4C-0BBB-410E-A9CB-CF3E473C3CB5}">
      <dsp:nvSpPr>
        <dsp:cNvPr id="0" name=""/>
        <dsp:cNvSpPr/>
      </dsp:nvSpPr>
      <dsp:spPr>
        <a:xfrm>
          <a:off x="2948588" y="2262140"/>
          <a:ext cx="3164060" cy="13269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368" tIns="113752" rIns="108368" bIns="113752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Authorized Projects include road improvements, construction of new routes, sidewalk construction &amp; repair, multimodal transportation, &amp; resurfacing.</a:t>
          </a:r>
          <a:endParaRPr lang="en-US" sz="1200" kern="1200" dirty="0"/>
        </a:p>
      </dsp:txBody>
      <dsp:txXfrm>
        <a:off x="2948588" y="2262140"/>
        <a:ext cx="3164060" cy="13269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F939E36E-9C1A-4B7F-85B6-51C70519CB33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76BF697-4546-40FD-B17D-804299AAD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125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086224" y="1447481"/>
            <a:ext cx="7191375" cy="1042987"/>
          </a:xfrm>
        </p:spPr>
        <p:txBody>
          <a:bodyPr tIns="0" anchor="t">
            <a:normAutofit/>
          </a:bodyPr>
          <a:lstStyle>
            <a:lvl1pPr algn="l">
              <a:defRPr sz="5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SLIDE: NAME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092575" y="2490468"/>
            <a:ext cx="7185025" cy="2043432"/>
          </a:xfrm>
        </p:spPr>
        <p:txBody>
          <a:bodyPr anchor="b"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Speaker information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67125" y="1604961"/>
            <a:ext cx="85725" cy="28273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6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C2851-0275-D56E-71BA-EDCED55C2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32422-D080-1F49-B90A-E53A414E3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A7EB1-84B4-D564-E2C9-63232539F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7827A-B0B8-4C83-8B78-23D32465A86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7ABDB-0019-80EB-437A-CB41534EF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7EFC8-AC97-460E-7540-AC53F3175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41D1-98FC-4BC7-8E0D-5951E6A1F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2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36658-1148-4283-FA04-4F8D94DDF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F1CB27-9177-FDCC-A2EC-39C711B79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01535D-EC0A-ADA2-BD62-0560B7A19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7827A-B0B8-4C83-8B78-23D32465A86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BC68EB-5D6E-00C6-96D3-9FF3E4CB8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F9B5F7-17FB-AF8E-F62E-CA9EF45B0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41D1-98FC-4BC7-8E0D-5951E6A1F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23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DD32F-836A-552E-814F-134B598CF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A0F14-0922-212C-7F2C-1A53A9064C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AC96CD-D9E1-DFEE-F924-5EEB24D809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0D0F48-12EE-1417-00F8-1DEBC69E6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7827A-B0B8-4C83-8B78-23D32465A86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FFAFEB-232E-F14D-29E9-597B99249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134FDF-44A3-357A-B118-673FE9B08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41D1-98FC-4BC7-8E0D-5951E6A1F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2046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D170C-347D-A6ED-5E07-23FDF09AD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A433DD-E6AB-A75D-737E-0D25C5501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E0C4C1-E065-7B1D-1D72-FFF56873F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3AD5B7-2583-69A8-B11B-3CF3C91C65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672A22-96AE-5542-7B1A-D4DEEEED3D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E2983F-6609-A8BE-2A3C-C8B0B8CF5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7827A-B0B8-4C83-8B78-23D32465A86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F7DE54-1D53-C18D-2AD1-9F749C0FE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5E0550-C3C3-BF0E-79D6-4CCA39D2C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41D1-98FC-4BC7-8E0D-5951E6A1F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8836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D192E-8EB6-2F98-BD34-F49F5B30E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B64093-BD48-B5E7-DC06-A17289CEA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7827A-B0B8-4C83-8B78-23D32465A86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B554A0-0308-AB36-BFAA-8B8925D45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344AAB-DFD8-CE0C-C2CB-437CDB38E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41D1-98FC-4BC7-8E0D-5951E6A1F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528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EBFA37-8C84-2BD6-076C-6B4904FDA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7827A-B0B8-4C83-8B78-23D32465A86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336114-A9D1-5B95-68F0-E5089C6EE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CE5AED-327C-E7E4-D64A-013F7A36D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41D1-98FC-4BC7-8E0D-5951E6A1F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252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754F9-4F83-124F-3301-A8BA68309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14483-2401-C233-CE83-588B1E483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61659-C613-B49C-C93F-B99FF099E5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8D5FB2-091B-D614-FF33-A2AA41F87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7827A-B0B8-4C83-8B78-23D32465A86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055296-521F-D514-226A-634AFF81B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D3A1B0-22E2-638F-D420-9511A31B2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41D1-98FC-4BC7-8E0D-5951E6A1F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3585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ED511-8E46-4EBE-F411-19450FA8A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ECC5FD-79BE-4A2A-898D-BEBA9B5591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4400AB-9D6B-B7A4-063E-98E48C4E3D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EF466C-5D75-79A3-F67B-3AFC83146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7827A-B0B8-4C83-8B78-23D32465A86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40A31C-3F96-9627-1C23-97CD33C7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09C8BF-5C65-9712-6668-DFF329DFF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41D1-98FC-4BC7-8E0D-5951E6A1F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8934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75E55-52DC-BAB3-0C0A-794E7C869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4BCB69-5BA0-B89F-E596-F6920ED90A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4C89B-7492-F1FB-5620-63DA1F0E2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7827A-B0B8-4C83-8B78-23D32465A86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13C2C-2C3E-3F4C-E03B-2CCB26C98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87103-7DCD-4894-7DDB-F2638BD2C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41D1-98FC-4BC7-8E0D-5951E6A1F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44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8E4C39-948B-1FF4-E40D-6BBFA681DA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BE7E69-73BD-EC22-C7FA-1EDBA3506C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7C355-89E7-BBF2-C240-6D45F38E9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7827A-B0B8-4C83-8B78-23D32465A86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2B872-BE33-BCF5-E6C9-4E1C40602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AD4BAE-0EC3-7812-7C67-BF3EC8F37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41D1-98FC-4BC7-8E0D-5951E6A1F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90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sion Statem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67126" y="1004341"/>
            <a:ext cx="107706" cy="44418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34779" y="1004341"/>
            <a:ext cx="6729533" cy="4598790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 dirty="0"/>
              <a:t>Content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63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69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with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84300"/>
          </a:xfrm>
          <a:solidFill>
            <a:schemeClr val="accent2"/>
          </a:solidFill>
        </p:spPr>
        <p:txBody>
          <a:bodyPr lIns="548640" anchor="b" anchorCtr="0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-17754" y="1354492"/>
            <a:ext cx="12209753" cy="155888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22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98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562475" y="0"/>
            <a:ext cx="76295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390525"/>
            <a:ext cx="3467101" cy="1114425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0758" y="390525"/>
            <a:ext cx="7007392" cy="615315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3876" y="1990726"/>
            <a:ext cx="3467100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479925" y="1"/>
            <a:ext cx="125414" cy="6858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7550150" y="6331506"/>
            <a:ext cx="4479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</a:rPr>
              <a:t>KENTUCKY</a:t>
            </a:r>
            <a:r>
              <a:rPr lang="en-US" b="1" baseline="0" dirty="0">
                <a:solidFill>
                  <a:schemeClr val="bg1"/>
                </a:solidFill>
              </a:rPr>
              <a:t> TRANSPORTATION CABINET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81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9931399" y="0"/>
            <a:ext cx="2120900" cy="618966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8723312" cy="13255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22751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227511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32400" y="1681163"/>
            <a:ext cx="433070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32400" y="2505075"/>
            <a:ext cx="4330700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66BC-843C-419F-9977-D35BD11A7620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9931399" y="1"/>
            <a:ext cx="2120900" cy="169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9931399" y="1690688"/>
            <a:ext cx="2120900" cy="5176836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01600" y="1604168"/>
            <a:ext cx="11825802" cy="86519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5897" y="365125"/>
            <a:ext cx="1850456" cy="105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7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860596" y="2323306"/>
            <a:ext cx="5826035" cy="2899623"/>
          </a:xfrm>
        </p:spPr>
        <p:txBody>
          <a:bodyPr>
            <a:normAutofit/>
          </a:bodyPr>
          <a:lstStyle>
            <a:lvl1pPr marL="0" indent="0" algn="l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Information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70" y="3371680"/>
            <a:ext cx="380063" cy="380063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1089708" y="2840199"/>
            <a:ext cx="13103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KYTC</a:t>
            </a:r>
          </a:p>
        </p:txBody>
      </p:sp>
      <p:sp>
        <p:nvSpPr>
          <p:cNvPr id="10" name="Rectangle 9"/>
          <p:cNvSpPr/>
          <p:nvPr userDrawn="1"/>
        </p:nvSpPr>
        <p:spPr>
          <a:xfrm flipH="1">
            <a:off x="3525396" y="1257300"/>
            <a:ext cx="96390" cy="39656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80" y="1257300"/>
            <a:ext cx="2465097" cy="1398942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522789" y="4853595"/>
            <a:ext cx="259355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100" dirty="0"/>
              <a:t>transportation.ky.gov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54870" y="1257300"/>
            <a:ext cx="7191375" cy="1042987"/>
          </a:xfrm>
        </p:spPr>
        <p:txBody>
          <a:bodyPr tIns="0" anchor="t">
            <a:noAutofit/>
          </a:bodyPr>
          <a:lstStyle>
            <a:lvl1pPr algn="l">
              <a:defRPr sz="4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1089708" y="3350046"/>
            <a:ext cx="14264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@kytc120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089708" y="385989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089708" y="434216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93" y="4375341"/>
            <a:ext cx="375616" cy="2635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727" y="2873887"/>
            <a:ext cx="375148" cy="3751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935" y="3857035"/>
            <a:ext cx="368733" cy="36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913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1B953-9459-AE84-CD26-C02024FDD1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87B3ED-2772-29B1-E712-BB07DAD12A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35D77-F9AD-34F5-99AE-910912E40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7827A-B0B8-4C83-8B78-23D32465A86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D7736-8A06-7610-2C82-AD540ED7E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D4018-83C1-6529-D33E-DD3EC2F3E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41D1-98FC-4BC7-8E0D-5951E6A1F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211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066BC-843C-419F-9977-D35BD11A7620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1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4" r:id="rId4"/>
    <p:sldLayoutId id="2147483652" r:id="rId5"/>
    <p:sldLayoutId id="2147483657" r:id="rId6"/>
    <p:sldLayoutId id="2147483653" r:id="rId7"/>
    <p:sldLayoutId id="214748365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41D5D7-85DC-9888-12B4-51152212C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4EB53F-737C-6C13-D58D-AA52A4C60A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9E7AE-AB15-A9D1-245C-72B2D91C5C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7827A-B0B8-4C83-8B78-23D32465A86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7E3E45-AF58-607C-6B64-B6AB3366A6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CA96A-9A16-AC1F-595F-0E03FFB32B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741D1-98FC-4BC7-8E0D-5951E6A1F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728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6E4A9D5-591C-C397-C0CD-DFDD8AEC5C1B}"/>
              </a:ext>
            </a:extLst>
          </p:cNvPr>
          <p:cNvSpPr txBox="1">
            <a:spLocks/>
          </p:cNvSpPr>
          <p:nvPr/>
        </p:nvSpPr>
        <p:spPr>
          <a:xfrm>
            <a:off x="3755136" y="1"/>
            <a:ext cx="8436864" cy="6364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>
                <a:latin typeface="+mn-lt"/>
              </a:rPr>
              <a:t>INTERIM JOINT COMMITTEE</a:t>
            </a:r>
            <a:br>
              <a:rPr lang="en-US" sz="3600" b="1" dirty="0">
                <a:latin typeface="+mn-lt"/>
              </a:rPr>
            </a:br>
            <a:r>
              <a:rPr lang="en-US" sz="3600" b="1" dirty="0">
                <a:latin typeface="+mn-lt"/>
              </a:rPr>
              <a:t>ON TRANSPORTATION</a:t>
            </a:r>
            <a:endParaRPr lang="en-US" sz="3600" dirty="0">
              <a:latin typeface="+mn-lt"/>
            </a:endParaRPr>
          </a:p>
          <a:p>
            <a:pPr algn="ctr"/>
            <a:r>
              <a:rPr lang="en-US" sz="2000" b="1" dirty="0">
                <a:latin typeface="+mn-lt"/>
              </a:rPr>
              <a:t>June 2, 2026</a:t>
            </a:r>
            <a:endParaRPr lang="en-US" sz="1900" b="1" dirty="0">
              <a:latin typeface="+mn-lt"/>
            </a:endParaRPr>
          </a:p>
          <a:p>
            <a:pPr algn="ctr"/>
            <a:r>
              <a:rPr lang="en-US" sz="3000" b="1" dirty="0">
                <a:latin typeface="+mn-lt"/>
              </a:rPr>
              <a:t>Grant Pool Implementation Update</a:t>
            </a:r>
          </a:p>
          <a:p>
            <a:pPr marL="0" indent="0" algn="ctr">
              <a:buNone/>
            </a:pPr>
            <a:r>
              <a:rPr lang="en-US" sz="2400" dirty="0">
                <a:latin typeface="+mn-lt"/>
              </a:rPr>
              <a:t>Bobbi Jo Lewis, Commissioner</a:t>
            </a:r>
            <a:br>
              <a:rPr lang="en-US" sz="2400" dirty="0">
                <a:latin typeface="+mn-lt"/>
              </a:rPr>
            </a:br>
            <a:r>
              <a:rPr lang="en-US" sz="2400" dirty="0">
                <a:latin typeface="+mn-lt"/>
              </a:rPr>
              <a:t>Department of Rural and Municipal Aid</a:t>
            </a:r>
          </a:p>
        </p:txBody>
      </p:sp>
    </p:spTree>
    <p:extLst>
      <p:ext uri="{BB962C8B-B14F-4D97-AF65-F5344CB8AC3E}">
        <p14:creationId xmlns:p14="http://schemas.microsoft.com/office/powerpoint/2010/main" val="2258095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9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2FECA1-7CF9-EEF7-2BD0-ACEC3C956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6D97FF0-0518-CE56-5DF0-98D5864D8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1803"/>
            <a:ext cx="10515600" cy="1325563"/>
          </a:xfrm>
          <a:solidFill>
            <a:schemeClr val="bg1"/>
          </a:solidFill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b="1" dirty="0"/>
              <a:t>GRANT POOL PROGRAM (HB 501)</a:t>
            </a:r>
            <a:br>
              <a:rPr lang="en-US" sz="4000" b="1" dirty="0"/>
            </a:br>
            <a:r>
              <a:rPr lang="en-US" sz="4000" b="1" dirty="0"/>
              <a:t>“The Basics”</a:t>
            </a: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B2B1CB7-768A-B908-8F61-BA325BBFD057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21675" y="4511675"/>
            <a:ext cx="3870325" cy="219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E77049FD-4A03-3342-73BE-6BB866EF2E3C}"/>
              </a:ext>
            </a:extLst>
          </p:cNvPr>
          <p:cNvGraphicFramePr/>
          <p:nvPr/>
        </p:nvGraphicFramePr>
        <p:xfrm>
          <a:off x="403727" y="1939159"/>
          <a:ext cx="7917948" cy="4217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6AE3BBC7-1EBD-99FC-4368-A7AC56F65F12}"/>
              </a:ext>
            </a:extLst>
          </p:cNvPr>
          <p:cNvSpPr/>
          <p:nvPr/>
        </p:nvSpPr>
        <p:spPr>
          <a:xfrm rot="2272688">
            <a:off x="8996632" y="2178598"/>
            <a:ext cx="1660910" cy="1794382"/>
          </a:xfrm>
          <a:prstGeom prst="cloudCallou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APPLY WITH FORM TC 20-47</a:t>
            </a:r>
          </a:p>
        </p:txBody>
      </p:sp>
    </p:spTree>
    <p:extLst>
      <p:ext uri="{BB962C8B-B14F-4D97-AF65-F5344CB8AC3E}">
        <p14:creationId xmlns:p14="http://schemas.microsoft.com/office/powerpoint/2010/main" val="2160544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9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B7D33E-65F0-2335-DC5B-638F6BF27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72FD128-0A79-D72E-0BC2-7C87806D7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1803"/>
            <a:ext cx="10515600" cy="1325563"/>
          </a:xfrm>
          <a:solidFill>
            <a:schemeClr val="bg1"/>
          </a:solidFill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b="1" dirty="0"/>
              <a:t>GRANT POOL </a:t>
            </a:r>
            <a:r>
              <a:rPr lang="en-US" sz="4000" b="1" dirty="0">
                <a:solidFill>
                  <a:schemeClr val="tx1"/>
                </a:solidFill>
                <a:latin typeface="+mj-lt"/>
                <a:cs typeface="+mj-cs"/>
              </a:rPr>
              <a:t>PROGRAM</a:t>
            </a:r>
            <a:br>
              <a:rPr lang="en-US" sz="4000" b="1" dirty="0">
                <a:solidFill>
                  <a:schemeClr val="tx1"/>
                </a:solidFill>
                <a:latin typeface="+mj-lt"/>
                <a:cs typeface="+mj-cs"/>
              </a:rPr>
            </a:br>
            <a:r>
              <a:rPr lang="en-US" sz="4000" b="1" dirty="0">
                <a:solidFill>
                  <a:schemeClr val="tx1"/>
                </a:solidFill>
                <a:latin typeface="+mj-lt"/>
                <a:cs typeface="+mj-cs"/>
              </a:rPr>
              <a:t>Application Elements – Per HB 501</a:t>
            </a: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2F8524E-879B-97DC-BFEA-7944895F4006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21675" y="4511675"/>
            <a:ext cx="3870325" cy="219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891CE416-E15F-3A46-83CA-F76D0B90D4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3400133"/>
              </p:ext>
            </p:extLst>
          </p:nvPr>
        </p:nvGraphicFramePr>
        <p:xfrm>
          <a:off x="1753133" y="1748262"/>
          <a:ext cx="7671249" cy="40156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EDE829D-9B53-0A13-87FA-33F123924B98}"/>
              </a:ext>
            </a:extLst>
          </p:cNvPr>
          <p:cNvSpPr txBox="1"/>
          <p:nvPr/>
        </p:nvSpPr>
        <p:spPr>
          <a:xfrm>
            <a:off x="514906" y="5810013"/>
            <a:ext cx="7989902" cy="584775"/>
          </a:xfrm>
          <a:prstGeom prst="rect">
            <a:avLst/>
          </a:prstGeom>
          <a:solidFill>
            <a:srgbClr val="BDCDE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Each city that is a county seat may apply for up to $100,000 (excluding Lexington &amp; Louisville). </a:t>
            </a:r>
            <a:b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lang="en-US" sz="1600" i="1" dirty="0">
                <a:solidFill>
                  <a:prstClr val="black"/>
                </a:solidFill>
                <a:latin typeface="Calibri" panose="020F0502020204030204"/>
              </a:rPr>
              <a:t>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 a </a:t>
            </a:r>
            <a:r>
              <a:rPr lang="en-US" sz="1600" i="1" dirty="0">
                <a:solidFill>
                  <a:prstClr val="black"/>
                </a:solidFill>
                <a:latin typeface="Calibri" panose="020F0502020204030204"/>
              </a:rPr>
              <a:t>c</a:t>
            </a:r>
            <a:r>
              <a:rPr kumimoji="0" lang="en-US" sz="1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ounty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seat does not apply, other incorporated cities within the county may</a:t>
            </a:r>
            <a:r>
              <a:rPr lang="en-US" sz="1600" i="1" dirty="0">
                <a:solidFill>
                  <a:prstClr val="black"/>
                </a:solidFill>
                <a:latin typeface="Calibri" panose="020F0502020204030204"/>
              </a:rPr>
              <a:t> apply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8129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1AE98-3062-AE20-0B93-55CFEDFA3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17A1E167-E957-8F5E-F170-94ADB53AB0D6}"/>
              </a:ext>
            </a:extLst>
          </p:cNvPr>
          <p:cNvSpPr txBox="1">
            <a:spLocks/>
          </p:cNvSpPr>
          <p:nvPr/>
        </p:nvSpPr>
        <p:spPr>
          <a:xfrm>
            <a:off x="3755136" y="-10696"/>
            <a:ext cx="8436864" cy="6364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latin typeface="+mn-lt"/>
              </a:rPr>
              <a:t>QUESTIONS? </a:t>
            </a:r>
          </a:p>
          <a:p>
            <a:pPr marL="0" indent="0" algn="ctr">
              <a:buNone/>
            </a:pPr>
            <a:endParaRPr lang="en-US" dirty="0">
              <a:latin typeface="+mn-lt"/>
            </a:endParaRPr>
          </a:p>
          <a:p>
            <a:pPr marL="0" indent="0" algn="ctr">
              <a:buNone/>
            </a:pPr>
            <a:r>
              <a:rPr lang="en-US" sz="2400" dirty="0">
                <a:latin typeface="+mn-lt"/>
              </a:rPr>
              <a:t>Bobbi Jo Lewis, Commissioner</a:t>
            </a:r>
            <a:br>
              <a:rPr lang="en-US" sz="2400" dirty="0">
                <a:latin typeface="+mn-lt"/>
              </a:rPr>
            </a:br>
            <a:r>
              <a:rPr lang="en-US" sz="2400" dirty="0">
                <a:latin typeface="+mn-lt"/>
              </a:rPr>
              <a:t>Department of Rural and Municipal Aid</a:t>
            </a:r>
          </a:p>
        </p:txBody>
      </p:sp>
    </p:spTree>
    <p:extLst>
      <p:ext uri="{BB962C8B-B14F-4D97-AF65-F5344CB8AC3E}">
        <p14:creationId xmlns:p14="http://schemas.microsoft.com/office/powerpoint/2010/main" val="1563437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C600"/>
      </a:accent1>
      <a:accent2>
        <a:srgbClr val="003764"/>
      </a:accent2>
      <a:accent3>
        <a:srgbClr val="5EB3E4"/>
      </a:accent3>
      <a:accent4>
        <a:srgbClr val="7F7F7F"/>
      </a:accent4>
      <a:accent5>
        <a:srgbClr val="3A3838"/>
      </a:accent5>
      <a:accent6>
        <a:srgbClr val="D8D9D7"/>
      </a:accent6>
      <a:hlink>
        <a:srgbClr val="2F5496"/>
      </a:hlink>
      <a:folHlink>
        <a:srgbClr val="833C0B"/>
      </a:folHlink>
    </a:clrScheme>
    <a:fontScheme name="KYTC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J Powerpoint" id="{9F61B896-1C3F-4876-B1E5-ABD4C0A0BFC3}" vid="{395E123D-721D-4CB5-B541-63C115D5A1A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06E1E05E7736418BB9DAAAD9AE29C1" ma:contentTypeVersion="10" ma:contentTypeDescription="Create a new document." ma:contentTypeScope="" ma:versionID="87e873521804dda619fbfab70856ce4b">
  <xsd:schema xmlns:xsd="http://www.w3.org/2001/XMLSchema" xmlns:xs="http://www.w3.org/2001/XMLSchema" xmlns:p="http://schemas.microsoft.com/office/2006/metadata/properties" xmlns:ns3="43dd6d34-a55a-4926-81f2-56f0bef4ec6e" targetNamespace="http://schemas.microsoft.com/office/2006/metadata/properties" ma:root="true" ma:fieldsID="808879e0f5ad5d47890db22d1a7fec9e" ns3:_="">
    <xsd:import namespace="43dd6d34-a55a-4926-81f2-56f0bef4ec6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dd6d34-a55a-4926-81f2-56f0bef4ec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D11CC84-B6EE-4A5A-B7FC-36E0B8D39C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dd6d34-a55a-4926-81f2-56f0bef4ec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E7A744D-6056-4C17-8094-057A8EF5588B}">
  <ds:schemaRefs>
    <ds:schemaRef ds:uri="http://schemas.openxmlformats.org/package/2006/metadata/core-properties"/>
    <ds:schemaRef ds:uri="http://schemas.microsoft.com/office/2006/metadata/properties"/>
    <ds:schemaRef ds:uri="43dd6d34-a55a-4926-81f2-56f0bef4ec6e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A19CC25-A3B5-4643-BE19-74B54635D27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BJ Powerpoint</Template>
  <TotalTime>73924</TotalTime>
  <Words>285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1_Office Theme</vt:lpstr>
      <vt:lpstr>PowerPoint Presentation</vt:lpstr>
      <vt:lpstr>GRANT POOL PROGRAM (HB 501) “The Basics”</vt:lpstr>
      <vt:lpstr>GRANT POOL PROGRAM Application Elements – Per HB 501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Rural and Municipal Aid</dc:title>
  <dc:creator>Smith, Gayle (KYTC)</dc:creator>
  <cp:lastModifiedBy>Bishop, Kenny S (KYTC)</cp:lastModifiedBy>
  <cp:revision>102</cp:revision>
  <cp:lastPrinted>2023-11-08T15:34:17Z</cp:lastPrinted>
  <dcterms:created xsi:type="dcterms:W3CDTF">2022-11-10T15:41:37Z</dcterms:created>
  <dcterms:modified xsi:type="dcterms:W3CDTF">2026-06-01T17:22:39Z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0x0101008806E1E05E7736418BB9DAAAD9AE29C1</vt:lpwstr>
  </property>
</Properties>
</file>