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333" r:id="rId5"/>
    <p:sldId id="1303" r:id="rId6"/>
    <p:sldId id="1319" r:id="rId7"/>
    <p:sldId id="1290" r:id="rId8"/>
    <p:sldId id="1321" r:id="rId9"/>
    <p:sldId id="1322" r:id="rId10"/>
    <p:sldId id="1288" r:id="rId11"/>
    <p:sldId id="1292" r:id="rId12"/>
    <p:sldId id="1313" r:id="rId13"/>
    <p:sldId id="1326" r:id="rId14"/>
    <p:sldId id="1305" r:id="rId15"/>
    <p:sldId id="1304" r:id="rId16"/>
    <p:sldId id="264" r:id="rId17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82E02A-784E-B649-D7FD-CEE72D69B9E6}" name="Paul Looney" initials="PL" userId="79obcn+Q1PdkOaqBHriX8wQ3EzDOei59PqiRLSHM9h4=" providerId="None"/>
  <p188:author id="{ACFCC530-C516-3BDE-07A3-176BAF27CAA3}" name="Looney, Paul" initials="LP" userId="S::paul.looney@wsp.com::f7df1ac3-e102-4caf-8221-fc1dec939676" providerId="AD"/>
  <p188:author id="{A8A4183E-C4C6-E81D-9A03-E73C6BFA21D0}" name="naitore.djigbenou" initials="na" userId="S::naitore.djigbenou_ky.gov#ext#@wsponline.onmicrosoft.com::aa24a45d-34e9-4135-8ff7-ca2824945346" providerId="AD"/>
  <p188:author id="{6FDE9F3E-DECE-3800-FD44-7E42ECEF5EA1}" name="Peterson, Mindy [NN-US]" initials="PM" userId="S::mindy.peterson_parsons.com#ext#@wsponline.onmicrosoft.com::0abf4a00-7eb3-4963-acd5-b5498989bf1a" providerId="AD"/>
  <p188:author id="{6A37A346-085E-248F-9E2E-F3A0E8EE4976}" name="Mark K" initials="MK" userId="pf2U4iWFa/dFhOx7apAiHzOevHQ7Vjy2Q5JCF84qXgg=" providerId="None"/>
  <p188:author id="{4AEC104C-761E-5E2B-FF73-5D7D4DDCB6F3}" name="Groves, Greg" initials="GG" userId="S::greg.groves_aecom.com#ext#@wsponline.onmicrosoft.com::47937ee4-9387-448a-b455-0395ad1fea5a" providerId="AD"/>
  <p188:author id="{416C4B6E-8639-AB89-7617-6A6EB1DC38E3}" name="berry.craig" initials="be" userId="S::berry.craig_parsons.com#ext#@wsponline.onmicrosoft.com::ceaa7c59-cbd3-4c67-b33d-2c8b738535e9" providerId="AD"/>
  <p188:author id="{7D587F6F-45BA-97DB-1D72-B7770BFD6524}" name="Polston, Mark" initials="MP" userId="S::Mark.Polston@wsp.com::00571702-b7bf-41f9-aaa2-0e2c2fd8a9e7" providerId="AD"/>
  <p188:author id="{4B815C72-434B-072B-0178-F653A8DAE8F6}" name="House-Lewis, Natalie K (KYTC-D05)" initials="H(" userId="S::natalie.houselewis_ky.gov#ext#@wsponline.onmicrosoft.com::2e7f06d9-54ff-4d57-a3e9-b1e374efce1f" providerId="AD"/>
  <p188:author id="{72674174-B6AB-44E6-6289-A302DD552E8A}" name="Craig, Berry [NN-US]" initials="BC" userId="S::Berry.Craig@parsons.com::65698f5e-48cb-46b2-af59-fe7fec35ed84" providerId="AD"/>
  <p188:author id="{BC83B5B6-5320-7983-E845-59E1FED53351}" name="EmmaRose Atwood" initials="EA" userId="XU684hVM2MYBVaXFdpL+r9zKLE0eaHQ+cb6WJJBZRWs=" providerId="None"/>
  <p188:author id="{83D0B7E4-0E0B-15DE-A937-0E53F9B1C908}" name="Ed Green" initials="EG" userId="S::ed@c2strategic.com::097ed8f3-8596-438f-9004-261936c38bdc" providerId="AD"/>
  <p188:author id="{2EA302FB-E871-2BD6-4962-D40FDC293917}" name="Looney, Paul" initials="PL" userId="S::Paul.Looney@wsp.com::f7df1ac3-e102-4caf-8221-fc1dec9396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55E"/>
    <a:srgbClr val="00B4D8"/>
    <a:srgbClr val="0176B6"/>
    <a:srgbClr val="930000"/>
    <a:srgbClr val="A5DCEB"/>
    <a:srgbClr val="866D4F"/>
    <a:srgbClr val="8DDDEE"/>
    <a:srgbClr val="CF1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432AD-51FD-8DF9-E638-975C3A3EA8A5}" v="681" dt="2026-05-27T17:32:21.514"/>
    <p1510:client id="{A0DC2FB1-90CA-46E4-9C01-6B1227186BC3}" v="2" dt="2026-05-27T12:29:04.335"/>
    <p1510:client id="{ADF44FDD-DE46-0C0D-C954-FCD4F2AB0392}" v="457" dt="2026-05-28T19:25:44.322"/>
    <p1510:client id="{C359C782-D783-6F57-6868-7A59DE6335DE}" v="58" dt="2026-05-27T17:32:24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3650E5A0-7D8C-2D46-A55C-FF2242F3F8D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E8FBE3AE-14C6-DA43-822B-7BD0367EB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4B450-7E07-D11D-CB73-9EB6B8E7D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3D29D-209E-B6FA-CBD9-70FD82A22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36E3E-6940-DADA-AFA8-914E69A8A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/>
              <a:t>Replacing 3 bridges along I-65 in Louisville; work started last fall. Below bridges with minimal impacts. 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dirty="0">
                <a:ea typeface="Calibri"/>
                <a:cs typeface="Calibri"/>
              </a:rPr>
              <a:t>Next are some photos of the condition of the three bridges and work we've done so 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4E917-9407-2554-298C-DA1E99A3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BE3AE-14C6-DA43-822B-7BD0367EB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0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Time to now move to </a:t>
            </a:r>
            <a:r>
              <a:rPr lang="en-US" dirty="0" err="1">
                <a:ea typeface="Calibri"/>
                <a:cs typeface="Calibri"/>
              </a:rPr>
              <a:t>to</a:t>
            </a:r>
            <a:r>
              <a:rPr lang="en-US" dirty="0">
                <a:ea typeface="Calibri"/>
                <a:cs typeface="Calibri"/>
              </a:rPr>
              <a:t> do work on the top part of the </a:t>
            </a:r>
            <a:r>
              <a:rPr lang="en-US">
                <a:ea typeface="Calibri"/>
                <a:cs typeface="Calibri"/>
              </a:rPr>
              <a:t>bridges. Faster and safer to do it with no live traffic so crews can work around the clock. Lots of work has been done in advance to pre-fabricate materials and they are all on hand to waste no time.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E3AE-14C6-DA43-822B-7BD0367EB4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7BB37-B7DD-0CC0-8F9E-E517F4B18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993EE-FE69-CC13-9AA8-471E4A995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7911D-C7D5-E693-0612-AFA74F41D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B9911-DFAC-BE15-0278-C0CA0D175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BE3AE-14C6-DA43-822B-7BD0367EB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1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104B-943E-75A0-86F2-20D5BFFE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EEF3B-3DC4-B70E-A0F8-DF5E09A58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CBDDE-0F41-F97B-8015-55BD9DF6D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EE682-44F1-F1BA-4CFF-D9CA14C84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E3AE-14C6-DA43-822B-7BD0367EB4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Can still get where you need to go, including key destinations like the downtown hospitals, Expo Center and Muhammad Ali Airport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I-65 northbound drivers staying in Kentucky: detour onto I-264 West, then use I-64 East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I-65 northbound drivers traveling to Indiana: detour onto I-264 West, take I-64 West and the Sherman Minton Bridge to cross the Ohio River, then use I-265 East to rejoin I-65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I-65 southbound drivers staying in Kentucky: detour onto I-64 West, then use I-264 East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I-65 southbound drivers traveling from Indiana: take I-65 South and the Kennedy Bridge to cross the Ohio River, detour onto I-64 West, then use I-264 East to rejoin I-65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BE3AE-14C6-DA43-822B-7BD0367EB4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5413-6CD4-6247-1FB2-5DAB9DDDA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D0D96-9258-2DD3-FC07-DB422803B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D639-B9A5-0638-96D6-6D4FFA8E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B473-8CC4-1B0B-8FA4-3882AEF1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C876-56B1-4296-3326-E65F6195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E929-7273-88E8-EF1B-3FD73378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EAD1C-3412-BB33-46A1-623D8CBDE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4B8A-41E7-63C1-A960-52770F58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A0963-0CD9-629D-1844-52DCE3AF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968E3-21E8-B727-045D-5D8EA357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1ECCA-B4E0-6995-66B5-130EE10E4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23D48-26B2-D072-64D1-A9F4137D6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33294-ED8F-7338-A0D8-68BDDA34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75E5D-2DAB-B9E9-8CB0-CC9AC212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10829-C248-A59E-CFAE-DCE9D537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F087-9F45-45AB-CC2C-927DD34D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6C92-AE88-4C74-CD68-7A3212E8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67B2-9A1D-2FC8-4314-E54F188E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5FC98-5B49-0487-A63C-F3F7CE6A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0B2E3-1BB4-F0C1-3216-EFF96C23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845F-BCCE-ACC1-6ADD-D275F8DE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39935-CBD7-F5B0-6384-BD790B6C5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DFDED-BF61-B011-97AE-1E7E2CC2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92B3-F3FB-9443-D0BC-D6BDC6B0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FD315-38D9-1E0E-DA3B-67621C2E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4BAA-4E8E-CC22-6936-FB0D1805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A987-6306-AA78-3784-22DD8C490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47C7C-EE0F-770E-E972-CFB9E23C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B1CE6-6CC0-F599-FEF8-C9A3FA96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3F8ED-DB31-6BAF-4E37-F4B533AB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40D10-BDA3-AD0C-4D22-CA052BC6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E0CE-7454-AC54-061D-B225FBBF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9041-EC95-5455-47C7-96E0D367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78AD7-C432-2A31-4AD5-46DE81BA2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EE7EA-88EB-400E-8539-12D1D63B7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0EC3D-8D96-31B7-74F6-376136FA8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9AA83-A1ED-217C-2B23-E7E12EB7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7B729-0315-BD6A-3E87-E41AD67C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63CFE-99A0-A5A3-F47D-25A76C81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7996-1FE4-B79F-469D-45467B35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FDBC7-B8F9-CAEB-0BCB-A8A47FDE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571A5-D9E1-03BF-7FA7-7537CE71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A7A8B-F7ED-CF43-5878-0B02EE41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26B20-A8C6-4076-66C6-0662B07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F5D30-54B5-1378-1F0B-00E24A25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768D7-F067-36DB-5C31-EAD39987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C96-0425-05EE-53AF-9198F6DA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21EF-F605-4A97-7795-68092E00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225B4-279D-C3A6-C2E5-9FE0E797D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D4C82-B4ED-5A86-8E9E-333F9EEA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1DD89-92BE-1DAF-36DF-EBC06D08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9D4F3-51C0-16FF-D488-877D957F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AA3C-3DF9-5F92-4307-EAFD74E9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AA582-E7B6-0CEF-F3F3-975D76C2D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84880-4F05-1EC2-82A9-0E1FCD481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0F4FF-7BC4-3072-AC75-AC461FAD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A7F6A-013D-818A-3877-484C4EF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58012-27B8-963D-0540-8F15583B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E8252-25EA-35F1-581F-75EB2D3B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169C9-5847-C632-DB49-A407DC0C2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2885-1EA4-AEF6-59F7-84DF8A3F5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A4AA-9DA9-0949-B611-BD5A443FB920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D9CA1-7BDE-8D52-5E99-97C3477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6DC96-026D-C8DE-7EC4-8C542944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49BE-05B7-384E-BE69-C7B35EE1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77E1A7-4A93-4A00-BBCF-C9E5393F7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" y="0"/>
            <a:ext cx="121665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4EF6A-F48F-3F9B-A5F5-36FC391B6308}"/>
              </a:ext>
            </a:extLst>
          </p:cNvPr>
          <p:cNvSpPr txBox="1"/>
          <p:nvPr/>
        </p:nvSpPr>
        <p:spPr>
          <a:xfrm>
            <a:off x="8687857" y="2890096"/>
            <a:ext cx="331364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Interim Joint Committee on Transportation</a:t>
            </a:r>
            <a:br>
              <a:rPr lang="en-US" sz="2800" b="1" dirty="0">
                <a:latin typeface="Aptos"/>
                <a:ea typeface="Calibri"/>
                <a:cs typeface="Calibri"/>
              </a:rPr>
            </a:br>
            <a:br>
              <a:rPr lang="en-US" sz="2800" b="1" dirty="0">
                <a:latin typeface="Aptos"/>
                <a:ea typeface="Calibri"/>
                <a:cs typeface="Calibri"/>
              </a:rPr>
            </a:br>
            <a:r>
              <a:rPr lang="en-US" sz="2000" b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June 2,</a:t>
            </a:r>
            <a:r>
              <a:rPr lang="en-US" sz="2000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 2026</a:t>
            </a:r>
          </a:p>
          <a:p>
            <a:r>
              <a:rPr lang="en-US" sz="200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James Ballinger, State Highway Engineer</a:t>
            </a:r>
            <a:endParaRPr lang="en-US" sz="2000" dirty="0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7" name="Picture 6" descr="A blue and white city skyline&#10;&#10;Description automatically generated">
            <a:extLst>
              <a:ext uri="{FF2B5EF4-FFF2-40B4-BE49-F238E27FC236}">
                <a16:creationId xmlns:a16="http://schemas.microsoft.com/office/drawing/2014/main" id="{59170F32-AE84-170F-BD8C-5E582BC5B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770" y="560744"/>
            <a:ext cx="2719666" cy="2024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15790-1F5D-8578-1FFC-2C2D6A500270}"/>
              </a:ext>
            </a:extLst>
          </p:cNvPr>
          <p:cNvSpPr txBox="1"/>
          <p:nvPr/>
        </p:nvSpPr>
        <p:spPr>
          <a:xfrm>
            <a:off x="8777638" y="5897146"/>
            <a:ext cx="303592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  <a:latin typeface="Aptos"/>
              </a:rPr>
              <a:t>I65CentralCorridor.com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88F98-2419-C72B-15DB-BC76D0E608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767" y="0"/>
            <a:ext cx="905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EAB40-F3C9-FB25-E875-1FA9745C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FD136-7B40-68D3-B4C7-0587CD83419B}"/>
              </a:ext>
            </a:extLst>
          </p:cNvPr>
          <p:cNvSpPr/>
          <p:nvPr/>
        </p:nvSpPr>
        <p:spPr>
          <a:xfrm>
            <a:off x="5262" y="-84667"/>
            <a:ext cx="12224271" cy="6858000"/>
          </a:xfrm>
          <a:prstGeom prst="rect">
            <a:avLst/>
          </a:prstGeom>
          <a:gradFill>
            <a:gsLst>
              <a:gs pos="47000">
                <a:srgbClr val="F0F3FA">
                  <a:alpha val="95000"/>
                </a:srgbClr>
              </a:gs>
              <a:gs pos="0">
                <a:schemeClr val="bg1"/>
              </a:gs>
              <a:gs pos="94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474CF-8730-4837-39B8-8A912DFC8CF2}"/>
              </a:ext>
            </a:extLst>
          </p:cNvPr>
          <p:cNvSpPr txBox="1"/>
          <p:nvPr/>
        </p:nvSpPr>
        <p:spPr>
          <a:xfrm>
            <a:off x="383944" y="1404681"/>
            <a:ext cx="5895980" cy="3862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Closure began early June 1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5 miles of I-65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</a:t>
            </a:r>
            <a:r>
              <a:rPr lang="en-US" sz="23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closed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between the Watterson Expressway (I-264) and Downtown Louisville (Jefferson Street) June 1 – July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31, 2026.</a:t>
            </a:r>
            <a:endParaRPr lang="en-US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I-65 is expected to reopen August 1 to two lanes of traffic in each direction.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There will be restrictions, including local road and ramp closures, through the end of the project</a:t>
            </a:r>
            <a:r>
              <a:rPr lang="en-US" sz="23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 in late 2027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ECE90-5095-B183-21A8-FB8A331182A3}"/>
              </a:ext>
            </a:extLst>
          </p:cNvPr>
          <p:cNvSpPr txBox="1"/>
          <p:nvPr/>
        </p:nvSpPr>
        <p:spPr>
          <a:xfrm>
            <a:off x="383944" y="545741"/>
            <a:ext cx="90044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3055E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Project Overview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18B35-BCDA-C774-B341-85310E653C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0266" y="1253627"/>
            <a:ext cx="5766930" cy="5001367"/>
          </a:xfrm>
          <a:prstGeom prst="rect">
            <a:avLst/>
          </a:prstGeom>
          <a:ln>
            <a:solidFill>
              <a:srgbClr val="03055E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913330-2254-D386-0674-CA9C91B86D1D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D5F4D2-9A82-2FD6-6FF4-7A31F4251505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8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455A4-BFB1-C656-1ACD-F67109FF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6DA2F3-27C8-6212-C61A-3471FFB3E29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CBE3A-31FF-FB64-0D34-FECBB38E626C}"/>
              </a:ext>
            </a:extLst>
          </p:cNvPr>
          <p:cNvSpPr txBox="1"/>
          <p:nvPr/>
        </p:nvSpPr>
        <p:spPr>
          <a:xfrm>
            <a:off x="383944" y="1391876"/>
            <a:ext cx="5883280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ptos"/>
                <a:ea typeface="Calibri"/>
                <a:cs typeface="Calibri"/>
              </a:rPr>
              <a:t>A two-mile section of southbound I-65 from University Boulevard to I-264  is expected to reopen to traffic by July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/>
                <a:ea typeface="Calibri"/>
                <a:cs typeface="Calibri"/>
              </a:rPr>
              <a:t>Six additional bridges will be rehabilitated or replaced.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/>
                <a:ea typeface="Calibri"/>
                <a:cs typeface="Calibri"/>
              </a:rPr>
              <a:t>Plans are still being finalized. Work is expected to continue through the end of 2027.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61A31-ADDA-377B-6B11-78EA09CCDD8B}"/>
              </a:ext>
            </a:extLst>
          </p:cNvPr>
          <p:cNvSpPr txBox="1"/>
          <p:nvPr/>
        </p:nvSpPr>
        <p:spPr>
          <a:xfrm>
            <a:off x="383944" y="545741"/>
            <a:ext cx="90044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Project Overview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F3B93-2108-28B5-689D-9F8458337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163141"/>
            <a:ext cx="5708650" cy="5149118"/>
          </a:xfrm>
          <a:prstGeom prst="rect">
            <a:avLst/>
          </a:prstGeom>
          <a:ln>
            <a:solidFill>
              <a:srgbClr val="03055E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353DC2-EE63-02A0-931C-963C02CE5198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09F10-FC6A-B38B-E33D-B3907C4FDF1E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9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BE61-834B-B487-CCDE-D6507B46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27D739-896D-A95A-C474-817D80D864B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03C87-3371-8E39-50BF-5FA2D2125576}"/>
              </a:ext>
            </a:extLst>
          </p:cNvPr>
          <p:cNvSpPr txBox="1"/>
          <p:nvPr/>
        </p:nvSpPr>
        <p:spPr>
          <a:xfrm>
            <a:off x="383944" y="1538537"/>
            <a:ext cx="497412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Through traffic detoured to I-264 (Georgia Davis Powers Expressway) on west side of Louisville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Detour route utilizes the most available capacity and creates least traffic impacts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Expected to add an average of about 15 minutes to a trip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Longer delays during peak travel times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91D97-962C-79AE-9241-4C52654426C9}"/>
              </a:ext>
            </a:extLst>
          </p:cNvPr>
          <p:cNvSpPr txBox="1"/>
          <p:nvPr/>
        </p:nvSpPr>
        <p:spPr>
          <a:xfrm>
            <a:off x="383944" y="283056"/>
            <a:ext cx="5120929" cy="1107996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3055E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Interstate Detour During Closure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18423-EEAF-A7FA-E45F-921D47746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995" y="0"/>
            <a:ext cx="6504006" cy="66761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35AEC0-EC03-56D2-CBC6-E41343E61574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74AD81-BD48-5C3B-9B32-A01AC41C3E65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6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0C4EC-3970-E84D-2DA2-4AD26A6F75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" y="0"/>
            <a:ext cx="121665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F6307A-0163-BDEB-FA1F-3977965F0981}"/>
              </a:ext>
            </a:extLst>
          </p:cNvPr>
          <p:cNvSpPr txBox="1"/>
          <p:nvPr/>
        </p:nvSpPr>
        <p:spPr>
          <a:xfrm>
            <a:off x="5693228" y="2875002"/>
            <a:ext cx="6096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Questions</a:t>
            </a:r>
            <a:endParaRPr lang="en-US"/>
          </a:p>
        </p:txBody>
      </p:sp>
      <p:pic>
        <p:nvPicPr>
          <p:cNvPr id="8" name="Picture 7" descr="A blue and white city skyline&#10;&#10;Description automatically generated">
            <a:extLst>
              <a:ext uri="{FF2B5EF4-FFF2-40B4-BE49-F238E27FC236}">
                <a16:creationId xmlns:a16="http://schemas.microsoft.com/office/drawing/2014/main" id="{B33FEF1B-C134-1545-808B-DD64835C7A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2" y="2095923"/>
            <a:ext cx="3581400" cy="26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BC069-6E22-4201-45CE-00B3A594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362D1-00B4-EF24-F2B8-AA295CEDE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1"/>
          <a:stretch>
            <a:fillRect/>
          </a:stretch>
        </p:blipFill>
        <p:spPr>
          <a:xfrm>
            <a:off x="-32274" y="0"/>
            <a:ext cx="1222427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C6066-F8D5-4DBB-CF8A-16C1A5A19D8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DFB2-1EEB-8CD7-BEDB-CE58ED14FA3F}"/>
              </a:ext>
            </a:extLst>
          </p:cNvPr>
          <p:cNvSpPr txBox="1"/>
          <p:nvPr/>
        </p:nvSpPr>
        <p:spPr>
          <a:xfrm>
            <a:off x="383944" y="1391876"/>
            <a:ext cx="507047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Bridges in the corridor were built in the 1950s 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and 1960s as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part of 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the original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interstate construction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Ongoing maintenance kept bridges safe for travel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, but they are at the end of their service life.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Replacing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bridges is needed to ensure long-term reliability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.</a:t>
            </a:r>
            <a:endParaRPr lang="en-US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New bridges will last 75 years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Work includes under bridge lighting upgrades and sidewalk reconstruction</a:t>
            </a:r>
            <a:r>
              <a:rPr lang="en-US" sz="240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F69BE-BBC9-D91C-265A-F83B8F39E813}"/>
              </a:ext>
            </a:extLst>
          </p:cNvPr>
          <p:cNvSpPr txBox="1"/>
          <p:nvPr/>
        </p:nvSpPr>
        <p:spPr>
          <a:xfrm>
            <a:off x="383944" y="545741"/>
            <a:ext cx="900449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3055E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Project </a:t>
            </a:r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Need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004134-6BAA-22D0-2661-8F8F5ACD07C7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7767D6-EF89-F8F2-DE70-B61948F4DE43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4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6B7A-F911-99A2-E7B2-B05CC7B2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1D30B-6B83-CB25-1D5E-3881205490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" y="0"/>
            <a:ext cx="12166599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ED4F84-3CD0-1D86-E65A-99262B7E7893}"/>
              </a:ext>
            </a:extLst>
          </p:cNvPr>
          <p:cNvGrpSpPr/>
          <p:nvPr/>
        </p:nvGrpSpPr>
        <p:grpSpPr>
          <a:xfrm>
            <a:off x="398998" y="2095923"/>
            <a:ext cx="11394003" cy="2666154"/>
            <a:chOff x="402772" y="2164810"/>
            <a:chExt cx="11394003" cy="26661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60580B-91E2-5C59-31F7-A9AB019A8B3B}"/>
                </a:ext>
              </a:extLst>
            </p:cNvPr>
            <p:cNvSpPr txBox="1"/>
            <p:nvPr/>
          </p:nvSpPr>
          <p:spPr>
            <a:xfrm>
              <a:off x="5700775" y="3036222"/>
              <a:ext cx="609600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Aptos"/>
                  <a:ea typeface="Calibri"/>
                  <a:cs typeface="Calibri"/>
                </a:rPr>
                <a:t>Bridges Under Construction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A blue and white city skyline&#10;&#10;Description automatically generated">
              <a:extLst>
                <a:ext uri="{FF2B5EF4-FFF2-40B4-BE49-F238E27FC236}">
                  <a16:creationId xmlns:a16="http://schemas.microsoft.com/office/drawing/2014/main" id="{76B1D438-A63C-496E-105E-EA16D8316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772" y="2164810"/>
              <a:ext cx="3581400" cy="2666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307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96807-7D5C-517E-4776-153E9F2D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A40C6D-E60D-E338-E642-67834ACCD84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85A63-F845-2EE5-46B7-F041E5973ABD}"/>
              </a:ext>
            </a:extLst>
          </p:cNvPr>
          <p:cNvSpPr txBox="1"/>
          <p:nvPr/>
        </p:nvSpPr>
        <p:spPr>
          <a:xfrm>
            <a:off x="383944" y="545741"/>
            <a:ext cx="11147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Before: Bradley Bridge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E91351-C8FD-F6CD-C604-0DC8165B76F5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42556A-B7DF-CFFA-11B5-C1E2EDE587C1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oncrete bridge with a truck driving on it&#10;&#10;AI-generated content may be incorrect.">
            <a:extLst>
              <a:ext uri="{FF2B5EF4-FFF2-40B4-BE49-F238E27FC236}">
                <a16:creationId xmlns:a16="http://schemas.microsoft.com/office/drawing/2014/main" id="{0FD56937-9DD1-E196-B025-42771F17C6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941" y="1251387"/>
            <a:ext cx="6871242" cy="4935209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9" name="Picture 8" descr="A metal beam with a bolt and nut&#10;&#10;AI-generated content may be incorrect.">
            <a:extLst>
              <a:ext uri="{FF2B5EF4-FFF2-40B4-BE49-F238E27FC236}">
                <a16:creationId xmlns:a16="http://schemas.microsoft.com/office/drawing/2014/main" id="{9B13BB0C-EF3B-417F-7F07-8B2C718A34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078" y="1250381"/>
            <a:ext cx="4363267" cy="4937782"/>
          </a:xfrm>
          <a:prstGeom prst="rect">
            <a:avLst/>
          </a:prstGeom>
          <a:ln>
            <a:solidFill>
              <a:srgbClr val="03055E"/>
            </a:solidFill>
          </a:ln>
        </p:spPr>
      </p:pic>
    </p:spTree>
    <p:extLst>
      <p:ext uri="{BB962C8B-B14F-4D97-AF65-F5344CB8AC3E}">
        <p14:creationId xmlns:p14="http://schemas.microsoft.com/office/powerpoint/2010/main" val="12404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53AED-10A9-5222-DB0B-23433A41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0979E-D756-DA63-6B9C-FC9B840E90F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2D29D-2F26-D7DE-15A2-5E1D1BA14B61}"/>
              </a:ext>
            </a:extLst>
          </p:cNvPr>
          <p:cNvSpPr txBox="1"/>
          <p:nvPr/>
        </p:nvSpPr>
        <p:spPr>
          <a:xfrm>
            <a:off x="383944" y="545741"/>
            <a:ext cx="11147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Today: Bradley Bridge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644F1E0-82AA-F0BD-4F8A-5AF5D7D12D4D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3F59AE-EF44-1AEF-737A-6CF4B21EDFF9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8667503-4E63-427E-CADC-BDFB09CBB8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4081" y="1256049"/>
            <a:ext cx="7463973" cy="4919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construction site with a crane and a bridge&#10;&#10;AI-generated content may be incorrect.">
            <a:extLst>
              <a:ext uri="{FF2B5EF4-FFF2-40B4-BE49-F238E27FC236}">
                <a16:creationId xmlns:a16="http://schemas.microsoft.com/office/drawing/2014/main" id="{34A84F3D-B143-5ADD-E516-29B815BC7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42" y="1254224"/>
            <a:ext cx="3697204" cy="4937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16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5FD9D-C042-C88C-B2AD-34EA8DE8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355F26-004F-1294-BFE1-379403A2487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AF291-7FC4-04B2-1A17-759F9205F779}"/>
              </a:ext>
            </a:extLst>
          </p:cNvPr>
          <p:cNvSpPr txBox="1"/>
          <p:nvPr/>
        </p:nvSpPr>
        <p:spPr>
          <a:xfrm>
            <a:off x="383944" y="545741"/>
            <a:ext cx="11147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Before: Hill/CSX/Burnett Bridge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D75BC5-61C9-8709-2FF4-CB92B2885F2C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21561C-246A-B8C5-052E-BA28D4246128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C285411-92CF-83E5-A4AA-04D9916176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3897" y="1988343"/>
            <a:ext cx="6791389" cy="4115602"/>
          </a:xfrm>
          <a:prstGeom prst="rect">
            <a:avLst/>
          </a:prstGeom>
          <a:ln>
            <a:solidFill>
              <a:srgbClr val="03055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ridge with concrete pillars and a road&#10;&#10;AI-generated content may be incorrect.">
            <a:extLst>
              <a:ext uri="{FF2B5EF4-FFF2-40B4-BE49-F238E27FC236}">
                <a16:creationId xmlns:a16="http://schemas.microsoft.com/office/drawing/2014/main" id="{0898445D-8291-A6CE-42BE-88A9EFC59C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55" y="1992559"/>
            <a:ext cx="4795306" cy="4112544"/>
          </a:xfrm>
          <a:prstGeom prst="rect">
            <a:avLst/>
          </a:prstGeom>
          <a:ln>
            <a:solidFill>
              <a:srgbClr val="03055E"/>
            </a:solidFill>
          </a:ln>
        </p:spPr>
      </p:pic>
    </p:spTree>
    <p:extLst>
      <p:ext uri="{BB962C8B-B14F-4D97-AF65-F5344CB8AC3E}">
        <p14:creationId xmlns:p14="http://schemas.microsoft.com/office/powerpoint/2010/main" val="101546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D4A5-32A6-8AAE-FB4F-A19C66F95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3C79BD-B5D0-80D5-218D-C5001082F36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EFC38-0579-572C-8643-81CE9A6FE651}"/>
              </a:ext>
            </a:extLst>
          </p:cNvPr>
          <p:cNvSpPr txBox="1"/>
          <p:nvPr/>
        </p:nvSpPr>
        <p:spPr>
          <a:xfrm>
            <a:off x="383944" y="545741"/>
            <a:ext cx="11147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Today: Hill/CSX/Burnett Bridge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622C75-5D35-8DB0-6C57-CD0B61D12E7D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438394-7D27-2546-55CF-1727E04DA04C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oncrete structure with pillars&#10;&#10;AI-generated content may be incorrect.">
            <a:extLst>
              <a:ext uri="{FF2B5EF4-FFF2-40B4-BE49-F238E27FC236}">
                <a16:creationId xmlns:a16="http://schemas.microsoft.com/office/drawing/2014/main" id="{2C8DB901-1695-B504-9C70-BBC4FC05E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508" y="1809906"/>
            <a:ext cx="5711199" cy="4293959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8" name="Picture 7" descr="A construction site with a crane and a concrete wall&#10;&#10;AI-generated content may be incorrect.">
            <a:extLst>
              <a:ext uri="{FF2B5EF4-FFF2-40B4-BE49-F238E27FC236}">
                <a16:creationId xmlns:a16="http://schemas.microsoft.com/office/drawing/2014/main" id="{15FC0F77-C0FE-1EA4-B7B0-2333824514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14" y="1803242"/>
            <a:ext cx="5735190" cy="4301670"/>
          </a:xfrm>
          <a:prstGeom prst="rect">
            <a:avLst/>
          </a:prstGeom>
          <a:ln>
            <a:solidFill>
              <a:srgbClr val="03055E"/>
            </a:solidFill>
          </a:ln>
        </p:spPr>
      </p:pic>
    </p:spTree>
    <p:extLst>
      <p:ext uri="{BB962C8B-B14F-4D97-AF65-F5344CB8AC3E}">
        <p14:creationId xmlns:p14="http://schemas.microsoft.com/office/powerpoint/2010/main" val="37048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95E0D-AA0F-3D67-DB55-C4DD4CE2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00109A-B36C-CCE7-0C26-1B14EA65B60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6F9C1-2423-A0EE-AA74-A1DFB705B0C5}"/>
              </a:ext>
            </a:extLst>
          </p:cNvPr>
          <p:cNvSpPr txBox="1"/>
          <p:nvPr/>
        </p:nvSpPr>
        <p:spPr>
          <a:xfrm>
            <a:off x="383944" y="545741"/>
            <a:ext cx="11147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Before: Kentucky/Brook Bridge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348DE2-B53E-FF2E-FC31-28318E9DB571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B5056A-79F6-AA4B-E63C-08DA7DA029A8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9DE17A4-0A14-2E04-7B0B-8ECC5A0B0D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44" y="1315182"/>
            <a:ext cx="3743556" cy="2548221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5D325C-E705-B1E6-D2BF-7E4AF097A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93" y="1315183"/>
            <a:ext cx="4415507" cy="2556346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61B40B-3587-25D1-A6BE-59CD570A4D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93" y="4019014"/>
            <a:ext cx="4415506" cy="2439963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21C90-E14C-4D2D-0BA7-54B9657615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944" y="4019015"/>
            <a:ext cx="3743555" cy="2433076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7" name="Picture 6" descr="A concrete pillar with a hole in it&#10;&#10;AI-generated content may be incorrect.">
            <a:extLst>
              <a:ext uri="{FF2B5EF4-FFF2-40B4-BE49-F238E27FC236}">
                <a16:creationId xmlns:a16="http://schemas.microsoft.com/office/drawing/2014/main" id="{95C1BCFF-7831-38AA-C7EF-10F57F699B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142" y="1315752"/>
            <a:ext cx="3069765" cy="5167316"/>
          </a:xfrm>
          <a:prstGeom prst="rect">
            <a:avLst/>
          </a:prstGeom>
          <a:ln>
            <a:solidFill>
              <a:srgbClr val="03055E"/>
            </a:solidFill>
          </a:ln>
        </p:spPr>
      </p:pic>
    </p:spTree>
    <p:extLst>
      <p:ext uri="{BB962C8B-B14F-4D97-AF65-F5344CB8AC3E}">
        <p14:creationId xmlns:p14="http://schemas.microsoft.com/office/powerpoint/2010/main" val="26191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7E9E-009C-F54B-2C29-B798BED1D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D6989-10C9-544A-9BAD-34BC5C19B0B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4000">
                <a:srgbClr val="F0F3FA">
                  <a:alpha val="95000"/>
                </a:srgbClr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7A506-6524-0CB5-7FC2-4E86546286BE}"/>
              </a:ext>
            </a:extLst>
          </p:cNvPr>
          <p:cNvSpPr txBox="1"/>
          <p:nvPr/>
        </p:nvSpPr>
        <p:spPr>
          <a:xfrm>
            <a:off x="383944" y="545741"/>
            <a:ext cx="11147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3055E"/>
                </a:solidFill>
                <a:latin typeface="Aptos"/>
                <a:ea typeface="Calibri"/>
                <a:cs typeface="Calibri"/>
              </a:rPr>
              <a:t>Today: Kentucky/Brook Bridge</a:t>
            </a:r>
            <a:endParaRPr lang="en-US" sz="1600" b="1">
              <a:latin typeface="Aptos" panose="020B0004020202020204" pitchFamily="34" charset="0"/>
              <a:ea typeface="Calibri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26BA21B-C3C4-1C6C-3310-B2D8536108A5}"/>
              </a:ext>
            </a:extLst>
          </p:cNvPr>
          <p:cNvCxnSpPr>
            <a:cxnSpLocks/>
          </p:cNvCxnSpPr>
          <p:nvPr/>
        </p:nvCxnSpPr>
        <p:spPr>
          <a:xfrm>
            <a:off x="-5080" y="6676101"/>
            <a:ext cx="121970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EE1F5B-A68F-C083-531E-18E53D46E414}"/>
              </a:ext>
            </a:extLst>
          </p:cNvPr>
          <p:cNvCxnSpPr>
            <a:cxnSpLocks/>
          </p:cNvCxnSpPr>
          <p:nvPr/>
        </p:nvCxnSpPr>
        <p:spPr>
          <a:xfrm>
            <a:off x="-5080" y="6823587"/>
            <a:ext cx="12197080" cy="0"/>
          </a:xfrm>
          <a:prstGeom prst="line">
            <a:avLst/>
          </a:prstGeom>
          <a:ln w="203200">
            <a:solidFill>
              <a:srgbClr val="030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onstruction site with a building under it&#10;&#10;AI-generated content may be incorrect.">
            <a:extLst>
              <a:ext uri="{FF2B5EF4-FFF2-40B4-BE49-F238E27FC236}">
                <a16:creationId xmlns:a16="http://schemas.microsoft.com/office/drawing/2014/main" id="{443CF65D-3255-70EB-C74D-76F39D12F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149" y="1622823"/>
            <a:ext cx="5228194" cy="4482758"/>
          </a:xfrm>
          <a:prstGeom prst="rect">
            <a:avLst/>
          </a:prstGeom>
          <a:ln>
            <a:solidFill>
              <a:srgbClr val="03055E"/>
            </a:solidFill>
          </a:ln>
        </p:spPr>
      </p:pic>
      <p:pic>
        <p:nvPicPr>
          <p:cNvPr id="7" name="Picture 6" descr="A construction site with a few people on the scaffolding&#10;&#10;AI-generated content may be incorrect.">
            <a:extLst>
              <a:ext uri="{FF2B5EF4-FFF2-40B4-BE49-F238E27FC236}">
                <a16:creationId xmlns:a16="http://schemas.microsoft.com/office/drawing/2014/main" id="{D3A6CD48-E78C-547A-B3CC-5D91AFFEB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727" y="1623392"/>
            <a:ext cx="5987014" cy="4480954"/>
          </a:xfrm>
          <a:prstGeom prst="rect">
            <a:avLst/>
          </a:prstGeom>
          <a:ln>
            <a:solidFill>
              <a:srgbClr val="03055E"/>
            </a:solidFill>
          </a:ln>
        </p:spPr>
      </p:pic>
    </p:spTree>
    <p:extLst>
      <p:ext uri="{BB962C8B-B14F-4D97-AF65-F5344CB8AC3E}">
        <p14:creationId xmlns:p14="http://schemas.microsoft.com/office/powerpoint/2010/main" val="287137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99882F9F89E4DBCCF05CAF94AB2DC" ma:contentTypeVersion="22" ma:contentTypeDescription="Create a new document." ma:contentTypeScope="" ma:versionID="2cead68ac34186d5baa9ba1deb5aead5">
  <xsd:schema xmlns:xsd="http://www.w3.org/2001/XMLSchema" xmlns:xs="http://www.w3.org/2001/XMLSchema" xmlns:p="http://schemas.microsoft.com/office/2006/metadata/properties" xmlns:ns2="f32ec224-9621-430d-9b7e-e206b33b4cc5" xmlns:ns3="0714102f-65c3-43fd-8c37-3ea3012c58be" targetNamespace="http://schemas.microsoft.com/office/2006/metadata/properties" ma:root="true" ma:fieldsID="fd92810c114ad8aaaa151f30d5b7b922" ns2:_="" ns3:_="">
    <xsd:import namespace="f32ec224-9621-430d-9b7e-e206b33b4cc5"/>
    <xsd:import namespace="0714102f-65c3-43fd-8c37-3ea3012c5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  <xsd:element ref="ns2:SubmittalDate" minOccurs="0"/>
                <xsd:element ref="ns2:ExecutionDat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ec224-9621-430d-9b7e-e206b33b4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5d298e1-810f-4711-8be9-ef4702f2a3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SubmittalDate" ma:index="27" nillable="true" ma:displayName="Submittal Date" ma:format="DateOnly" ma:internalName="SubmittalDate">
      <xsd:simpleType>
        <xsd:restriction base="dms:DateTime"/>
      </xsd:simpleType>
    </xsd:element>
    <xsd:element name="ExecutionDate" ma:index="28" nillable="true" ma:displayName="Execution Date" ma:format="DateOnly" ma:internalName="ExecutionDate">
      <xsd:simpleType>
        <xsd:restriction base="dms:DateTime"/>
      </xsd:simpleType>
    </xsd:element>
    <xsd:element name="Notes" ma:index="29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4102f-65c3-43fd-8c37-3ea3012c5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eb9ddd-6388-4496-b2e6-ebd51b145232}" ma:internalName="TaxCatchAll" ma:showField="CatchAllData" ma:web="0714102f-65c3-43fd-8c37-3ea3012c5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14102f-65c3-43fd-8c37-3ea3012c58be" xsi:nil="true"/>
    <lcf76f155ced4ddcb4097134ff3c332f xmlns="f32ec224-9621-430d-9b7e-e206b33b4cc5">
      <Terms xmlns="http://schemas.microsoft.com/office/infopath/2007/PartnerControls"/>
    </lcf76f155ced4ddcb4097134ff3c332f>
    <Notes xmlns="f32ec224-9621-430d-9b7e-e206b33b4cc5" xsi:nil="true"/>
    <SubmittalDate xmlns="f32ec224-9621-430d-9b7e-e206b33b4cc5" xsi:nil="true"/>
    <ExecutionDate xmlns="f32ec224-9621-430d-9b7e-e206b33b4cc5" xsi:nil="true"/>
  </documentManagement>
</p:properties>
</file>

<file path=customXml/itemProps1.xml><?xml version="1.0" encoding="utf-8"?>
<ds:datastoreItem xmlns:ds="http://schemas.openxmlformats.org/officeDocument/2006/customXml" ds:itemID="{D2F4EF4B-15FE-40BE-9F7A-D63149B296AC}">
  <ds:schemaRefs>
    <ds:schemaRef ds:uri="0714102f-65c3-43fd-8c37-3ea3012c58be"/>
    <ds:schemaRef ds:uri="f32ec224-9621-430d-9b7e-e206b33b4c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96A010-151C-4128-A5F6-05C2B96860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D610C7-D1CB-4977-91B3-8D54ED1CFC26}">
  <ds:schemaRefs>
    <ds:schemaRef ds:uri="http://purl.org/dc/elements/1.1/"/>
    <ds:schemaRef ds:uri="http://www.w3.org/XML/1998/namespace"/>
    <ds:schemaRef ds:uri="http://purl.org/dc/dcmitype/"/>
    <ds:schemaRef ds:uri="f32ec224-9621-430d-9b7e-e206b33b4cc5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714102f-65c3-43fd-8c37-3ea3012c58b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514</Words>
  <Application>Microsoft Office PowerPoint</Application>
  <PresentationFormat>Widescreen</PresentationFormat>
  <Paragraphs>44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Jesus, Alyssa</dc:creator>
  <cp:lastModifiedBy>Bishop, Kenny S (KYTC)</cp:lastModifiedBy>
  <cp:revision>98</cp:revision>
  <cp:lastPrinted>2024-12-05T19:02:04Z</cp:lastPrinted>
  <dcterms:created xsi:type="dcterms:W3CDTF">2023-07-26T20:11:23Z</dcterms:created>
  <dcterms:modified xsi:type="dcterms:W3CDTF">2026-06-01T20:36:00Z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2400.00000000000</vt:lpwstr>
  </property>
  <property fmtid="{D5CDD505-2E9C-101B-9397-08002B2CF9AE}" pid="3" name="MediaServiceImageTags">
    <vt:lpwstr/>
  </property>
  <property fmtid="{D5CDD505-2E9C-101B-9397-08002B2CF9AE}" pid="4" name="MSIP_Label_0008d3e4-f847-4182-a1fb-fb9d345a0f05_Enabled">
    <vt:lpwstr>true</vt:lpwstr>
  </property>
  <property fmtid="{D5CDD505-2E9C-101B-9397-08002B2CF9AE}" pid="5" name="MSIP_Label_0008d3e4-f847-4182-a1fb-fb9d345a0f05_SetDate">
    <vt:lpwstr>2026-03-12T20:12:24Z</vt:lpwstr>
  </property>
  <property fmtid="{D5CDD505-2E9C-101B-9397-08002B2CF9AE}" pid="6" name="MSIP_Label_0008d3e4-f847-4182-a1fb-fb9d345a0f05_Method">
    <vt:lpwstr>Privileged</vt:lpwstr>
  </property>
  <property fmtid="{D5CDD505-2E9C-101B-9397-08002B2CF9AE}" pid="7" name="MSIP_Label_0008d3e4-f847-4182-a1fb-fb9d345a0f05_Name">
    <vt:lpwstr>0008d3e4-f847-4182-a1fb-fb9d345a0f05</vt:lpwstr>
  </property>
  <property fmtid="{D5CDD505-2E9C-101B-9397-08002B2CF9AE}" pid="8" name="MSIP_Label_0008d3e4-f847-4182-a1fb-fb9d345a0f05_SiteId">
    <vt:lpwstr>8d088ff8-7e52-4d0f-8187-dcd9ca37815a</vt:lpwstr>
  </property>
  <property fmtid="{D5CDD505-2E9C-101B-9397-08002B2CF9AE}" pid="9" name="MSIP_Label_0008d3e4-f847-4182-a1fb-fb9d345a0f05_ActionId">
    <vt:lpwstr>409d7866-2437-46d0-9c49-a37a585902df</vt:lpwstr>
  </property>
  <property fmtid="{D5CDD505-2E9C-101B-9397-08002B2CF9AE}" pid="10" name="MSIP_Label_0008d3e4-f847-4182-a1fb-fb9d345a0f05_ContentBits">
    <vt:lpwstr>0</vt:lpwstr>
  </property>
  <property fmtid="{D5CDD505-2E9C-101B-9397-08002B2CF9AE}" pid="11" name="MSIP_Label_0008d3e4-f847-4182-a1fb-fb9d345a0f05_Tag">
    <vt:lpwstr>10, 0, 1, 1</vt:lpwstr>
  </property>
  <property fmtid="{D5CDD505-2E9C-101B-9397-08002B2CF9AE}" pid="12" name="ContentTypeId">
    <vt:lpwstr>0x01010051199882F9F89E4DBCCF05CAF94AB2DC</vt:lpwstr>
  </property>
</Properties>
</file>