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81" r:id="rId2"/>
    <p:sldId id="282" r:id="rId3"/>
    <p:sldId id="261"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62278A-EF34-5D4D-9560-88DE661EE30C}">
          <p14:sldIdLst>
            <p14:sldId id="281"/>
            <p14:sldId id="282"/>
            <p14:sldId id="2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B29278-C9DC-3026-B209-E3EA94DF32C4}" name="McGee, Christine L (KYTC)" initials="MCL(" userId="S::christine.mcgee@ky.gov::0d7df79a-ba10-4244-9d19-0e012da6cc50" providerId="AD"/>
  <p188:author id="{7019A7E6-4D85-BB06-5ABE-593AC179579E}" name="Djigbenou, Naitore  (KYTC)" initials="DN" userId="S::naitore.djigbenou@ky.gov::acd7be5a-f258-4354-ab92-45167c1f28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67"/>
    <a:srgbClr val="FFC600"/>
    <a:srgbClr val="5EB3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6238"/>
  </p:normalViewPr>
  <p:slideViewPr>
    <p:cSldViewPr snapToGrid="0">
      <p:cViewPr varScale="1">
        <p:scale>
          <a:sx n="103" d="100"/>
          <a:sy n="103" d="100"/>
        </p:scale>
        <p:origin x="1416"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8/10/relationships/authors" Target="authors.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out, Heather L (KYTC)" userId="0116286f-c69e-496f-8ac8-6e0e183b66be" providerId="ADAL" clId="{50FC6B0C-DD00-4F66-9741-CF185C9B24FA}"/>
    <pc:docChg chg="modSld">
      <pc:chgData name="Stout, Heather L (KYTC)" userId="0116286f-c69e-496f-8ac8-6e0e183b66be" providerId="ADAL" clId="{50FC6B0C-DD00-4F66-9741-CF185C9B24FA}" dt="2026-06-01T15:26:42.454" v="28" actId="20577"/>
      <pc:docMkLst>
        <pc:docMk/>
      </pc:docMkLst>
      <pc:sldChg chg="modSp mod">
        <pc:chgData name="Stout, Heather L (KYTC)" userId="0116286f-c69e-496f-8ac8-6e0e183b66be" providerId="ADAL" clId="{50FC6B0C-DD00-4F66-9741-CF185C9B24FA}" dt="2026-06-01T15:26:42.454" v="28" actId="20577"/>
        <pc:sldMkLst>
          <pc:docMk/>
          <pc:sldMk cId="2693860687" sldId="282"/>
        </pc:sldMkLst>
        <pc:spChg chg="mod">
          <ac:chgData name="Stout, Heather L (KYTC)" userId="0116286f-c69e-496f-8ac8-6e0e183b66be" providerId="ADAL" clId="{50FC6B0C-DD00-4F66-9741-CF185C9B24FA}" dt="2026-06-01T15:26:21.670" v="23" actId="20577"/>
          <ac:spMkLst>
            <pc:docMk/>
            <pc:sldMk cId="2693860687" sldId="282"/>
            <ac:spMk id="2" creationId="{0E4831E8-9AB4-C2E5-4357-935F2D22FA38}"/>
          </ac:spMkLst>
        </pc:spChg>
        <pc:spChg chg="mod">
          <ac:chgData name="Stout, Heather L (KYTC)" userId="0116286f-c69e-496f-8ac8-6e0e183b66be" providerId="ADAL" clId="{50FC6B0C-DD00-4F66-9741-CF185C9B24FA}" dt="2026-06-01T15:26:42.454" v="28" actId="20577"/>
          <ac:spMkLst>
            <pc:docMk/>
            <pc:sldMk cId="2693860687" sldId="282"/>
            <ac:spMk id="4" creationId="{91C83FB8-AEE9-669F-61DB-BE08A7522F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434CDE-E59E-E44B-AEC3-E64FEC2937E2}" type="datetimeFigureOut">
              <a:rPr lang="en-US" smtClean="0"/>
              <a:t>6/1/2026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EEBBE-5903-164C-8A1D-B775AC554D03}" type="slidenum">
              <a:rPr lang="en-US" smtClean="0"/>
              <a:t>‹#›</a:t>
            </a:fld>
            <a:endParaRPr lang="en-US"/>
          </a:p>
        </p:txBody>
      </p:sp>
    </p:spTree>
    <p:extLst>
      <p:ext uri="{BB962C8B-B14F-4D97-AF65-F5344CB8AC3E}">
        <p14:creationId xmlns:p14="http://schemas.microsoft.com/office/powerpoint/2010/main" val="2405323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Delete or hide this slide, depending on the title slide you choose to use.</a:t>
            </a:r>
          </a:p>
        </p:txBody>
      </p:sp>
      <p:sp>
        <p:nvSpPr>
          <p:cNvPr id="4" name="Slide Number Placeholder 3"/>
          <p:cNvSpPr>
            <a:spLocks noGrp="1"/>
          </p:cNvSpPr>
          <p:nvPr>
            <p:ph type="sldNum" sz="quarter" idx="5"/>
          </p:nvPr>
        </p:nvSpPr>
        <p:spPr/>
        <p:txBody>
          <a:bodyPr/>
          <a:lstStyle/>
          <a:p>
            <a:fld id="{20EEEBBE-5903-164C-8A1D-B775AC554D03}" type="slidenum">
              <a:rPr lang="en-US" smtClean="0"/>
              <a:t>1</a:t>
            </a:fld>
            <a:endParaRPr lang="en-US"/>
          </a:p>
        </p:txBody>
      </p:sp>
    </p:spTree>
    <p:extLst>
      <p:ext uri="{BB962C8B-B14F-4D97-AF65-F5344CB8AC3E}">
        <p14:creationId xmlns:p14="http://schemas.microsoft.com/office/powerpoint/2010/main" val="53899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replace the photos: select the photo, click the picture format tab, select “change picture,” and select “from a file,” and replace with your chosen file. If adjustments need to be made, go to “crop” and move the photo to be framed within the box.</a:t>
            </a:r>
          </a:p>
          <a:p>
            <a:endParaRPr lang="en-US" dirty="0"/>
          </a:p>
        </p:txBody>
      </p:sp>
      <p:sp>
        <p:nvSpPr>
          <p:cNvPr id="4" name="Slide Number Placeholder 3"/>
          <p:cNvSpPr>
            <a:spLocks noGrp="1"/>
          </p:cNvSpPr>
          <p:nvPr>
            <p:ph type="sldNum" sz="quarter" idx="5"/>
          </p:nvPr>
        </p:nvSpPr>
        <p:spPr/>
        <p:txBody>
          <a:bodyPr/>
          <a:lstStyle/>
          <a:p>
            <a:fld id="{20EEEBBE-5903-164C-8A1D-B775AC554D03}" type="slidenum">
              <a:rPr lang="en-US" smtClean="0"/>
              <a:t>2</a:t>
            </a:fld>
            <a:endParaRPr lang="en-US"/>
          </a:p>
        </p:txBody>
      </p:sp>
    </p:spTree>
    <p:extLst>
      <p:ext uri="{BB962C8B-B14F-4D97-AF65-F5344CB8AC3E}">
        <p14:creationId xmlns:p14="http://schemas.microsoft.com/office/powerpoint/2010/main" val="2361125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add a fourth box if needed by adjusting the width and font size of the current boxes. Adjust boxes 1-3 to be the desired size first, then copy and paste one of them and change the box to “4.” Use (arrange -&gt; align) if needed. </a:t>
            </a:r>
          </a:p>
          <a:p>
            <a:endParaRPr lang="en-US"/>
          </a:p>
        </p:txBody>
      </p:sp>
      <p:sp>
        <p:nvSpPr>
          <p:cNvPr id="4" name="Slide Number Placeholder 3"/>
          <p:cNvSpPr>
            <a:spLocks noGrp="1"/>
          </p:cNvSpPr>
          <p:nvPr>
            <p:ph type="sldNum" sz="quarter" idx="5"/>
          </p:nvPr>
        </p:nvSpPr>
        <p:spPr/>
        <p:txBody>
          <a:bodyPr/>
          <a:lstStyle/>
          <a:p>
            <a:fld id="{20EEEBBE-5903-164C-8A1D-B775AC554D03}" type="slidenum">
              <a:rPr lang="en-US" smtClean="0"/>
              <a:t>3</a:t>
            </a:fld>
            <a:endParaRPr lang="en-US"/>
          </a:p>
        </p:txBody>
      </p:sp>
    </p:spTree>
    <p:extLst>
      <p:ext uri="{BB962C8B-B14F-4D97-AF65-F5344CB8AC3E}">
        <p14:creationId xmlns:p14="http://schemas.microsoft.com/office/powerpoint/2010/main" val="2560696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7F2E57-4554-357C-4313-541E1B44B689}"/>
              </a:ext>
            </a:extLst>
          </p:cNvPr>
          <p:cNvSpPr/>
          <p:nvPr userDrawn="1"/>
        </p:nvSpPr>
        <p:spPr>
          <a:xfrm>
            <a:off x="0" y="0"/>
            <a:ext cx="12192000" cy="6858000"/>
          </a:xfrm>
          <a:prstGeom prst="rect">
            <a:avLst/>
          </a:prstGeom>
          <a:solidFill>
            <a:srgbClr val="5EB3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EB3E4"/>
              </a:solidFill>
            </a:endParaRPr>
          </a:p>
        </p:txBody>
      </p:sp>
      <p:pic>
        <p:nvPicPr>
          <p:cNvPr id="8" name="Picture 7">
            <a:extLst>
              <a:ext uri="{FF2B5EF4-FFF2-40B4-BE49-F238E27FC236}">
                <a16:creationId xmlns:a16="http://schemas.microsoft.com/office/drawing/2014/main" id="{9A80A9B7-3796-000D-5DD3-75E80ED63554}"/>
              </a:ext>
            </a:extLst>
          </p:cNvPr>
          <p:cNvPicPr>
            <a:picLocks noChangeAspect="1"/>
          </p:cNvPicPr>
          <p:nvPr userDrawn="1"/>
        </p:nvPicPr>
        <p:blipFill>
          <a:blip r:embed="rId2" cstate="email">
            <a:biLevel thresh="50000"/>
            <a:alphaModFix amt="20000"/>
            <a:extLst>
              <a:ext uri="{28A0092B-C50C-407E-A947-70E740481C1C}">
                <a14:useLocalDpi xmlns:a14="http://schemas.microsoft.com/office/drawing/2010/main"/>
              </a:ext>
            </a:extLst>
          </a:blip>
          <a:srcRect l="27392" t="21386" r="27392" b="18696"/>
          <a:stretch>
            <a:fillRect/>
          </a:stretch>
        </p:blipFill>
        <p:spPr>
          <a:xfrm>
            <a:off x="1" y="0"/>
            <a:ext cx="12191999" cy="2430585"/>
          </a:xfrm>
          <a:prstGeom prst="rect">
            <a:avLst/>
          </a:prstGeom>
        </p:spPr>
      </p:pic>
    </p:spTree>
    <p:extLst>
      <p:ext uri="{BB962C8B-B14F-4D97-AF65-F5344CB8AC3E}">
        <p14:creationId xmlns:p14="http://schemas.microsoft.com/office/powerpoint/2010/main" val="1651207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D75926-8123-6A9D-13F3-3D209651A7E6}"/>
              </a:ext>
            </a:extLst>
          </p:cNvPr>
          <p:cNvPicPr>
            <a:picLocks noChangeAspect="1"/>
          </p:cNvPicPr>
          <p:nvPr userDrawn="1"/>
        </p:nvPicPr>
        <p:blipFill>
          <a:blip r:embed="rId2"/>
          <a:stretch>
            <a:fillRect/>
          </a:stretch>
        </p:blipFill>
        <p:spPr>
          <a:xfrm>
            <a:off x="-72746" y="6008914"/>
            <a:ext cx="12337493" cy="849086"/>
          </a:xfrm>
          <a:prstGeom prst="rect">
            <a:avLst/>
          </a:prstGeom>
        </p:spPr>
      </p:pic>
    </p:spTree>
    <p:extLst>
      <p:ext uri="{BB962C8B-B14F-4D97-AF65-F5344CB8AC3E}">
        <p14:creationId xmlns:p14="http://schemas.microsoft.com/office/powerpoint/2010/main" val="2178372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D75926-8123-6A9D-13F3-3D209651A7E6}"/>
              </a:ext>
            </a:extLst>
          </p:cNvPr>
          <p:cNvPicPr>
            <a:picLocks noChangeAspect="1"/>
          </p:cNvPicPr>
          <p:nvPr userDrawn="1"/>
        </p:nvPicPr>
        <p:blipFill>
          <a:blip r:embed="rId2"/>
          <a:stretch>
            <a:fillRect/>
          </a:stretch>
        </p:blipFill>
        <p:spPr>
          <a:xfrm>
            <a:off x="-72746" y="6008914"/>
            <a:ext cx="12337493" cy="849086"/>
          </a:xfrm>
          <a:prstGeom prst="rect">
            <a:avLst/>
          </a:prstGeom>
        </p:spPr>
      </p:pic>
      <p:pic>
        <p:nvPicPr>
          <p:cNvPr id="2" name="Picture 1">
            <a:extLst>
              <a:ext uri="{FF2B5EF4-FFF2-40B4-BE49-F238E27FC236}">
                <a16:creationId xmlns:a16="http://schemas.microsoft.com/office/drawing/2014/main" id="{6972FBB2-3BA3-4C9B-D3F9-8708CB92A6C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0"/>
            <a:ext cx="12191999" cy="2751474"/>
          </a:xfrm>
          <a:prstGeom prst="rect">
            <a:avLst/>
          </a:prstGeom>
        </p:spPr>
      </p:pic>
      <p:sp>
        <p:nvSpPr>
          <p:cNvPr id="3" name="Oval 2">
            <a:extLst>
              <a:ext uri="{FF2B5EF4-FFF2-40B4-BE49-F238E27FC236}">
                <a16:creationId xmlns:a16="http://schemas.microsoft.com/office/drawing/2014/main" id="{90EED5A0-20E5-BF59-9FDB-1D2092DA5DDA}"/>
              </a:ext>
            </a:extLst>
          </p:cNvPr>
          <p:cNvSpPr/>
          <p:nvPr userDrawn="1"/>
        </p:nvSpPr>
        <p:spPr>
          <a:xfrm>
            <a:off x="4588920" y="1229203"/>
            <a:ext cx="3014160" cy="30141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company name&#10;&#10;AI-generated content may be incorrect.">
            <a:extLst>
              <a:ext uri="{FF2B5EF4-FFF2-40B4-BE49-F238E27FC236}">
                <a16:creationId xmlns:a16="http://schemas.microsoft.com/office/drawing/2014/main" id="{4E0D0FF5-A47D-39C7-C52D-0B278D83D7B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935058" y="2105561"/>
            <a:ext cx="2321885" cy="1354433"/>
          </a:xfrm>
          <a:prstGeom prst="rect">
            <a:avLst/>
          </a:prstGeom>
        </p:spPr>
      </p:pic>
      <p:sp>
        <p:nvSpPr>
          <p:cNvPr id="6" name="Oval 5">
            <a:extLst>
              <a:ext uri="{FF2B5EF4-FFF2-40B4-BE49-F238E27FC236}">
                <a16:creationId xmlns:a16="http://schemas.microsoft.com/office/drawing/2014/main" id="{E64EECB4-C21F-F168-34F0-3CC17B0A8229}"/>
              </a:ext>
            </a:extLst>
          </p:cNvPr>
          <p:cNvSpPr/>
          <p:nvPr userDrawn="1"/>
        </p:nvSpPr>
        <p:spPr>
          <a:xfrm>
            <a:off x="4735855" y="1376138"/>
            <a:ext cx="2720291" cy="2720291"/>
          </a:xfrm>
          <a:prstGeom prst="ellipse">
            <a:avLst/>
          </a:prstGeom>
          <a:noFill/>
          <a:ln w="19050">
            <a:solidFill>
              <a:srgbClr val="0038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847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49DE01-5EE6-B20A-54B8-555CB9725EF5}"/>
              </a:ext>
            </a:extLst>
          </p:cNvPr>
          <p:cNvPicPr>
            <a:picLocks noChangeAspect="1"/>
          </p:cNvPicPr>
          <p:nvPr userDrawn="1"/>
        </p:nvPicPr>
        <p:blipFill>
          <a:blip r:embed="rId2" cstate="email">
            <a:biLevel thresh="75000"/>
            <a:alphaModFix amt="5000"/>
            <a:extLst>
              <a:ext uri="{28A0092B-C50C-407E-A947-70E740481C1C}">
                <a14:useLocalDpi xmlns:a14="http://schemas.microsoft.com/office/drawing/2010/main"/>
              </a:ext>
            </a:extLst>
          </a:blip>
          <a:srcRect l="25261" t="9671" r="37030" b="23305"/>
          <a:stretch>
            <a:fillRect/>
          </a:stretch>
        </p:blipFill>
        <p:spPr>
          <a:xfrm>
            <a:off x="1" y="0"/>
            <a:ext cx="12191999" cy="3260034"/>
          </a:xfrm>
          <a:prstGeom prst="rect">
            <a:avLst/>
          </a:prstGeom>
          <a:noFill/>
          <a:ln w="79375">
            <a:noFill/>
          </a:ln>
        </p:spPr>
      </p:pic>
      <p:pic>
        <p:nvPicPr>
          <p:cNvPr id="2" name="Picture 1" descr="Logo, company name&#10;&#10;AI-generated content may be incorrect.">
            <a:extLst>
              <a:ext uri="{FF2B5EF4-FFF2-40B4-BE49-F238E27FC236}">
                <a16:creationId xmlns:a16="http://schemas.microsoft.com/office/drawing/2014/main" id="{271C49C9-7172-C222-2426-9D8D01677FF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073586" y="4884422"/>
            <a:ext cx="2735657" cy="1595800"/>
          </a:xfrm>
          <a:prstGeom prst="rect">
            <a:avLst/>
          </a:prstGeom>
        </p:spPr>
      </p:pic>
    </p:spTree>
    <p:extLst>
      <p:ext uri="{BB962C8B-B14F-4D97-AF65-F5344CB8AC3E}">
        <p14:creationId xmlns:p14="http://schemas.microsoft.com/office/powerpoint/2010/main" val="474391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041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98BED2-2351-E569-4E72-88C21A214640}"/>
              </a:ext>
            </a:extLst>
          </p:cNvPr>
          <p:cNvSpPr/>
          <p:nvPr userDrawn="1"/>
        </p:nvSpPr>
        <p:spPr>
          <a:xfrm>
            <a:off x="0" y="2114025"/>
            <a:ext cx="12192000" cy="2306726"/>
          </a:xfrm>
          <a:prstGeom prst="rect">
            <a:avLst/>
          </a:prstGeom>
          <a:solidFill>
            <a:srgbClr val="003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665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A2337B-6DAC-023C-E37A-633DC762A05E}"/>
              </a:ext>
            </a:extLst>
          </p:cNvPr>
          <p:cNvSpPr/>
          <p:nvPr userDrawn="1"/>
        </p:nvSpPr>
        <p:spPr>
          <a:xfrm flipV="1">
            <a:off x="0" y="0"/>
            <a:ext cx="12189156" cy="1866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731A78E-0E6F-029F-FC37-C0DA8F1EDF24}"/>
              </a:ext>
            </a:extLst>
          </p:cNvPr>
          <p:cNvSpPr/>
          <p:nvPr userDrawn="1"/>
        </p:nvSpPr>
        <p:spPr>
          <a:xfrm>
            <a:off x="636767" y="1393025"/>
            <a:ext cx="4941073" cy="914400"/>
          </a:xfrm>
          <a:prstGeom prst="rect">
            <a:avLst/>
          </a:prstGeom>
          <a:solidFill>
            <a:srgbClr val="5EB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300">
                <a:solidFill>
                  <a:schemeClr val="bg1"/>
                </a:solidFill>
                <a:latin typeface="Arial" panose="020B0604020202020204" pitchFamily="34" charset="0"/>
                <a:cs typeface="Arial" panose="020B0604020202020204" pitchFamily="34" charset="0"/>
              </a:rPr>
              <a:t>ICONOGRAPHY</a:t>
            </a:r>
          </a:p>
        </p:txBody>
      </p:sp>
      <p:sp>
        <p:nvSpPr>
          <p:cNvPr id="4" name="TextBox 3">
            <a:extLst>
              <a:ext uri="{FF2B5EF4-FFF2-40B4-BE49-F238E27FC236}">
                <a16:creationId xmlns:a16="http://schemas.microsoft.com/office/drawing/2014/main" id="{F9710B2B-69C0-2E40-01F1-A34F31D71BC9}"/>
              </a:ext>
            </a:extLst>
          </p:cNvPr>
          <p:cNvSpPr txBox="1"/>
          <p:nvPr userDrawn="1"/>
        </p:nvSpPr>
        <p:spPr>
          <a:xfrm>
            <a:off x="645531" y="5974287"/>
            <a:ext cx="8842936" cy="461665"/>
          </a:xfrm>
          <a:prstGeom prst="rect">
            <a:avLst/>
          </a:prstGeom>
          <a:noFill/>
        </p:spPr>
        <p:txBody>
          <a:bodyPr wrap="square" rtlCol="0">
            <a:spAutoFit/>
          </a:bodyPr>
          <a:lstStyle/>
          <a:p>
            <a:r>
              <a:rPr lang="en-US" sz="1200" dirty="0">
                <a:solidFill>
                  <a:srgbClr val="003867"/>
                </a:solidFill>
                <a:latin typeface="Arial" panose="020B0604020202020204" pitchFamily="34" charset="0"/>
                <a:cs typeface="Arial" panose="020B0604020202020204" pitchFamily="34" charset="0"/>
              </a:rPr>
              <a:t>Copy and paste the icon you would like to use on a slide. You can adjust transparency but not color.</a:t>
            </a:r>
          </a:p>
          <a:p>
            <a:r>
              <a:rPr lang="en-US" sz="1200" dirty="0">
                <a:solidFill>
                  <a:srgbClr val="003867"/>
                </a:solidFill>
                <a:latin typeface="Arial" panose="020B0604020202020204" pitchFamily="34" charset="0"/>
                <a:cs typeface="Arial" panose="020B0604020202020204" pitchFamily="34" charset="0"/>
              </a:rPr>
              <a:t>Once you have copied the icons you would like to use, either delete or hide this slide for your presentation. </a:t>
            </a:r>
          </a:p>
        </p:txBody>
      </p:sp>
      <p:sp>
        <p:nvSpPr>
          <p:cNvPr id="5" name="Rectangle 4">
            <a:extLst>
              <a:ext uri="{FF2B5EF4-FFF2-40B4-BE49-F238E27FC236}">
                <a16:creationId xmlns:a16="http://schemas.microsoft.com/office/drawing/2014/main" id="{EBAF60CB-9E5A-A844-7C82-B142A8EF790E}"/>
              </a:ext>
            </a:extLst>
          </p:cNvPr>
          <p:cNvSpPr/>
          <p:nvPr userDrawn="1"/>
        </p:nvSpPr>
        <p:spPr>
          <a:xfrm>
            <a:off x="636766" y="660098"/>
            <a:ext cx="4322736" cy="579122"/>
          </a:xfrm>
          <a:prstGeom prst="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300">
                <a:latin typeface="Arial" panose="020B0604020202020204" pitchFamily="34" charset="0"/>
                <a:cs typeface="Arial" panose="020B0604020202020204" pitchFamily="34" charset="0"/>
              </a:rPr>
              <a:t>DELETE OR HIDE THIS SLIDE</a:t>
            </a:r>
          </a:p>
        </p:txBody>
      </p:sp>
      <p:sp>
        <p:nvSpPr>
          <p:cNvPr id="6" name="TextBox 5">
            <a:extLst>
              <a:ext uri="{FF2B5EF4-FFF2-40B4-BE49-F238E27FC236}">
                <a16:creationId xmlns:a16="http://schemas.microsoft.com/office/drawing/2014/main" id="{6EDB7D7A-4D56-2169-3006-31B91775F362}"/>
              </a:ext>
            </a:extLst>
          </p:cNvPr>
          <p:cNvSpPr txBox="1"/>
          <p:nvPr userDrawn="1"/>
        </p:nvSpPr>
        <p:spPr>
          <a:xfrm>
            <a:off x="1567019" y="4428233"/>
            <a:ext cx="872349" cy="200055"/>
          </a:xfrm>
          <a:prstGeom prst="rect">
            <a:avLst/>
          </a:prstGeom>
          <a:noFill/>
        </p:spPr>
        <p:txBody>
          <a:bodyPr wrap="square" rtlCol="0">
            <a:spAutoFit/>
          </a:bodyPr>
          <a:lstStyle/>
          <a:p>
            <a:pPr algn="ctr"/>
            <a:r>
              <a:rPr lang="en-US" sz="700">
                <a:solidFill>
                  <a:srgbClr val="003867"/>
                </a:solidFill>
                <a:latin typeface="Arial" panose="020B0604020202020204" pitchFamily="34" charset="0"/>
                <a:cs typeface="Arial" panose="020B0604020202020204" pitchFamily="34" charset="0"/>
              </a:rPr>
              <a:t>TRAFFIC LIGHT</a:t>
            </a:r>
          </a:p>
        </p:txBody>
      </p:sp>
      <p:sp>
        <p:nvSpPr>
          <p:cNvPr id="7" name="TextBox 6">
            <a:extLst>
              <a:ext uri="{FF2B5EF4-FFF2-40B4-BE49-F238E27FC236}">
                <a16:creationId xmlns:a16="http://schemas.microsoft.com/office/drawing/2014/main" id="{D8B75CC5-30AE-B203-1A49-2C839FDBF015}"/>
              </a:ext>
            </a:extLst>
          </p:cNvPr>
          <p:cNvSpPr txBox="1"/>
          <p:nvPr userDrawn="1"/>
        </p:nvSpPr>
        <p:spPr>
          <a:xfrm>
            <a:off x="2942074" y="4439856"/>
            <a:ext cx="569478" cy="200055"/>
          </a:xfrm>
          <a:prstGeom prst="rect">
            <a:avLst/>
          </a:prstGeom>
          <a:noFill/>
        </p:spPr>
        <p:txBody>
          <a:bodyPr wrap="square" rtlCol="0">
            <a:spAutoFit/>
          </a:bodyPr>
          <a:lstStyle/>
          <a:p>
            <a:pPr algn="ctr"/>
            <a:r>
              <a:rPr lang="en-US" sz="700">
                <a:solidFill>
                  <a:srgbClr val="003867"/>
                </a:solidFill>
                <a:latin typeface="Arial" panose="020B0604020202020204" pitchFamily="34" charset="0"/>
                <a:cs typeface="Arial" panose="020B0604020202020204" pitchFamily="34" charset="0"/>
              </a:rPr>
              <a:t>SIGNALS</a:t>
            </a:r>
          </a:p>
        </p:txBody>
      </p:sp>
      <p:sp>
        <p:nvSpPr>
          <p:cNvPr id="8" name="TextBox 7">
            <a:extLst>
              <a:ext uri="{FF2B5EF4-FFF2-40B4-BE49-F238E27FC236}">
                <a16:creationId xmlns:a16="http://schemas.microsoft.com/office/drawing/2014/main" id="{512CA58D-5BC9-428E-2380-5906C0313D7D}"/>
              </a:ext>
            </a:extLst>
          </p:cNvPr>
          <p:cNvSpPr txBox="1"/>
          <p:nvPr userDrawn="1"/>
        </p:nvSpPr>
        <p:spPr>
          <a:xfrm>
            <a:off x="4061987" y="4459723"/>
            <a:ext cx="734627" cy="200055"/>
          </a:xfrm>
          <a:prstGeom prst="rect">
            <a:avLst/>
          </a:prstGeom>
          <a:noFill/>
        </p:spPr>
        <p:txBody>
          <a:bodyPr wrap="square" rtlCol="0">
            <a:spAutoFit/>
          </a:bodyPr>
          <a:lstStyle/>
          <a:p>
            <a:pPr algn="ctr"/>
            <a:r>
              <a:rPr lang="en-US" sz="700">
                <a:solidFill>
                  <a:srgbClr val="003867"/>
                </a:solidFill>
                <a:latin typeface="Arial" panose="020B0604020202020204" pitchFamily="34" charset="0"/>
                <a:cs typeface="Arial" panose="020B0604020202020204" pitchFamily="34" charset="0"/>
              </a:rPr>
              <a:t>TURN RIGHT</a:t>
            </a:r>
          </a:p>
        </p:txBody>
      </p:sp>
      <p:sp>
        <p:nvSpPr>
          <p:cNvPr id="9" name="TextBox 8">
            <a:extLst>
              <a:ext uri="{FF2B5EF4-FFF2-40B4-BE49-F238E27FC236}">
                <a16:creationId xmlns:a16="http://schemas.microsoft.com/office/drawing/2014/main" id="{309E80FF-27DF-F5DA-C234-F03FE79659B3}"/>
              </a:ext>
            </a:extLst>
          </p:cNvPr>
          <p:cNvSpPr txBox="1"/>
          <p:nvPr userDrawn="1"/>
        </p:nvSpPr>
        <p:spPr>
          <a:xfrm>
            <a:off x="5213476" y="4459723"/>
            <a:ext cx="678181" cy="200055"/>
          </a:xfrm>
          <a:prstGeom prst="rect">
            <a:avLst/>
          </a:prstGeom>
          <a:noFill/>
        </p:spPr>
        <p:txBody>
          <a:bodyPr wrap="square" rtlCol="0">
            <a:spAutoFit/>
          </a:bodyPr>
          <a:lstStyle/>
          <a:p>
            <a:pPr algn="ctr"/>
            <a:r>
              <a:rPr lang="en-US" sz="700">
                <a:solidFill>
                  <a:srgbClr val="003867"/>
                </a:solidFill>
                <a:latin typeface="Arial" panose="020B0604020202020204" pitchFamily="34" charset="0"/>
                <a:cs typeface="Arial" panose="020B0604020202020204" pitchFamily="34" charset="0"/>
              </a:rPr>
              <a:t>TURN LEFT</a:t>
            </a:r>
          </a:p>
        </p:txBody>
      </p:sp>
      <p:sp>
        <p:nvSpPr>
          <p:cNvPr id="10" name="TextBox 9">
            <a:extLst>
              <a:ext uri="{FF2B5EF4-FFF2-40B4-BE49-F238E27FC236}">
                <a16:creationId xmlns:a16="http://schemas.microsoft.com/office/drawing/2014/main" id="{BD0C0C32-D3DA-4852-D030-9770227EA5C9}"/>
              </a:ext>
            </a:extLst>
          </p:cNvPr>
          <p:cNvSpPr txBox="1"/>
          <p:nvPr userDrawn="1"/>
        </p:nvSpPr>
        <p:spPr>
          <a:xfrm>
            <a:off x="6240558" y="4425856"/>
            <a:ext cx="872349" cy="200055"/>
          </a:xfrm>
          <a:prstGeom prst="rect">
            <a:avLst/>
          </a:prstGeom>
          <a:noFill/>
        </p:spPr>
        <p:txBody>
          <a:bodyPr wrap="square" rtlCol="0">
            <a:spAutoFit/>
          </a:bodyPr>
          <a:lstStyle/>
          <a:p>
            <a:pPr algn="ctr"/>
            <a:r>
              <a:rPr lang="en-US" sz="700">
                <a:solidFill>
                  <a:srgbClr val="003867"/>
                </a:solidFill>
                <a:latin typeface="Arial" panose="020B0604020202020204" pitchFamily="34" charset="0"/>
                <a:cs typeface="Arial" panose="020B0604020202020204" pitchFamily="34" charset="0"/>
              </a:rPr>
              <a:t>TRAFFIC CONE</a:t>
            </a:r>
          </a:p>
        </p:txBody>
      </p:sp>
      <p:sp>
        <p:nvSpPr>
          <p:cNvPr id="11" name="TextBox 10">
            <a:extLst>
              <a:ext uri="{FF2B5EF4-FFF2-40B4-BE49-F238E27FC236}">
                <a16:creationId xmlns:a16="http://schemas.microsoft.com/office/drawing/2014/main" id="{A7209BDF-7E8D-71B3-A5B3-D31E85F01635}"/>
              </a:ext>
            </a:extLst>
          </p:cNvPr>
          <p:cNvSpPr txBox="1"/>
          <p:nvPr userDrawn="1"/>
        </p:nvSpPr>
        <p:spPr>
          <a:xfrm>
            <a:off x="7404425" y="4428233"/>
            <a:ext cx="734627" cy="200055"/>
          </a:xfrm>
          <a:prstGeom prst="rect">
            <a:avLst/>
          </a:prstGeom>
          <a:noFill/>
        </p:spPr>
        <p:txBody>
          <a:bodyPr wrap="square" rtlCol="0">
            <a:spAutoFit/>
          </a:bodyPr>
          <a:lstStyle/>
          <a:p>
            <a:pPr algn="ctr"/>
            <a:r>
              <a:rPr lang="en-US" sz="700">
                <a:solidFill>
                  <a:srgbClr val="003867"/>
                </a:solidFill>
                <a:latin typeface="Arial" panose="020B0604020202020204" pitchFamily="34" charset="0"/>
                <a:cs typeface="Arial" panose="020B0604020202020204" pitchFamily="34" charset="0"/>
              </a:rPr>
              <a:t>ALERT SIGN</a:t>
            </a:r>
          </a:p>
        </p:txBody>
      </p:sp>
      <p:sp>
        <p:nvSpPr>
          <p:cNvPr id="12" name="TextBox 11">
            <a:extLst>
              <a:ext uri="{FF2B5EF4-FFF2-40B4-BE49-F238E27FC236}">
                <a16:creationId xmlns:a16="http://schemas.microsoft.com/office/drawing/2014/main" id="{2A364392-370B-1CA7-587F-DC48B5D320AB}"/>
              </a:ext>
            </a:extLst>
          </p:cNvPr>
          <p:cNvSpPr txBox="1"/>
          <p:nvPr userDrawn="1"/>
        </p:nvSpPr>
        <p:spPr>
          <a:xfrm>
            <a:off x="8513548" y="4439856"/>
            <a:ext cx="811238"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SAFETY VEST</a:t>
            </a:r>
          </a:p>
        </p:txBody>
      </p:sp>
      <p:sp>
        <p:nvSpPr>
          <p:cNvPr id="13" name="TextBox 12">
            <a:extLst>
              <a:ext uri="{FF2B5EF4-FFF2-40B4-BE49-F238E27FC236}">
                <a16:creationId xmlns:a16="http://schemas.microsoft.com/office/drawing/2014/main" id="{19C5EEE2-5827-EA59-DC90-A9E1B87A143F}"/>
              </a:ext>
            </a:extLst>
          </p:cNvPr>
          <p:cNvSpPr txBox="1"/>
          <p:nvPr userDrawn="1"/>
        </p:nvSpPr>
        <p:spPr>
          <a:xfrm>
            <a:off x="9611144" y="4428233"/>
            <a:ext cx="811238" cy="200055"/>
          </a:xfrm>
          <a:prstGeom prst="rect">
            <a:avLst/>
          </a:prstGeom>
          <a:noFill/>
        </p:spPr>
        <p:txBody>
          <a:bodyPr wrap="square" rtlCol="0">
            <a:spAutoFit/>
          </a:bodyPr>
          <a:lstStyle/>
          <a:p>
            <a:pPr algn="ctr"/>
            <a:r>
              <a:rPr lang="en-US" sz="700">
                <a:solidFill>
                  <a:srgbClr val="003867"/>
                </a:solidFill>
                <a:latin typeface="Arial" panose="020B0604020202020204" pitchFamily="34" charset="0"/>
                <a:cs typeface="Arial" panose="020B0604020202020204" pitchFamily="34" charset="0"/>
              </a:rPr>
              <a:t>GUARDRAIL</a:t>
            </a:r>
          </a:p>
        </p:txBody>
      </p:sp>
      <p:sp>
        <p:nvSpPr>
          <p:cNvPr id="14" name="TextBox 13">
            <a:extLst>
              <a:ext uri="{FF2B5EF4-FFF2-40B4-BE49-F238E27FC236}">
                <a16:creationId xmlns:a16="http://schemas.microsoft.com/office/drawing/2014/main" id="{F091421C-0EF3-AEB9-FB86-BD88ABD118CE}"/>
              </a:ext>
            </a:extLst>
          </p:cNvPr>
          <p:cNvSpPr txBox="1"/>
          <p:nvPr userDrawn="1"/>
        </p:nvSpPr>
        <p:spPr>
          <a:xfrm>
            <a:off x="10765775" y="4428233"/>
            <a:ext cx="870164" cy="200055"/>
          </a:xfrm>
          <a:prstGeom prst="rect">
            <a:avLst/>
          </a:prstGeom>
          <a:noFill/>
        </p:spPr>
        <p:txBody>
          <a:bodyPr wrap="square" rtlCol="0">
            <a:spAutoFit/>
          </a:bodyPr>
          <a:lstStyle/>
          <a:p>
            <a:pPr algn="ctr"/>
            <a:r>
              <a:rPr lang="en-US" sz="700">
                <a:solidFill>
                  <a:srgbClr val="003867"/>
                </a:solidFill>
                <a:latin typeface="Arial" panose="020B0604020202020204" pitchFamily="34" charset="0"/>
                <a:cs typeface="Arial" panose="020B0604020202020204" pitchFamily="34" charset="0"/>
              </a:rPr>
              <a:t>ROAD BARRIER</a:t>
            </a:r>
          </a:p>
        </p:txBody>
      </p:sp>
      <p:sp>
        <p:nvSpPr>
          <p:cNvPr id="15" name="TextBox 14">
            <a:extLst>
              <a:ext uri="{FF2B5EF4-FFF2-40B4-BE49-F238E27FC236}">
                <a16:creationId xmlns:a16="http://schemas.microsoft.com/office/drawing/2014/main" id="{DD90EE78-F10A-B67A-C8D6-D5C0B65A6D87}"/>
              </a:ext>
            </a:extLst>
          </p:cNvPr>
          <p:cNvSpPr txBox="1"/>
          <p:nvPr userDrawn="1"/>
        </p:nvSpPr>
        <p:spPr>
          <a:xfrm>
            <a:off x="570426" y="4416609"/>
            <a:ext cx="678181" cy="200055"/>
          </a:xfrm>
          <a:prstGeom prst="rect">
            <a:avLst/>
          </a:prstGeom>
          <a:noFill/>
        </p:spPr>
        <p:txBody>
          <a:bodyPr wrap="square" rtlCol="0">
            <a:spAutoFit/>
          </a:bodyPr>
          <a:lstStyle/>
          <a:p>
            <a:pPr algn="ctr"/>
            <a:r>
              <a:rPr lang="en-US" sz="700">
                <a:solidFill>
                  <a:srgbClr val="003867"/>
                </a:solidFill>
                <a:latin typeface="Arial" panose="020B0604020202020204" pitchFamily="34" charset="0"/>
                <a:cs typeface="Arial" panose="020B0604020202020204" pitchFamily="34" charset="0"/>
              </a:rPr>
              <a:t>DIRECTION</a:t>
            </a:r>
          </a:p>
        </p:txBody>
      </p:sp>
      <p:sp>
        <p:nvSpPr>
          <p:cNvPr id="16" name="TextBox 15">
            <a:extLst>
              <a:ext uri="{FF2B5EF4-FFF2-40B4-BE49-F238E27FC236}">
                <a16:creationId xmlns:a16="http://schemas.microsoft.com/office/drawing/2014/main" id="{B31BD9B8-7E4A-19DD-73C4-29BA40B63336}"/>
              </a:ext>
            </a:extLst>
          </p:cNvPr>
          <p:cNvSpPr txBox="1"/>
          <p:nvPr userDrawn="1"/>
        </p:nvSpPr>
        <p:spPr>
          <a:xfrm>
            <a:off x="1567019" y="3374209"/>
            <a:ext cx="872349" cy="200055"/>
          </a:xfrm>
          <a:prstGeom prst="rect">
            <a:avLst/>
          </a:prstGeom>
          <a:noFill/>
        </p:spPr>
        <p:txBody>
          <a:bodyPr wrap="square" rtlCol="0">
            <a:spAutoFit/>
          </a:bodyPr>
          <a:lstStyle/>
          <a:p>
            <a:pPr algn="ctr"/>
            <a:r>
              <a:rPr lang="en-US" sz="700">
                <a:solidFill>
                  <a:srgbClr val="003867"/>
                </a:solidFill>
                <a:latin typeface="Arial" panose="020B0604020202020204" pitchFamily="34" charset="0"/>
                <a:cs typeface="Arial" panose="020B0604020202020204" pitchFamily="34" charset="0"/>
              </a:rPr>
              <a:t>ROUNDABOUT</a:t>
            </a:r>
          </a:p>
        </p:txBody>
      </p:sp>
      <p:sp>
        <p:nvSpPr>
          <p:cNvPr id="17" name="TextBox 16">
            <a:extLst>
              <a:ext uri="{FF2B5EF4-FFF2-40B4-BE49-F238E27FC236}">
                <a16:creationId xmlns:a16="http://schemas.microsoft.com/office/drawing/2014/main" id="{31B4067E-8198-7B9E-EA29-2E13BA17A5FF}"/>
              </a:ext>
            </a:extLst>
          </p:cNvPr>
          <p:cNvSpPr txBox="1"/>
          <p:nvPr userDrawn="1"/>
        </p:nvSpPr>
        <p:spPr>
          <a:xfrm>
            <a:off x="2757780" y="3370335"/>
            <a:ext cx="938066" cy="200055"/>
          </a:xfrm>
          <a:prstGeom prst="rect">
            <a:avLst/>
          </a:prstGeom>
          <a:noFill/>
        </p:spPr>
        <p:txBody>
          <a:bodyPr wrap="square" rtlCol="0">
            <a:spAutoFit/>
          </a:bodyPr>
          <a:lstStyle/>
          <a:p>
            <a:pPr algn="ctr"/>
            <a:r>
              <a:rPr lang="en-US" sz="700">
                <a:solidFill>
                  <a:srgbClr val="003867"/>
                </a:solidFill>
                <a:latin typeface="Arial" panose="020B0604020202020204" pitchFamily="34" charset="0"/>
                <a:cs typeface="Arial" panose="020B0604020202020204" pitchFamily="34" charset="0"/>
              </a:rPr>
              <a:t>INTERCHANGES</a:t>
            </a:r>
          </a:p>
        </p:txBody>
      </p:sp>
      <p:sp>
        <p:nvSpPr>
          <p:cNvPr id="18" name="TextBox 17">
            <a:extLst>
              <a:ext uri="{FF2B5EF4-FFF2-40B4-BE49-F238E27FC236}">
                <a16:creationId xmlns:a16="http://schemas.microsoft.com/office/drawing/2014/main" id="{61874886-23DB-A2E7-937D-61F1C818EDF4}"/>
              </a:ext>
            </a:extLst>
          </p:cNvPr>
          <p:cNvSpPr txBox="1"/>
          <p:nvPr userDrawn="1"/>
        </p:nvSpPr>
        <p:spPr>
          <a:xfrm>
            <a:off x="3993126" y="3370335"/>
            <a:ext cx="872349" cy="200055"/>
          </a:xfrm>
          <a:prstGeom prst="rect">
            <a:avLst/>
          </a:prstGeom>
          <a:noFill/>
        </p:spPr>
        <p:txBody>
          <a:bodyPr wrap="square" rtlCol="0">
            <a:spAutoFit/>
          </a:bodyPr>
          <a:lstStyle/>
          <a:p>
            <a:pPr algn="ctr"/>
            <a:r>
              <a:rPr lang="en-US" sz="700">
                <a:solidFill>
                  <a:srgbClr val="003867"/>
                </a:solidFill>
                <a:latin typeface="Arial" panose="020B0604020202020204" pitchFamily="34" charset="0"/>
                <a:cs typeface="Arial" panose="020B0604020202020204" pitchFamily="34" charset="0"/>
              </a:rPr>
              <a:t>INTERSECTION</a:t>
            </a:r>
          </a:p>
        </p:txBody>
      </p:sp>
      <p:sp>
        <p:nvSpPr>
          <p:cNvPr id="19" name="TextBox 18">
            <a:extLst>
              <a:ext uri="{FF2B5EF4-FFF2-40B4-BE49-F238E27FC236}">
                <a16:creationId xmlns:a16="http://schemas.microsoft.com/office/drawing/2014/main" id="{5D6661B2-9608-5F53-B627-92BB76A20BBE}"/>
              </a:ext>
            </a:extLst>
          </p:cNvPr>
          <p:cNvSpPr txBox="1"/>
          <p:nvPr userDrawn="1"/>
        </p:nvSpPr>
        <p:spPr>
          <a:xfrm>
            <a:off x="5322486" y="3354837"/>
            <a:ext cx="460161" cy="200055"/>
          </a:xfrm>
          <a:prstGeom prst="rect">
            <a:avLst/>
          </a:prstGeom>
          <a:noFill/>
        </p:spPr>
        <p:txBody>
          <a:bodyPr wrap="square" rtlCol="0">
            <a:spAutoFit/>
          </a:bodyPr>
          <a:lstStyle/>
          <a:p>
            <a:pPr algn="ctr"/>
            <a:r>
              <a:rPr lang="en-US" sz="700">
                <a:solidFill>
                  <a:srgbClr val="003867"/>
                </a:solidFill>
                <a:latin typeface="Arial" panose="020B0604020202020204" pitchFamily="34" charset="0"/>
                <a:cs typeface="Arial" panose="020B0604020202020204" pitchFamily="34" charset="0"/>
              </a:rPr>
              <a:t>ROAD</a:t>
            </a:r>
          </a:p>
        </p:txBody>
      </p:sp>
      <p:sp>
        <p:nvSpPr>
          <p:cNvPr id="20" name="TextBox 19">
            <a:extLst>
              <a:ext uri="{FF2B5EF4-FFF2-40B4-BE49-F238E27FC236}">
                <a16:creationId xmlns:a16="http://schemas.microsoft.com/office/drawing/2014/main" id="{CF794307-B06A-6FB3-5859-F1F1789D59A1}"/>
              </a:ext>
            </a:extLst>
          </p:cNvPr>
          <p:cNvSpPr txBox="1"/>
          <p:nvPr userDrawn="1"/>
        </p:nvSpPr>
        <p:spPr>
          <a:xfrm>
            <a:off x="6406694" y="3339998"/>
            <a:ext cx="540076" cy="200055"/>
          </a:xfrm>
          <a:prstGeom prst="rect">
            <a:avLst/>
          </a:prstGeom>
          <a:noFill/>
        </p:spPr>
        <p:txBody>
          <a:bodyPr wrap="square" rtlCol="0">
            <a:spAutoFit/>
          </a:bodyPr>
          <a:lstStyle/>
          <a:p>
            <a:pPr algn="ctr"/>
            <a:r>
              <a:rPr lang="en-US" sz="700">
                <a:solidFill>
                  <a:srgbClr val="003867"/>
                </a:solidFill>
                <a:latin typeface="Arial" panose="020B0604020202020204" pitchFamily="34" charset="0"/>
                <a:cs typeface="Arial" panose="020B0604020202020204" pitchFamily="34" charset="0"/>
              </a:rPr>
              <a:t>STREET</a:t>
            </a:r>
          </a:p>
        </p:txBody>
      </p:sp>
      <p:sp>
        <p:nvSpPr>
          <p:cNvPr id="21" name="TextBox 20">
            <a:extLst>
              <a:ext uri="{FF2B5EF4-FFF2-40B4-BE49-F238E27FC236}">
                <a16:creationId xmlns:a16="http://schemas.microsoft.com/office/drawing/2014/main" id="{86AECD94-5CFE-9EAC-D628-3C7242D8CDD3}"/>
              </a:ext>
            </a:extLst>
          </p:cNvPr>
          <p:cNvSpPr txBox="1"/>
          <p:nvPr userDrawn="1"/>
        </p:nvSpPr>
        <p:spPr>
          <a:xfrm>
            <a:off x="7522546" y="3355438"/>
            <a:ext cx="498385" cy="200055"/>
          </a:xfrm>
          <a:prstGeom prst="rect">
            <a:avLst/>
          </a:prstGeom>
          <a:noFill/>
        </p:spPr>
        <p:txBody>
          <a:bodyPr wrap="square" rtlCol="0">
            <a:spAutoFit/>
          </a:bodyPr>
          <a:lstStyle/>
          <a:p>
            <a:pPr algn="ctr"/>
            <a:r>
              <a:rPr lang="en-US" sz="700">
                <a:solidFill>
                  <a:srgbClr val="003867"/>
                </a:solidFill>
                <a:latin typeface="Arial" panose="020B0604020202020204" pitchFamily="34" charset="0"/>
                <a:cs typeface="Arial" panose="020B0604020202020204" pitchFamily="34" charset="0"/>
              </a:rPr>
              <a:t>DRIVE</a:t>
            </a:r>
          </a:p>
        </p:txBody>
      </p:sp>
      <p:sp>
        <p:nvSpPr>
          <p:cNvPr id="22" name="TextBox 21">
            <a:extLst>
              <a:ext uri="{FF2B5EF4-FFF2-40B4-BE49-F238E27FC236}">
                <a16:creationId xmlns:a16="http://schemas.microsoft.com/office/drawing/2014/main" id="{143CEAA3-6C0B-0EBB-3336-169A3734BEE7}"/>
              </a:ext>
            </a:extLst>
          </p:cNvPr>
          <p:cNvSpPr txBox="1"/>
          <p:nvPr userDrawn="1"/>
        </p:nvSpPr>
        <p:spPr>
          <a:xfrm>
            <a:off x="8694222" y="3378084"/>
            <a:ext cx="449890" cy="200055"/>
          </a:xfrm>
          <a:prstGeom prst="rect">
            <a:avLst/>
          </a:prstGeom>
          <a:noFill/>
        </p:spPr>
        <p:txBody>
          <a:bodyPr wrap="square" rtlCol="0">
            <a:spAutoFit/>
          </a:bodyPr>
          <a:lstStyle/>
          <a:p>
            <a:pPr algn="ctr"/>
            <a:r>
              <a:rPr lang="en-US" sz="700">
                <a:solidFill>
                  <a:srgbClr val="003867"/>
                </a:solidFill>
                <a:latin typeface="Arial" panose="020B0604020202020204" pitchFamily="34" charset="0"/>
                <a:cs typeface="Arial" panose="020B0604020202020204" pitchFamily="34" charset="0"/>
              </a:rPr>
              <a:t>MAPS</a:t>
            </a:r>
          </a:p>
        </p:txBody>
      </p:sp>
      <p:sp>
        <p:nvSpPr>
          <p:cNvPr id="23" name="TextBox 22">
            <a:extLst>
              <a:ext uri="{FF2B5EF4-FFF2-40B4-BE49-F238E27FC236}">
                <a16:creationId xmlns:a16="http://schemas.microsoft.com/office/drawing/2014/main" id="{3CC49385-ECFA-9872-3C1B-7E8DB5E3EA91}"/>
              </a:ext>
            </a:extLst>
          </p:cNvPr>
          <p:cNvSpPr txBox="1"/>
          <p:nvPr userDrawn="1"/>
        </p:nvSpPr>
        <p:spPr>
          <a:xfrm>
            <a:off x="9739725" y="3378084"/>
            <a:ext cx="554077" cy="200055"/>
          </a:xfrm>
          <a:prstGeom prst="rect">
            <a:avLst/>
          </a:prstGeom>
          <a:noFill/>
        </p:spPr>
        <p:txBody>
          <a:bodyPr wrap="square" rtlCol="0">
            <a:spAutoFit/>
          </a:bodyPr>
          <a:lstStyle/>
          <a:p>
            <a:pPr algn="ctr"/>
            <a:r>
              <a:rPr lang="en-US" sz="700">
                <a:solidFill>
                  <a:srgbClr val="003867"/>
                </a:solidFill>
                <a:latin typeface="Arial" panose="020B0604020202020204" pitchFamily="34" charset="0"/>
                <a:cs typeface="Arial" panose="020B0604020202020204" pitchFamily="34" charset="0"/>
              </a:rPr>
              <a:t>ROUTE</a:t>
            </a:r>
          </a:p>
        </p:txBody>
      </p:sp>
      <p:sp>
        <p:nvSpPr>
          <p:cNvPr id="24" name="TextBox 23">
            <a:extLst>
              <a:ext uri="{FF2B5EF4-FFF2-40B4-BE49-F238E27FC236}">
                <a16:creationId xmlns:a16="http://schemas.microsoft.com/office/drawing/2014/main" id="{27017D48-8A93-7105-F54E-4B6489D89433}"/>
              </a:ext>
            </a:extLst>
          </p:cNvPr>
          <p:cNvSpPr txBox="1"/>
          <p:nvPr userDrawn="1"/>
        </p:nvSpPr>
        <p:spPr>
          <a:xfrm>
            <a:off x="10996672" y="3378084"/>
            <a:ext cx="408370" cy="200055"/>
          </a:xfrm>
          <a:prstGeom prst="rect">
            <a:avLst/>
          </a:prstGeom>
          <a:noFill/>
        </p:spPr>
        <p:txBody>
          <a:bodyPr wrap="square" rtlCol="0">
            <a:spAutoFit/>
          </a:bodyPr>
          <a:lstStyle/>
          <a:p>
            <a:pPr algn="ctr"/>
            <a:r>
              <a:rPr lang="en-US" sz="700">
                <a:solidFill>
                  <a:srgbClr val="003867"/>
                </a:solidFill>
                <a:latin typeface="Arial" panose="020B0604020202020204" pitchFamily="34" charset="0"/>
                <a:cs typeface="Arial" panose="020B0604020202020204" pitchFamily="34" charset="0"/>
              </a:rPr>
              <a:t>GPS</a:t>
            </a:r>
          </a:p>
        </p:txBody>
      </p:sp>
      <p:sp>
        <p:nvSpPr>
          <p:cNvPr id="25" name="TextBox 24">
            <a:extLst>
              <a:ext uri="{FF2B5EF4-FFF2-40B4-BE49-F238E27FC236}">
                <a16:creationId xmlns:a16="http://schemas.microsoft.com/office/drawing/2014/main" id="{847C2BE6-203E-AAF9-6AFA-893F28DFB5C4}"/>
              </a:ext>
            </a:extLst>
          </p:cNvPr>
          <p:cNvSpPr txBox="1"/>
          <p:nvPr userDrawn="1"/>
        </p:nvSpPr>
        <p:spPr>
          <a:xfrm>
            <a:off x="645530" y="3325302"/>
            <a:ext cx="527973" cy="200055"/>
          </a:xfrm>
          <a:prstGeom prst="rect">
            <a:avLst/>
          </a:prstGeom>
          <a:noFill/>
        </p:spPr>
        <p:txBody>
          <a:bodyPr wrap="square" rtlCol="0">
            <a:spAutoFit/>
          </a:bodyPr>
          <a:lstStyle/>
          <a:p>
            <a:pPr algn="ctr"/>
            <a:r>
              <a:rPr lang="en-US" sz="700">
                <a:solidFill>
                  <a:srgbClr val="003867"/>
                </a:solidFill>
                <a:latin typeface="Arial" panose="020B0604020202020204" pitchFamily="34" charset="0"/>
                <a:cs typeface="Arial" panose="020B0604020202020204" pitchFamily="34" charset="0"/>
              </a:rPr>
              <a:t>BRIDGE</a:t>
            </a:r>
          </a:p>
        </p:txBody>
      </p:sp>
      <p:sp>
        <p:nvSpPr>
          <p:cNvPr id="26" name="TextBox 25">
            <a:extLst>
              <a:ext uri="{FF2B5EF4-FFF2-40B4-BE49-F238E27FC236}">
                <a16:creationId xmlns:a16="http://schemas.microsoft.com/office/drawing/2014/main" id="{DEA067F4-0F6E-C381-C072-55828F6D5A2D}"/>
              </a:ext>
            </a:extLst>
          </p:cNvPr>
          <p:cNvSpPr txBox="1"/>
          <p:nvPr userDrawn="1"/>
        </p:nvSpPr>
        <p:spPr>
          <a:xfrm>
            <a:off x="1630293" y="5553645"/>
            <a:ext cx="744128"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TUNNEL</a:t>
            </a:r>
          </a:p>
        </p:txBody>
      </p:sp>
      <p:sp>
        <p:nvSpPr>
          <p:cNvPr id="27" name="TextBox 26">
            <a:extLst>
              <a:ext uri="{FF2B5EF4-FFF2-40B4-BE49-F238E27FC236}">
                <a16:creationId xmlns:a16="http://schemas.microsoft.com/office/drawing/2014/main" id="{466220A1-8E1E-3584-4AC6-58E4E1E33638}"/>
              </a:ext>
            </a:extLst>
          </p:cNvPr>
          <p:cNvSpPr txBox="1"/>
          <p:nvPr userDrawn="1"/>
        </p:nvSpPr>
        <p:spPr>
          <a:xfrm>
            <a:off x="2798134" y="5553645"/>
            <a:ext cx="858560"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EV CHARGING</a:t>
            </a:r>
          </a:p>
        </p:txBody>
      </p:sp>
      <p:sp>
        <p:nvSpPr>
          <p:cNvPr id="28" name="TextBox 27">
            <a:extLst>
              <a:ext uri="{FF2B5EF4-FFF2-40B4-BE49-F238E27FC236}">
                <a16:creationId xmlns:a16="http://schemas.microsoft.com/office/drawing/2014/main" id="{8BCA3DEB-864D-E469-5040-9C4B72396FA7}"/>
              </a:ext>
            </a:extLst>
          </p:cNvPr>
          <p:cNvSpPr txBox="1"/>
          <p:nvPr userDrawn="1"/>
        </p:nvSpPr>
        <p:spPr>
          <a:xfrm>
            <a:off x="4061987" y="5553645"/>
            <a:ext cx="734628"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CYCLE</a:t>
            </a:r>
          </a:p>
        </p:txBody>
      </p:sp>
      <p:sp>
        <p:nvSpPr>
          <p:cNvPr id="29" name="TextBox 28">
            <a:extLst>
              <a:ext uri="{FF2B5EF4-FFF2-40B4-BE49-F238E27FC236}">
                <a16:creationId xmlns:a16="http://schemas.microsoft.com/office/drawing/2014/main" id="{F9FE94FE-ED55-8232-6890-ED2CFD6CC5CE}"/>
              </a:ext>
            </a:extLst>
          </p:cNvPr>
          <p:cNvSpPr txBox="1"/>
          <p:nvPr userDrawn="1"/>
        </p:nvSpPr>
        <p:spPr>
          <a:xfrm>
            <a:off x="5206559" y="5553645"/>
            <a:ext cx="692013"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BIKE PATH</a:t>
            </a:r>
          </a:p>
        </p:txBody>
      </p:sp>
      <p:sp>
        <p:nvSpPr>
          <p:cNvPr id="30" name="TextBox 29">
            <a:extLst>
              <a:ext uri="{FF2B5EF4-FFF2-40B4-BE49-F238E27FC236}">
                <a16:creationId xmlns:a16="http://schemas.microsoft.com/office/drawing/2014/main" id="{C322F117-5EEF-ACB0-FF70-095962CDA3AA}"/>
              </a:ext>
            </a:extLst>
          </p:cNvPr>
          <p:cNvSpPr txBox="1"/>
          <p:nvPr userDrawn="1"/>
        </p:nvSpPr>
        <p:spPr>
          <a:xfrm>
            <a:off x="6308516" y="5553645"/>
            <a:ext cx="771521"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CROSSWALK</a:t>
            </a:r>
          </a:p>
        </p:txBody>
      </p:sp>
      <p:sp>
        <p:nvSpPr>
          <p:cNvPr id="35" name="TextBox 34">
            <a:extLst>
              <a:ext uri="{FF2B5EF4-FFF2-40B4-BE49-F238E27FC236}">
                <a16:creationId xmlns:a16="http://schemas.microsoft.com/office/drawing/2014/main" id="{23A4B6A6-7B8C-FE95-D284-35B120881D23}"/>
              </a:ext>
            </a:extLst>
          </p:cNvPr>
          <p:cNvSpPr txBox="1"/>
          <p:nvPr userDrawn="1"/>
        </p:nvSpPr>
        <p:spPr>
          <a:xfrm>
            <a:off x="575891" y="5553645"/>
            <a:ext cx="672716"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THIS WAY</a:t>
            </a:r>
          </a:p>
        </p:txBody>
      </p:sp>
      <p:sp>
        <p:nvSpPr>
          <p:cNvPr id="31" name="TextBox 30">
            <a:extLst>
              <a:ext uri="{FF2B5EF4-FFF2-40B4-BE49-F238E27FC236}">
                <a16:creationId xmlns:a16="http://schemas.microsoft.com/office/drawing/2014/main" id="{7F27C311-1679-0255-3F7F-8BCBAEFD2EF9}"/>
              </a:ext>
            </a:extLst>
          </p:cNvPr>
          <p:cNvSpPr txBox="1"/>
          <p:nvPr userDrawn="1"/>
        </p:nvSpPr>
        <p:spPr>
          <a:xfrm>
            <a:off x="7404425" y="5533762"/>
            <a:ext cx="858560" cy="307777"/>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CROSSING SIGNAL</a:t>
            </a:r>
          </a:p>
        </p:txBody>
      </p:sp>
      <p:sp>
        <p:nvSpPr>
          <p:cNvPr id="32" name="TextBox 31">
            <a:extLst>
              <a:ext uri="{FF2B5EF4-FFF2-40B4-BE49-F238E27FC236}">
                <a16:creationId xmlns:a16="http://schemas.microsoft.com/office/drawing/2014/main" id="{1FBC4192-945F-BF48-6351-B99E70F3ADCB}"/>
              </a:ext>
            </a:extLst>
          </p:cNvPr>
          <p:cNvSpPr txBox="1"/>
          <p:nvPr userDrawn="1"/>
        </p:nvSpPr>
        <p:spPr>
          <a:xfrm>
            <a:off x="8551853" y="5533762"/>
            <a:ext cx="734628" cy="307777"/>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RAILROAD TRACKS</a:t>
            </a:r>
          </a:p>
        </p:txBody>
      </p:sp>
      <p:sp>
        <p:nvSpPr>
          <p:cNvPr id="33" name="TextBox 32">
            <a:extLst>
              <a:ext uri="{FF2B5EF4-FFF2-40B4-BE49-F238E27FC236}">
                <a16:creationId xmlns:a16="http://schemas.microsoft.com/office/drawing/2014/main" id="{CA483139-3D90-D725-B917-10D8D69D82CA}"/>
              </a:ext>
            </a:extLst>
          </p:cNvPr>
          <p:cNvSpPr txBox="1"/>
          <p:nvPr userDrawn="1"/>
        </p:nvSpPr>
        <p:spPr>
          <a:xfrm>
            <a:off x="9670757" y="5594722"/>
            <a:ext cx="692013"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TRAIN</a:t>
            </a:r>
          </a:p>
        </p:txBody>
      </p:sp>
      <p:sp>
        <p:nvSpPr>
          <p:cNvPr id="34" name="TextBox 33">
            <a:extLst>
              <a:ext uri="{FF2B5EF4-FFF2-40B4-BE49-F238E27FC236}">
                <a16:creationId xmlns:a16="http://schemas.microsoft.com/office/drawing/2014/main" id="{7185EBAA-E7BA-CA1A-6DF2-11B2E0E29070}"/>
              </a:ext>
            </a:extLst>
          </p:cNvPr>
          <p:cNvSpPr txBox="1"/>
          <p:nvPr userDrawn="1"/>
        </p:nvSpPr>
        <p:spPr>
          <a:xfrm>
            <a:off x="10815097" y="5594722"/>
            <a:ext cx="771521"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RAILCAR</a:t>
            </a:r>
          </a:p>
        </p:txBody>
      </p:sp>
    </p:spTree>
    <p:extLst>
      <p:ext uri="{BB962C8B-B14F-4D97-AF65-F5344CB8AC3E}">
        <p14:creationId xmlns:p14="http://schemas.microsoft.com/office/powerpoint/2010/main" val="2645167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A2337B-6DAC-023C-E37A-633DC762A05E}"/>
              </a:ext>
            </a:extLst>
          </p:cNvPr>
          <p:cNvSpPr/>
          <p:nvPr userDrawn="1"/>
        </p:nvSpPr>
        <p:spPr>
          <a:xfrm flipV="1">
            <a:off x="0" y="0"/>
            <a:ext cx="12189156" cy="1866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731A78E-0E6F-029F-FC37-C0DA8F1EDF24}"/>
              </a:ext>
            </a:extLst>
          </p:cNvPr>
          <p:cNvSpPr/>
          <p:nvPr userDrawn="1"/>
        </p:nvSpPr>
        <p:spPr>
          <a:xfrm>
            <a:off x="636767" y="1393025"/>
            <a:ext cx="4941073" cy="914400"/>
          </a:xfrm>
          <a:prstGeom prst="rect">
            <a:avLst/>
          </a:prstGeom>
          <a:solidFill>
            <a:srgbClr val="5EB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300">
                <a:solidFill>
                  <a:schemeClr val="bg1"/>
                </a:solidFill>
                <a:latin typeface="Arial" panose="020B0604020202020204" pitchFamily="34" charset="0"/>
                <a:cs typeface="Arial" panose="020B0604020202020204" pitchFamily="34" charset="0"/>
              </a:rPr>
              <a:t>ICONOGRAPHY</a:t>
            </a:r>
          </a:p>
        </p:txBody>
      </p:sp>
      <p:sp>
        <p:nvSpPr>
          <p:cNvPr id="4" name="TextBox 3">
            <a:extLst>
              <a:ext uri="{FF2B5EF4-FFF2-40B4-BE49-F238E27FC236}">
                <a16:creationId xmlns:a16="http://schemas.microsoft.com/office/drawing/2014/main" id="{F9710B2B-69C0-2E40-01F1-A34F31D71BC9}"/>
              </a:ext>
            </a:extLst>
          </p:cNvPr>
          <p:cNvSpPr txBox="1"/>
          <p:nvPr userDrawn="1"/>
        </p:nvSpPr>
        <p:spPr>
          <a:xfrm>
            <a:off x="645531" y="5974287"/>
            <a:ext cx="8842936" cy="461665"/>
          </a:xfrm>
          <a:prstGeom prst="rect">
            <a:avLst/>
          </a:prstGeom>
          <a:noFill/>
        </p:spPr>
        <p:txBody>
          <a:bodyPr wrap="square" rtlCol="0">
            <a:spAutoFit/>
          </a:bodyPr>
          <a:lstStyle/>
          <a:p>
            <a:r>
              <a:rPr lang="en-US" sz="1200" dirty="0">
                <a:solidFill>
                  <a:srgbClr val="003867"/>
                </a:solidFill>
                <a:latin typeface="Arial" panose="020B0604020202020204" pitchFamily="34" charset="0"/>
                <a:cs typeface="Arial" panose="020B0604020202020204" pitchFamily="34" charset="0"/>
              </a:rPr>
              <a:t>Copy and paste the icon you would like to use on a slide. You can adjust transparency but not color.</a:t>
            </a:r>
          </a:p>
          <a:p>
            <a:r>
              <a:rPr lang="en-US" sz="1200" dirty="0">
                <a:solidFill>
                  <a:srgbClr val="003867"/>
                </a:solidFill>
                <a:latin typeface="Arial" panose="020B0604020202020204" pitchFamily="34" charset="0"/>
                <a:cs typeface="Arial" panose="020B0604020202020204" pitchFamily="34" charset="0"/>
              </a:rPr>
              <a:t>Once you have copied the icons you would like to use, either delete or hide this slide for your presentation. </a:t>
            </a:r>
          </a:p>
        </p:txBody>
      </p:sp>
      <p:sp>
        <p:nvSpPr>
          <p:cNvPr id="5" name="Rectangle 4">
            <a:extLst>
              <a:ext uri="{FF2B5EF4-FFF2-40B4-BE49-F238E27FC236}">
                <a16:creationId xmlns:a16="http://schemas.microsoft.com/office/drawing/2014/main" id="{EBAF60CB-9E5A-A844-7C82-B142A8EF790E}"/>
              </a:ext>
            </a:extLst>
          </p:cNvPr>
          <p:cNvSpPr/>
          <p:nvPr userDrawn="1"/>
        </p:nvSpPr>
        <p:spPr>
          <a:xfrm>
            <a:off x="636766" y="660098"/>
            <a:ext cx="4322736" cy="579122"/>
          </a:xfrm>
          <a:prstGeom prst="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300">
                <a:latin typeface="Arial" panose="020B0604020202020204" pitchFamily="34" charset="0"/>
                <a:cs typeface="Arial" panose="020B0604020202020204" pitchFamily="34" charset="0"/>
              </a:rPr>
              <a:t>DELETE OR HIDE THIS SLIDE</a:t>
            </a:r>
          </a:p>
        </p:txBody>
      </p:sp>
      <p:sp>
        <p:nvSpPr>
          <p:cNvPr id="6" name="TextBox 5">
            <a:extLst>
              <a:ext uri="{FF2B5EF4-FFF2-40B4-BE49-F238E27FC236}">
                <a16:creationId xmlns:a16="http://schemas.microsoft.com/office/drawing/2014/main" id="{6EDB7D7A-4D56-2169-3006-31B91775F362}"/>
              </a:ext>
            </a:extLst>
          </p:cNvPr>
          <p:cNvSpPr txBox="1"/>
          <p:nvPr userDrawn="1"/>
        </p:nvSpPr>
        <p:spPr>
          <a:xfrm>
            <a:off x="2963322" y="4366075"/>
            <a:ext cx="872349"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NETWORKING</a:t>
            </a:r>
          </a:p>
        </p:txBody>
      </p:sp>
      <p:sp>
        <p:nvSpPr>
          <p:cNvPr id="7" name="TextBox 6">
            <a:extLst>
              <a:ext uri="{FF2B5EF4-FFF2-40B4-BE49-F238E27FC236}">
                <a16:creationId xmlns:a16="http://schemas.microsoft.com/office/drawing/2014/main" id="{D8B75CC5-30AE-B203-1A49-2C839FDBF015}"/>
              </a:ext>
            </a:extLst>
          </p:cNvPr>
          <p:cNvSpPr txBox="1"/>
          <p:nvPr userDrawn="1"/>
        </p:nvSpPr>
        <p:spPr>
          <a:xfrm>
            <a:off x="8532582" y="4366075"/>
            <a:ext cx="672715"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PLANNING</a:t>
            </a:r>
          </a:p>
        </p:txBody>
      </p:sp>
      <p:sp>
        <p:nvSpPr>
          <p:cNvPr id="8" name="TextBox 7">
            <a:extLst>
              <a:ext uri="{FF2B5EF4-FFF2-40B4-BE49-F238E27FC236}">
                <a16:creationId xmlns:a16="http://schemas.microsoft.com/office/drawing/2014/main" id="{512CA58D-5BC9-428E-2380-5906C0313D7D}"/>
              </a:ext>
            </a:extLst>
          </p:cNvPr>
          <p:cNvSpPr txBox="1"/>
          <p:nvPr userDrawn="1"/>
        </p:nvSpPr>
        <p:spPr>
          <a:xfrm>
            <a:off x="9910763" y="4366075"/>
            <a:ext cx="734627"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REPORT</a:t>
            </a:r>
          </a:p>
        </p:txBody>
      </p:sp>
      <p:sp>
        <p:nvSpPr>
          <p:cNvPr id="9" name="TextBox 8">
            <a:extLst>
              <a:ext uri="{FF2B5EF4-FFF2-40B4-BE49-F238E27FC236}">
                <a16:creationId xmlns:a16="http://schemas.microsoft.com/office/drawing/2014/main" id="{309E80FF-27DF-F5DA-C234-F03FE79659B3}"/>
              </a:ext>
            </a:extLst>
          </p:cNvPr>
          <p:cNvSpPr txBox="1"/>
          <p:nvPr userDrawn="1"/>
        </p:nvSpPr>
        <p:spPr>
          <a:xfrm>
            <a:off x="1686876" y="5366979"/>
            <a:ext cx="768370"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DOCUMENT</a:t>
            </a:r>
          </a:p>
        </p:txBody>
      </p:sp>
      <p:sp>
        <p:nvSpPr>
          <p:cNvPr id="10" name="TextBox 9">
            <a:extLst>
              <a:ext uri="{FF2B5EF4-FFF2-40B4-BE49-F238E27FC236}">
                <a16:creationId xmlns:a16="http://schemas.microsoft.com/office/drawing/2014/main" id="{BD0C0C32-D3DA-4852-D030-9770227EA5C9}"/>
              </a:ext>
            </a:extLst>
          </p:cNvPr>
          <p:cNvSpPr txBox="1"/>
          <p:nvPr userDrawn="1"/>
        </p:nvSpPr>
        <p:spPr>
          <a:xfrm>
            <a:off x="2963322" y="5366979"/>
            <a:ext cx="872349"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CONTRACT</a:t>
            </a:r>
          </a:p>
        </p:txBody>
      </p:sp>
      <p:sp>
        <p:nvSpPr>
          <p:cNvPr id="11" name="TextBox 10">
            <a:extLst>
              <a:ext uri="{FF2B5EF4-FFF2-40B4-BE49-F238E27FC236}">
                <a16:creationId xmlns:a16="http://schemas.microsoft.com/office/drawing/2014/main" id="{A7209BDF-7E8D-71B3-A5B3-D31E85F01635}"/>
              </a:ext>
            </a:extLst>
          </p:cNvPr>
          <p:cNvSpPr txBox="1"/>
          <p:nvPr userDrawn="1"/>
        </p:nvSpPr>
        <p:spPr>
          <a:xfrm>
            <a:off x="4302222" y="5366979"/>
            <a:ext cx="734627"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POLICY</a:t>
            </a:r>
          </a:p>
        </p:txBody>
      </p:sp>
      <p:sp>
        <p:nvSpPr>
          <p:cNvPr id="12" name="TextBox 11">
            <a:extLst>
              <a:ext uri="{FF2B5EF4-FFF2-40B4-BE49-F238E27FC236}">
                <a16:creationId xmlns:a16="http://schemas.microsoft.com/office/drawing/2014/main" id="{2A364392-370B-1CA7-587F-DC48B5D320AB}"/>
              </a:ext>
            </a:extLst>
          </p:cNvPr>
          <p:cNvSpPr txBox="1"/>
          <p:nvPr userDrawn="1"/>
        </p:nvSpPr>
        <p:spPr>
          <a:xfrm>
            <a:off x="4263916" y="4366075"/>
            <a:ext cx="811238"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RESEARCH</a:t>
            </a:r>
          </a:p>
        </p:txBody>
      </p:sp>
      <p:sp>
        <p:nvSpPr>
          <p:cNvPr id="13" name="TextBox 12">
            <a:extLst>
              <a:ext uri="{FF2B5EF4-FFF2-40B4-BE49-F238E27FC236}">
                <a16:creationId xmlns:a16="http://schemas.microsoft.com/office/drawing/2014/main" id="{19C5EEE2-5827-EA59-DC90-A9E1B87A143F}"/>
              </a:ext>
            </a:extLst>
          </p:cNvPr>
          <p:cNvSpPr txBox="1"/>
          <p:nvPr userDrawn="1"/>
        </p:nvSpPr>
        <p:spPr>
          <a:xfrm>
            <a:off x="5654298" y="5366979"/>
            <a:ext cx="811238"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INNOVATION</a:t>
            </a:r>
          </a:p>
        </p:txBody>
      </p:sp>
      <p:sp>
        <p:nvSpPr>
          <p:cNvPr id="15" name="TextBox 14">
            <a:extLst>
              <a:ext uri="{FF2B5EF4-FFF2-40B4-BE49-F238E27FC236}">
                <a16:creationId xmlns:a16="http://schemas.microsoft.com/office/drawing/2014/main" id="{DD90EE78-F10A-B67A-C8D6-D5C0B65A6D87}"/>
              </a:ext>
            </a:extLst>
          </p:cNvPr>
          <p:cNvSpPr txBox="1"/>
          <p:nvPr userDrawn="1"/>
        </p:nvSpPr>
        <p:spPr>
          <a:xfrm>
            <a:off x="7079451" y="4366075"/>
            <a:ext cx="678181"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MONEY</a:t>
            </a:r>
          </a:p>
        </p:txBody>
      </p:sp>
      <p:sp>
        <p:nvSpPr>
          <p:cNvPr id="16" name="TextBox 15">
            <a:extLst>
              <a:ext uri="{FF2B5EF4-FFF2-40B4-BE49-F238E27FC236}">
                <a16:creationId xmlns:a16="http://schemas.microsoft.com/office/drawing/2014/main" id="{B31BD9B8-7E4A-19DD-73C4-29BA40B63336}"/>
              </a:ext>
            </a:extLst>
          </p:cNvPr>
          <p:cNvSpPr txBox="1"/>
          <p:nvPr userDrawn="1"/>
        </p:nvSpPr>
        <p:spPr>
          <a:xfrm>
            <a:off x="2963322" y="3335311"/>
            <a:ext cx="872349"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FERRY</a:t>
            </a:r>
          </a:p>
        </p:txBody>
      </p:sp>
      <p:sp>
        <p:nvSpPr>
          <p:cNvPr id="17" name="TextBox 16">
            <a:extLst>
              <a:ext uri="{FF2B5EF4-FFF2-40B4-BE49-F238E27FC236}">
                <a16:creationId xmlns:a16="http://schemas.microsoft.com/office/drawing/2014/main" id="{31B4067E-8198-7B9E-EA29-2E13BA17A5FF}"/>
              </a:ext>
            </a:extLst>
          </p:cNvPr>
          <p:cNvSpPr txBox="1"/>
          <p:nvPr userDrawn="1"/>
        </p:nvSpPr>
        <p:spPr>
          <a:xfrm>
            <a:off x="4200502" y="3335311"/>
            <a:ext cx="938066"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PALLET</a:t>
            </a:r>
          </a:p>
        </p:txBody>
      </p:sp>
      <p:sp>
        <p:nvSpPr>
          <p:cNvPr id="18" name="TextBox 17">
            <a:extLst>
              <a:ext uri="{FF2B5EF4-FFF2-40B4-BE49-F238E27FC236}">
                <a16:creationId xmlns:a16="http://schemas.microsoft.com/office/drawing/2014/main" id="{61874886-23DB-A2E7-937D-61F1C818EDF4}"/>
              </a:ext>
            </a:extLst>
          </p:cNvPr>
          <p:cNvSpPr txBox="1"/>
          <p:nvPr userDrawn="1"/>
        </p:nvSpPr>
        <p:spPr>
          <a:xfrm>
            <a:off x="5623743" y="3335311"/>
            <a:ext cx="872349"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FREIGHT</a:t>
            </a:r>
          </a:p>
        </p:txBody>
      </p:sp>
      <p:sp>
        <p:nvSpPr>
          <p:cNvPr id="19" name="TextBox 18">
            <a:extLst>
              <a:ext uri="{FF2B5EF4-FFF2-40B4-BE49-F238E27FC236}">
                <a16:creationId xmlns:a16="http://schemas.microsoft.com/office/drawing/2014/main" id="{5D6661B2-9608-5F53-B627-92BB76A20BBE}"/>
              </a:ext>
            </a:extLst>
          </p:cNvPr>
          <p:cNvSpPr txBox="1"/>
          <p:nvPr userDrawn="1"/>
        </p:nvSpPr>
        <p:spPr>
          <a:xfrm>
            <a:off x="7046362" y="3335311"/>
            <a:ext cx="744358"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RIVERPORT</a:t>
            </a:r>
          </a:p>
        </p:txBody>
      </p:sp>
      <p:sp>
        <p:nvSpPr>
          <p:cNvPr id="20" name="TextBox 19">
            <a:extLst>
              <a:ext uri="{FF2B5EF4-FFF2-40B4-BE49-F238E27FC236}">
                <a16:creationId xmlns:a16="http://schemas.microsoft.com/office/drawing/2014/main" id="{CF794307-B06A-6FB3-5859-F1F1789D59A1}"/>
              </a:ext>
            </a:extLst>
          </p:cNvPr>
          <p:cNvSpPr txBox="1"/>
          <p:nvPr userDrawn="1"/>
        </p:nvSpPr>
        <p:spPr>
          <a:xfrm>
            <a:off x="8598901" y="3335311"/>
            <a:ext cx="540076"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BARGE</a:t>
            </a:r>
          </a:p>
        </p:txBody>
      </p:sp>
      <p:sp>
        <p:nvSpPr>
          <p:cNvPr id="25" name="TextBox 24">
            <a:extLst>
              <a:ext uri="{FF2B5EF4-FFF2-40B4-BE49-F238E27FC236}">
                <a16:creationId xmlns:a16="http://schemas.microsoft.com/office/drawing/2014/main" id="{847C2BE6-203E-AAF9-6AFA-893F28DFB5C4}"/>
              </a:ext>
            </a:extLst>
          </p:cNvPr>
          <p:cNvSpPr txBox="1"/>
          <p:nvPr userDrawn="1"/>
        </p:nvSpPr>
        <p:spPr>
          <a:xfrm>
            <a:off x="1539060" y="3335311"/>
            <a:ext cx="1064002"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RIVER TRANSPORT</a:t>
            </a:r>
          </a:p>
        </p:txBody>
      </p:sp>
      <p:sp>
        <p:nvSpPr>
          <p:cNvPr id="26" name="TextBox 25">
            <a:extLst>
              <a:ext uri="{FF2B5EF4-FFF2-40B4-BE49-F238E27FC236}">
                <a16:creationId xmlns:a16="http://schemas.microsoft.com/office/drawing/2014/main" id="{DEA067F4-0F6E-C381-C072-55828F6D5A2D}"/>
              </a:ext>
            </a:extLst>
          </p:cNvPr>
          <p:cNvSpPr txBox="1"/>
          <p:nvPr userDrawn="1"/>
        </p:nvSpPr>
        <p:spPr>
          <a:xfrm>
            <a:off x="8496875" y="5366979"/>
            <a:ext cx="744128"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SCHEDULE</a:t>
            </a:r>
          </a:p>
        </p:txBody>
      </p:sp>
      <p:sp>
        <p:nvSpPr>
          <p:cNvPr id="27" name="TextBox 26">
            <a:extLst>
              <a:ext uri="{FF2B5EF4-FFF2-40B4-BE49-F238E27FC236}">
                <a16:creationId xmlns:a16="http://schemas.microsoft.com/office/drawing/2014/main" id="{466220A1-8E1E-3584-4AC6-58E4E1E33638}"/>
              </a:ext>
            </a:extLst>
          </p:cNvPr>
          <p:cNvSpPr txBox="1"/>
          <p:nvPr userDrawn="1"/>
        </p:nvSpPr>
        <p:spPr>
          <a:xfrm>
            <a:off x="9848796" y="3335311"/>
            <a:ext cx="858560"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QUALITY</a:t>
            </a:r>
          </a:p>
        </p:txBody>
      </p:sp>
      <p:sp>
        <p:nvSpPr>
          <p:cNvPr id="28" name="TextBox 27">
            <a:extLst>
              <a:ext uri="{FF2B5EF4-FFF2-40B4-BE49-F238E27FC236}">
                <a16:creationId xmlns:a16="http://schemas.microsoft.com/office/drawing/2014/main" id="{8BCA3DEB-864D-E469-5040-9C4B72396FA7}"/>
              </a:ext>
            </a:extLst>
          </p:cNvPr>
          <p:cNvSpPr txBox="1"/>
          <p:nvPr userDrawn="1"/>
        </p:nvSpPr>
        <p:spPr>
          <a:xfrm>
            <a:off x="9910762" y="5366979"/>
            <a:ext cx="734628"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DOLLAR</a:t>
            </a:r>
          </a:p>
        </p:txBody>
      </p:sp>
      <p:sp>
        <p:nvSpPr>
          <p:cNvPr id="29" name="TextBox 28">
            <a:extLst>
              <a:ext uri="{FF2B5EF4-FFF2-40B4-BE49-F238E27FC236}">
                <a16:creationId xmlns:a16="http://schemas.microsoft.com/office/drawing/2014/main" id="{F9FE94FE-ED55-8232-6890-ED2CFD6CC5CE}"/>
              </a:ext>
            </a:extLst>
          </p:cNvPr>
          <p:cNvSpPr txBox="1"/>
          <p:nvPr userDrawn="1"/>
        </p:nvSpPr>
        <p:spPr>
          <a:xfrm>
            <a:off x="1725055" y="4366075"/>
            <a:ext cx="692013"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CALENDAR</a:t>
            </a:r>
          </a:p>
        </p:txBody>
      </p:sp>
      <p:sp>
        <p:nvSpPr>
          <p:cNvPr id="30" name="TextBox 29">
            <a:extLst>
              <a:ext uri="{FF2B5EF4-FFF2-40B4-BE49-F238E27FC236}">
                <a16:creationId xmlns:a16="http://schemas.microsoft.com/office/drawing/2014/main" id="{C322F117-5EEF-ACB0-FF70-095962CDA3AA}"/>
              </a:ext>
            </a:extLst>
          </p:cNvPr>
          <p:cNvSpPr txBox="1"/>
          <p:nvPr userDrawn="1"/>
        </p:nvSpPr>
        <p:spPr>
          <a:xfrm>
            <a:off x="5674157" y="4366075"/>
            <a:ext cx="771521"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TIME</a:t>
            </a:r>
          </a:p>
        </p:txBody>
      </p:sp>
      <p:sp>
        <p:nvSpPr>
          <p:cNvPr id="35" name="TextBox 34">
            <a:extLst>
              <a:ext uri="{FF2B5EF4-FFF2-40B4-BE49-F238E27FC236}">
                <a16:creationId xmlns:a16="http://schemas.microsoft.com/office/drawing/2014/main" id="{23A4B6A6-7B8C-FE95-D284-35B120881D23}"/>
              </a:ext>
            </a:extLst>
          </p:cNvPr>
          <p:cNvSpPr txBox="1"/>
          <p:nvPr userDrawn="1"/>
        </p:nvSpPr>
        <p:spPr>
          <a:xfrm>
            <a:off x="7012923" y="5366979"/>
            <a:ext cx="811237" cy="200055"/>
          </a:xfrm>
          <a:prstGeom prst="rect">
            <a:avLst/>
          </a:prstGeom>
          <a:noFill/>
        </p:spPr>
        <p:txBody>
          <a:bodyPr wrap="square" rtlCol="0">
            <a:spAutoFit/>
          </a:bodyPr>
          <a:lstStyle/>
          <a:p>
            <a:pPr algn="ctr"/>
            <a:r>
              <a:rPr lang="en-US" sz="700" dirty="0">
                <a:solidFill>
                  <a:srgbClr val="003867"/>
                </a:solidFill>
                <a:latin typeface="Arial" panose="020B0604020202020204" pitchFamily="34" charset="0"/>
                <a:cs typeface="Arial" panose="020B0604020202020204" pitchFamily="34" charset="0"/>
              </a:rPr>
              <a:t>COMPLIANCE</a:t>
            </a:r>
          </a:p>
        </p:txBody>
      </p:sp>
    </p:spTree>
    <p:extLst>
      <p:ext uri="{BB962C8B-B14F-4D97-AF65-F5344CB8AC3E}">
        <p14:creationId xmlns:p14="http://schemas.microsoft.com/office/powerpoint/2010/main" val="2055261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F511AB-F5E7-567A-1765-3D0CA2E38375}"/>
              </a:ext>
            </a:extLst>
          </p:cNvPr>
          <p:cNvSpPr/>
          <p:nvPr userDrawn="1"/>
        </p:nvSpPr>
        <p:spPr>
          <a:xfrm flipV="1">
            <a:off x="0" y="-2"/>
            <a:ext cx="12189156" cy="32918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956F91B-FA09-7E5E-65F4-3F3D8693677D}"/>
              </a:ext>
            </a:extLst>
          </p:cNvPr>
          <p:cNvPicPr>
            <a:picLocks noChangeAspect="1"/>
          </p:cNvPicPr>
          <p:nvPr userDrawn="1"/>
        </p:nvPicPr>
        <p:blipFill>
          <a:blip r:embed="rId2"/>
          <a:stretch>
            <a:fillRect/>
          </a:stretch>
        </p:blipFill>
        <p:spPr>
          <a:xfrm>
            <a:off x="-72746" y="6008914"/>
            <a:ext cx="12337493" cy="849086"/>
          </a:xfrm>
          <a:prstGeom prst="rect">
            <a:avLst/>
          </a:prstGeom>
        </p:spPr>
      </p:pic>
    </p:spTree>
    <p:extLst>
      <p:ext uri="{BB962C8B-B14F-4D97-AF65-F5344CB8AC3E}">
        <p14:creationId xmlns:p14="http://schemas.microsoft.com/office/powerpoint/2010/main" val="1198569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descr="Background pattern&#10;&#10;AI-generated content may be incorrect.">
            <a:extLst>
              <a:ext uri="{FF2B5EF4-FFF2-40B4-BE49-F238E27FC236}">
                <a16:creationId xmlns:a16="http://schemas.microsoft.com/office/drawing/2014/main" id="{FFF32A9B-B01E-C441-C4B0-CDA4121347EC}"/>
              </a:ext>
            </a:extLst>
          </p:cNvPr>
          <p:cNvPicPr>
            <a:picLocks noChangeAspect="1"/>
          </p:cNvPicPr>
          <p:nvPr userDrawn="1"/>
        </p:nvPicPr>
        <p:blipFill>
          <a:blip r:embed="rId2" cstate="hqprint">
            <a:extLst>
              <a:ext uri="{28A0092B-C50C-407E-A947-70E740481C1C}">
                <a14:useLocalDpi xmlns:a14="http://schemas.microsoft.com/office/drawing/2010/main"/>
              </a:ext>
            </a:extLst>
          </a:blip>
          <a:srcRect l="11095" r="1" b="1"/>
          <a:stretch>
            <a:fillRect/>
          </a:stretch>
        </p:blipFill>
        <p:spPr>
          <a:xfrm>
            <a:off x="20" y="0"/>
            <a:ext cx="12191980" cy="6858000"/>
          </a:xfrm>
          <a:prstGeom prst="rect">
            <a:avLst/>
          </a:prstGeom>
        </p:spPr>
      </p:pic>
      <p:sp>
        <p:nvSpPr>
          <p:cNvPr id="8" name="Rectangle 7">
            <a:extLst>
              <a:ext uri="{FF2B5EF4-FFF2-40B4-BE49-F238E27FC236}">
                <a16:creationId xmlns:a16="http://schemas.microsoft.com/office/drawing/2014/main" id="{9A7DAFF6-BF69-FAB4-E8B2-55F5DFC6F3F9}"/>
              </a:ext>
            </a:extLst>
          </p:cNvPr>
          <p:cNvSpPr/>
          <p:nvPr userDrawn="1"/>
        </p:nvSpPr>
        <p:spPr>
          <a:xfrm>
            <a:off x="0" y="1"/>
            <a:ext cx="12192000" cy="2072080"/>
          </a:xfrm>
          <a:prstGeom prst="rect">
            <a:avLst/>
          </a:prstGeom>
          <a:solidFill>
            <a:srgbClr val="003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128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pic>
        <p:nvPicPr>
          <p:cNvPr id="7" name="Picture 6" descr="Background pattern&#10;&#10;AI-generated content may be incorrect.">
            <a:extLst>
              <a:ext uri="{FF2B5EF4-FFF2-40B4-BE49-F238E27FC236}">
                <a16:creationId xmlns:a16="http://schemas.microsoft.com/office/drawing/2014/main" id="{FFF32A9B-B01E-C441-C4B0-CDA4121347EC}"/>
              </a:ext>
            </a:extLst>
          </p:cNvPr>
          <p:cNvPicPr>
            <a:picLocks noChangeAspect="1"/>
          </p:cNvPicPr>
          <p:nvPr userDrawn="1"/>
        </p:nvPicPr>
        <p:blipFill>
          <a:blip r:embed="rId2" cstate="hqprint">
            <a:extLst>
              <a:ext uri="{28A0092B-C50C-407E-A947-70E740481C1C}">
                <a14:useLocalDpi xmlns:a14="http://schemas.microsoft.com/office/drawing/2010/main"/>
              </a:ext>
            </a:extLst>
          </a:blip>
          <a:srcRect l="11095" r="1" b="1"/>
          <a:stretch>
            <a:fillRect/>
          </a:stretch>
        </p:blipFill>
        <p:spPr>
          <a:xfrm>
            <a:off x="20" y="0"/>
            <a:ext cx="12191980" cy="6858000"/>
          </a:xfrm>
          <a:prstGeom prst="rect">
            <a:avLst/>
          </a:prstGeom>
        </p:spPr>
      </p:pic>
      <p:sp>
        <p:nvSpPr>
          <p:cNvPr id="8" name="Rectangle 7">
            <a:extLst>
              <a:ext uri="{FF2B5EF4-FFF2-40B4-BE49-F238E27FC236}">
                <a16:creationId xmlns:a16="http://schemas.microsoft.com/office/drawing/2014/main" id="{9A7DAFF6-BF69-FAB4-E8B2-55F5DFC6F3F9}"/>
              </a:ext>
            </a:extLst>
          </p:cNvPr>
          <p:cNvSpPr/>
          <p:nvPr userDrawn="1"/>
        </p:nvSpPr>
        <p:spPr>
          <a:xfrm>
            <a:off x="0" y="1"/>
            <a:ext cx="12192000" cy="2286000"/>
          </a:xfrm>
          <a:prstGeom prst="rect">
            <a:avLst/>
          </a:prstGeom>
          <a:solidFill>
            <a:srgbClr val="003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AI-generated content may be incorrect.">
            <a:extLst>
              <a:ext uri="{FF2B5EF4-FFF2-40B4-BE49-F238E27FC236}">
                <a16:creationId xmlns:a16="http://schemas.microsoft.com/office/drawing/2014/main" id="{FB080146-056C-B399-56B8-ACB8F3A3AF61}"/>
              </a:ext>
            </a:extLst>
          </p:cNvPr>
          <p:cNvPicPr/>
          <p:nvPr userDrawn="1"/>
        </p:nvPicPr>
        <p:blipFill>
          <a:blip r:embed="rId3" cstate="hqprint">
            <a:extLst>
              <a:ext uri="{28A0092B-C50C-407E-A947-70E740481C1C}">
                <a14:useLocalDpi xmlns:a14="http://schemas.microsoft.com/office/drawing/2010/main"/>
              </a:ext>
            </a:extLst>
          </a:blip>
          <a:stretch>
            <a:fillRect/>
          </a:stretch>
        </p:blipFill>
        <p:spPr>
          <a:xfrm>
            <a:off x="9420481" y="478749"/>
            <a:ext cx="2432514" cy="1381668"/>
          </a:xfrm>
          <a:prstGeom prst="rect">
            <a:avLst/>
          </a:prstGeom>
        </p:spPr>
      </p:pic>
    </p:spTree>
    <p:extLst>
      <p:ext uri="{BB962C8B-B14F-4D97-AF65-F5344CB8AC3E}">
        <p14:creationId xmlns:p14="http://schemas.microsoft.com/office/powerpoint/2010/main" val="3184032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74DFD5-1AA6-D7D9-A2CF-86765CF88823}"/>
              </a:ext>
            </a:extLst>
          </p:cNvPr>
          <p:cNvPicPr>
            <a:picLocks noChangeAspect="1"/>
          </p:cNvPicPr>
          <p:nvPr userDrawn="1"/>
        </p:nvPicPr>
        <p:blipFill>
          <a:blip r:embed="rId2" cstate="email">
            <a:biLevel thresh="75000"/>
            <a:alphaModFix amt="5000"/>
            <a:extLst>
              <a:ext uri="{28A0092B-C50C-407E-A947-70E740481C1C}">
                <a14:useLocalDpi xmlns:a14="http://schemas.microsoft.com/office/drawing/2010/main"/>
              </a:ext>
            </a:extLst>
          </a:blip>
          <a:srcRect l="27392" t="21386" r="27392" b="47217"/>
          <a:stretch>
            <a:fillRect/>
          </a:stretch>
        </p:blipFill>
        <p:spPr>
          <a:xfrm>
            <a:off x="1" y="0"/>
            <a:ext cx="12191999" cy="1273629"/>
          </a:xfrm>
          <a:prstGeom prst="rect">
            <a:avLst/>
          </a:prstGeom>
          <a:noFill/>
          <a:ln w="79375">
            <a:noFill/>
          </a:ln>
        </p:spPr>
      </p:pic>
    </p:spTree>
    <p:extLst>
      <p:ext uri="{BB962C8B-B14F-4D97-AF65-F5344CB8AC3E}">
        <p14:creationId xmlns:p14="http://schemas.microsoft.com/office/powerpoint/2010/main" val="78008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74DFD5-1AA6-D7D9-A2CF-86765CF88823}"/>
              </a:ext>
            </a:extLst>
          </p:cNvPr>
          <p:cNvPicPr>
            <a:picLocks noChangeAspect="1"/>
          </p:cNvPicPr>
          <p:nvPr userDrawn="1"/>
        </p:nvPicPr>
        <p:blipFill>
          <a:blip r:embed="rId2" cstate="email">
            <a:biLevel thresh="75000"/>
            <a:alphaModFix amt="5000"/>
            <a:extLst>
              <a:ext uri="{28A0092B-C50C-407E-A947-70E740481C1C}">
                <a14:useLocalDpi xmlns:a14="http://schemas.microsoft.com/office/drawing/2010/main"/>
              </a:ext>
            </a:extLst>
          </a:blip>
          <a:srcRect l="27392" t="21386" r="27392" b="47217"/>
          <a:stretch>
            <a:fillRect/>
          </a:stretch>
        </p:blipFill>
        <p:spPr>
          <a:xfrm>
            <a:off x="1" y="0"/>
            <a:ext cx="12191999" cy="1273629"/>
          </a:xfrm>
          <a:prstGeom prst="rect">
            <a:avLst/>
          </a:prstGeom>
          <a:noFill/>
          <a:ln w="79375">
            <a:noFill/>
          </a:ln>
        </p:spPr>
      </p:pic>
      <p:sp>
        <p:nvSpPr>
          <p:cNvPr id="2" name="Content Placeholder 2">
            <a:extLst>
              <a:ext uri="{FF2B5EF4-FFF2-40B4-BE49-F238E27FC236}">
                <a16:creationId xmlns:a16="http://schemas.microsoft.com/office/drawing/2014/main" id="{032D71FD-7FD4-B475-3B83-E306EE523DFA}"/>
              </a:ext>
            </a:extLst>
          </p:cNvPr>
          <p:cNvSpPr>
            <a:spLocks noGrp="1"/>
          </p:cNvSpPr>
          <p:nvPr>
            <p:ph idx="4294967295"/>
          </p:nvPr>
        </p:nvSpPr>
        <p:spPr>
          <a:xfrm>
            <a:off x="1008682" y="2929179"/>
            <a:ext cx="9739393" cy="3053167"/>
          </a:xfrm>
        </p:spPr>
        <p:txBody>
          <a:bodyPr>
            <a:normAutofit fontScale="92500" lnSpcReduction="10000"/>
          </a:bodyPr>
          <a:lstStyle/>
          <a:p>
            <a:pPr marL="0" indent="0">
              <a:buNone/>
            </a:pPr>
            <a:r>
              <a:rPr lang="en-US" sz="1800" b="1">
                <a:solidFill>
                  <a:srgbClr val="003867"/>
                </a:solidFill>
                <a:latin typeface="Arial" panose="020B0604020202020204" pitchFamily="34" charset="0"/>
                <a:cs typeface="Arial" panose="020B0604020202020204" pitchFamily="34" charset="0"/>
              </a:rPr>
              <a:t>Main Headings: </a:t>
            </a:r>
            <a:r>
              <a:rPr lang="en-US" sz="1800">
                <a:solidFill>
                  <a:srgbClr val="003867"/>
                </a:solidFill>
                <a:latin typeface="Arial" panose="020B0604020202020204" pitchFamily="34" charset="0"/>
                <a:cs typeface="Arial" panose="020B0604020202020204" pitchFamily="34" charset="0"/>
              </a:rPr>
              <a:t>Arial Bold, 40pt., character spacing-loose</a:t>
            </a:r>
          </a:p>
          <a:p>
            <a:pPr marL="0" indent="0">
              <a:buNone/>
            </a:pPr>
            <a:r>
              <a:rPr lang="en-US" sz="1800" b="1">
                <a:solidFill>
                  <a:srgbClr val="003867"/>
                </a:solidFill>
                <a:latin typeface="Arial" panose="020B0604020202020204" pitchFamily="34" charset="0"/>
                <a:cs typeface="Arial" panose="020B0604020202020204" pitchFamily="34" charset="0"/>
              </a:rPr>
              <a:t>Sub Headings:</a:t>
            </a:r>
            <a:r>
              <a:rPr lang="en-US" sz="1800">
                <a:solidFill>
                  <a:srgbClr val="003867"/>
                </a:solidFill>
                <a:latin typeface="Arial" panose="020B0604020202020204" pitchFamily="34" charset="0"/>
                <a:cs typeface="Arial" panose="020B0604020202020204" pitchFamily="34" charset="0"/>
              </a:rPr>
              <a:t> Arial Bold, 16pt., character spacing-loose</a:t>
            </a:r>
          </a:p>
          <a:p>
            <a:pPr marL="0" indent="0">
              <a:buNone/>
            </a:pPr>
            <a:r>
              <a:rPr lang="en-US" sz="1800" b="1">
                <a:solidFill>
                  <a:srgbClr val="003867"/>
                </a:solidFill>
                <a:latin typeface="Arial" panose="020B0604020202020204" pitchFamily="34" charset="0"/>
                <a:cs typeface="Arial" panose="020B0604020202020204" pitchFamily="34" charset="0"/>
              </a:rPr>
              <a:t>Text: </a:t>
            </a:r>
            <a:r>
              <a:rPr lang="en-US" sz="1800">
                <a:solidFill>
                  <a:srgbClr val="003867"/>
                </a:solidFill>
                <a:latin typeface="Arial" panose="020B0604020202020204" pitchFamily="34" charset="0"/>
                <a:cs typeface="Arial" panose="020B0604020202020204" pitchFamily="34" charset="0"/>
              </a:rPr>
              <a:t>Arial Regular, Arial Bold, 14-18pt., character spacing- regular</a:t>
            </a:r>
          </a:p>
          <a:p>
            <a:pPr marL="0" indent="0">
              <a:buNone/>
            </a:pPr>
            <a:endParaRPr lang="en-US" sz="1800">
              <a:solidFill>
                <a:srgbClr val="003867"/>
              </a:solidFill>
              <a:latin typeface="Arial" panose="020B0604020202020204" pitchFamily="34" charset="0"/>
              <a:cs typeface="Arial" panose="020B0604020202020204" pitchFamily="34" charset="0"/>
            </a:endParaRPr>
          </a:p>
          <a:p>
            <a:pPr marL="0" indent="0">
              <a:buNone/>
            </a:pPr>
            <a:r>
              <a:rPr lang="en-US" sz="1800" b="1">
                <a:solidFill>
                  <a:srgbClr val="003867"/>
                </a:solidFill>
                <a:latin typeface="Arial" panose="020B0604020202020204" pitchFamily="34" charset="0"/>
                <a:cs typeface="Arial" panose="020B0604020202020204" pitchFamily="34" charset="0"/>
              </a:rPr>
              <a:t>KYTC Colors: </a:t>
            </a:r>
            <a:r>
              <a:rPr lang="en-US" sz="1800">
                <a:solidFill>
                  <a:srgbClr val="003867"/>
                </a:solidFill>
                <a:latin typeface="Arial" panose="020B0604020202020204" pitchFamily="34" charset="0"/>
                <a:cs typeface="Arial" panose="020B0604020202020204" pitchFamily="34" charset="0"/>
              </a:rPr>
              <a:t>Dark Blue (Hex #003867), Light Blue (Hex #5EB3E4), Yellow (Hex #FFC600)</a:t>
            </a:r>
          </a:p>
          <a:p>
            <a:pPr marL="0" indent="0">
              <a:buNone/>
            </a:pPr>
            <a:r>
              <a:rPr lang="en-US" sz="1800">
                <a:solidFill>
                  <a:srgbClr val="003867"/>
                </a:solidFill>
                <a:latin typeface="Arial" panose="020B0604020202020204" pitchFamily="34" charset="0"/>
                <a:cs typeface="Arial" panose="020B0604020202020204" pitchFamily="34" charset="0"/>
              </a:rPr>
              <a:t>To change a photo on any slide: select the photo, click the picture format tab, select “change picture,” and select “from a file,” and replace with your chosen file. If adjustments need to be made, go to “crop” and move the photo to be framed within the box.</a:t>
            </a:r>
          </a:p>
          <a:p>
            <a:pPr marL="0" indent="0">
              <a:buNone/>
            </a:pPr>
            <a:endParaRPr lang="en-US" sz="1800">
              <a:solidFill>
                <a:srgbClr val="003867"/>
              </a:solidFill>
              <a:latin typeface="Arial" panose="020B0604020202020204" pitchFamily="34" charset="0"/>
              <a:cs typeface="Arial" panose="020B0604020202020204" pitchFamily="34" charset="0"/>
            </a:endParaRPr>
          </a:p>
          <a:p>
            <a:pPr marL="0" indent="0">
              <a:buNone/>
            </a:pPr>
            <a:r>
              <a:rPr lang="en-US" sz="1800">
                <a:solidFill>
                  <a:srgbClr val="003867"/>
                </a:solidFill>
                <a:latin typeface="Arial" panose="020B0604020202020204" pitchFamily="34" charset="0"/>
                <a:cs typeface="Arial" panose="020B0604020202020204" pitchFamily="34" charset="0"/>
              </a:rPr>
              <a:t>Look in the notes section on each slide for specific instructions.</a:t>
            </a:r>
          </a:p>
        </p:txBody>
      </p:sp>
      <p:sp>
        <p:nvSpPr>
          <p:cNvPr id="3" name="Rectangle 2">
            <a:extLst>
              <a:ext uri="{FF2B5EF4-FFF2-40B4-BE49-F238E27FC236}">
                <a16:creationId xmlns:a16="http://schemas.microsoft.com/office/drawing/2014/main" id="{261BF7AF-B142-8CAF-E285-4E94636941DF}"/>
              </a:ext>
            </a:extLst>
          </p:cNvPr>
          <p:cNvSpPr/>
          <p:nvPr userDrawn="1"/>
        </p:nvSpPr>
        <p:spPr>
          <a:xfrm>
            <a:off x="1008682" y="1793263"/>
            <a:ext cx="6600986" cy="914400"/>
          </a:xfrm>
          <a:prstGeom prst="rect">
            <a:avLst/>
          </a:prstGeom>
          <a:solidFill>
            <a:srgbClr val="5EB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300">
                <a:solidFill>
                  <a:schemeClr val="bg1"/>
                </a:solidFill>
                <a:latin typeface="Arial" panose="020B0604020202020204" pitchFamily="34" charset="0"/>
                <a:cs typeface="Arial" panose="020B0604020202020204" pitchFamily="34" charset="0"/>
              </a:rPr>
              <a:t>DESIGN STANDARDS</a:t>
            </a:r>
          </a:p>
        </p:txBody>
      </p:sp>
      <p:sp>
        <p:nvSpPr>
          <p:cNvPr id="4" name="Rectangle 3">
            <a:extLst>
              <a:ext uri="{FF2B5EF4-FFF2-40B4-BE49-F238E27FC236}">
                <a16:creationId xmlns:a16="http://schemas.microsoft.com/office/drawing/2014/main" id="{7A64C979-296D-7A19-3DBE-755796CEF5FD}"/>
              </a:ext>
            </a:extLst>
          </p:cNvPr>
          <p:cNvSpPr/>
          <p:nvPr userDrawn="1"/>
        </p:nvSpPr>
        <p:spPr>
          <a:xfrm>
            <a:off x="1008682" y="992625"/>
            <a:ext cx="4322736" cy="579122"/>
          </a:xfrm>
          <a:prstGeom prst="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300">
                <a:latin typeface="Arial" panose="020B0604020202020204" pitchFamily="34" charset="0"/>
                <a:cs typeface="Arial" panose="020B0604020202020204" pitchFamily="34" charset="0"/>
              </a:rPr>
              <a:t>DELETE OR HIDE THIS SLIDE</a:t>
            </a:r>
          </a:p>
        </p:txBody>
      </p:sp>
    </p:spTree>
    <p:extLst>
      <p:ext uri="{BB962C8B-B14F-4D97-AF65-F5344CB8AC3E}">
        <p14:creationId xmlns:p14="http://schemas.microsoft.com/office/powerpoint/2010/main" val="2801372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A82EAE-6DDB-79E7-9C2F-0E8EA0059467}"/>
              </a:ext>
            </a:extLst>
          </p:cNvPr>
          <p:cNvSpPr/>
          <p:nvPr userDrawn="1"/>
        </p:nvSpPr>
        <p:spPr>
          <a:xfrm flipV="1">
            <a:off x="0" y="0"/>
            <a:ext cx="12189156" cy="1866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17A5A1-6637-3815-F79E-3CD111BC44DC}"/>
              </a:ext>
            </a:extLst>
          </p:cNvPr>
          <p:cNvPicPr>
            <a:picLocks noChangeAspect="1"/>
          </p:cNvPicPr>
          <p:nvPr userDrawn="1"/>
        </p:nvPicPr>
        <p:blipFill>
          <a:blip r:embed="rId2"/>
          <a:stretch>
            <a:fillRect/>
          </a:stretch>
        </p:blipFill>
        <p:spPr>
          <a:xfrm>
            <a:off x="-72746" y="6008914"/>
            <a:ext cx="12337493" cy="849086"/>
          </a:xfrm>
          <a:prstGeom prst="rect">
            <a:avLst/>
          </a:prstGeom>
        </p:spPr>
      </p:pic>
    </p:spTree>
    <p:extLst>
      <p:ext uri="{BB962C8B-B14F-4D97-AF65-F5344CB8AC3E}">
        <p14:creationId xmlns:p14="http://schemas.microsoft.com/office/powerpoint/2010/main" val="1119382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A82EAE-6DDB-79E7-9C2F-0E8EA0059467}"/>
              </a:ext>
            </a:extLst>
          </p:cNvPr>
          <p:cNvSpPr/>
          <p:nvPr userDrawn="1"/>
        </p:nvSpPr>
        <p:spPr>
          <a:xfrm flipV="1">
            <a:off x="0" y="0"/>
            <a:ext cx="12189156" cy="13214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17A5A1-6637-3815-F79E-3CD111BC44DC}"/>
              </a:ext>
            </a:extLst>
          </p:cNvPr>
          <p:cNvPicPr>
            <a:picLocks noChangeAspect="1"/>
          </p:cNvPicPr>
          <p:nvPr userDrawn="1"/>
        </p:nvPicPr>
        <p:blipFill>
          <a:blip r:embed="rId2"/>
          <a:stretch>
            <a:fillRect/>
          </a:stretch>
        </p:blipFill>
        <p:spPr>
          <a:xfrm>
            <a:off x="-72746" y="6008914"/>
            <a:ext cx="12337493" cy="849086"/>
          </a:xfrm>
          <a:prstGeom prst="rect">
            <a:avLst/>
          </a:prstGeom>
        </p:spPr>
      </p:pic>
    </p:spTree>
    <p:extLst>
      <p:ext uri="{BB962C8B-B14F-4D97-AF65-F5344CB8AC3E}">
        <p14:creationId xmlns:p14="http://schemas.microsoft.com/office/powerpoint/2010/main" val="3314024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052799-B7B9-9F15-1460-2B1D669CD68A}"/>
              </a:ext>
            </a:extLst>
          </p:cNvPr>
          <p:cNvSpPr/>
          <p:nvPr userDrawn="1"/>
        </p:nvSpPr>
        <p:spPr>
          <a:xfrm>
            <a:off x="-1" y="928869"/>
            <a:ext cx="6461075" cy="50002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891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53FFCA-96AC-ED2E-1AC6-5CE93885493D}"/>
              </a:ext>
            </a:extLst>
          </p:cNvPr>
          <p:cNvSpPr/>
          <p:nvPr userDrawn="1"/>
        </p:nvSpPr>
        <p:spPr>
          <a:xfrm>
            <a:off x="0" y="0"/>
            <a:ext cx="12192000" cy="6858000"/>
          </a:xfrm>
          <a:prstGeom prst="rect">
            <a:avLst/>
          </a:prstGeom>
          <a:solidFill>
            <a:srgbClr val="003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9BD88F7-C535-44AD-135E-21B8867F2BC5}"/>
              </a:ext>
            </a:extLst>
          </p:cNvPr>
          <p:cNvPicPr>
            <a:picLocks noChangeAspect="1"/>
          </p:cNvPicPr>
          <p:nvPr userDrawn="1"/>
        </p:nvPicPr>
        <p:blipFill>
          <a:blip r:embed="rId2"/>
          <a:stretch>
            <a:fillRect/>
          </a:stretch>
        </p:blipFill>
        <p:spPr>
          <a:xfrm>
            <a:off x="-72746" y="6008914"/>
            <a:ext cx="12337493" cy="849086"/>
          </a:xfrm>
          <a:prstGeom prst="rect">
            <a:avLst/>
          </a:prstGeom>
        </p:spPr>
      </p:pic>
    </p:spTree>
    <p:extLst>
      <p:ext uri="{BB962C8B-B14F-4D97-AF65-F5344CB8AC3E}">
        <p14:creationId xmlns:p14="http://schemas.microsoft.com/office/powerpoint/2010/main" val="3829597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2E1C82-3E0B-CBCB-C519-A71FE406BCE0}"/>
              </a:ext>
            </a:extLst>
          </p:cNvPr>
          <p:cNvSpPr/>
          <p:nvPr userDrawn="1"/>
        </p:nvSpPr>
        <p:spPr>
          <a:xfrm>
            <a:off x="0" y="0"/>
            <a:ext cx="12192000" cy="6858000"/>
          </a:xfrm>
          <a:prstGeom prst="rect">
            <a:avLst/>
          </a:prstGeom>
          <a:solidFill>
            <a:srgbClr val="003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EB3E4"/>
              </a:solidFill>
            </a:endParaRPr>
          </a:p>
        </p:txBody>
      </p:sp>
      <p:pic>
        <p:nvPicPr>
          <p:cNvPr id="7" name="Picture 6">
            <a:extLst>
              <a:ext uri="{FF2B5EF4-FFF2-40B4-BE49-F238E27FC236}">
                <a16:creationId xmlns:a16="http://schemas.microsoft.com/office/drawing/2014/main" id="{05B4AA04-F0B1-DC20-28A9-E1BDD1F630B4}"/>
              </a:ext>
            </a:extLst>
          </p:cNvPr>
          <p:cNvPicPr>
            <a:picLocks noChangeAspect="1"/>
          </p:cNvPicPr>
          <p:nvPr userDrawn="1"/>
        </p:nvPicPr>
        <p:blipFill>
          <a:blip r:embed="rId2" cstate="email">
            <a:biLevel thresh="50000"/>
            <a:alphaModFix amt="5000"/>
            <a:extLst>
              <a:ext uri="{28A0092B-C50C-407E-A947-70E740481C1C}">
                <a14:useLocalDpi xmlns:a14="http://schemas.microsoft.com/office/drawing/2010/main"/>
              </a:ext>
            </a:extLst>
          </a:blip>
          <a:srcRect l="27392" t="21386" r="27392" b="18696"/>
          <a:stretch>
            <a:fillRect/>
          </a:stretch>
        </p:blipFill>
        <p:spPr>
          <a:xfrm>
            <a:off x="1" y="0"/>
            <a:ext cx="12191999" cy="2430585"/>
          </a:xfrm>
          <a:prstGeom prst="rect">
            <a:avLst/>
          </a:prstGeom>
        </p:spPr>
      </p:pic>
    </p:spTree>
    <p:extLst>
      <p:ext uri="{BB962C8B-B14F-4D97-AF65-F5344CB8AC3E}">
        <p14:creationId xmlns:p14="http://schemas.microsoft.com/office/powerpoint/2010/main" val="129070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62FA7D-7251-A279-5605-EE2627B6894D}"/>
              </a:ext>
            </a:extLst>
          </p:cNvPr>
          <p:cNvSpPr/>
          <p:nvPr userDrawn="1"/>
        </p:nvSpPr>
        <p:spPr>
          <a:xfrm>
            <a:off x="7124615" y="1"/>
            <a:ext cx="506738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6D75926-8123-6A9D-13F3-3D209651A7E6}"/>
              </a:ext>
            </a:extLst>
          </p:cNvPr>
          <p:cNvPicPr>
            <a:picLocks noChangeAspect="1"/>
          </p:cNvPicPr>
          <p:nvPr userDrawn="1"/>
        </p:nvPicPr>
        <p:blipFill>
          <a:blip r:embed="rId2"/>
          <a:stretch>
            <a:fillRect/>
          </a:stretch>
        </p:blipFill>
        <p:spPr>
          <a:xfrm>
            <a:off x="-72746" y="6008914"/>
            <a:ext cx="12337493" cy="849086"/>
          </a:xfrm>
          <a:prstGeom prst="rect">
            <a:avLst/>
          </a:prstGeom>
        </p:spPr>
      </p:pic>
    </p:spTree>
    <p:extLst>
      <p:ext uri="{BB962C8B-B14F-4D97-AF65-F5344CB8AC3E}">
        <p14:creationId xmlns:p14="http://schemas.microsoft.com/office/powerpoint/2010/main" val="217837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E8FCDC-0462-967C-EAA8-D348C7DB77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1B76C1-0752-764C-F0DD-80B9B26799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99279D-01A0-A57C-375C-7F093CCE9B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07420DC-E34A-0F42-84E1-F26323CA457E}" type="datetimeFigureOut">
              <a:rPr lang="en-US" smtClean="0"/>
              <a:t>6/1/2026</a:t>
            </a:fld>
            <a:endParaRPr lang="en-US"/>
          </a:p>
        </p:txBody>
      </p:sp>
      <p:sp>
        <p:nvSpPr>
          <p:cNvPr id="5" name="Footer Placeholder 4">
            <a:extLst>
              <a:ext uri="{FF2B5EF4-FFF2-40B4-BE49-F238E27FC236}">
                <a16:creationId xmlns:a16="http://schemas.microsoft.com/office/drawing/2014/main" id="{5AFEF66C-C20E-07E0-6047-58DF9E4C11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85F814-DAA9-CBEB-713C-97ADA31EE7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29BAED2-F3C0-EA45-93FF-433AD1AD4A10}" type="slidenum">
              <a:rPr lang="en-US" smtClean="0"/>
              <a:t>‹#›</a:t>
            </a:fld>
            <a:endParaRPr lang="en-US"/>
          </a:p>
        </p:txBody>
      </p:sp>
    </p:spTree>
    <p:extLst>
      <p:ext uri="{BB962C8B-B14F-4D97-AF65-F5344CB8AC3E}">
        <p14:creationId xmlns:p14="http://schemas.microsoft.com/office/powerpoint/2010/main" val="3649308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51" r:id="rId4"/>
    <p:sldLayoutId id="2147483667" r:id="rId5"/>
    <p:sldLayoutId id="2147483652" r:id="rId6"/>
    <p:sldLayoutId id="2147483653" r:id="rId7"/>
    <p:sldLayoutId id="2147483654" r:id="rId8"/>
    <p:sldLayoutId id="2147483655" r:id="rId9"/>
    <p:sldLayoutId id="2147483660" r:id="rId10"/>
    <p:sldLayoutId id="2147483663" r:id="rId11"/>
    <p:sldLayoutId id="2147483656" r:id="rId12"/>
    <p:sldLayoutId id="2147483657" r:id="rId13"/>
    <p:sldLayoutId id="2147483666" r:id="rId14"/>
    <p:sldLayoutId id="2147483664" r:id="rId15"/>
    <p:sldLayoutId id="2147483669" r:id="rId16"/>
    <p:sldLayoutId id="2147483658" r:id="rId17"/>
    <p:sldLayoutId id="2147483659" r:id="rId18"/>
    <p:sldLayoutId id="2147483668"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47A283-182C-CF84-162A-2CE7DDEB7146}"/>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AA0499B9-F164-B98F-763B-C3F9066672FA}"/>
              </a:ext>
            </a:extLst>
          </p:cNvPr>
          <p:cNvGrpSpPr/>
          <p:nvPr/>
        </p:nvGrpSpPr>
        <p:grpSpPr>
          <a:xfrm>
            <a:off x="1173479" y="1973580"/>
            <a:ext cx="6051185" cy="2571410"/>
            <a:chOff x="1173478" y="1973580"/>
            <a:chExt cx="6051185" cy="2571410"/>
          </a:xfrm>
        </p:grpSpPr>
        <p:sp>
          <p:nvSpPr>
            <p:cNvPr id="5" name="Rectangle 4">
              <a:extLst>
                <a:ext uri="{FF2B5EF4-FFF2-40B4-BE49-F238E27FC236}">
                  <a16:creationId xmlns:a16="http://schemas.microsoft.com/office/drawing/2014/main" id="{DFA859ED-0A3D-B53B-DB35-28662E5FF548}"/>
                </a:ext>
              </a:extLst>
            </p:cNvPr>
            <p:cNvSpPr/>
            <p:nvPr/>
          </p:nvSpPr>
          <p:spPr>
            <a:xfrm>
              <a:off x="1173478" y="2804161"/>
              <a:ext cx="6051185" cy="914400"/>
            </a:xfrm>
            <a:prstGeom prst="rect">
              <a:avLst/>
            </a:prstGeom>
            <a:solidFill>
              <a:srgbClr val="00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300" dirty="0">
                  <a:solidFill>
                    <a:schemeClr val="bg1"/>
                  </a:solidFill>
                  <a:latin typeface="Arial" panose="020B0604020202020204" pitchFamily="34" charset="0"/>
                  <a:cs typeface="Arial" panose="020B0604020202020204" pitchFamily="34" charset="0"/>
                </a:rPr>
                <a:t>KAVIS- E-titles/Liens</a:t>
              </a:r>
            </a:p>
          </p:txBody>
        </p:sp>
        <p:sp>
          <p:nvSpPr>
            <p:cNvPr id="6" name="Rectangle 5">
              <a:extLst>
                <a:ext uri="{FF2B5EF4-FFF2-40B4-BE49-F238E27FC236}">
                  <a16:creationId xmlns:a16="http://schemas.microsoft.com/office/drawing/2014/main" id="{2868CD84-9FCD-6D8D-4450-AE4B3D39A137}"/>
                </a:ext>
              </a:extLst>
            </p:cNvPr>
            <p:cNvSpPr/>
            <p:nvPr/>
          </p:nvSpPr>
          <p:spPr>
            <a:xfrm>
              <a:off x="1173478" y="3970020"/>
              <a:ext cx="4240494" cy="574970"/>
            </a:xfrm>
            <a:prstGeom prst="rect">
              <a:avLst/>
            </a:prstGeom>
            <a:solidFill>
              <a:srgbClr val="00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300" dirty="0">
                  <a:solidFill>
                    <a:schemeClr val="bg1"/>
                  </a:solidFill>
                  <a:latin typeface="Arial" panose="020B0604020202020204" pitchFamily="34" charset="0"/>
                  <a:cs typeface="Arial" panose="020B0604020202020204" pitchFamily="34" charset="0"/>
                </a:rPr>
                <a:t>Heather Stout</a:t>
              </a:r>
            </a:p>
          </p:txBody>
        </p:sp>
        <p:sp>
          <p:nvSpPr>
            <p:cNvPr id="7" name="Rectangle 6">
              <a:extLst>
                <a:ext uri="{FF2B5EF4-FFF2-40B4-BE49-F238E27FC236}">
                  <a16:creationId xmlns:a16="http://schemas.microsoft.com/office/drawing/2014/main" id="{44015DD2-C9FD-F0B6-2F9F-20B42356E2DB}"/>
                </a:ext>
              </a:extLst>
            </p:cNvPr>
            <p:cNvSpPr/>
            <p:nvPr/>
          </p:nvSpPr>
          <p:spPr>
            <a:xfrm>
              <a:off x="1173479" y="1973580"/>
              <a:ext cx="4820921" cy="579122"/>
            </a:xfrm>
            <a:prstGeom prst="rect">
              <a:avLst/>
            </a:prstGeom>
            <a:solidFill>
              <a:srgbClr val="5EB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300" dirty="0">
                  <a:latin typeface="Arial" panose="020B0604020202020204" pitchFamily="34" charset="0"/>
                  <a:cs typeface="Arial" panose="020B0604020202020204" pitchFamily="34" charset="0"/>
                </a:rPr>
                <a:t>Interim Joint Transportation Committee</a:t>
              </a:r>
            </a:p>
          </p:txBody>
        </p:sp>
      </p:grpSp>
      <p:sp>
        <p:nvSpPr>
          <p:cNvPr id="13" name="TextBox 12">
            <a:extLst>
              <a:ext uri="{FF2B5EF4-FFF2-40B4-BE49-F238E27FC236}">
                <a16:creationId xmlns:a16="http://schemas.microsoft.com/office/drawing/2014/main" id="{3EB62F24-A2A3-C80B-3F87-3DC36C370177}"/>
              </a:ext>
            </a:extLst>
          </p:cNvPr>
          <p:cNvSpPr txBox="1"/>
          <p:nvPr/>
        </p:nvSpPr>
        <p:spPr>
          <a:xfrm>
            <a:off x="6883400" y="259767"/>
            <a:ext cx="5086824" cy="307456"/>
          </a:xfrm>
          <a:prstGeom prst="rect">
            <a:avLst/>
          </a:prstGeom>
          <a:noFill/>
        </p:spPr>
        <p:txBody>
          <a:bodyPr wrap="square">
            <a:spAutoFit/>
          </a:bodyPr>
          <a:lstStyle/>
          <a:p>
            <a:pPr marL="0" marR="0" algn="r">
              <a:lnSpc>
                <a:spcPct val="130000"/>
              </a:lnSpc>
              <a:spcAft>
                <a:spcPts val="600"/>
              </a:spcAft>
            </a:pPr>
            <a:r>
              <a:rPr lang="en-US" sz="1200" b="1" spc="300" dirty="0">
                <a:solidFill>
                  <a:srgbClr val="003867"/>
                </a:solidFill>
                <a:effectLst/>
                <a:latin typeface="Arial" panose="020B0604020202020204" pitchFamily="34" charset="0"/>
                <a:ea typeface="Cambria" panose="02040503050406030204" pitchFamily="18" charset="0"/>
              </a:rPr>
              <a:t>FRANKFORT, KY | JUNE 2, 2026</a:t>
            </a:r>
          </a:p>
        </p:txBody>
      </p:sp>
    </p:spTree>
    <p:extLst>
      <p:ext uri="{BB962C8B-B14F-4D97-AF65-F5344CB8AC3E}">
        <p14:creationId xmlns:p14="http://schemas.microsoft.com/office/powerpoint/2010/main" val="451028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16548-8FCC-D878-D075-CF25B141D8CC}"/>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DE70765A-6CF2-7682-F37A-F076FB028A82}"/>
              </a:ext>
            </a:extLst>
          </p:cNvPr>
          <p:cNvSpPr txBox="1"/>
          <p:nvPr/>
        </p:nvSpPr>
        <p:spPr>
          <a:xfrm>
            <a:off x="746618" y="2009724"/>
            <a:ext cx="7535232" cy="1815882"/>
          </a:xfrm>
          <a:prstGeom prst="rect">
            <a:avLst/>
          </a:prstGeom>
          <a:noFill/>
        </p:spPr>
        <p:txBody>
          <a:bodyPr wrap="square" rtlCol="0">
            <a:spAutoFit/>
          </a:bodyPr>
          <a:lstStyle/>
          <a:p>
            <a:r>
              <a:rPr lang="en-US" sz="1600" dirty="0">
                <a:solidFill>
                  <a:srgbClr val="003867"/>
                </a:solidFill>
                <a:latin typeface="Arial" panose="020B0604020202020204" pitchFamily="34" charset="0"/>
                <a:cs typeface="Arial" panose="020B0604020202020204" pitchFamily="34" charset="0"/>
              </a:rPr>
              <a:t>The KY Electronic Lien and Titling System was established in HB 284 during the 2022 session. </a:t>
            </a:r>
          </a:p>
          <a:p>
            <a:endParaRPr lang="en-US" sz="1600" dirty="0">
              <a:solidFill>
                <a:srgbClr val="003867"/>
              </a:solidFill>
              <a:latin typeface="Arial" panose="020B0604020202020204" pitchFamily="34" charset="0"/>
              <a:cs typeface="Arial" panose="020B0604020202020204" pitchFamily="34" charset="0"/>
            </a:endParaRPr>
          </a:p>
          <a:p>
            <a:r>
              <a:rPr lang="en-US" sz="1600" b="1" dirty="0">
                <a:solidFill>
                  <a:srgbClr val="003867"/>
                </a:solidFill>
                <a:latin typeface="Arial" panose="020B0604020202020204" pitchFamily="34" charset="0"/>
                <a:cs typeface="Arial" panose="020B0604020202020204" pitchFamily="34" charset="0"/>
              </a:rPr>
              <a:t>January 2023 </a:t>
            </a:r>
            <a:r>
              <a:rPr lang="en-US" sz="1600" dirty="0">
                <a:solidFill>
                  <a:srgbClr val="003867"/>
                </a:solidFill>
                <a:latin typeface="Arial" panose="020B0604020202020204" pitchFamily="34" charset="0"/>
                <a:cs typeface="Arial" panose="020B0604020202020204" pitchFamily="34" charset="0"/>
              </a:rPr>
              <a:t>- KYTC contracted with Tyler Technologies and Champ Titles to establish the integration between KAVIS and dealers.  </a:t>
            </a:r>
            <a:br>
              <a:rPr lang="en-US" sz="1600" dirty="0">
                <a:solidFill>
                  <a:srgbClr val="003867"/>
                </a:solidFill>
                <a:latin typeface="Arial" panose="020B0604020202020204" pitchFamily="34" charset="0"/>
                <a:cs typeface="Arial" panose="020B0604020202020204" pitchFamily="34" charset="0"/>
              </a:rPr>
            </a:br>
            <a:r>
              <a:rPr lang="en-US" sz="1600" b="1" dirty="0">
                <a:solidFill>
                  <a:srgbClr val="003867"/>
                </a:solidFill>
                <a:latin typeface="Arial" panose="020B0604020202020204" pitchFamily="34" charset="0"/>
                <a:cs typeface="Arial" panose="020B0604020202020204" pitchFamily="34" charset="0"/>
              </a:rPr>
              <a:t>Summer 2024 </a:t>
            </a:r>
            <a:r>
              <a:rPr lang="en-US" sz="1600" dirty="0">
                <a:solidFill>
                  <a:srgbClr val="003867"/>
                </a:solidFill>
                <a:latin typeface="Arial" panose="020B0604020202020204" pitchFamily="34" charset="0"/>
                <a:cs typeface="Arial" panose="020B0604020202020204" pitchFamily="34" charset="0"/>
              </a:rPr>
              <a:t>– Started KYELT implementation (had to occur after Jan. 1 statewide launch of KAVIS)</a:t>
            </a:r>
          </a:p>
        </p:txBody>
      </p:sp>
      <p:sp>
        <p:nvSpPr>
          <p:cNvPr id="14" name="Rectangle 13">
            <a:extLst>
              <a:ext uri="{FF2B5EF4-FFF2-40B4-BE49-F238E27FC236}">
                <a16:creationId xmlns:a16="http://schemas.microsoft.com/office/drawing/2014/main" id="{810D2348-B94C-C64D-4E20-A09F2E3A67C2}"/>
              </a:ext>
            </a:extLst>
          </p:cNvPr>
          <p:cNvSpPr/>
          <p:nvPr/>
        </p:nvSpPr>
        <p:spPr>
          <a:xfrm>
            <a:off x="746618" y="817489"/>
            <a:ext cx="4810444" cy="914400"/>
          </a:xfrm>
          <a:prstGeom prst="rect">
            <a:avLst/>
          </a:prstGeom>
          <a:solidFill>
            <a:srgbClr val="00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300" dirty="0">
                <a:solidFill>
                  <a:schemeClr val="bg1"/>
                </a:solidFill>
                <a:latin typeface="Arial" panose="020B0604020202020204" pitchFamily="34" charset="0"/>
                <a:cs typeface="Arial" panose="020B0604020202020204" pitchFamily="34" charset="0"/>
              </a:rPr>
              <a:t>KYELT</a:t>
            </a:r>
          </a:p>
        </p:txBody>
      </p:sp>
      <p:sp>
        <p:nvSpPr>
          <p:cNvPr id="2" name="TextBox 1">
            <a:extLst>
              <a:ext uri="{FF2B5EF4-FFF2-40B4-BE49-F238E27FC236}">
                <a16:creationId xmlns:a16="http://schemas.microsoft.com/office/drawing/2014/main" id="{0E4831E8-9AB4-C2E5-4357-935F2D22FA38}"/>
              </a:ext>
            </a:extLst>
          </p:cNvPr>
          <p:cNvSpPr txBox="1"/>
          <p:nvPr/>
        </p:nvSpPr>
        <p:spPr>
          <a:xfrm>
            <a:off x="746618" y="3976732"/>
            <a:ext cx="3253563" cy="923330"/>
          </a:xfrm>
          <a:prstGeom prst="rect">
            <a:avLst/>
          </a:prstGeom>
          <a:noFill/>
        </p:spPr>
        <p:txBody>
          <a:bodyPr wrap="square" rtlCol="0">
            <a:spAutoFit/>
          </a:bodyPr>
          <a:lstStyle/>
          <a:p>
            <a:pPr marL="285750" indent="-285750">
              <a:buClr>
                <a:srgbClr val="FFC600"/>
              </a:buClr>
              <a:buSzPct val="95000"/>
              <a:buFont typeface="Wingdings" pitchFamily="2" charset="2"/>
              <a:buChar char="§"/>
            </a:pPr>
            <a:r>
              <a:rPr lang="en-US" dirty="0">
                <a:solidFill>
                  <a:srgbClr val="003867"/>
                </a:solidFill>
                <a:latin typeface="Arial" panose="020B0604020202020204" pitchFamily="34" charset="0"/>
                <a:cs typeface="Arial" panose="020B0604020202020204" pitchFamily="34" charset="0"/>
              </a:rPr>
              <a:t>278 dealers approved</a:t>
            </a:r>
          </a:p>
          <a:p>
            <a:pPr marL="285750" indent="-285750">
              <a:buClr>
                <a:srgbClr val="FFC600"/>
              </a:buClr>
              <a:buSzPct val="95000"/>
              <a:buFont typeface="Wingdings" pitchFamily="2" charset="2"/>
              <a:buChar char="§"/>
            </a:pPr>
            <a:r>
              <a:rPr lang="en-US" dirty="0">
                <a:solidFill>
                  <a:srgbClr val="003867"/>
                </a:solidFill>
                <a:latin typeface="Arial" panose="020B0604020202020204" pitchFamily="34" charset="0"/>
                <a:cs typeface="Arial" panose="020B0604020202020204" pitchFamily="34" charset="0"/>
              </a:rPr>
              <a:t>220 dealers onboarded</a:t>
            </a:r>
          </a:p>
          <a:p>
            <a:pPr marL="285750" indent="-285750">
              <a:buClr>
                <a:srgbClr val="FFC600"/>
              </a:buClr>
              <a:buSzPct val="95000"/>
              <a:buFont typeface="Wingdings" pitchFamily="2" charset="2"/>
              <a:buChar char="§"/>
            </a:pPr>
            <a:r>
              <a:rPr lang="en-US" dirty="0">
                <a:solidFill>
                  <a:srgbClr val="003867"/>
                </a:solidFill>
                <a:latin typeface="Arial" panose="020B0604020202020204" pitchFamily="34" charset="0"/>
                <a:cs typeface="Arial" panose="020B0604020202020204" pitchFamily="34" charset="0"/>
              </a:rPr>
              <a:t>67,906 approved titles </a:t>
            </a:r>
          </a:p>
        </p:txBody>
      </p:sp>
      <p:sp>
        <p:nvSpPr>
          <p:cNvPr id="4" name="TextBox 3">
            <a:extLst>
              <a:ext uri="{FF2B5EF4-FFF2-40B4-BE49-F238E27FC236}">
                <a16:creationId xmlns:a16="http://schemas.microsoft.com/office/drawing/2014/main" id="{91C83FB8-AEE9-669F-61DB-BE08A7522F33}"/>
              </a:ext>
            </a:extLst>
          </p:cNvPr>
          <p:cNvSpPr txBox="1"/>
          <p:nvPr/>
        </p:nvSpPr>
        <p:spPr>
          <a:xfrm>
            <a:off x="3737646" y="3976732"/>
            <a:ext cx="4716708" cy="923330"/>
          </a:xfrm>
          <a:prstGeom prst="rect">
            <a:avLst/>
          </a:prstGeom>
          <a:noFill/>
        </p:spPr>
        <p:txBody>
          <a:bodyPr wrap="square">
            <a:spAutoFit/>
          </a:bodyPr>
          <a:lstStyle/>
          <a:p>
            <a:pPr marL="285750" indent="-285750">
              <a:buClr>
                <a:srgbClr val="FFC600"/>
              </a:buClr>
              <a:buSzPct val="95000"/>
              <a:buFont typeface="Wingdings" pitchFamily="2" charset="2"/>
              <a:buChar char="§"/>
            </a:pPr>
            <a:r>
              <a:rPr lang="en-US" dirty="0">
                <a:solidFill>
                  <a:srgbClr val="003867"/>
                </a:solidFill>
                <a:latin typeface="Arial" panose="020B0604020202020204" pitchFamily="34" charset="0"/>
                <a:cs typeface="Arial" panose="020B0604020202020204" pitchFamily="34" charset="0"/>
              </a:rPr>
              <a:t>15,419 approved in April of 2026</a:t>
            </a:r>
          </a:p>
          <a:p>
            <a:pPr marL="285750" indent="-285750">
              <a:buClr>
                <a:srgbClr val="FFC600"/>
              </a:buClr>
              <a:buSzPct val="95000"/>
              <a:buFont typeface="Wingdings" pitchFamily="2" charset="2"/>
              <a:buChar char="§"/>
            </a:pPr>
            <a:r>
              <a:rPr lang="en-US" dirty="0">
                <a:solidFill>
                  <a:srgbClr val="003867"/>
                </a:solidFill>
                <a:latin typeface="Arial" panose="020B0604020202020204" pitchFamily="34" charset="0"/>
                <a:cs typeface="Arial" panose="020B0604020202020204" pitchFamily="34" charset="0"/>
              </a:rPr>
              <a:t>April 2026 was the highest month thus far</a:t>
            </a:r>
          </a:p>
          <a:p>
            <a:pPr marL="285750" indent="-285750">
              <a:buClr>
                <a:srgbClr val="FFC600"/>
              </a:buClr>
              <a:buSzPct val="95000"/>
              <a:buFont typeface="Wingdings" pitchFamily="2" charset="2"/>
              <a:buChar char="§"/>
            </a:pPr>
            <a:r>
              <a:rPr lang="en-US" dirty="0">
                <a:solidFill>
                  <a:srgbClr val="003867"/>
                </a:solidFill>
                <a:latin typeface="Arial" panose="020B0604020202020204" pitchFamily="34" charset="0"/>
                <a:cs typeface="Arial" panose="020B0604020202020204" pitchFamily="34" charset="0"/>
              </a:rPr>
              <a:t>Cycle time under 2 days </a:t>
            </a:r>
            <a:r>
              <a:rPr lang="en-US">
                <a:solidFill>
                  <a:srgbClr val="003867"/>
                </a:solidFill>
                <a:latin typeface="Arial" panose="020B0604020202020204" pitchFamily="34" charset="0"/>
                <a:cs typeface="Arial" panose="020B0604020202020204" pitchFamily="34" charset="0"/>
              </a:rPr>
              <a:t>in 113 </a:t>
            </a:r>
            <a:r>
              <a:rPr lang="en-US" dirty="0">
                <a:solidFill>
                  <a:srgbClr val="003867"/>
                </a:solidFill>
                <a:latin typeface="Arial" panose="020B0604020202020204" pitchFamily="34" charset="0"/>
                <a:cs typeface="Arial" panose="020B0604020202020204" pitchFamily="34" charset="0"/>
              </a:rPr>
              <a:t>counties</a:t>
            </a:r>
          </a:p>
        </p:txBody>
      </p:sp>
      <p:pic>
        <p:nvPicPr>
          <p:cNvPr id="5" name="Picture 4" descr="Icon&#10;&#10;AI-generated content may be incorrect.">
            <a:extLst>
              <a:ext uri="{FF2B5EF4-FFF2-40B4-BE49-F238E27FC236}">
                <a16:creationId xmlns:a16="http://schemas.microsoft.com/office/drawing/2014/main" id="{66690834-A9A8-8281-2587-0F92BA67B91E}"/>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9227271" y="1667016"/>
            <a:ext cx="2546807" cy="2495315"/>
          </a:xfrm>
          <a:prstGeom prst="rect">
            <a:avLst/>
          </a:prstGeom>
        </p:spPr>
      </p:pic>
      <p:sp>
        <p:nvSpPr>
          <p:cNvPr id="6" name="TextBox 5">
            <a:extLst>
              <a:ext uri="{FF2B5EF4-FFF2-40B4-BE49-F238E27FC236}">
                <a16:creationId xmlns:a16="http://schemas.microsoft.com/office/drawing/2014/main" id="{94AA7842-D343-8EEE-B121-A772C1F0EA38}"/>
              </a:ext>
            </a:extLst>
          </p:cNvPr>
          <p:cNvSpPr txBox="1"/>
          <p:nvPr/>
        </p:nvSpPr>
        <p:spPr>
          <a:xfrm>
            <a:off x="746618" y="5255714"/>
            <a:ext cx="7535232" cy="1077218"/>
          </a:xfrm>
          <a:prstGeom prst="rect">
            <a:avLst/>
          </a:prstGeom>
          <a:noFill/>
        </p:spPr>
        <p:txBody>
          <a:bodyPr wrap="square" rtlCol="0">
            <a:spAutoFit/>
          </a:bodyPr>
          <a:lstStyle/>
          <a:p>
            <a:r>
              <a:rPr lang="en-US" sz="1600" dirty="0">
                <a:solidFill>
                  <a:srgbClr val="003867"/>
                </a:solidFill>
                <a:latin typeface="Arial" panose="020B0604020202020204" pitchFamily="34" charset="0"/>
                <a:cs typeface="Arial" panose="020B0604020202020204" pitchFamily="34" charset="0"/>
              </a:rPr>
              <a:t>In the 2026 session, SB 110 established requirements for electronic titling and centralized lien management.  All titles will be retained in KAVIS unless a paper title is requested. All lienholders will be required to submit liens through the new system.</a:t>
            </a:r>
          </a:p>
        </p:txBody>
      </p:sp>
    </p:spTree>
    <p:extLst>
      <p:ext uri="{BB962C8B-B14F-4D97-AF65-F5344CB8AC3E}">
        <p14:creationId xmlns:p14="http://schemas.microsoft.com/office/powerpoint/2010/main" val="2693860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843A4B-9EF0-CDF5-18EB-AE24080176B7}"/>
              </a:ext>
            </a:extLst>
          </p:cNvPr>
          <p:cNvSpPr txBox="1"/>
          <p:nvPr/>
        </p:nvSpPr>
        <p:spPr>
          <a:xfrm>
            <a:off x="208230" y="2573982"/>
            <a:ext cx="3651644" cy="2745766"/>
          </a:xfrm>
          <a:prstGeom prst="rect">
            <a:avLst/>
          </a:prstGeom>
          <a:solidFill>
            <a:srgbClr val="003867"/>
          </a:solidFill>
        </p:spPr>
        <p:txBody>
          <a:bodyPr wrap="square" lIns="457200" tIns="457200" rIns="457200" bIns="457200">
            <a:noAutofit/>
          </a:bodyPr>
          <a:lstStyle/>
          <a:p>
            <a:pPr marR="0" lvl="0" algn="ctr">
              <a:spcAft>
                <a:spcPts val="600"/>
              </a:spcAft>
            </a:pPr>
            <a:r>
              <a:rPr lang="en-US" sz="2400" dirty="0">
                <a:solidFill>
                  <a:schemeClr val="bg1"/>
                </a:solidFill>
                <a:latin typeface="Arial" panose="020B0604020202020204" pitchFamily="34" charset="0"/>
                <a:cs typeface="Arial" panose="020B0604020202020204" pitchFamily="34" charset="0"/>
              </a:rPr>
              <a:t>Finalize scope to implement key </a:t>
            </a:r>
            <a:r>
              <a:rPr lang="en-US" sz="2400">
                <a:solidFill>
                  <a:schemeClr val="bg1"/>
                </a:solidFill>
                <a:latin typeface="Arial" panose="020B0604020202020204" pitchFamily="34" charset="0"/>
                <a:cs typeface="Arial" panose="020B0604020202020204" pitchFamily="34" charset="0"/>
              </a:rPr>
              <a:t>new features, </a:t>
            </a:r>
            <a:r>
              <a:rPr lang="en-US" sz="2400" dirty="0">
                <a:solidFill>
                  <a:schemeClr val="bg1"/>
                </a:solidFill>
                <a:latin typeface="Arial" panose="020B0604020202020204" pitchFamily="34" charset="0"/>
                <a:cs typeface="Arial" panose="020B0604020202020204" pitchFamily="34" charset="0"/>
              </a:rPr>
              <a:t>including fee and reporting changes</a:t>
            </a:r>
            <a:endParaRPr lang="en-US"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grpSp>
        <p:nvGrpSpPr>
          <p:cNvPr id="6" name="Group 5">
            <a:extLst>
              <a:ext uri="{FF2B5EF4-FFF2-40B4-BE49-F238E27FC236}">
                <a16:creationId xmlns:a16="http://schemas.microsoft.com/office/drawing/2014/main" id="{5639F550-055E-13A3-A410-4B2F530B4A86}"/>
              </a:ext>
            </a:extLst>
          </p:cNvPr>
          <p:cNvGrpSpPr/>
          <p:nvPr/>
        </p:nvGrpSpPr>
        <p:grpSpPr>
          <a:xfrm>
            <a:off x="1436749" y="1810100"/>
            <a:ext cx="1159271" cy="1053883"/>
            <a:chOff x="673867" y="1802166"/>
            <a:chExt cx="704088" cy="640080"/>
          </a:xfrm>
        </p:grpSpPr>
        <p:sp>
          <p:nvSpPr>
            <p:cNvPr id="2" name="Oval 1">
              <a:extLst>
                <a:ext uri="{FF2B5EF4-FFF2-40B4-BE49-F238E27FC236}">
                  <a16:creationId xmlns:a16="http://schemas.microsoft.com/office/drawing/2014/main" id="{6F95E7AA-8E5A-A7A3-EC6B-FA9487FE2946}"/>
                </a:ext>
              </a:extLst>
            </p:cNvPr>
            <p:cNvSpPr/>
            <p:nvPr/>
          </p:nvSpPr>
          <p:spPr>
            <a:xfrm>
              <a:off x="705871" y="1802166"/>
              <a:ext cx="640080" cy="640080"/>
            </a:xfrm>
            <a:prstGeom prst="ellipse">
              <a:avLst/>
            </a:prstGeom>
            <a:solidFill>
              <a:srgbClr val="003764"/>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7FD7657-E38C-9D7C-0FF1-29AB2BD92BF7}"/>
                </a:ext>
              </a:extLst>
            </p:cNvPr>
            <p:cNvSpPr txBox="1"/>
            <p:nvPr/>
          </p:nvSpPr>
          <p:spPr>
            <a:xfrm flipH="1">
              <a:off x="673867" y="1944483"/>
              <a:ext cx="704088" cy="355165"/>
            </a:xfrm>
            <a:prstGeom prst="rect">
              <a:avLst/>
            </a:prstGeom>
            <a:noFill/>
          </p:spPr>
          <p:txBody>
            <a:bodyPr wrap="square">
              <a:spAutoFit/>
            </a:bodyPr>
            <a:lstStyle/>
            <a:p>
              <a:pPr algn="ctr"/>
              <a:r>
                <a:rPr lang="en-US" sz="1600" b="1" dirty="0">
                  <a:solidFill>
                    <a:schemeClr val="bg1"/>
                  </a:solidFill>
                  <a:latin typeface="Arial" panose="020B0604020202020204" pitchFamily="34" charset="0"/>
                  <a:ea typeface="Cambria" panose="02040503050406030204" pitchFamily="18" charset="0"/>
                </a:rPr>
                <a:t>July</a:t>
              </a:r>
            </a:p>
            <a:p>
              <a:pPr algn="ctr"/>
              <a:r>
                <a:rPr lang="en-US" sz="1600" b="1" dirty="0">
                  <a:solidFill>
                    <a:schemeClr val="bg1"/>
                  </a:solidFill>
                  <a:latin typeface="Arial" panose="020B0604020202020204" pitchFamily="34" charset="0"/>
                  <a:ea typeface="Cambria" panose="02040503050406030204" pitchFamily="18" charset="0"/>
                </a:rPr>
                <a:t>2026</a:t>
              </a:r>
              <a:endParaRPr lang="en-US" sz="1600" b="1" dirty="0">
                <a:solidFill>
                  <a:schemeClr val="bg1"/>
                </a:solidFill>
              </a:endParaRPr>
            </a:p>
          </p:txBody>
        </p:sp>
      </p:grpSp>
      <p:sp>
        <p:nvSpPr>
          <p:cNvPr id="9" name="TextBox 8">
            <a:extLst>
              <a:ext uri="{FF2B5EF4-FFF2-40B4-BE49-F238E27FC236}">
                <a16:creationId xmlns:a16="http://schemas.microsoft.com/office/drawing/2014/main" id="{6BDBB9B5-C878-C170-D517-8CCF66DA8483}"/>
              </a:ext>
            </a:extLst>
          </p:cNvPr>
          <p:cNvSpPr txBox="1"/>
          <p:nvPr/>
        </p:nvSpPr>
        <p:spPr>
          <a:xfrm>
            <a:off x="4046899" y="2573982"/>
            <a:ext cx="4083113" cy="2745766"/>
          </a:xfrm>
          <a:prstGeom prst="rect">
            <a:avLst/>
          </a:prstGeom>
          <a:solidFill>
            <a:srgbClr val="003867"/>
          </a:solidFill>
        </p:spPr>
        <p:txBody>
          <a:bodyPr wrap="square" lIns="457200" tIns="457200" rIns="457200" bIns="457200">
            <a:noAutofit/>
          </a:bodyPr>
          <a:lstStyle/>
          <a:p>
            <a:pPr algn="ctr">
              <a:spcAft>
                <a:spcPts val="600"/>
              </a:spcAft>
            </a:pPr>
            <a:r>
              <a:rPr lang="en-US" sz="2400" dirty="0">
                <a:solidFill>
                  <a:schemeClr val="bg1"/>
                </a:solidFill>
                <a:latin typeface="Arial" panose="020B0604020202020204" pitchFamily="34" charset="0"/>
                <a:cs typeface="Arial" panose="020B0604020202020204" pitchFamily="34" charset="0"/>
              </a:rPr>
              <a:t>Launch the electronic title and registration system and centralized lien management system</a:t>
            </a:r>
          </a:p>
          <a:p>
            <a:pPr marR="0" lvl="0" algn="ctr">
              <a:spcAft>
                <a:spcPts val="600"/>
              </a:spcAft>
            </a:pPr>
            <a:endParaRPr lang="en-US" sz="24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grpSp>
        <p:nvGrpSpPr>
          <p:cNvPr id="10" name="Group 9">
            <a:extLst>
              <a:ext uri="{FF2B5EF4-FFF2-40B4-BE49-F238E27FC236}">
                <a16:creationId xmlns:a16="http://schemas.microsoft.com/office/drawing/2014/main" id="{8EC17188-EBCB-6264-6C17-64AF75DDCD96}"/>
              </a:ext>
            </a:extLst>
          </p:cNvPr>
          <p:cNvGrpSpPr/>
          <p:nvPr/>
        </p:nvGrpSpPr>
        <p:grpSpPr>
          <a:xfrm>
            <a:off x="5516362" y="1810100"/>
            <a:ext cx="1159271" cy="1053883"/>
            <a:chOff x="789125" y="1802166"/>
            <a:chExt cx="704088" cy="640080"/>
          </a:xfrm>
        </p:grpSpPr>
        <p:sp>
          <p:nvSpPr>
            <p:cNvPr id="11" name="Oval 10">
              <a:extLst>
                <a:ext uri="{FF2B5EF4-FFF2-40B4-BE49-F238E27FC236}">
                  <a16:creationId xmlns:a16="http://schemas.microsoft.com/office/drawing/2014/main" id="{723D1C35-2073-4274-798A-86C4E346AAD5}"/>
                </a:ext>
              </a:extLst>
            </p:cNvPr>
            <p:cNvSpPr/>
            <p:nvPr/>
          </p:nvSpPr>
          <p:spPr>
            <a:xfrm>
              <a:off x="821129" y="1802166"/>
              <a:ext cx="640080" cy="640080"/>
            </a:xfrm>
            <a:prstGeom prst="ellipse">
              <a:avLst/>
            </a:prstGeom>
            <a:solidFill>
              <a:srgbClr val="003764"/>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4152846-04F8-8E22-791E-E249EE9849EA}"/>
                </a:ext>
              </a:extLst>
            </p:cNvPr>
            <p:cNvSpPr txBox="1"/>
            <p:nvPr/>
          </p:nvSpPr>
          <p:spPr>
            <a:xfrm flipH="1">
              <a:off x="789125" y="1969111"/>
              <a:ext cx="704088" cy="317780"/>
            </a:xfrm>
            <a:prstGeom prst="rect">
              <a:avLst/>
            </a:prstGeom>
            <a:noFill/>
          </p:spPr>
          <p:txBody>
            <a:bodyPr wrap="square">
              <a:spAutoFit/>
            </a:bodyPr>
            <a:lstStyle/>
            <a:p>
              <a:pPr algn="ctr"/>
              <a:r>
                <a:rPr lang="en-US" sz="1400" b="1" dirty="0">
                  <a:solidFill>
                    <a:schemeClr val="bg1"/>
                  </a:solidFill>
                  <a:latin typeface="Arial" panose="020B0604020202020204" pitchFamily="34" charset="0"/>
                  <a:ea typeface="Cambria" panose="02040503050406030204" pitchFamily="18" charset="0"/>
                </a:rPr>
                <a:t>Jan. 1, 2027</a:t>
              </a:r>
              <a:endParaRPr lang="en-US" sz="1400" b="1" dirty="0">
                <a:solidFill>
                  <a:schemeClr val="bg1"/>
                </a:solidFill>
              </a:endParaRPr>
            </a:p>
          </p:txBody>
        </p:sp>
      </p:grpSp>
      <p:sp>
        <p:nvSpPr>
          <p:cNvPr id="3" name="TextBox 2">
            <a:extLst>
              <a:ext uri="{FF2B5EF4-FFF2-40B4-BE49-F238E27FC236}">
                <a16:creationId xmlns:a16="http://schemas.microsoft.com/office/drawing/2014/main" id="{EB67A7C8-5A13-CC0B-F2FC-7C46872B614D}"/>
              </a:ext>
            </a:extLst>
          </p:cNvPr>
          <p:cNvSpPr txBox="1"/>
          <p:nvPr/>
        </p:nvSpPr>
        <p:spPr>
          <a:xfrm>
            <a:off x="8317037" y="2573982"/>
            <a:ext cx="3651644" cy="2745767"/>
          </a:xfrm>
          <a:prstGeom prst="rect">
            <a:avLst/>
          </a:prstGeom>
          <a:solidFill>
            <a:srgbClr val="003867"/>
          </a:solidFill>
        </p:spPr>
        <p:txBody>
          <a:bodyPr wrap="square" lIns="457200" tIns="457200" rIns="457200" bIns="457200">
            <a:noAutofit/>
          </a:bodyPr>
          <a:lstStyle/>
          <a:p>
            <a:pPr marR="0" lvl="0" algn="ctr">
              <a:spcAft>
                <a:spcPts val="600"/>
              </a:spcAft>
            </a:pPr>
            <a:r>
              <a:rPr lang="en-US" sz="2400" dirty="0">
                <a:solidFill>
                  <a:schemeClr val="bg1"/>
                </a:solidFill>
                <a:latin typeface="Arial" panose="020B0604020202020204" pitchFamily="34" charset="0"/>
                <a:cs typeface="Arial" panose="020B0604020202020204" pitchFamily="34" charset="0"/>
              </a:rPr>
              <a:t>Require lienholders to use the new system to submit liens and lien documents</a:t>
            </a:r>
          </a:p>
        </p:txBody>
      </p:sp>
      <p:grpSp>
        <p:nvGrpSpPr>
          <p:cNvPr id="14" name="Group 13">
            <a:extLst>
              <a:ext uri="{FF2B5EF4-FFF2-40B4-BE49-F238E27FC236}">
                <a16:creationId xmlns:a16="http://schemas.microsoft.com/office/drawing/2014/main" id="{23ED40AB-496B-7323-D8A1-FFC872C2ACCA}"/>
              </a:ext>
            </a:extLst>
          </p:cNvPr>
          <p:cNvGrpSpPr/>
          <p:nvPr/>
        </p:nvGrpSpPr>
        <p:grpSpPr>
          <a:xfrm>
            <a:off x="9409705" y="1810100"/>
            <a:ext cx="1159271" cy="1053883"/>
            <a:chOff x="789124" y="1802166"/>
            <a:chExt cx="704088" cy="640080"/>
          </a:xfrm>
        </p:grpSpPr>
        <p:sp>
          <p:nvSpPr>
            <p:cNvPr id="15" name="Oval 14">
              <a:extLst>
                <a:ext uri="{FF2B5EF4-FFF2-40B4-BE49-F238E27FC236}">
                  <a16:creationId xmlns:a16="http://schemas.microsoft.com/office/drawing/2014/main" id="{78B8C057-F7AB-69F5-4FF3-F402C9651685}"/>
                </a:ext>
              </a:extLst>
            </p:cNvPr>
            <p:cNvSpPr/>
            <p:nvPr/>
          </p:nvSpPr>
          <p:spPr>
            <a:xfrm>
              <a:off x="821129" y="1802166"/>
              <a:ext cx="640080" cy="640080"/>
            </a:xfrm>
            <a:prstGeom prst="ellipse">
              <a:avLst/>
            </a:prstGeom>
            <a:solidFill>
              <a:srgbClr val="003764"/>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5CC7DF1-EC12-066D-2E3A-26B5B3CA09DE}"/>
                </a:ext>
              </a:extLst>
            </p:cNvPr>
            <p:cNvSpPr txBox="1"/>
            <p:nvPr/>
          </p:nvSpPr>
          <p:spPr>
            <a:xfrm flipH="1">
              <a:off x="789124" y="1985753"/>
              <a:ext cx="704088" cy="317780"/>
            </a:xfrm>
            <a:prstGeom prst="rect">
              <a:avLst/>
            </a:prstGeom>
            <a:noFill/>
          </p:spPr>
          <p:txBody>
            <a:bodyPr wrap="square">
              <a:spAutoFit/>
            </a:bodyPr>
            <a:lstStyle/>
            <a:p>
              <a:pPr algn="ctr"/>
              <a:r>
                <a:rPr lang="en-US" sz="1400" b="1" dirty="0">
                  <a:solidFill>
                    <a:schemeClr val="bg1"/>
                  </a:solidFill>
                  <a:latin typeface="Arial" panose="020B0604020202020204" pitchFamily="34" charset="0"/>
                </a:rPr>
                <a:t>July 1, 2027</a:t>
              </a:r>
              <a:endParaRPr lang="en-US" sz="1400" b="1" dirty="0">
                <a:solidFill>
                  <a:schemeClr val="bg1"/>
                </a:solidFill>
              </a:endParaRPr>
            </a:p>
          </p:txBody>
        </p:sp>
      </p:grpSp>
      <p:sp>
        <p:nvSpPr>
          <p:cNvPr id="21" name="TextBox 20">
            <a:extLst>
              <a:ext uri="{FF2B5EF4-FFF2-40B4-BE49-F238E27FC236}">
                <a16:creationId xmlns:a16="http://schemas.microsoft.com/office/drawing/2014/main" id="{3BDBA61D-2BA4-2032-2E60-7B9562738760}"/>
              </a:ext>
            </a:extLst>
          </p:cNvPr>
          <p:cNvSpPr txBox="1"/>
          <p:nvPr/>
        </p:nvSpPr>
        <p:spPr>
          <a:xfrm>
            <a:off x="814510" y="935177"/>
            <a:ext cx="2185022" cy="769441"/>
          </a:xfrm>
          <a:prstGeom prst="rect">
            <a:avLst/>
          </a:prstGeom>
          <a:noFill/>
        </p:spPr>
        <p:txBody>
          <a:bodyPr wrap="none" rtlCol="0">
            <a:spAutoFit/>
          </a:bodyPr>
          <a:lstStyle/>
          <a:p>
            <a:r>
              <a:rPr lang="en-US" sz="4400" b="1" spc="300" dirty="0">
                <a:solidFill>
                  <a:schemeClr val="bg1"/>
                </a:solidFill>
                <a:latin typeface="Arial" panose="020B0604020202020204" pitchFamily="34" charset="0"/>
                <a:cs typeface="Arial" panose="020B0604020202020204" pitchFamily="34" charset="0"/>
              </a:rPr>
              <a:t>KYELT</a:t>
            </a:r>
          </a:p>
        </p:txBody>
      </p:sp>
      <p:sp>
        <p:nvSpPr>
          <p:cNvPr id="22" name="TextBox 21">
            <a:extLst>
              <a:ext uri="{FF2B5EF4-FFF2-40B4-BE49-F238E27FC236}">
                <a16:creationId xmlns:a16="http://schemas.microsoft.com/office/drawing/2014/main" id="{976825E0-5844-3698-9627-3591E08A6FF4}"/>
              </a:ext>
            </a:extLst>
          </p:cNvPr>
          <p:cNvSpPr txBox="1"/>
          <p:nvPr/>
        </p:nvSpPr>
        <p:spPr>
          <a:xfrm>
            <a:off x="814510" y="627400"/>
            <a:ext cx="1424429" cy="369332"/>
          </a:xfrm>
          <a:prstGeom prst="rect">
            <a:avLst/>
          </a:prstGeom>
          <a:noFill/>
        </p:spPr>
        <p:txBody>
          <a:bodyPr wrap="none" rtlCol="0">
            <a:spAutoFit/>
          </a:bodyPr>
          <a:lstStyle/>
          <a:p>
            <a:r>
              <a:rPr lang="en-US" b="1" spc="300" dirty="0">
                <a:solidFill>
                  <a:schemeClr val="bg1"/>
                </a:solidFill>
                <a:latin typeface="Arial" panose="020B0604020202020204" pitchFamily="34" charset="0"/>
                <a:cs typeface="Arial" panose="020B0604020202020204" pitchFamily="34" charset="0"/>
              </a:rPr>
              <a:t>Timeline</a:t>
            </a:r>
          </a:p>
        </p:txBody>
      </p:sp>
      <p:sp>
        <p:nvSpPr>
          <p:cNvPr id="17" name="TextBox 16">
            <a:extLst>
              <a:ext uri="{FF2B5EF4-FFF2-40B4-BE49-F238E27FC236}">
                <a16:creationId xmlns:a16="http://schemas.microsoft.com/office/drawing/2014/main" id="{F68D2EA9-021A-21DE-9C0D-4364A34E3201}"/>
              </a:ext>
            </a:extLst>
          </p:cNvPr>
          <p:cNvSpPr txBox="1"/>
          <p:nvPr/>
        </p:nvSpPr>
        <p:spPr>
          <a:xfrm>
            <a:off x="594780" y="5500160"/>
            <a:ext cx="10776372" cy="830997"/>
          </a:xfrm>
          <a:prstGeom prst="rect">
            <a:avLst/>
          </a:prstGeom>
          <a:noFill/>
        </p:spPr>
        <p:txBody>
          <a:bodyPr wrap="square" rtlCol="0">
            <a:spAutoFit/>
          </a:bodyPr>
          <a:lstStyle/>
          <a:p>
            <a:r>
              <a:rPr lang="en-US" sz="1600" dirty="0">
                <a:solidFill>
                  <a:srgbClr val="003867"/>
                </a:solidFill>
                <a:latin typeface="Arial" panose="020B0604020202020204" pitchFamily="34" charset="0"/>
                <a:cs typeface="Arial" panose="020B0604020202020204" pitchFamily="34" charset="0"/>
              </a:rPr>
              <a:t>Stakeholder preparedness and organization change readiness are key components of this project. Tyler Technologies, Champ Titles, KADA, County Clerks, Motor Vehicle Licensing and others are working to prepare for the process adjustments necessary to implement successfully.</a:t>
            </a:r>
          </a:p>
        </p:txBody>
      </p:sp>
    </p:spTree>
    <p:extLst>
      <p:ext uri="{BB962C8B-B14F-4D97-AF65-F5344CB8AC3E}">
        <p14:creationId xmlns:p14="http://schemas.microsoft.com/office/powerpoint/2010/main" val="3591311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765</TotalTime>
  <Words>374</Words>
  <Application>Microsoft Office PowerPoint</Application>
  <PresentationFormat>Widescreen</PresentationFormat>
  <Paragraphs>31</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Aptos Display</vt:lpstr>
      <vt:lpstr>Arial</vt:lpstr>
      <vt:lpstr>Wingdings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McGee, Christine L (KYTC)</dc:creator>
  <cp:lastModifiedBy>Stout, Heather L (KYTC)</cp:lastModifiedBy>
  <cp:revision>7</cp:revision>
  <dcterms:created xsi:type="dcterms:W3CDTF">2025-09-23T15:50:32Z</dcterms:created>
  <dcterms:modified xsi:type="dcterms:W3CDTF">2026-06-01T15:26:49Z</dcterms:modified>
</cp:coreProperties>
</file>