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60" r:id="rId5"/>
    <p:sldId id="285" r:id="rId6"/>
    <p:sldId id="286" r:id="rId7"/>
    <p:sldId id="287" r:id="rId8"/>
    <p:sldId id="288" r:id="rId9"/>
    <p:sldId id="278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FE0ECEE-3A51-48DE-AAAC-46FB92769BD5}" type="datetimeFigureOut">
              <a:rPr lang="en-US" smtClean="0"/>
              <a:t>7/14/2020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8C6FB68-2575-4575-A3E9-F3288BCF7C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37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400" y="640080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3B8C1A-B3FA-4E19-85F6-8AA27377C97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839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9622292-52FC-440D-AF69-9B3D08132A23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22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D2465C8-E09E-4549-8CA9-ADE0F54FAD08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79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400" y="640080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3B8C1A-B3FA-4E19-85F6-8AA27377C97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936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FD78F34-073B-4CAC-ABDD-EB690BDE124F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28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E34CFDE-760B-43D0-BC73-672D565F93D0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52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2E4BFAA-4172-472F-8222-38B6065A1D08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4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6278FFD-3FE2-41CC-8500-0F5961B59824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89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802589B-6F27-452D-84D9-C0DE3F9B6A56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09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C008827-677F-4E36-854C-EBD24B909715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E594D3-EF4F-4AF9-B158-0C809C9BA522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13B8C1A-B3FA-4E19-85F6-8AA27377C9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8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04800"/>
          </a:xfrm>
          <a:prstGeom prst="rect">
            <a:avLst/>
          </a:prstGeom>
          <a:solidFill>
            <a:srgbClr val="278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6248400"/>
            <a:ext cx="12192000" cy="609600"/>
          </a:xfrm>
          <a:prstGeom prst="rect">
            <a:avLst/>
          </a:prstGeom>
          <a:solidFill>
            <a:srgbClr val="278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601" y="5867400"/>
            <a:ext cx="1071081" cy="761326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00" y="640080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13B8C1A-B3FA-4E19-85F6-8AA27377C97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8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pps.legislature.ky.gov/recorddocuments/bill/20RS/hb352/bill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leslie.hoffmann@ky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2794898"/>
            <a:ext cx="10363200" cy="1470025"/>
          </a:xfrm>
        </p:spPr>
        <p:txBody>
          <a:bodyPr/>
          <a:lstStyle/>
          <a:p>
            <a:r>
              <a:rPr lang="en-US" dirty="0" smtClean="0"/>
              <a:t>1115 SUD Incarceration Legislation and Medicaid Initiative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7112" y="4439652"/>
            <a:ext cx="8534400" cy="1755202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tx1"/>
                </a:solidFill>
              </a:rPr>
              <a:t>HB352 </a:t>
            </a:r>
            <a:r>
              <a:rPr lang="en-US" sz="2200" b="1" dirty="0">
                <a:solidFill>
                  <a:schemeClr val="tx1"/>
                </a:solidFill>
              </a:rPr>
              <a:t>Passed Legislation (April 15, 2020</a:t>
            </a:r>
            <a:r>
              <a:rPr lang="en-US" sz="2200" b="1" dirty="0" smtClean="0">
                <a:solidFill>
                  <a:schemeClr val="tx1"/>
                </a:solidFill>
              </a:rPr>
              <a:t>)</a:t>
            </a:r>
          </a:p>
          <a:p>
            <a:endParaRPr lang="en-US" sz="2200" b="1" dirty="0" smtClean="0">
              <a:solidFill>
                <a:schemeClr val="tx1"/>
              </a:solidFill>
            </a:endParaRPr>
          </a:p>
          <a:p>
            <a:r>
              <a:rPr lang="en-US" sz="2000" b="1" dirty="0" smtClean="0">
                <a:solidFill>
                  <a:schemeClr val="tx1"/>
                </a:solidFill>
              </a:rPr>
              <a:t>Presented to the Substance Use Recovery Task Force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July 14, 2020</a:t>
            </a:r>
          </a:p>
          <a:p>
            <a:endParaRPr lang="en-US" sz="2000" b="1" dirty="0" smtClean="0">
              <a:solidFill>
                <a:schemeClr val="tx1"/>
              </a:solidFill>
            </a:endParaRPr>
          </a:p>
          <a:p>
            <a:endParaRPr lang="en-US" sz="2000" b="1" dirty="0" smtClean="0">
              <a:solidFill>
                <a:schemeClr val="tx1"/>
              </a:solidFill>
            </a:endParaRPr>
          </a:p>
          <a:p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587" y="497682"/>
            <a:ext cx="2028825" cy="2122488"/>
          </a:xfrm>
        </p:spPr>
      </p:pic>
    </p:spTree>
    <p:extLst>
      <p:ext uri="{BB962C8B-B14F-4D97-AF65-F5344CB8AC3E}">
        <p14:creationId xmlns:p14="http://schemas.microsoft.com/office/powerpoint/2010/main" val="86523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8277" y="295058"/>
            <a:ext cx="7403869" cy="664700"/>
          </a:xfrm>
        </p:spPr>
        <p:txBody>
          <a:bodyPr/>
          <a:lstStyle/>
          <a:p>
            <a:r>
              <a:rPr lang="en-US" sz="3200" b="1" dirty="0" smtClean="0"/>
              <a:t>HB 352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806" y="943374"/>
            <a:ext cx="11718175" cy="5310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b="1" dirty="0"/>
              <a:t>Substance Abuse Treatment for Incarcerated Individuals - </a:t>
            </a:r>
            <a:r>
              <a:rPr lang="en-US" sz="2100" b="1" dirty="0" smtClean="0"/>
              <a:t>Medicaid </a:t>
            </a:r>
            <a:r>
              <a:rPr lang="en-US" sz="2100" b="1" dirty="0"/>
              <a:t>Demonstration Waiver: </a:t>
            </a:r>
            <a:endParaRPr lang="en-US" sz="2100" b="1" dirty="0" smtClean="0"/>
          </a:p>
          <a:p>
            <a:pPr marL="0" indent="0">
              <a:buNone/>
            </a:pPr>
            <a:r>
              <a:rPr lang="en-US" sz="2100" dirty="0">
                <a:hlinkClick r:id="rId2"/>
              </a:rPr>
              <a:t>https://</a:t>
            </a:r>
            <a:r>
              <a:rPr lang="en-US" sz="2100" dirty="0" smtClean="0">
                <a:hlinkClick r:id="rId2"/>
              </a:rPr>
              <a:t>apps.legislature.ky.gov/recorddocuments/bill/20RS/hb352/bill.pdf</a:t>
            </a:r>
            <a:endParaRPr lang="en-US" sz="2100" dirty="0" smtClean="0"/>
          </a:p>
          <a:p>
            <a:pPr marL="0" indent="0">
              <a:buNone/>
            </a:pPr>
            <a:endParaRPr lang="en-US" sz="2100" dirty="0" smtClean="0"/>
          </a:p>
          <a:p>
            <a:r>
              <a:rPr lang="en-US" sz="2100" dirty="0" smtClean="0"/>
              <a:t>Page 63, within </a:t>
            </a:r>
            <a:r>
              <a:rPr lang="en-US" sz="2100" dirty="0"/>
              <a:t>ninety days after the effective date of this Act, </a:t>
            </a:r>
            <a:r>
              <a:rPr lang="en-US" sz="2100" dirty="0" smtClean="0"/>
              <a:t>the Department </a:t>
            </a:r>
            <a:r>
              <a:rPr lang="en-US" sz="2100" dirty="0"/>
              <a:t>for Medicaid Services shall develop and submit an application for </a:t>
            </a:r>
            <a:r>
              <a:rPr lang="en-US" sz="2100" dirty="0" smtClean="0"/>
              <a:t>an 1115 </a:t>
            </a:r>
            <a:r>
              <a:rPr lang="en-US" sz="2100" dirty="0"/>
              <a:t>demonstration waiver under 42 U.S.C. sec. 1315 to provide Medicaid coverage for </a:t>
            </a:r>
            <a:r>
              <a:rPr lang="en-US" sz="2100" dirty="0" smtClean="0"/>
              <a:t>substance </a:t>
            </a:r>
            <a:r>
              <a:rPr lang="en-US" sz="2100" dirty="0"/>
              <a:t>use disorder treatment, including peer support services, to </a:t>
            </a:r>
            <a:r>
              <a:rPr lang="en-US" sz="2100" dirty="0" smtClean="0"/>
              <a:t>individuals incarcerated </a:t>
            </a:r>
            <a:r>
              <a:rPr lang="en-US" sz="2100" dirty="0"/>
              <a:t>for a conviction under KRS Chapter 218A. Upon approval of the waiver, </a:t>
            </a:r>
            <a:r>
              <a:rPr lang="en-US" sz="2100" dirty="0" smtClean="0"/>
              <a:t>the </a:t>
            </a:r>
            <a:r>
              <a:rPr lang="en-US" sz="2100" dirty="0"/>
              <a:t>cost of treatment for a substance use disorder or patient navigation provided by a </a:t>
            </a:r>
            <a:r>
              <a:rPr lang="en-US" sz="2100" dirty="0" smtClean="0"/>
              <a:t>licensed clinical </a:t>
            </a:r>
            <a:r>
              <a:rPr lang="en-US" sz="2100" dirty="0"/>
              <a:t>social worker shall be a covered Medicaid benefit for an incarcerated </a:t>
            </a:r>
            <a:r>
              <a:rPr lang="en-US" sz="2100" dirty="0" smtClean="0"/>
              <a:t>individual.</a:t>
            </a:r>
          </a:p>
          <a:p>
            <a:endParaRPr lang="en-US" sz="2100" dirty="0" smtClean="0"/>
          </a:p>
          <a:p>
            <a:r>
              <a:rPr lang="en-US" sz="2100" dirty="0" smtClean="0"/>
              <a:t>Page 77</a:t>
            </a:r>
            <a:r>
              <a:rPr lang="en-US" sz="2100" dirty="0"/>
              <a:t>, The Department of Corrections is directed to </a:t>
            </a:r>
            <a:r>
              <a:rPr lang="en-US" sz="2100" dirty="0" smtClean="0"/>
              <a:t>participate and assist in the development.</a:t>
            </a:r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r>
              <a:rPr lang="en-US" sz="2100" b="1" dirty="0" smtClean="0"/>
              <a:t>Currently the Centers </a:t>
            </a:r>
            <a:r>
              <a:rPr lang="en-US" sz="2100" b="1" dirty="0"/>
              <a:t>for Medicare and Medicaid Services </a:t>
            </a:r>
            <a:r>
              <a:rPr lang="en-US" sz="2100" dirty="0" smtClean="0"/>
              <a:t>(</a:t>
            </a:r>
            <a:r>
              <a:rPr lang="en-US" sz="2100" b="1" dirty="0" smtClean="0"/>
              <a:t>CMS) does not allow for State Medicaid Agencies to cover the cost of services to incarcerated individuals, except when discharged for 24 hours.</a:t>
            </a:r>
            <a:endParaRPr lang="en-US" sz="2100" b="1" dirty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87179" y="6424863"/>
            <a:ext cx="2864022" cy="34106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45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What is an 1115 Waiver?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007" y="1159747"/>
            <a:ext cx="11659985" cy="54356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b="1" dirty="0" smtClean="0"/>
              <a:t>1115 Waiver</a:t>
            </a:r>
          </a:p>
          <a:p>
            <a:pPr marL="0" indent="0">
              <a:buNone/>
            </a:pPr>
            <a:endParaRPr lang="en-US" sz="2100" b="1" dirty="0" smtClean="0"/>
          </a:p>
          <a:p>
            <a:r>
              <a:rPr lang="en-US" sz="2100" dirty="0" smtClean="0"/>
              <a:t>An 1115 waiver is often described as a pilot or </a:t>
            </a:r>
            <a:r>
              <a:rPr lang="en-US" sz="2100" dirty="0"/>
              <a:t>demonstration </a:t>
            </a:r>
            <a:r>
              <a:rPr lang="en-US" sz="2100" dirty="0" smtClean="0"/>
              <a:t>project </a:t>
            </a:r>
            <a:r>
              <a:rPr lang="en-US" sz="2100" dirty="0"/>
              <a:t>that </a:t>
            </a:r>
            <a:r>
              <a:rPr lang="en-US" sz="2100" dirty="0" smtClean="0"/>
              <a:t>is likely assist </a:t>
            </a:r>
            <a:r>
              <a:rPr lang="en-US" sz="2100" dirty="0"/>
              <a:t>in promoting the objectives of the Medicaid program. The purpose of </a:t>
            </a:r>
            <a:r>
              <a:rPr lang="en-US" sz="2100" dirty="0" smtClean="0"/>
              <a:t>the demonstration is to give states </a:t>
            </a:r>
            <a:r>
              <a:rPr lang="en-US" sz="2100" dirty="0"/>
              <a:t>additional flexibility to design and improve their </a:t>
            </a:r>
            <a:r>
              <a:rPr lang="en-US" sz="2100" dirty="0" smtClean="0"/>
              <a:t>programs.</a:t>
            </a:r>
          </a:p>
          <a:p>
            <a:pPr marL="0" indent="0">
              <a:buNone/>
            </a:pPr>
            <a:endParaRPr lang="en-US" sz="2100" dirty="0" smtClean="0"/>
          </a:p>
          <a:p>
            <a:r>
              <a:rPr lang="en-US" sz="2100" dirty="0" smtClean="0"/>
              <a:t>An 1115 </a:t>
            </a:r>
            <a:r>
              <a:rPr lang="en-US" sz="2100" dirty="0"/>
              <a:t>demonstration </a:t>
            </a:r>
            <a:r>
              <a:rPr lang="en-US" sz="2100" dirty="0" smtClean="0"/>
              <a:t>project presents </a:t>
            </a:r>
            <a:r>
              <a:rPr lang="en-US" sz="2100" dirty="0"/>
              <a:t>an opportunity for states to institute reforms that go beyond just routine medical care, and focus on evidence-based interventions that drive better health outcomes and quality of life improvements</a:t>
            </a:r>
            <a:r>
              <a:rPr lang="en-US" sz="2100" dirty="0" smtClean="0"/>
              <a:t>.</a:t>
            </a:r>
          </a:p>
          <a:p>
            <a:pPr marL="0" indent="0">
              <a:buNone/>
            </a:pPr>
            <a:endParaRPr lang="en-US" sz="2100" dirty="0"/>
          </a:p>
          <a:p>
            <a:r>
              <a:rPr lang="en-US" sz="2100" dirty="0" smtClean="0"/>
              <a:t>A demonstration </a:t>
            </a:r>
            <a:r>
              <a:rPr lang="en-US" sz="2100" dirty="0"/>
              <a:t>must also be "budget neutral" to the Federal government, which means that, during the course of the project, Federal Medicaid expenditures will not be more than Federal spending without the </a:t>
            </a:r>
            <a:r>
              <a:rPr lang="en-US" sz="2100" dirty="0" smtClean="0"/>
              <a:t>demonstration.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87179" y="6424863"/>
            <a:ext cx="2864022" cy="341063"/>
          </a:xfrm>
        </p:spPr>
        <p:txBody>
          <a:bodyPr/>
          <a:lstStyle/>
          <a:p>
            <a:pPr>
              <a:defRPr/>
            </a:pPr>
            <a:r>
              <a:rPr lang="en-US" dirty="0"/>
              <a:t>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95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Kentucky’s 1115 SUD Incarceration Initiative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10972800" cy="5007225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Kentucky is requesting approval from the Centers for Medicare and Medicaid Services (CMS) for an amendment to its </a:t>
            </a:r>
            <a:r>
              <a:rPr lang="en-US" sz="2000" dirty="0" smtClean="0"/>
              <a:t>Medicaid Substance Abuse Disorder (SUD) 1115 waiver to </a:t>
            </a:r>
            <a:r>
              <a:rPr lang="en-US" sz="2000" dirty="0"/>
              <a:t>authorize federal Medicaid matching funds for the provision of </a:t>
            </a:r>
            <a:r>
              <a:rPr lang="en-US" sz="2000" dirty="0" smtClean="0"/>
              <a:t>SUD treatment </a:t>
            </a:r>
            <a:r>
              <a:rPr lang="en-US" sz="2000" dirty="0"/>
              <a:t>to eligible incarcerated individuals.  Coverage for these services is requested for persons incarcerated in state and county facilities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objective of the amendment will be twofold:</a:t>
            </a:r>
          </a:p>
          <a:p>
            <a:pPr lvl="1"/>
            <a:r>
              <a:rPr lang="en-US" sz="2000" dirty="0"/>
              <a:t>Provide SUD treatment to eligible incarcerated individuals in order to ensure this high risk population receives needed treatment before release, and to strengthen follow up care with a Medicaid provider after release by paying for SUD treatment while </a:t>
            </a:r>
            <a:r>
              <a:rPr lang="en-US" sz="2000" dirty="0" smtClean="0"/>
              <a:t>incarcerated; and </a:t>
            </a:r>
            <a:endParaRPr lang="en-US" sz="2000" dirty="0"/>
          </a:p>
          <a:p>
            <a:pPr lvl="1"/>
            <a:r>
              <a:rPr lang="en-US" sz="2000" dirty="0"/>
              <a:t>Allow the recipient’s chosen MCO to coordinate aftercare with a Medicaid provider 30 days before </a:t>
            </a:r>
            <a:r>
              <a:rPr lang="en-US" sz="2000" dirty="0" smtClean="0"/>
              <a:t>release.</a:t>
            </a:r>
          </a:p>
          <a:p>
            <a:endParaRPr lang="en-US" sz="1800" dirty="0" smtClean="0"/>
          </a:p>
          <a:p>
            <a:r>
              <a:rPr lang="en-US" sz="2000" dirty="0" smtClean="0"/>
              <a:t>Kentucky plans to retain and enhance the existing SUD programs in the state and county facilities.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Kentucky will be the first state in the nation to request this type of SUD incarceration amendment.  The entire initiative will be pending CMS approval.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87179" y="6424863"/>
            <a:ext cx="2864022" cy="341063"/>
          </a:xfrm>
        </p:spPr>
        <p:txBody>
          <a:bodyPr/>
          <a:lstStyle/>
          <a:p>
            <a:pPr>
              <a:defRPr/>
            </a:pPr>
            <a:r>
              <a:rPr lang="en-US" dirty="0"/>
              <a:t>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41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Kentucky’s 1115 SUD Incarceration Initiative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10972800" cy="5007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Progress</a:t>
            </a:r>
          </a:p>
          <a:p>
            <a:r>
              <a:rPr lang="en-US" sz="2000" dirty="0" smtClean="0"/>
              <a:t>The Department for Medicaid Services (DMS), Department for Behavioral Health (DBHDID), Office of Inspector General (OIG), and the Department of Corrections (DOC) developed a united team to work on Kentucky’s initiative.  The team has been meeting on a regular basis since May 2020.</a:t>
            </a:r>
          </a:p>
          <a:p>
            <a:r>
              <a:rPr lang="en-US" sz="2000" dirty="0" smtClean="0"/>
              <a:t>The Department for Medicaid Services has been communicating with CMS since May 2020.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Next Steps and </a:t>
            </a:r>
            <a:r>
              <a:rPr lang="en-US" sz="2000" b="1" i="1" u="sng" dirty="0" smtClean="0"/>
              <a:t>Estimated</a:t>
            </a:r>
            <a:r>
              <a:rPr lang="en-US" sz="2000" b="1" dirty="0" smtClean="0"/>
              <a:t> Time Frame</a:t>
            </a:r>
          </a:p>
          <a:p>
            <a:r>
              <a:rPr lang="en-US" sz="2000" dirty="0" smtClean="0"/>
              <a:t>Submit amendment draft, conference call and revision with CMS in July</a:t>
            </a:r>
          </a:p>
          <a:p>
            <a:r>
              <a:rPr lang="en-US" sz="2000" dirty="0" smtClean="0"/>
              <a:t>Post for public comment August 2020</a:t>
            </a:r>
          </a:p>
          <a:p>
            <a:r>
              <a:rPr lang="en-US" sz="2000" dirty="0" smtClean="0"/>
              <a:t>Public </a:t>
            </a:r>
            <a:r>
              <a:rPr lang="en-US" sz="2000" dirty="0"/>
              <a:t>comments will be reviewed and receive a response </a:t>
            </a:r>
            <a:r>
              <a:rPr lang="en-US" sz="2000" dirty="0" smtClean="0"/>
              <a:t>and </a:t>
            </a:r>
            <a:r>
              <a:rPr lang="en-US" sz="2000" dirty="0"/>
              <a:t>consideration for revisions in this </a:t>
            </a:r>
            <a:r>
              <a:rPr lang="en-US" sz="2000" dirty="0" smtClean="0"/>
              <a:t>amendment, September 2020</a:t>
            </a:r>
          </a:p>
          <a:p>
            <a:r>
              <a:rPr lang="en-US" sz="2000" dirty="0" smtClean="0"/>
              <a:t>Final submission to CMS for review and approval September 2020</a:t>
            </a:r>
          </a:p>
          <a:p>
            <a:r>
              <a:rPr lang="en-US" sz="2000" dirty="0" smtClean="0"/>
              <a:t>Timeline for CMS approval has not been determined by CMS due to internal guidance being developed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87179" y="6424863"/>
            <a:ext cx="2864022" cy="341063"/>
          </a:xfrm>
        </p:spPr>
        <p:txBody>
          <a:bodyPr/>
          <a:lstStyle/>
          <a:p>
            <a:pPr>
              <a:defRPr/>
            </a:pPr>
            <a:r>
              <a:rPr lang="en-US" dirty="0"/>
              <a:t>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1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453081"/>
            <a:ext cx="10972800" cy="56730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For Additional Information Contact: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/>
              <a:t>Leslie Hoffmann</a:t>
            </a:r>
          </a:p>
          <a:p>
            <a:pPr marL="0" indent="0" algn="ctr">
              <a:buNone/>
            </a:pPr>
            <a:r>
              <a:rPr lang="en-US" sz="2800" dirty="0" smtClean="0"/>
              <a:t>Chief Behavioral Health Officer</a:t>
            </a:r>
          </a:p>
          <a:p>
            <a:pPr marL="0" indent="0" algn="ctr">
              <a:buNone/>
            </a:pPr>
            <a:r>
              <a:rPr lang="en-US" sz="2800" dirty="0" smtClean="0"/>
              <a:t>Department for Medicaid Services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dirty="0" smtClean="0">
                <a:hlinkClick r:id="rId2"/>
              </a:rPr>
              <a:t>leslie.hoffmann@ky.gov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640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PH 9_30_16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FE22FCF9783F418BC9B06C4BD96DEA" ma:contentTypeVersion="3" ma:contentTypeDescription="Create a new document." ma:contentTypeScope="" ma:versionID="2f63af24bb49d4590b0861a1777825cc">
  <xsd:schema xmlns:xsd="http://www.w3.org/2001/XMLSchema" xmlns:xs="http://www.w3.org/2001/XMLSchema" xmlns:p="http://schemas.microsoft.com/office/2006/metadata/properties" xmlns:ns2="2d358368-4c4d-4f0d-9f49-2da6e9c2d673" targetNamespace="http://schemas.microsoft.com/office/2006/metadata/properties" ma:root="true" ma:fieldsID="0e8ccb7e8ec1b08bb6e563b9addc95cc" ns2:_="">
    <xsd:import namespace="2d358368-4c4d-4f0d-9f49-2da6e9c2d673"/>
    <xsd:element name="properties">
      <xsd:complexType>
        <xsd:sequence>
          <xsd:element name="documentManagement">
            <xsd:complexType>
              <xsd:all>
                <xsd:element ref="ns2:solOlraDocsTopic" minOccurs="0"/>
                <xsd:element ref="ns2:solOlraDocs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358368-4c4d-4f0d-9f49-2da6e9c2d673" elementFormDefault="qualified">
    <xsd:import namespace="http://schemas.microsoft.com/office/2006/documentManagement/types"/>
    <xsd:import namespace="http://schemas.microsoft.com/office/infopath/2007/PartnerControls"/>
    <xsd:element name="solOlraDocsTopic" ma:index="2" nillable="true" ma:displayName="Topic" ma:description="Select the topic to which this file is relevant: Legislative, Regulatory or Other." ma:format="Dropdown" ma:internalName="solOlraDocsTopic">
      <xsd:simpleType>
        <xsd:restriction base="dms:Choice">
          <xsd:enumeration value="Crossover Documents"/>
          <xsd:enumeration value="HB 50"/>
          <xsd:enumeration value="Legislative"/>
          <xsd:enumeration value="Regulatory"/>
          <xsd:enumeration value="Other"/>
        </xsd:restriction>
      </xsd:simpleType>
    </xsd:element>
    <xsd:element name="solOlraDocsType" ma:index="3" nillable="true" ma:displayName="Document Type" ma:format="Dropdown" ma:internalName="solOlraDocsType">
      <xsd:simpleType>
        <xsd:restriction base="dms:Choice">
          <xsd:enumeration value="Forms"/>
          <xsd:enumeration value="Prefiled bill"/>
          <xsd:enumeration value="Tracking sheet"/>
          <xsd:enumeration value="Training"/>
          <xsd:enumeration value="Uploaded Committee Presentations"/>
          <xsd:enumeration value="Templates and Quick Reference Sheets"/>
          <xsd:enumeration value="Session Documents"/>
          <xsd:enumeration value="Reg Filing Documents"/>
          <xsd:enumeration value="Misc/Othe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lOlraDocsTopic xmlns="2d358368-4c4d-4f0d-9f49-2da6e9c2d673">Legislative</solOlraDocsTopic>
    <solOlraDocsType xmlns="2d358368-4c4d-4f0d-9f49-2da6e9c2d673">Templates and Quick Reference Sheets</solOlraDocsTyp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4FEB3E-2CF4-447A-91EF-DBA5ADB78C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358368-4c4d-4f0d-9f49-2da6e9c2d6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3507DE-00B6-481A-A4E3-2FDB00C162EF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d358368-4c4d-4f0d-9f49-2da6e9c2d673"/>
    <ds:schemaRef ds:uri="http://schemas.microsoft.com/office/2006/documentManagement/typ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DB7DC98-CE2C-436C-9AAA-491CB5F69E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3169</TotalTime>
  <Words>550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DPH 9_30_16 Presentation</vt:lpstr>
      <vt:lpstr>1115 SUD Incarceration Legislation and Medicaid Initiative</vt:lpstr>
      <vt:lpstr>HB 352</vt:lpstr>
      <vt:lpstr>What is an 1115 Waiver?</vt:lpstr>
      <vt:lpstr>Kentucky’s 1115 SUD Incarceration Initiative</vt:lpstr>
      <vt:lpstr>Kentucky’s 1115 SUD Incarceration Initiative</vt:lpstr>
      <vt:lpstr>PowerPoint Presentation</vt:lpstr>
    </vt:vector>
  </TitlesOfParts>
  <Company>Commonwealth of Kentucky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CHFS Legislative Presentation Template 2020</dc:title>
  <dc:creator>Lowery, Eric  (CHFS OPB)</dc:creator>
  <cp:lastModifiedBy>Payne, Ben (LRC)</cp:lastModifiedBy>
  <cp:revision>93</cp:revision>
  <cp:lastPrinted>2020-02-04T18:20:50Z</cp:lastPrinted>
  <dcterms:created xsi:type="dcterms:W3CDTF">2018-01-11T12:54:00Z</dcterms:created>
  <dcterms:modified xsi:type="dcterms:W3CDTF">2020-07-14T12:30:02Z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0x01010072FE22FCF9783F418BC9B06C4BD96DEA</vt:lpwstr>
  </property>
</Properties>
</file>