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310" r:id="rId3"/>
    <p:sldId id="311" r:id="rId4"/>
    <p:sldId id="305" r:id="rId5"/>
    <p:sldId id="258" r:id="rId6"/>
    <p:sldId id="306" r:id="rId7"/>
    <p:sldId id="307" r:id="rId8"/>
    <p:sldId id="308" r:id="rId9"/>
    <p:sldId id="262" r:id="rId10"/>
    <p:sldId id="264" r:id="rId11"/>
    <p:sldId id="265" r:id="rId12"/>
    <p:sldId id="266" r:id="rId13"/>
    <p:sldId id="267" r:id="rId14"/>
    <p:sldId id="268" r:id="rId15"/>
    <p:sldId id="269" r:id="rId16"/>
    <p:sldId id="270" r:id="rId17"/>
    <p:sldId id="272" r:id="rId18"/>
    <p:sldId id="271" r:id="rId19"/>
    <p:sldId id="273" r:id="rId20"/>
    <p:sldId id="274" r:id="rId21"/>
    <p:sldId id="275" r:id="rId22"/>
    <p:sldId id="276" r:id="rId23"/>
    <p:sldId id="277" r:id="rId24"/>
    <p:sldId id="281" r:id="rId25"/>
    <p:sldId id="279" r:id="rId26"/>
    <p:sldId id="309" r:id="rId27"/>
    <p:sldId id="282" r:id="rId28"/>
    <p:sldId id="312" r:id="rId29"/>
    <p:sldId id="284" r:id="rId30"/>
    <p:sldId id="285" r:id="rId31"/>
    <p:sldId id="286" r:id="rId32"/>
    <p:sldId id="291" r:id="rId33"/>
    <p:sldId id="313" r:id="rId34"/>
    <p:sldId id="314" r:id="rId35"/>
    <p:sldId id="315" r:id="rId36"/>
    <p:sldId id="316" r:id="rId37"/>
    <p:sldId id="301" r:id="rId38"/>
    <p:sldId id="30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9341813042600401E-2"/>
          <c:y val="5.0064270812302303E-2"/>
          <c:w val="0.89953102560293197"/>
          <c:h val="0.79411602475310406"/>
        </c:manualLayout>
      </c:layout>
      <c:lineChart>
        <c:grouping val="standard"/>
        <c:varyColors val="0"/>
        <c:ser>
          <c:idx val="0"/>
          <c:order val="0"/>
          <c:tx>
            <c:strRef>
              <c:f>Sheet1!$B$1</c:f>
              <c:strCache>
                <c:ptCount val="1"/>
                <c:pt idx="0">
                  <c:v>Total</c:v>
                </c:pt>
              </c:strCache>
            </c:strRef>
          </c:tx>
          <c:spPr>
            <a:ln w="22225" cap="rnd">
              <a:solidFill>
                <a:schemeClr val="accent1">
                  <a:lumMod val="50000"/>
                </a:schemeClr>
              </a:solidFill>
              <a:round/>
            </a:ln>
            <a:effectLst/>
          </c:spPr>
          <c:marker>
            <c:symbol val="circle"/>
            <c:size val="5"/>
            <c:spPr>
              <a:solidFill>
                <a:schemeClr val="accent1">
                  <a:lumMod val="50000"/>
                </a:schemeClr>
              </a:solidFill>
              <a:ln>
                <a:noFill/>
              </a:ln>
            </c:spPr>
          </c:marker>
          <c:dLbls>
            <c:dLbl>
              <c:idx val="6"/>
              <c:layout>
                <c:manualLayout>
                  <c:x val="-5.4241410763149998E-2"/>
                  <c:y val="-7.69681670566993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58C-4CC9-9339-7F79F74AFEC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FY2010</c:v>
                </c:pt>
                <c:pt idx="1">
                  <c:v>FY2011</c:v>
                </c:pt>
                <c:pt idx="2">
                  <c:v>FY2012</c:v>
                </c:pt>
                <c:pt idx="3">
                  <c:v>FY2013</c:v>
                </c:pt>
                <c:pt idx="4">
                  <c:v>FY2014</c:v>
                </c:pt>
                <c:pt idx="5">
                  <c:v>FY2015</c:v>
                </c:pt>
                <c:pt idx="6">
                  <c:v>FY2016</c:v>
                </c:pt>
                <c:pt idx="7">
                  <c:v>FY2017</c:v>
                </c:pt>
                <c:pt idx="8">
                  <c:v>FY2018</c:v>
                </c:pt>
                <c:pt idx="9">
                  <c:v>FY2019</c:v>
                </c:pt>
              </c:strCache>
            </c:strRef>
          </c:cat>
          <c:val>
            <c:numRef>
              <c:f>Sheet1!$B$2:$B$11</c:f>
              <c:numCache>
                <c:formatCode>_(* #,##0_);_(* \(#,##0\);_(* "-"??_);_(@_)</c:formatCode>
                <c:ptCount val="10"/>
                <c:pt idx="0">
                  <c:v>1590</c:v>
                </c:pt>
                <c:pt idx="1">
                  <c:v>2289</c:v>
                </c:pt>
                <c:pt idx="2">
                  <c:v>3424</c:v>
                </c:pt>
                <c:pt idx="3">
                  <c:v>5764</c:v>
                </c:pt>
                <c:pt idx="4">
                  <c:v>5455</c:v>
                </c:pt>
                <c:pt idx="5">
                  <c:v>5488</c:v>
                </c:pt>
                <c:pt idx="6">
                  <c:v>5901</c:v>
                </c:pt>
                <c:pt idx="7">
                  <c:v>5901</c:v>
                </c:pt>
                <c:pt idx="8">
                  <c:v>5664</c:v>
                </c:pt>
                <c:pt idx="9">
                  <c:v>5951</c:v>
                </c:pt>
              </c:numCache>
            </c:numRef>
          </c:val>
          <c:smooth val="0"/>
          <c:extLst xmlns:c16r2="http://schemas.microsoft.com/office/drawing/2015/06/chart">
            <c:ext xmlns:c16="http://schemas.microsoft.com/office/drawing/2014/chart" uri="{C3380CC4-5D6E-409C-BE32-E72D297353CC}">
              <c16:uniqueId val="{00000001-758C-4CC9-9339-7F79F74AFEC5}"/>
            </c:ext>
          </c:extLst>
        </c:ser>
        <c:dLbls>
          <c:dLblPos val="ctr"/>
          <c:showLegendKey val="0"/>
          <c:showVal val="1"/>
          <c:showCatName val="0"/>
          <c:showSerName val="0"/>
          <c:showPercent val="0"/>
          <c:showBubbleSize val="0"/>
        </c:dLbls>
        <c:marker val="1"/>
        <c:smooth val="0"/>
        <c:axId val="409792240"/>
        <c:axId val="409790280"/>
      </c:lineChart>
      <c:catAx>
        <c:axId val="40979224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409790280"/>
        <c:crosses val="autoZero"/>
        <c:auto val="1"/>
        <c:lblAlgn val="ctr"/>
        <c:lblOffset val="100"/>
        <c:noMultiLvlLbl val="0"/>
      </c:catAx>
      <c:valAx>
        <c:axId val="409790280"/>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409792240"/>
        <c:crosses val="autoZero"/>
        <c:crossBetween val="between"/>
      </c:valAx>
      <c:spPr>
        <a:solidFill>
          <a:schemeClr val="bg1">
            <a:lumMod val="85000"/>
          </a:schemeClr>
        </a:solid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1147F-AF81-4DA2-A0A3-350307648B45}" type="datetimeFigureOut">
              <a:rPr lang="en-US" smtClean="0"/>
              <a:t>7/14/2020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B72FE-A5A4-477C-A9CA-11FF36E16903}" type="slidenum">
              <a:rPr lang="en-US" smtClean="0"/>
              <a:t>‹#›</a:t>
            </a:fld>
            <a:endParaRPr lang="en-US" dirty="0"/>
          </a:p>
        </p:txBody>
      </p:sp>
    </p:spTree>
    <p:extLst>
      <p:ext uri="{BB962C8B-B14F-4D97-AF65-F5344CB8AC3E}">
        <p14:creationId xmlns:p14="http://schemas.microsoft.com/office/powerpoint/2010/main" val="369387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p:cNvSpPr>
            <a:spLocks noGrp="1" noChangeArrowheads="1"/>
          </p:cNvSpPr>
          <p:nvPr>
            <p:ph type="sldNum" sz="quarter" idx="5"/>
          </p:nvPr>
        </p:nvSpPr>
        <p:spPr>
          <a:noFill/>
        </p:spPr>
        <p:txBody>
          <a:bodyPr/>
          <a:lstStyle>
            <a:lvl1pPr defTabSz="933450">
              <a:defRPr sz="4500">
                <a:solidFill>
                  <a:schemeClr val="tx1"/>
                </a:solidFill>
                <a:latin typeface="Times New Roman" panose="02020603050405020304" pitchFamily="18" charset="0"/>
              </a:defRPr>
            </a:lvl1pPr>
            <a:lvl2pPr marL="742950" indent="-285750" defTabSz="933450">
              <a:defRPr sz="4500">
                <a:solidFill>
                  <a:schemeClr val="tx1"/>
                </a:solidFill>
                <a:latin typeface="Times New Roman" panose="02020603050405020304" pitchFamily="18" charset="0"/>
              </a:defRPr>
            </a:lvl2pPr>
            <a:lvl3pPr marL="1143000" indent="-228600" defTabSz="933450">
              <a:defRPr sz="4500">
                <a:solidFill>
                  <a:schemeClr val="tx1"/>
                </a:solidFill>
                <a:latin typeface="Times New Roman" panose="02020603050405020304" pitchFamily="18" charset="0"/>
              </a:defRPr>
            </a:lvl3pPr>
            <a:lvl4pPr marL="1600200" indent="-228600" defTabSz="933450">
              <a:defRPr sz="4500">
                <a:solidFill>
                  <a:schemeClr val="tx1"/>
                </a:solidFill>
                <a:latin typeface="Times New Roman" panose="02020603050405020304" pitchFamily="18" charset="0"/>
              </a:defRPr>
            </a:lvl4pPr>
            <a:lvl5pPr marL="2057400" indent="-228600" defTabSz="933450">
              <a:defRPr sz="4500">
                <a:solidFill>
                  <a:schemeClr val="tx1"/>
                </a:solidFill>
                <a:latin typeface="Times New Roman" panose="02020603050405020304" pitchFamily="18" charset="0"/>
              </a:defRPr>
            </a:lvl5pPr>
            <a:lvl6pPr marL="2514600" indent="-228600" defTabSz="933450" eaLnBrk="0" fontAlgn="base" hangingPunct="0">
              <a:spcBef>
                <a:spcPct val="0"/>
              </a:spcBef>
              <a:spcAft>
                <a:spcPct val="0"/>
              </a:spcAft>
              <a:defRPr sz="4500">
                <a:solidFill>
                  <a:schemeClr val="tx1"/>
                </a:solidFill>
                <a:latin typeface="Times New Roman" panose="02020603050405020304" pitchFamily="18" charset="0"/>
              </a:defRPr>
            </a:lvl6pPr>
            <a:lvl7pPr marL="2971800" indent="-228600" defTabSz="933450" eaLnBrk="0" fontAlgn="base" hangingPunct="0">
              <a:spcBef>
                <a:spcPct val="0"/>
              </a:spcBef>
              <a:spcAft>
                <a:spcPct val="0"/>
              </a:spcAft>
              <a:defRPr sz="4500">
                <a:solidFill>
                  <a:schemeClr val="tx1"/>
                </a:solidFill>
                <a:latin typeface="Times New Roman" panose="02020603050405020304" pitchFamily="18" charset="0"/>
              </a:defRPr>
            </a:lvl7pPr>
            <a:lvl8pPr marL="3429000" indent="-228600" defTabSz="933450" eaLnBrk="0" fontAlgn="base" hangingPunct="0">
              <a:spcBef>
                <a:spcPct val="0"/>
              </a:spcBef>
              <a:spcAft>
                <a:spcPct val="0"/>
              </a:spcAft>
              <a:defRPr sz="4500">
                <a:solidFill>
                  <a:schemeClr val="tx1"/>
                </a:solidFill>
                <a:latin typeface="Times New Roman" panose="02020603050405020304" pitchFamily="18" charset="0"/>
              </a:defRPr>
            </a:lvl8pPr>
            <a:lvl9pPr marL="3886200" indent="-228600" defTabSz="933450" eaLnBrk="0" fontAlgn="base" hangingPunct="0">
              <a:spcBef>
                <a:spcPct val="0"/>
              </a:spcBef>
              <a:spcAft>
                <a:spcPct val="0"/>
              </a:spcAft>
              <a:defRPr sz="4500">
                <a:solidFill>
                  <a:schemeClr val="tx1"/>
                </a:solidFill>
                <a:latin typeface="Times New Roman" panose="02020603050405020304" pitchFamily="18" charset="0"/>
              </a:defRPr>
            </a:lvl9pPr>
          </a:lstStyle>
          <a:p>
            <a:fld id="{7DBAACA9-74D3-4208-9131-77EAD550690D}" type="slidenum">
              <a:rPr lang="en-US" altLang="en-US" sz="1200" smtClean="0"/>
              <a:pPr/>
              <a:t>3</a:t>
            </a:fld>
            <a:endParaRPr lang="en-US" altLang="en-US" sz="1200" dirty="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18739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4838FB-5591-48BC-8040-DF42F4113CF1}"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A2D7C3-4897-438E-B8A7-51F11CBC2B82}" type="slidenum">
              <a:rPr lang="en-US" smtClean="0"/>
              <a:t>‹#›</a:t>
            </a:fld>
            <a:endParaRPr lang="en-US" dirty="0"/>
          </a:p>
        </p:txBody>
      </p:sp>
    </p:spTree>
    <p:extLst>
      <p:ext uri="{BB962C8B-B14F-4D97-AF65-F5344CB8AC3E}">
        <p14:creationId xmlns:p14="http://schemas.microsoft.com/office/powerpoint/2010/main" val="1222475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4838FB-5591-48BC-8040-DF42F4113CF1}"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A2D7C3-4897-438E-B8A7-51F11CBC2B82}" type="slidenum">
              <a:rPr lang="en-US" smtClean="0"/>
              <a:t>‹#›</a:t>
            </a:fld>
            <a:endParaRPr lang="en-US" dirty="0"/>
          </a:p>
        </p:txBody>
      </p:sp>
    </p:spTree>
    <p:extLst>
      <p:ext uri="{BB962C8B-B14F-4D97-AF65-F5344CB8AC3E}">
        <p14:creationId xmlns:p14="http://schemas.microsoft.com/office/powerpoint/2010/main" val="56503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4838FB-5591-48BC-8040-DF42F4113CF1}"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A2D7C3-4897-438E-B8A7-51F11CBC2B82}"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89080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4838FB-5591-48BC-8040-DF42F4113CF1}"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A2D7C3-4897-438E-B8A7-51F11CBC2B82}" type="slidenum">
              <a:rPr lang="en-US" smtClean="0"/>
              <a:t>‹#›</a:t>
            </a:fld>
            <a:endParaRPr lang="en-US" dirty="0"/>
          </a:p>
        </p:txBody>
      </p:sp>
    </p:spTree>
    <p:extLst>
      <p:ext uri="{BB962C8B-B14F-4D97-AF65-F5344CB8AC3E}">
        <p14:creationId xmlns:p14="http://schemas.microsoft.com/office/powerpoint/2010/main" val="4127030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4838FB-5591-48BC-8040-DF42F4113CF1}"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A2D7C3-4897-438E-B8A7-51F11CBC2B82}"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55135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4838FB-5591-48BC-8040-DF42F4113CF1}"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A2D7C3-4897-438E-B8A7-51F11CBC2B82}" type="slidenum">
              <a:rPr lang="en-US" smtClean="0"/>
              <a:t>‹#›</a:t>
            </a:fld>
            <a:endParaRPr lang="en-US" dirty="0"/>
          </a:p>
        </p:txBody>
      </p:sp>
    </p:spTree>
    <p:extLst>
      <p:ext uri="{BB962C8B-B14F-4D97-AF65-F5344CB8AC3E}">
        <p14:creationId xmlns:p14="http://schemas.microsoft.com/office/powerpoint/2010/main" val="3875758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4838FB-5591-48BC-8040-DF42F4113CF1}"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A2D7C3-4897-438E-B8A7-51F11CBC2B82}" type="slidenum">
              <a:rPr lang="en-US" smtClean="0"/>
              <a:t>‹#›</a:t>
            </a:fld>
            <a:endParaRPr lang="en-US" dirty="0"/>
          </a:p>
        </p:txBody>
      </p:sp>
    </p:spTree>
    <p:extLst>
      <p:ext uri="{BB962C8B-B14F-4D97-AF65-F5344CB8AC3E}">
        <p14:creationId xmlns:p14="http://schemas.microsoft.com/office/powerpoint/2010/main" val="953593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4838FB-5591-48BC-8040-DF42F4113CF1}"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A2D7C3-4897-438E-B8A7-51F11CBC2B82}" type="slidenum">
              <a:rPr lang="en-US" smtClean="0"/>
              <a:t>‹#›</a:t>
            </a:fld>
            <a:endParaRPr lang="en-US" dirty="0"/>
          </a:p>
        </p:txBody>
      </p:sp>
    </p:spTree>
    <p:extLst>
      <p:ext uri="{BB962C8B-B14F-4D97-AF65-F5344CB8AC3E}">
        <p14:creationId xmlns:p14="http://schemas.microsoft.com/office/powerpoint/2010/main" val="411017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4838FB-5591-48BC-8040-DF42F4113CF1}"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A2D7C3-4897-438E-B8A7-51F11CBC2B82}" type="slidenum">
              <a:rPr lang="en-US" smtClean="0"/>
              <a:t>‹#›</a:t>
            </a:fld>
            <a:endParaRPr lang="en-US" dirty="0"/>
          </a:p>
        </p:txBody>
      </p:sp>
    </p:spTree>
    <p:extLst>
      <p:ext uri="{BB962C8B-B14F-4D97-AF65-F5344CB8AC3E}">
        <p14:creationId xmlns:p14="http://schemas.microsoft.com/office/powerpoint/2010/main" val="305532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4838FB-5591-48BC-8040-DF42F4113CF1}"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A2D7C3-4897-438E-B8A7-51F11CBC2B82}" type="slidenum">
              <a:rPr lang="en-US" smtClean="0"/>
              <a:t>‹#›</a:t>
            </a:fld>
            <a:endParaRPr lang="en-US" dirty="0"/>
          </a:p>
        </p:txBody>
      </p:sp>
    </p:spTree>
    <p:extLst>
      <p:ext uri="{BB962C8B-B14F-4D97-AF65-F5344CB8AC3E}">
        <p14:creationId xmlns:p14="http://schemas.microsoft.com/office/powerpoint/2010/main" val="252231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4838FB-5591-48BC-8040-DF42F4113CF1}" type="datetimeFigureOut">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A2D7C3-4897-438E-B8A7-51F11CBC2B82}" type="slidenum">
              <a:rPr lang="en-US" smtClean="0"/>
              <a:t>‹#›</a:t>
            </a:fld>
            <a:endParaRPr lang="en-US" dirty="0"/>
          </a:p>
        </p:txBody>
      </p:sp>
    </p:spTree>
    <p:extLst>
      <p:ext uri="{BB962C8B-B14F-4D97-AF65-F5344CB8AC3E}">
        <p14:creationId xmlns:p14="http://schemas.microsoft.com/office/powerpoint/2010/main" val="2069027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4838FB-5591-48BC-8040-DF42F4113CF1}" type="datetimeFigureOut">
              <a:rPr lang="en-US" smtClean="0"/>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A2D7C3-4897-438E-B8A7-51F11CBC2B82}" type="slidenum">
              <a:rPr lang="en-US" smtClean="0"/>
              <a:t>‹#›</a:t>
            </a:fld>
            <a:endParaRPr lang="en-US" dirty="0"/>
          </a:p>
        </p:txBody>
      </p:sp>
    </p:spTree>
    <p:extLst>
      <p:ext uri="{BB962C8B-B14F-4D97-AF65-F5344CB8AC3E}">
        <p14:creationId xmlns:p14="http://schemas.microsoft.com/office/powerpoint/2010/main" val="137425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4838FB-5591-48BC-8040-DF42F4113CF1}" type="datetimeFigureOut">
              <a:rPr lang="en-US" smtClean="0"/>
              <a:t>7/14/2020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A2D7C3-4897-438E-B8A7-51F11CBC2B82}" type="slidenum">
              <a:rPr lang="en-US" smtClean="0"/>
              <a:t>‹#›</a:t>
            </a:fld>
            <a:endParaRPr lang="en-US" dirty="0"/>
          </a:p>
        </p:txBody>
      </p:sp>
    </p:spTree>
    <p:extLst>
      <p:ext uri="{BB962C8B-B14F-4D97-AF65-F5344CB8AC3E}">
        <p14:creationId xmlns:p14="http://schemas.microsoft.com/office/powerpoint/2010/main" val="2969390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838FB-5591-48BC-8040-DF42F4113CF1}" type="datetimeFigureOut">
              <a:rPr lang="en-US" smtClean="0"/>
              <a:t>7/14/2020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A2D7C3-4897-438E-B8A7-51F11CBC2B82}" type="slidenum">
              <a:rPr lang="en-US" smtClean="0"/>
              <a:t>‹#›</a:t>
            </a:fld>
            <a:endParaRPr lang="en-US" dirty="0"/>
          </a:p>
        </p:txBody>
      </p:sp>
    </p:spTree>
    <p:extLst>
      <p:ext uri="{BB962C8B-B14F-4D97-AF65-F5344CB8AC3E}">
        <p14:creationId xmlns:p14="http://schemas.microsoft.com/office/powerpoint/2010/main" val="172427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4838FB-5591-48BC-8040-DF42F4113CF1}" type="datetimeFigureOut">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A2D7C3-4897-438E-B8A7-51F11CBC2B82}" type="slidenum">
              <a:rPr lang="en-US" smtClean="0"/>
              <a:t>‹#›</a:t>
            </a:fld>
            <a:endParaRPr lang="en-US" dirty="0"/>
          </a:p>
        </p:txBody>
      </p:sp>
    </p:spTree>
    <p:extLst>
      <p:ext uri="{BB962C8B-B14F-4D97-AF65-F5344CB8AC3E}">
        <p14:creationId xmlns:p14="http://schemas.microsoft.com/office/powerpoint/2010/main" val="50370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44838FB-5591-48BC-8040-DF42F4113CF1}" type="datetimeFigureOut">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A2D7C3-4897-438E-B8A7-51F11CBC2B82}" type="slidenum">
              <a:rPr lang="en-US" smtClean="0"/>
              <a:t>‹#›</a:t>
            </a:fld>
            <a:endParaRPr lang="en-US" dirty="0"/>
          </a:p>
        </p:txBody>
      </p:sp>
    </p:spTree>
    <p:extLst>
      <p:ext uri="{BB962C8B-B14F-4D97-AF65-F5344CB8AC3E}">
        <p14:creationId xmlns:p14="http://schemas.microsoft.com/office/powerpoint/2010/main" val="213422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4838FB-5591-48BC-8040-DF42F4113CF1}" type="datetimeFigureOut">
              <a:rPr lang="en-US" smtClean="0"/>
              <a:t>7/14/2020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A2D7C3-4897-438E-B8A7-51F11CBC2B82}" type="slidenum">
              <a:rPr lang="en-US" smtClean="0"/>
              <a:t>‹#›</a:t>
            </a:fld>
            <a:endParaRPr lang="en-US" dirty="0"/>
          </a:p>
        </p:txBody>
      </p:sp>
    </p:spTree>
    <p:extLst>
      <p:ext uri="{BB962C8B-B14F-4D97-AF65-F5344CB8AC3E}">
        <p14:creationId xmlns:p14="http://schemas.microsoft.com/office/powerpoint/2010/main" val="266747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297" y="3219217"/>
            <a:ext cx="9921766" cy="1153486"/>
          </a:xfrm>
        </p:spPr>
        <p:txBody>
          <a:bodyPr>
            <a:normAutofit fontScale="90000"/>
          </a:bodyPr>
          <a:lstStyle/>
          <a:p>
            <a:pPr algn="ctr"/>
            <a:r>
              <a:rPr lang="en-US" sz="5300" b="1" dirty="0" smtClean="0">
                <a:latin typeface="Century Gothic" panose="020B0502020202020204" pitchFamily="34" charset="0"/>
              </a:rPr>
              <a:t>Department of Corrections</a:t>
            </a:r>
            <a:r>
              <a:rPr lang="en-US" sz="4800" b="1" dirty="0" smtClean="0">
                <a:effectLst>
                  <a:outerShdw blurRad="38100" dist="38100" dir="2700000" algn="tl">
                    <a:srgbClr val="000000">
                      <a:alpha val="43137"/>
                    </a:srgbClr>
                  </a:outerShdw>
                </a:effectLst>
                <a:latin typeface="Century Gothic" panose="020B0502020202020204" pitchFamily="34" charset="0"/>
              </a:rPr>
              <a:t/>
            </a:r>
            <a:br>
              <a:rPr lang="en-US" sz="4800" b="1" dirty="0" smtClean="0">
                <a:effectLst>
                  <a:outerShdw blurRad="38100" dist="38100" dir="2700000" algn="tl">
                    <a:srgbClr val="000000">
                      <a:alpha val="43137"/>
                    </a:srgbClr>
                  </a:outerShdw>
                </a:effectLst>
                <a:latin typeface="Century Gothic" panose="020B0502020202020204" pitchFamily="34" charset="0"/>
              </a:rPr>
            </a:br>
            <a:r>
              <a:rPr lang="en-US" sz="3200" b="1" spc="300" dirty="0" smtClean="0">
                <a:effectLst>
                  <a:outerShdw blurRad="38100" dist="38100" dir="2700000" algn="tl">
                    <a:srgbClr val="000000">
                      <a:alpha val="43137"/>
                    </a:srgbClr>
                  </a:outerShdw>
                </a:effectLst>
                <a:latin typeface="Century Gothic" panose="020B0502020202020204" pitchFamily="34" charset="0"/>
              </a:rPr>
              <a:t>Division of Addiction Services</a:t>
            </a:r>
            <a:endParaRPr lang="en-US" sz="4400" b="1" spc="300"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9241" y="390469"/>
            <a:ext cx="2242847" cy="1851515"/>
          </a:xfrm>
          <a:prstGeom prst="rect">
            <a:avLst/>
          </a:prstGeom>
        </p:spPr>
      </p:pic>
      <p:sp>
        <p:nvSpPr>
          <p:cNvPr id="5" name="TextBox 4"/>
          <p:cNvSpPr txBox="1"/>
          <p:nvPr/>
        </p:nvSpPr>
        <p:spPr>
          <a:xfrm>
            <a:off x="798783" y="4638068"/>
            <a:ext cx="9564415" cy="584775"/>
          </a:xfrm>
          <a:prstGeom prst="rect">
            <a:avLst/>
          </a:prstGeom>
          <a:noFill/>
        </p:spPr>
        <p:txBody>
          <a:bodyPr wrap="square" rtlCol="0">
            <a:spAutoFit/>
          </a:bodyPr>
          <a:lstStyle/>
          <a:p>
            <a:pPr algn="ctr"/>
            <a:r>
              <a:rPr lang="en-US" sz="3200" b="1" spc="-150" dirty="0" smtClean="0">
                <a:effectLst>
                  <a:outerShdw blurRad="38100" dist="38100" dir="2700000" algn="tl">
                    <a:srgbClr val="000000">
                      <a:alpha val="43137"/>
                    </a:srgbClr>
                  </a:outerShdw>
                </a:effectLst>
                <a:latin typeface="Century Gothic" panose="020B0502020202020204" pitchFamily="34" charset="0"/>
              </a:rPr>
              <a:t>Sarah G. Johnson, Director</a:t>
            </a:r>
          </a:p>
        </p:txBody>
      </p:sp>
      <p:sp>
        <p:nvSpPr>
          <p:cNvPr id="3" name="TextBox 2"/>
          <p:cNvSpPr txBox="1"/>
          <p:nvPr/>
        </p:nvSpPr>
        <p:spPr>
          <a:xfrm>
            <a:off x="2983580" y="5488207"/>
            <a:ext cx="5194820" cy="923330"/>
          </a:xfrm>
          <a:prstGeom prst="rect">
            <a:avLst/>
          </a:prstGeom>
          <a:noFill/>
        </p:spPr>
        <p:txBody>
          <a:bodyPr wrap="none" rtlCol="0">
            <a:spAutoFit/>
          </a:bodyPr>
          <a:lstStyle/>
          <a:p>
            <a:pPr algn="ctr"/>
            <a:r>
              <a:rPr lang="en-US" b="1" dirty="0">
                <a:solidFill>
                  <a:schemeClr val="tx1">
                    <a:lumMod val="85000"/>
                    <a:lumOff val="15000"/>
                  </a:schemeClr>
                </a:solidFill>
                <a:effectLst>
                  <a:outerShdw blurRad="38100" dist="38100" dir="2700000" algn="tl">
                    <a:srgbClr val="000000">
                      <a:alpha val="43137"/>
                    </a:srgbClr>
                  </a:outerShdw>
                </a:effectLst>
                <a:latin typeface="Century Gothic" panose="020B0502020202020204" pitchFamily="34" charset="0"/>
              </a:rPr>
              <a:t>“</a:t>
            </a:r>
            <a:r>
              <a:rPr lang="en-US" b="1" i="1" dirty="0">
                <a:solidFill>
                  <a:schemeClr val="tx1">
                    <a:lumMod val="85000"/>
                    <a:lumOff val="15000"/>
                  </a:schemeClr>
                </a:solidFill>
                <a:effectLst>
                  <a:outerShdw blurRad="38100" dist="38100" dir="2700000" algn="tl">
                    <a:srgbClr val="000000">
                      <a:alpha val="43137"/>
                    </a:srgbClr>
                  </a:outerShdw>
                </a:effectLst>
                <a:latin typeface="Century Gothic" panose="020B0502020202020204" pitchFamily="34" charset="0"/>
              </a:rPr>
              <a:t>We Change Lives, We Change Outcomes</a:t>
            </a:r>
          </a:p>
          <a:p>
            <a:pPr algn="ctr"/>
            <a:r>
              <a:rPr lang="en-US" b="1" i="1" dirty="0">
                <a:solidFill>
                  <a:schemeClr val="tx1">
                    <a:lumMod val="85000"/>
                    <a:lumOff val="15000"/>
                  </a:schemeClr>
                </a:solidFill>
                <a:effectLst>
                  <a:outerShdw blurRad="38100" dist="38100" dir="2700000" algn="tl">
                    <a:srgbClr val="000000">
                      <a:alpha val="43137"/>
                    </a:srgbClr>
                  </a:outerShdw>
                </a:effectLst>
                <a:latin typeface="Century Gothic" panose="020B0502020202020204" pitchFamily="34" charset="0"/>
              </a:rPr>
              <a:t>and We Change Tomorrow Today.”</a:t>
            </a:r>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9212" y="285365"/>
            <a:ext cx="2668111" cy="2061722"/>
          </a:xfrm>
          <a:prstGeom prst="rect">
            <a:avLst/>
          </a:prstGeom>
        </p:spPr>
      </p:pic>
    </p:spTree>
    <p:extLst>
      <p:ext uri="{BB962C8B-B14F-4D97-AF65-F5344CB8AC3E}">
        <p14:creationId xmlns:p14="http://schemas.microsoft.com/office/powerpoint/2010/main" val="88677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10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212772"/>
            <a:ext cx="9315752" cy="1320800"/>
          </a:xfrm>
        </p:spPr>
        <p:txBody>
          <a:bodyPr/>
          <a:lstStyle/>
          <a:p>
            <a:r>
              <a:rPr lang="en-US" b="1" dirty="0" smtClean="0"/>
              <a:t>Co-occurring Disorder (COD) SAP Mentor</a:t>
            </a:r>
            <a:endParaRPr lang="en-US" b="1" dirty="0"/>
          </a:p>
        </p:txBody>
      </p:sp>
      <p:sp>
        <p:nvSpPr>
          <p:cNvPr id="3" name="Content Placeholder 2"/>
          <p:cNvSpPr>
            <a:spLocks noGrp="1"/>
          </p:cNvSpPr>
          <p:nvPr>
            <p:ph idx="1"/>
          </p:nvPr>
        </p:nvSpPr>
        <p:spPr>
          <a:xfrm>
            <a:off x="363825" y="1272315"/>
            <a:ext cx="9655385" cy="5167674"/>
          </a:xfrm>
        </p:spPr>
        <p:txBody>
          <a:bodyPr>
            <a:normAutofit lnSpcReduction="10000"/>
          </a:bodyPr>
          <a:lstStyle/>
          <a:p>
            <a:pPr fontAlgn="t"/>
            <a:r>
              <a:rPr lang="en-US" sz="2800" b="1" dirty="0"/>
              <a:t>Program Description</a:t>
            </a:r>
            <a:endParaRPr lang="en-US" sz="2800" dirty="0"/>
          </a:p>
          <a:p>
            <a:pPr marL="0" indent="0" fontAlgn="t">
              <a:buNone/>
            </a:pPr>
            <a:r>
              <a:rPr lang="en-US" sz="2800" dirty="0"/>
              <a:t>Individuals who have completed COD SAP may participate in the mentoring program by serving as a mentor.  Mentors serve as role models for participants and also complete tasks as assigned by the administrator.  Mentors are chosen at the discretion of the program administrator.  Mentors are engaged in activities and assignments designed to teach leadership. </a:t>
            </a:r>
          </a:p>
          <a:p>
            <a:pPr fontAlgn="t"/>
            <a:endParaRPr lang="en-US" sz="2800" b="1" dirty="0"/>
          </a:p>
          <a:p>
            <a:pPr fontAlgn="t"/>
            <a:r>
              <a:rPr lang="en-US" sz="2800" b="1" dirty="0" smtClean="0"/>
              <a:t>Program Location </a:t>
            </a:r>
          </a:p>
          <a:p>
            <a:pPr lvl="1" fontAlgn="t">
              <a:buFont typeface="Wingdings" panose="05000000000000000000" pitchFamily="2" charset="2"/>
              <a:buChar char="v"/>
            </a:pPr>
            <a:r>
              <a:rPr lang="en-US" sz="2800" dirty="0" smtClean="0"/>
              <a:t>KCIW and KSR</a:t>
            </a:r>
            <a:endParaRPr lang="en-US" sz="2800" dirty="0"/>
          </a:p>
          <a:p>
            <a:endParaRPr lang="en-US" dirty="0"/>
          </a:p>
        </p:txBody>
      </p:sp>
    </p:spTree>
    <p:extLst>
      <p:ext uri="{BB962C8B-B14F-4D97-AF65-F5344CB8AC3E}">
        <p14:creationId xmlns:p14="http://schemas.microsoft.com/office/powerpoint/2010/main" val="2833464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40526" y="76278"/>
            <a:ext cx="9944100" cy="1320800"/>
          </a:xfrm>
        </p:spPr>
        <p:txBody>
          <a:bodyPr>
            <a:normAutofit fontScale="90000"/>
          </a:bodyPr>
          <a:lstStyle/>
          <a:p>
            <a:pPr algn="ctr"/>
            <a:r>
              <a:rPr lang="en-US" sz="4400" b="1" dirty="0" smtClean="0"/>
              <a:t>SOAR </a:t>
            </a:r>
            <a:br>
              <a:rPr lang="en-US" sz="4400" b="1" dirty="0" smtClean="0"/>
            </a:br>
            <a:r>
              <a:rPr lang="en-US" sz="4400" b="1" dirty="0" smtClean="0"/>
              <a:t>Supporting Others in Active Recovery</a:t>
            </a:r>
            <a:endParaRPr lang="en-US" sz="4400" b="1" dirty="0"/>
          </a:p>
        </p:txBody>
      </p:sp>
      <p:sp>
        <p:nvSpPr>
          <p:cNvPr id="3" name="Content Placeholder 2"/>
          <p:cNvSpPr>
            <a:spLocks noGrp="1"/>
          </p:cNvSpPr>
          <p:nvPr>
            <p:ph idx="1"/>
          </p:nvPr>
        </p:nvSpPr>
        <p:spPr>
          <a:xfrm>
            <a:off x="182880" y="1568597"/>
            <a:ext cx="11769634" cy="5016138"/>
          </a:xfrm>
        </p:spPr>
        <p:txBody>
          <a:bodyPr>
            <a:normAutofit lnSpcReduction="10000"/>
          </a:bodyPr>
          <a:lstStyle/>
          <a:p>
            <a:pPr fontAlgn="t">
              <a:buFont typeface="Wingdings" panose="05000000000000000000" pitchFamily="2" charset="2"/>
              <a:buChar char="Ø"/>
            </a:pPr>
            <a:r>
              <a:rPr lang="en-US" sz="3200" b="1" dirty="0"/>
              <a:t>Program Description</a:t>
            </a:r>
            <a:endParaRPr lang="en-US" sz="3200" dirty="0"/>
          </a:p>
          <a:p>
            <a:pPr marL="0" indent="0" fontAlgn="t">
              <a:buNone/>
            </a:pPr>
            <a:r>
              <a:rPr lang="en-US" sz="2500" dirty="0" smtClean="0"/>
              <a:t>SOAR </a:t>
            </a:r>
            <a:r>
              <a:rPr lang="en-US" sz="2500" dirty="0"/>
              <a:t>supports clients in their goal to stay safe and sober after completing </a:t>
            </a:r>
            <a:r>
              <a:rPr lang="en-US" sz="2500" dirty="0" smtClean="0"/>
              <a:t>SAP.</a:t>
            </a:r>
          </a:p>
          <a:p>
            <a:pPr marL="0" indent="0" fontAlgn="t">
              <a:buNone/>
            </a:pPr>
            <a:r>
              <a:rPr lang="en-US" sz="2500" dirty="0" smtClean="0"/>
              <a:t>SOAR </a:t>
            </a:r>
            <a:r>
              <a:rPr lang="en-US" sz="2500" dirty="0"/>
              <a:t>is targeted toward on relapse prevention, education, and </a:t>
            </a:r>
            <a:r>
              <a:rPr lang="en-US" sz="2500" dirty="0" smtClean="0"/>
              <a:t>reentry skills/resources</a:t>
            </a:r>
            <a:r>
              <a:rPr lang="en-US" sz="2500" dirty="0"/>
              <a:t>.  </a:t>
            </a:r>
          </a:p>
          <a:p>
            <a:pPr marL="0" indent="0" fontAlgn="t">
              <a:buNone/>
            </a:pPr>
            <a:r>
              <a:rPr lang="en-US" sz="2500" dirty="0" smtClean="0"/>
              <a:t>Evidence-based </a:t>
            </a:r>
            <a:r>
              <a:rPr lang="en-US" sz="2500" dirty="0"/>
              <a:t>curriculum from Hazelden called MORE (My Ongoing Recovery Experience). </a:t>
            </a:r>
            <a:endParaRPr lang="en-US" sz="2500" dirty="0" smtClean="0"/>
          </a:p>
          <a:p>
            <a:pPr marL="0" indent="0" fontAlgn="t">
              <a:buNone/>
            </a:pPr>
            <a:r>
              <a:rPr lang="en-US" sz="2500" dirty="0" smtClean="0"/>
              <a:t>While </a:t>
            </a:r>
            <a:r>
              <a:rPr lang="en-US" sz="2500" dirty="0"/>
              <a:t>enrolled in SOAR, clients are eligible to participate in up to two other </a:t>
            </a:r>
            <a:r>
              <a:rPr lang="en-US" sz="2500" dirty="0" smtClean="0"/>
              <a:t>reentry programs.</a:t>
            </a:r>
          </a:p>
          <a:p>
            <a:pPr marL="0" indent="0" fontAlgn="t">
              <a:buNone/>
            </a:pPr>
            <a:r>
              <a:rPr lang="en-US" sz="2500" dirty="0" smtClean="0"/>
              <a:t>Family </a:t>
            </a:r>
            <a:r>
              <a:rPr lang="en-US" sz="2500" dirty="0"/>
              <a:t>communication and engagement</a:t>
            </a:r>
            <a:r>
              <a:rPr lang="en-US" sz="2500" dirty="0" smtClean="0"/>
              <a:t>.</a:t>
            </a:r>
          </a:p>
          <a:p>
            <a:pPr marL="0" indent="0" fontAlgn="t">
              <a:buNone/>
            </a:pPr>
            <a:r>
              <a:rPr lang="en-US" sz="1200" dirty="0" smtClean="0"/>
              <a:t> </a:t>
            </a:r>
          </a:p>
          <a:p>
            <a:pPr marL="0" indent="0" fontAlgn="t">
              <a:buNone/>
            </a:pPr>
            <a:r>
              <a:rPr lang="en-US" sz="2500" b="1" dirty="0" smtClean="0"/>
              <a:t>Location: </a:t>
            </a:r>
            <a:r>
              <a:rPr lang="en-US" sz="2500" dirty="0" smtClean="0"/>
              <a:t>NTC, Marion County Detention Center, coming soon Fulton Co Jail</a:t>
            </a:r>
            <a:endParaRPr lang="en-US" sz="2500" dirty="0"/>
          </a:p>
          <a:p>
            <a:endParaRPr lang="en-US" sz="2600" dirty="0"/>
          </a:p>
        </p:txBody>
      </p:sp>
    </p:spTree>
    <p:extLst>
      <p:ext uri="{BB962C8B-B14F-4D97-AF65-F5344CB8AC3E}">
        <p14:creationId xmlns:p14="http://schemas.microsoft.com/office/powerpoint/2010/main" val="1007867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 y="153989"/>
            <a:ext cx="12322628" cy="1320800"/>
          </a:xfrm>
        </p:spPr>
        <p:txBody>
          <a:bodyPr/>
          <a:lstStyle/>
          <a:p>
            <a:pPr algn="ctr"/>
            <a:r>
              <a:rPr lang="en-US" b="1" dirty="0" smtClean="0"/>
              <a:t>SOAR Mentor</a:t>
            </a:r>
            <a:endParaRPr lang="en-US" b="1" dirty="0"/>
          </a:p>
        </p:txBody>
      </p:sp>
      <p:sp>
        <p:nvSpPr>
          <p:cNvPr id="3" name="Content Placeholder 2"/>
          <p:cNvSpPr>
            <a:spLocks noGrp="1"/>
          </p:cNvSpPr>
          <p:nvPr>
            <p:ph idx="1"/>
          </p:nvPr>
        </p:nvSpPr>
        <p:spPr>
          <a:xfrm>
            <a:off x="195943" y="845637"/>
            <a:ext cx="11848011" cy="5691798"/>
          </a:xfrm>
        </p:spPr>
        <p:txBody>
          <a:bodyPr>
            <a:noAutofit/>
          </a:bodyPr>
          <a:lstStyle/>
          <a:p>
            <a:pPr marL="0" indent="0">
              <a:spcBef>
                <a:spcPts val="50"/>
              </a:spcBef>
              <a:spcAft>
                <a:spcPts val="400"/>
              </a:spcAft>
              <a:buNone/>
            </a:pPr>
            <a:r>
              <a:rPr lang="en-US" sz="2800" b="1" dirty="0"/>
              <a:t>SOAR Mentors demonstrate their leadership </a:t>
            </a:r>
            <a:r>
              <a:rPr lang="en-US" sz="2800" b="1" dirty="0" smtClean="0"/>
              <a:t>skills and assist with 6 month programming.</a:t>
            </a:r>
          </a:p>
          <a:p>
            <a:pPr marL="0" indent="0">
              <a:spcBef>
                <a:spcPts val="50"/>
              </a:spcBef>
              <a:spcAft>
                <a:spcPts val="400"/>
              </a:spcAft>
              <a:buNone/>
            </a:pPr>
            <a:endParaRPr lang="en-US" sz="800" b="1" dirty="0" smtClean="0"/>
          </a:p>
          <a:p>
            <a:pPr marL="0" indent="0">
              <a:spcBef>
                <a:spcPts val="50"/>
              </a:spcBef>
              <a:spcAft>
                <a:spcPts val="400"/>
              </a:spcAft>
              <a:buNone/>
            </a:pPr>
            <a:r>
              <a:rPr lang="en-US" sz="2400" dirty="0" smtClean="0"/>
              <a:t>SOAR </a:t>
            </a:r>
            <a:r>
              <a:rPr lang="en-US" sz="2400" dirty="0"/>
              <a:t>Mentors expectations:  </a:t>
            </a:r>
          </a:p>
          <a:p>
            <a:pPr lvl="0">
              <a:spcBef>
                <a:spcPts val="50"/>
              </a:spcBef>
              <a:buFont typeface="Courier New" panose="02070309020205020404" pitchFamily="49" charset="0"/>
              <a:buChar char="o"/>
            </a:pPr>
            <a:r>
              <a:rPr lang="en-US" sz="2400" dirty="0"/>
              <a:t>Model prosocial behaviors and </a:t>
            </a:r>
            <a:r>
              <a:rPr lang="en-US" sz="2400" dirty="0" smtClean="0"/>
              <a:t>attitudes</a:t>
            </a:r>
            <a:endParaRPr lang="en-US" sz="2400" dirty="0"/>
          </a:p>
          <a:p>
            <a:pPr lvl="0">
              <a:spcBef>
                <a:spcPts val="50"/>
              </a:spcBef>
              <a:buFont typeface="Courier New" panose="02070309020205020404" pitchFamily="49" charset="0"/>
              <a:buChar char="o"/>
            </a:pPr>
            <a:r>
              <a:rPr lang="en-US" sz="2400" dirty="0" smtClean="0"/>
              <a:t>Model </a:t>
            </a:r>
            <a:r>
              <a:rPr lang="en-US" sz="2400" dirty="0"/>
              <a:t>success or failure </a:t>
            </a:r>
          </a:p>
          <a:p>
            <a:pPr lvl="0">
              <a:spcBef>
                <a:spcPts val="50"/>
              </a:spcBef>
              <a:buFont typeface="Courier New" panose="02070309020205020404" pitchFamily="49" charset="0"/>
              <a:buChar char="o"/>
            </a:pPr>
            <a:r>
              <a:rPr lang="en-US" sz="2400" dirty="0"/>
              <a:t>Model support and guidance </a:t>
            </a:r>
          </a:p>
          <a:p>
            <a:pPr lvl="0">
              <a:spcBef>
                <a:spcPts val="50"/>
              </a:spcBef>
              <a:buFont typeface="Courier New" panose="02070309020205020404" pitchFamily="49" charset="0"/>
              <a:buChar char="o"/>
            </a:pPr>
            <a:r>
              <a:rPr lang="en-US" sz="2400" dirty="0"/>
              <a:t>Model new </a:t>
            </a:r>
            <a:r>
              <a:rPr lang="en-US" sz="2400" dirty="0" smtClean="0"/>
              <a:t>behaviors and attitudes</a:t>
            </a:r>
            <a:endParaRPr lang="en-US" sz="2400" dirty="0"/>
          </a:p>
          <a:p>
            <a:pPr lvl="0">
              <a:spcBef>
                <a:spcPts val="50"/>
              </a:spcBef>
              <a:buFont typeface="Courier New" panose="02070309020205020404" pitchFamily="49" charset="0"/>
              <a:buChar char="o"/>
            </a:pPr>
            <a:r>
              <a:rPr lang="en-US" sz="2400" dirty="0"/>
              <a:t>Model appropriate accountability </a:t>
            </a:r>
          </a:p>
          <a:p>
            <a:pPr lvl="0">
              <a:spcBef>
                <a:spcPts val="50"/>
              </a:spcBef>
              <a:buFont typeface="Courier New" panose="02070309020205020404" pitchFamily="49" charset="0"/>
              <a:buChar char="o"/>
            </a:pPr>
            <a:r>
              <a:rPr lang="en-US" sz="2400" dirty="0"/>
              <a:t>Model leadership </a:t>
            </a:r>
            <a:r>
              <a:rPr lang="en-US" sz="2400" dirty="0" smtClean="0"/>
              <a:t>to </a:t>
            </a:r>
            <a:r>
              <a:rPr lang="en-US" sz="2400" dirty="0"/>
              <a:t>create clear and understandable </a:t>
            </a:r>
            <a:r>
              <a:rPr lang="en-US" sz="2400" dirty="0" smtClean="0"/>
              <a:t>expectations</a:t>
            </a:r>
          </a:p>
          <a:p>
            <a:pPr lvl="0">
              <a:spcBef>
                <a:spcPts val="50"/>
              </a:spcBef>
              <a:buFont typeface="Courier New" panose="02070309020205020404" pitchFamily="49" charset="0"/>
              <a:buChar char="o"/>
            </a:pPr>
            <a:r>
              <a:rPr lang="en-US" sz="2400" dirty="0" err="1" smtClean="0"/>
              <a:t>Hazelden</a:t>
            </a:r>
            <a:r>
              <a:rPr lang="en-US" sz="2400" dirty="0" smtClean="0"/>
              <a:t>- </a:t>
            </a:r>
            <a:r>
              <a:rPr lang="en-US" sz="2400" dirty="0"/>
              <a:t>Now That You’re Sober book </a:t>
            </a:r>
            <a:r>
              <a:rPr lang="en-US" sz="2400" dirty="0" smtClean="0"/>
              <a:t>work</a:t>
            </a:r>
            <a:endParaRPr lang="en-US" sz="2400" dirty="0"/>
          </a:p>
          <a:p>
            <a:pPr lvl="0">
              <a:spcBef>
                <a:spcPts val="50"/>
              </a:spcBef>
              <a:buFont typeface="Courier New" panose="02070309020205020404" pitchFamily="49" charset="0"/>
              <a:buChar char="o"/>
            </a:pPr>
            <a:r>
              <a:rPr lang="en-US" sz="2400" dirty="0"/>
              <a:t>May participate in (2) other </a:t>
            </a:r>
            <a:r>
              <a:rPr lang="en-US" sz="2400" dirty="0" smtClean="0"/>
              <a:t>reentry evidence </a:t>
            </a:r>
            <a:r>
              <a:rPr lang="en-US" sz="2400" dirty="0"/>
              <a:t>based </a:t>
            </a:r>
            <a:r>
              <a:rPr lang="en-US" sz="2400" dirty="0" smtClean="0"/>
              <a:t>programs </a:t>
            </a:r>
            <a:endParaRPr lang="en-US" sz="2400" dirty="0">
              <a:ea typeface="Calibri" panose="020F0502020204030204" pitchFamily="34" charset="0"/>
              <a:cs typeface="Times New Roman" panose="02020603050405020304" pitchFamily="18" charset="0"/>
            </a:endParaRPr>
          </a:p>
          <a:p>
            <a:pPr marL="0" indent="0">
              <a:buNone/>
            </a:pPr>
            <a:endParaRPr lang="en-US" sz="2000" u="sng" dirty="0"/>
          </a:p>
          <a:p>
            <a:pPr marL="0" indent="0">
              <a:buNone/>
            </a:pPr>
            <a:r>
              <a:rPr lang="en-US" sz="2400" b="1" u="sng" dirty="0" smtClean="0"/>
              <a:t>Program Locations </a:t>
            </a:r>
            <a:r>
              <a:rPr lang="en-US" sz="2400" dirty="0" smtClean="0"/>
              <a:t>- NTC, Marion Co. Detention Center, and Coming Soon Fulton Co Jail</a:t>
            </a:r>
          </a:p>
        </p:txBody>
      </p:sp>
    </p:spTree>
    <p:extLst>
      <p:ext uri="{BB962C8B-B14F-4D97-AF65-F5344CB8AC3E}">
        <p14:creationId xmlns:p14="http://schemas.microsoft.com/office/powerpoint/2010/main" val="1026228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4637" y="100148"/>
            <a:ext cx="8596668" cy="1320800"/>
          </a:xfrm>
        </p:spPr>
        <p:txBody>
          <a:bodyPr/>
          <a:lstStyle/>
          <a:p>
            <a:r>
              <a:rPr lang="en-US" b="1" dirty="0" smtClean="0"/>
              <a:t>SAMAT- Supportive Assistance with Medications for Addiction Treatment</a:t>
            </a:r>
            <a:endParaRPr lang="en-US" b="1" dirty="0"/>
          </a:p>
        </p:txBody>
      </p:sp>
      <p:sp>
        <p:nvSpPr>
          <p:cNvPr id="3" name="Content Placeholder 2"/>
          <p:cNvSpPr>
            <a:spLocks noGrp="1"/>
          </p:cNvSpPr>
          <p:nvPr>
            <p:ph idx="1"/>
          </p:nvPr>
        </p:nvSpPr>
        <p:spPr>
          <a:xfrm>
            <a:off x="156754" y="1499326"/>
            <a:ext cx="11861075" cy="5208452"/>
          </a:xfrm>
        </p:spPr>
        <p:txBody>
          <a:bodyPr>
            <a:normAutofit/>
          </a:bodyPr>
          <a:lstStyle/>
          <a:p>
            <a:pPr marL="0" indent="0">
              <a:buNone/>
            </a:pPr>
            <a:r>
              <a:rPr lang="en-US" sz="2200" dirty="0"/>
              <a:t>SAMAT is focused on preventing overdose, relapse, and recidivism for individuals with Opioid Use Disorder and/or Alcohol Use Disorder whom have completed or are currently engaged in a Substance Abuse Program (SAP) through the implementation of FDA-approved medication for addiction treatment, which includes Vivitrol (naltrexone</a:t>
            </a:r>
            <a:r>
              <a:rPr lang="en-US" sz="2200" dirty="0" smtClean="0"/>
              <a:t>) and at some locations Sublocade.</a:t>
            </a:r>
          </a:p>
          <a:p>
            <a:pPr marL="0" indent="0">
              <a:buNone/>
            </a:pPr>
            <a:r>
              <a:rPr lang="en-US" sz="2200" dirty="0" smtClean="0"/>
              <a:t>SAMAT </a:t>
            </a:r>
            <a:r>
              <a:rPr lang="en-US" sz="2200" dirty="0"/>
              <a:t>candidates are identified and screened for eligibility approximately 2 months prior to their anticipated release from incarceration. </a:t>
            </a:r>
          </a:p>
          <a:p>
            <a:pPr marL="0">
              <a:lnSpc>
                <a:spcPct val="107000"/>
              </a:lnSpc>
              <a:spcBef>
                <a:spcPts val="0"/>
              </a:spcBef>
            </a:pPr>
            <a:endParaRPr lang="en-US" sz="2200" dirty="0"/>
          </a:p>
          <a:p>
            <a:pPr marL="0" indent="0">
              <a:lnSpc>
                <a:spcPct val="107000"/>
              </a:lnSpc>
              <a:spcBef>
                <a:spcPts val="0"/>
              </a:spcBef>
              <a:buNone/>
            </a:pPr>
            <a:r>
              <a:rPr lang="en-US" sz="2200" dirty="0"/>
              <a:t>SAMAT participants are provided medication services for up to 2 months before release from incarceration, which may include 2 </a:t>
            </a:r>
            <a:r>
              <a:rPr lang="en-US" sz="2200" dirty="0" smtClean="0"/>
              <a:t>injections.</a:t>
            </a:r>
          </a:p>
          <a:p>
            <a:pPr marL="0" indent="0">
              <a:lnSpc>
                <a:spcPct val="107000"/>
              </a:lnSpc>
              <a:spcBef>
                <a:spcPts val="0"/>
              </a:spcBef>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200" b="1" u="sng" dirty="0" smtClean="0">
                <a:ea typeface="Calibri" panose="020F0502020204030204" pitchFamily="34" charset="0"/>
                <a:cs typeface="Times New Roman" panose="02020603050405020304" pitchFamily="18" charset="0"/>
              </a:rPr>
              <a:t>Program Locations: </a:t>
            </a:r>
          </a:p>
          <a:p>
            <a:pPr marL="0" indent="0">
              <a:lnSpc>
                <a:spcPct val="107000"/>
              </a:lnSpc>
              <a:spcBef>
                <a:spcPts val="0"/>
              </a:spcBef>
              <a:buNone/>
            </a:pPr>
            <a:r>
              <a:rPr lang="en-US" sz="2200" dirty="0" smtClean="0">
                <a:ea typeface="Calibri" panose="020F0502020204030204" pitchFamily="34" charset="0"/>
                <a:cs typeface="Times New Roman" panose="02020603050405020304" pitchFamily="18" charset="0"/>
              </a:rPr>
              <a:t>Vivitrol: All  prisons, all jails that offer SAP</a:t>
            </a:r>
          </a:p>
          <a:p>
            <a:pPr marL="0" indent="0">
              <a:lnSpc>
                <a:spcPct val="107000"/>
              </a:lnSpc>
              <a:spcBef>
                <a:spcPts val="0"/>
              </a:spcBef>
              <a:buNone/>
            </a:pPr>
            <a:r>
              <a:rPr lang="en-US" sz="2200" dirty="0" smtClean="0">
                <a:ea typeface="Calibri" panose="020F0502020204030204" pitchFamily="34" charset="0"/>
                <a:cs typeface="Times New Roman" panose="02020603050405020304" pitchFamily="18" charset="0"/>
              </a:rPr>
              <a:t>Sublocade: NTC, BCC, KCIW and Kenton Co. Detention Center</a:t>
            </a:r>
          </a:p>
          <a:p>
            <a:pPr marL="0" indent="0">
              <a:lnSpc>
                <a:spcPct val="107000"/>
              </a:lnSpc>
              <a:spcBef>
                <a:spcPts val="0"/>
              </a:spcBef>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91112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98083" y="230777"/>
            <a:ext cx="8596668" cy="1320800"/>
          </a:xfrm>
        </p:spPr>
        <p:txBody>
          <a:bodyPr/>
          <a:lstStyle/>
          <a:p>
            <a:r>
              <a:rPr lang="en-US" b="1" dirty="0" smtClean="0"/>
              <a:t>PSAP- Pretrial Substance Abuse Program</a:t>
            </a:r>
            <a:endParaRPr lang="en-US" b="1" dirty="0"/>
          </a:p>
        </p:txBody>
      </p:sp>
      <p:sp>
        <p:nvSpPr>
          <p:cNvPr id="3" name="Content Placeholder 2"/>
          <p:cNvSpPr>
            <a:spLocks noGrp="1"/>
          </p:cNvSpPr>
          <p:nvPr>
            <p:ph idx="1"/>
          </p:nvPr>
        </p:nvSpPr>
        <p:spPr>
          <a:xfrm>
            <a:off x="235131" y="1551577"/>
            <a:ext cx="11652069" cy="5100683"/>
          </a:xfrm>
        </p:spPr>
        <p:txBody>
          <a:bodyPr/>
          <a:lstStyle/>
          <a:p>
            <a:pPr marL="0" indent="0">
              <a:buNone/>
            </a:pPr>
            <a:r>
              <a:rPr lang="en-US" sz="2400" dirty="0"/>
              <a:t>In response to Senate Bill 4, passed into law in 2009, individuals charged with Class C or D felony having no felony convictions within the past 10 years, may be eligible for treatment as an alternative to conviction. At initial incarceration, the Jail Pre-Trial Officer may alert the Division of Addiction Services Branch Manager or Program Administrator to conduct a clinical assessment to determine eligibility for SB4/PSAP. Upon an agreement between the judge, the commonwealth attorney, the client in question, and his/her attorney, successful completion of a jail based six-month treatment program may serve as an alternative to a felony conviction</a:t>
            </a:r>
            <a:r>
              <a:rPr lang="en-US" sz="2400" dirty="0" smtClean="0"/>
              <a:t>.</a:t>
            </a:r>
          </a:p>
          <a:p>
            <a:pPr marL="0" indent="0">
              <a:buNone/>
            </a:pPr>
            <a:endParaRPr lang="en-US" sz="2400" dirty="0">
              <a:ea typeface="Calibri" panose="020F0502020204030204" pitchFamily="34" charset="0"/>
              <a:cs typeface="Times New Roman" panose="02020603050405020304" pitchFamily="18" charset="0"/>
            </a:endParaRPr>
          </a:p>
          <a:p>
            <a:pPr marL="0" indent="0">
              <a:buNone/>
            </a:pPr>
            <a:r>
              <a:rPr lang="en-US" sz="2400" b="1" u="sng" dirty="0" smtClean="0">
                <a:ea typeface="Calibri" panose="020F0502020204030204" pitchFamily="34" charset="0"/>
                <a:cs typeface="Times New Roman" panose="02020603050405020304" pitchFamily="18" charset="0"/>
              </a:rPr>
              <a:t>Program Location: </a:t>
            </a:r>
          </a:p>
          <a:p>
            <a:pPr marL="0" indent="0">
              <a:buNone/>
            </a:pPr>
            <a:r>
              <a:rPr lang="en-US" sz="2400" dirty="0" smtClean="0">
                <a:ea typeface="Calibri" panose="020F0502020204030204" pitchFamily="34" charset="0"/>
                <a:cs typeface="Times New Roman" panose="02020603050405020304" pitchFamily="18" charset="0"/>
              </a:rPr>
              <a:t>All jails that offer SAP for state inmates</a:t>
            </a:r>
            <a:endParaRPr lang="en-US" sz="2400"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52325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County Inmate - SAP</a:t>
            </a:r>
            <a:endParaRPr lang="en-US" b="1" dirty="0"/>
          </a:p>
        </p:txBody>
      </p:sp>
      <p:sp>
        <p:nvSpPr>
          <p:cNvPr id="3" name="Content Placeholder 2"/>
          <p:cNvSpPr>
            <a:spLocks noGrp="1"/>
          </p:cNvSpPr>
          <p:nvPr>
            <p:ph idx="1"/>
          </p:nvPr>
        </p:nvSpPr>
        <p:spPr>
          <a:xfrm>
            <a:off x="677334" y="1930400"/>
            <a:ext cx="8950142" cy="3880773"/>
          </a:xfrm>
        </p:spPr>
        <p:txBody>
          <a:bodyPr>
            <a:normAutofit/>
          </a:bodyPr>
          <a:lstStyle/>
          <a:p>
            <a:pPr marL="0" indent="0">
              <a:buNone/>
            </a:pPr>
            <a:r>
              <a:rPr lang="en-US" sz="2600" dirty="0" smtClean="0"/>
              <a:t>Substance Abuse Program offered for county inmates that is overseen and funded through the Department of Corrections.  Utilizes evidence based curriculum and is similar to SAP for state inmates.</a:t>
            </a:r>
          </a:p>
          <a:p>
            <a:pPr marL="0" indent="0">
              <a:buNone/>
            </a:pPr>
            <a:endParaRPr lang="en-US" sz="2400" dirty="0" smtClean="0"/>
          </a:p>
          <a:p>
            <a:pPr marL="0" indent="0">
              <a:buNone/>
            </a:pPr>
            <a:r>
              <a:rPr lang="en-US" sz="2400" b="1" u="sng" dirty="0" smtClean="0"/>
              <a:t>Program Locations:</a:t>
            </a:r>
          </a:p>
          <a:p>
            <a:pPr marL="0" indent="0">
              <a:buNone/>
            </a:pPr>
            <a:r>
              <a:rPr lang="en-US" sz="2600" dirty="0" smtClean="0"/>
              <a:t>Kenton Co. Detention Center </a:t>
            </a:r>
            <a:r>
              <a:rPr lang="en-US" sz="2600" dirty="0" smtClean="0">
                <a:latin typeface="Arial" panose="020B0604020202020204" pitchFamily="34" charset="0"/>
                <a:cs typeface="Arial" panose="020B0604020202020204" pitchFamily="34" charset="0"/>
              </a:rPr>
              <a:t>&amp;</a:t>
            </a:r>
            <a:r>
              <a:rPr lang="en-US" sz="2600" dirty="0" smtClean="0"/>
              <a:t> Louisville Metro Detention Center</a:t>
            </a:r>
            <a:endParaRPr lang="en-US" sz="2600" dirty="0"/>
          </a:p>
        </p:txBody>
      </p:sp>
    </p:spTree>
    <p:extLst>
      <p:ext uri="{BB962C8B-B14F-4D97-AF65-F5344CB8AC3E}">
        <p14:creationId xmlns:p14="http://schemas.microsoft.com/office/powerpoint/2010/main" val="240659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8043" y="145869"/>
            <a:ext cx="8596668" cy="1320800"/>
          </a:xfrm>
        </p:spPr>
        <p:txBody>
          <a:bodyPr>
            <a:noAutofit/>
          </a:bodyPr>
          <a:lstStyle/>
          <a:p>
            <a:pPr marL="0" marR="0" algn="ctr">
              <a:spcBef>
                <a:spcPts val="50"/>
              </a:spcBef>
              <a:spcAft>
                <a:spcPts val="400"/>
              </a:spcAft>
            </a:pPr>
            <a:r>
              <a:rPr lang="en-US" sz="2800" b="1" dirty="0"/>
              <a:t>Recovery Kentucky Center (RKC) </a:t>
            </a:r>
            <a:r>
              <a:rPr lang="en-US" sz="2800" b="1" dirty="0" smtClean="0"/>
              <a:t/>
            </a:r>
            <a:br>
              <a:rPr lang="en-US" sz="2800" b="1" dirty="0" smtClean="0"/>
            </a:br>
            <a:r>
              <a:rPr lang="en-US" sz="2800" b="1" dirty="0" smtClean="0"/>
              <a:t>Reentry </a:t>
            </a:r>
            <a:r>
              <a:rPr lang="en-US" sz="2800" b="1" dirty="0"/>
              <a:t>Service Center (RSC)</a:t>
            </a:r>
            <a:br>
              <a:rPr lang="en-US" sz="2800" b="1" dirty="0"/>
            </a:br>
            <a:r>
              <a:rPr lang="en-US" sz="2800" b="1" dirty="0"/>
              <a:t>Community Long-term Residential SAP</a:t>
            </a:r>
            <a:r>
              <a:rPr lang="en-US" sz="2800" b="1" dirty="0">
                <a:latin typeface="Calibri" panose="020F0502020204030204" pitchFamily="34" charset="0"/>
                <a:ea typeface="Calibri" panose="020F0502020204030204" pitchFamily="34" charset="0"/>
                <a:cs typeface="Times New Roman" panose="02020603050405020304" pitchFamily="18" charset="0"/>
              </a:rPr>
              <a:t/>
            </a:r>
            <a:br>
              <a:rPr lang="en-US" sz="2800" b="1" dirty="0">
                <a:latin typeface="Calibri" panose="020F0502020204030204" pitchFamily="34" charset="0"/>
                <a:ea typeface="Calibri" panose="020F0502020204030204" pitchFamily="34" charset="0"/>
                <a:cs typeface="Times New Roman" panose="02020603050405020304" pitchFamily="18" charset="0"/>
              </a:rPr>
            </a:br>
            <a:endParaRPr lang="en-US" sz="2800" b="1" dirty="0"/>
          </a:p>
        </p:txBody>
      </p:sp>
      <p:sp>
        <p:nvSpPr>
          <p:cNvPr id="3" name="Content Placeholder 2"/>
          <p:cNvSpPr>
            <a:spLocks noGrp="1"/>
          </p:cNvSpPr>
          <p:nvPr>
            <p:ph idx="1"/>
          </p:nvPr>
        </p:nvSpPr>
        <p:spPr>
          <a:xfrm>
            <a:off x="104503" y="1672046"/>
            <a:ext cx="11965577" cy="4955765"/>
          </a:xfrm>
        </p:spPr>
        <p:txBody>
          <a:bodyPr>
            <a:normAutofit fontScale="92500" lnSpcReduction="10000"/>
          </a:bodyPr>
          <a:lstStyle/>
          <a:p>
            <a:pPr fontAlgn="t"/>
            <a:r>
              <a:rPr lang="en-US" b="1" dirty="0"/>
              <a:t>Program Description</a:t>
            </a:r>
            <a:endParaRPr lang="en-US" dirty="0"/>
          </a:p>
          <a:p>
            <a:pPr marL="0" indent="0" fontAlgn="t">
              <a:buNone/>
            </a:pPr>
            <a:r>
              <a:rPr lang="en-US" b="1" dirty="0"/>
              <a:t>Recovery Kentucky Centers (RKCs):</a:t>
            </a:r>
            <a:endParaRPr lang="en-US" dirty="0"/>
          </a:p>
          <a:p>
            <a:pPr marL="0" indent="0" fontAlgn="t">
              <a:buNone/>
            </a:pPr>
            <a:r>
              <a:rPr lang="en-US" sz="2200" dirty="0"/>
              <a:t>Through a joint effort by the Kentucky Department of Corrections, Kentucky Housing Corporation, and the Department for Local Government (DLG), Recovery Kentucky was created to assist Kentuckians recover from substance use disorders and to reduce homelessness. There are 14 Recovery Kentucky Centers across the Commonwealth. Each Center offers a total of 100 treatment/recovery beds, with 60 beds contracted by the Kentucky Department of Corrections in each location. As supportive housing projects, each center uses a recovery program model that includes peer support, daily living skills classes, job responsibilities, and establishes new behaviors. This type of supportive housing and recovery program is proven to help people who face the most complex challenges to live more stable, productive lives.</a:t>
            </a:r>
          </a:p>
          <a:p>
            <a:pPr marL="0" indent="0" fontAlgn="t">
              <a:buNone/>
            </a:pPr>
            <a:r>
              <a:rPr lang="en-US" b="1" dirty="0"/>
              <a:t> </a:t>
            </a:r>
            <a:endParaRPr lang="en-US" dirty="0"/>
          </a:p>
          <a:p>
            <a:pPr marL="0" indent="0" fontAlgn="t">
              <a:buNone/>
            </a:pPr>
            <a:r>
              <a:rPr lang="en-US" b="1" dirty="0"/>
              <a:t>Reentry Service Centers (RSCs):</a:t>
            </a:r>
            <a:endParaRPr lang="en-US" dirty="0"/>
          </a:p>
          <a:p>
            <a:pPr marL="0" indent="0" fontAlgn="t">
              <a:buNone/>
            </a:pPr>
            <a:r>
              <a:rPr lang="en-US" sz="2200" dirty="0"/>
              <a:t>Those individuals in need of Substance Use Disorder treatment, who meet the classification criteria for community custody, may participate in programs available in reentry service centers approved by the department to offer Substance Use Disorder treatment programming.</a:t>
            </a:r>
          </a:p>
          <a:p>
            <a:endParaRPr lang="en-US" dirty="0"/>
          </a:p>
        </p:txBody>
      </p:sp>
    </p:spTree>
    <p:extLst>
      <p:ext uri="{BB962C8B-B14F-4D97-AF65-F5344CB8AC3E}">
        <p14:creationId xmlns:p14="http://schemas.microsoft.com/office/powerpoint/2010/main" val="2062377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20" y="153990"/>
            <a:ext cx="8596668" cy="1320800"/>
          </a:xfrm>
        </p:spPr>
        <p:txBody>
          <a:bodyPr/>
          <a:lstStyle/>
          <a:p>
            <a:r>
              <a:rPr lang="en-US" b="1" dirty="0" smtClean="0"/>
              <a:t>RSC </a:t>
            </a:r>
            <a:r>
              <a:rPr lang="en-US" b="1" dirty="0" smtClean="0">
                <a:latin typeface="Arial" panose="020B0604020202020204" pitchFamily="34" charset="0"/>
                <a:cs typeface="Arial" panose="020B0604020202020204" pitchFamily="34" charset="0"/>
              </a:rPr>
              <a:t>&amp;</a:t>
            </a:r>
            <a:r>
              <a:rPr lang="en-US" b="1" dirty="0" smtClean="0"/>
              <a:t> RKC Mentor (SAP Mentor)</a:t>
            </a:r>
            <a:endParaRPr lang="en-US" b="1" dirty="0"/>
          </a:p>
        </p:txBody>
      </p:sp>
      <p:sp>
        <p:nvSpPr>
          <p:cNvPr id="3" name="Content Placeholder 2"/>
          <p:cNvSpPr>
            <a:spLocks noGrp="1"/>
          </p:cNvSpPr>
          <p:nvPr>
            <p:ph idx="1"/>
          </p:nvPr>
        </p:nvSpPr>
        <p:spPr>
          <a:xfrm>
            <a:off x="352695" y="1135117"/>
            <a:ext cx="9797143" cy="5448563"/>
          </a:xfrm>
        </p:spPr>
        <p:txBody>
          <a:bodyPr>
            <a:normAutofit fontScale="92500" lnSpcReduction="10000"/>
          </a:bodyPr>
          <a:lstStyle/>
          <a:p>
            <a:pPr marL="0" indent="0" fontAlgn="t">
              <a:buNone/>
            </a:pPr>
            <a:r>
              <a:rPr lang="en-US" sz="2400" b="1" dirty="0"/>
              <a:t>Program Description</a:t>
            </a:r>
            <a:endParaRPr lang="en-US" sz="2400" dirty="0"/>
          </a:p>
          <a:p>
            <a:pPr fontAlgn="t"/>
            <a:r>
              <a:rPr lang="en-US" sz="2400" b="1" dirty="0"/>
              <a:t>Recovery Kentucky Centers (RKCs):</a:t>
            </a:r>
            <a:endParaRPr lang="en-US" sz="2400" dirty="0"/>
          </a:p>
          <a:p>
            <a:pPr marL="0" indent="0" fontAlgn="t">
              <a:buNone/>
            </a:pPr>
            <a:r>
              <a:rPr lang="en-US" sz="2400" dirty="0"/>
              <a:t>Those individuals who have completed all the requirements up through Phase I at an RKC can apply and sign on to stay for Phase II/Peer Mentorship. They begin to give back to the community by acting as role models, mentors, and teachers to the other phases in the program. </a:t>
            </a:r>
          </a:p>
          <a:p>
            <a:pPr marL="0" indent="0" fontAlgn="t">
              <a:buNone/>
            </a:pPr>
            <a:r>
              <a:rPr lang="en-US" sz="2400" b="1" dirty="0"/>
              <a:t> </a:t>
            </a:r>
            <a:endParaRPr lang="en-US" sz="2400" dirty="0"/>
          </a:p>
          <a:p>
            <a:pPr fontAlgn="t"/>
            <a:r>
              <a:rPr lang="en-US" sz="2400" b="1" dirty="0"/>
              <a:t>Reentry Service Centers (RSCs):</a:t>
            </a:r>
            <a:endParaRPr lang="en-US" sz="2400" dirty="0"/>
          </a:p>
          <a:p>
            <a:pPr marL="0" indent="0" fontAlgn="t">
              <a:buNone/>
            </a:pPr>
            <a:r>
              <a:rPr lang="en-US" sz="2400" dirty="0"/>
              <a:t>Those individuals who have completed all the requirements for an RSC can apply to stay for Peer Mentorship. They begin to give back to the community by acting as role models, mentors, and teachers to the other phases in the program</a:t>
            </a:r>
            <a:r>
              <a:rPr lang="en-US" sz="2400" dirty="0" smtClean="0"/>
              <a:t>.</a:t>
            </a:r>
          </a:p>
          <a:p>
            <a:pPr marL="0" indent="0" fontAlgn="t">
              <a:buNone/>
            </a:pPr>
            <a:endParaRPr lang="en-US" sz="1500" dirty="0" smtClean="0"/>
          </a:p>
          <a:p>
            <a:pPr marL="0" indent="0" fontAlgn="t">
              <a:buNone/>
            </a:pPr>
            <a:r>
              <a:rPr lang="en-US" sz="2400" b="1" dirty="0" smtClean="0"/>
              <a:t>Program Locations: All RSCs and RKCs</a:t>
            </a:r>
            <a:endParaRPr lang="en-US" sz="2400" dirty="0"/>
          </a:p>
          <a:p>
            <a:endParaRPr lang="en-US" dirty="0"/>
          </a:p>
        </p:txBody>
      </p:sp>
    </p:spTree>
    <p:extLst>
      <p:ext uri="{BB962C8B-B14F-4D97-AF65-F5344CB8AC3E}">
        <p14:creationId xmlns:p14="http://schemas.microsoft.com/office/powerpoint/2010/main" val="4240044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45" y="152401"/>
            <a:ext cx="8596668" cy="1320800"/>
          </a:xfrm>
        </p:spPr>
        <p:txBody>
          <a:bodyPr>
            <a:normAutofit fontScale="90000"/>
          </a:bodyPr>
          <a:lstStyle/>
          <a:p>
            <a:pPr algn="ctr"/>
            <a:r>
              <a:rPr lang="en-US" b="1" dirty="0"/>
              <a:t>Recovery Kentucky Center (RKC) and </a:t>
            </a:r>
            <a:br>
              <a:rPr lang="en-US" b="1" dirty="0"/>
            </a:br>
            <a:r>
              <a:rPr lang="en-US" b="1" dirty="0"/>
              <a:t>Reentry Service Center (RSC)</a:t>
            </a:r>
            <a:br>
              <a:rPr lang="en-US" b="1" dirty="0"/>
            </a:br>
            <a:r>
              <a:rPr lang="en-US" b="1" dirty="0"/>
              <a:t>Community Long-term Residential SAP</a:t>
            </a:r>
            <a:r>
              <a:rPr lang="en-US" b="1" dirty="0">
                <a:latin typeface="Calibri" panose="020F0502020204030204" pitchFamily="34" charset="0"/>
                <a:ea typeface="Calibri" panose="020F0502020204030204" pitchFamily="34" charset="0"/>
                <a:cs typeface="Times New Roman" panose="02020603050405020304" pitchFamily="18" charset="0"/>
              </a:rPr>
              <a:t/>
            </a:r>
            <a:br>
              <a:rPr lang="en-US" b="1"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Content Placeholder 3"/>
          <p:cNvSpPr>
            <a:spLocks noGrp="1"/>
          </p:cNvSpPr>
          <p:nvPr>
            <p:ph sz="half" idx="1"/>
          </p:nvPr>
        </p:nvSpPr>
        <p:spPr>
          <a:xfrm>
            <a:off x="677334" y="2160589"/>
            <a:ext cx="4184035" cy="4553720"/>
          </a:xfrm>
        </p:spPr>
        <p:txBody>
          <a:bodyPr>
            <a:normAutofit fontScale="77500" lnSpcReduction="20000"/>
          </a:bodyPr>
          <a:lstStyle/>
          <a:p>
            <a:r>
              <a:rPr lang="en-US" sz="2300" b="1" dirty="0" smtClean="0"/>
              <a:t>RSC</a:t>
            </a:r>
          </a:p>
          <a:p>
            <a:pPr marL="0" indent="0">
              <a:buNone/>
            </a:pPr>
            <a:r>
              <a:rPr lang="en-US" sz="2100" dirty="0" smtClean="0"/>
              <a:t>Chrysalis House (F)</a:t>
            </a:r>
          </a:p>
          <a:p>
            <a:pPr marL="0" indent="0">
              <a:buNone/>
            </a:pPr>
            <a:r>
              <a:rPr lang="en-US" sz="2100" dirty="0" smtClean="0"/>
              <a:t>CTS Russell</a:t>
            </a:r>
          </a:p>
          <a:p>
            <a:pPr marL="0" indent="0">
              <a:buNone/>
            </a:pPr>
            <a:r>
              <a:rPr lang="en-US" sz="2100" dirty="0" smtClean="0"/>
              <a:t>Dismas Diersen (F)</a:t>
            </a:r>
          </a:p>
          <a:p>
            <a:pPr marL="0" indent="0">
              <a:buNone/>
            </a:pPr>
            <a:r>
              <a:rPr lang="en-US" sz="2100" dirty="0" smtClean="0"/>
              <a:t>Dismas Owensboro (F)</a:t>
            </a:r>
          </a:p>
          <a:p>
            <a:pPr marL="0" indent="0">
              <a:buNone/>
            </a:pPr>
            <a:r>
              <a:rPr lang="en-US" sz="2100" dirty="0" smtClean="0"/>
              <a:t>Healing Place for Women (F)</a:t>
            </a:r>
          </a:p>
          <a:p>
            <a:pPr marL="0" indent="0">
              <a:buNone/>
            </a:pPr>
            <a:r>
              <a:rPr lang="en-US" sz="2100" dirty="0" smtClean="0"/>
              <a:t>Healing Place for Men</a:t>
            </a:r>
          </a:p>
          <a:p>
            <a:pPr marL="0" indent="0">
              <a:buNone/>
            </a:pPr>
            <a:r>
              <a:rPr lang="en-US" sz="2100" dirty="0" smtClean="0"/>
              <a:t>Hope Center for Women (F)</a:t>
            </a:r>
          </a:p>
          <a:p>
            <a:pPr marL="0" indent="0">
              <a:buNone/>
            </a:pPr>
            <a:r>
              <a:rPr lang="en-US" sz="2100" dirty="0" smtClean="0"/>
              <a:t>Jacob’s House</a:t>
            </a:r>
          </a:p>
          <a:p>
            <a:pPr marL="0" indent="0">
              <a:buNone/>
            </a:pPr>
            <a:r>
              <a:rPr lang="en-US" sz="2100" dirty="0" smtClean="0"/>
              <a:t>George Privett Center</a:t>
            </a:r>
          </a:p>
          <a:p>
            <a:pPr marL="0" indent="0">
              <a:buNone/>
            </a:pPr>
            <a:r>
              <a:rPr lang="en-US" sz="2100" dirty="0" smtClean="0"/>
              <a:t>St. Ann’s</a:t>
            </a:r>
          </a:p>
          <a:p>
            <a:pPr marL="0" indent="0">
              <a:buNone/>
            </a:pPr>
            <a:r>
              <a:rPr lang="en-US" sz="2100" dirty="0" smtClean="0"/>
              <a:t>Westcare</a:t>
            </a:r>
          </a:p>
        </p:txBody>
      </p:sp>
      <p:sp>
        <p:nvSpPr>
          <p:cNvPr id="5" name="Content Placeholder 4"/>
          <p:cNvSpPr>
            <a:spLocks noGrp="1"/>
          </p:cNvSpPr>
          <p:nvPr>
            <p:ph sz="half" idx="2"/>
          </p:nvPr>
        </p:nvSpPr>
        <p:spPr>
          <a:xfrm>
            <a:off x="5089970" y="2160589"/>
            <a:ext cx="4184034" cy="4553720"/>
          </a:xfrm>
        </p:spPr>
        <p:txBody>
          <a:bodyPr>
            <a:normAutofit fontScale="77500" lnSpcReduction="20000"/>
          </a:bodyPr>
          <a:lstStyle/>
          <a:p>
            <a:r>
              <a:rPr lang="en-US" sz="2300" b="1" dirty="0" smtClean="0"/>
              <a:t>RKC</a:t>
            </a:r>
          </a:p>
          <a:p>
            <a:pPr marL="0" indent="0">
              <a:buNone/>
            </a:pPr>
            <a:r>
              <a:rPr lang="en-US" sz="2100" dirty="0" smtClean="0"/>
              <a:t>Brighton Place (F)</a:t>
            </a:r>
          </a:p>
          <a:p>
            <a:pPr marL="0" indent="0">
              <a:buNone/>
            </a:pPr>
            <a:r>
              <a:rPr lang="en-US" sz="2100" dirty="0" smtClean="0"/>
              <a:t>The Healing Place Campbellsville</a:t>
            </a:r>
          </a:p>
          <a:p>
            <a:pPr marL="0" indent="0">
              <a:buNone/>
            </a:pPr>
            <a:r>
              <a:rPr lang="en-US" sz="2100" dirty="0" smtClean="0"/>
              <a:t>Center Point</a:t>
            </a:r>
          </a:p>
          <a:p>
            <a:pPr marL="0" indent="0">
              <a:buNone/>
            </a:pPr>
            <a:r>
              <a:rPr lang="en-US" sz="2100" dirty="0" smtClean="0"/>
              <a:t>Cumberland Hope (F)</a:t>
            </a:r>
          </a:p>
          <a:p>
            <a:pPr marL="0" indent="0">
              <a:buNone/>
            </a:pPr>
            <a:r>
              <a:rPr lang="en-US" sz="2100" dirty="0" smtClean="0"/>
              <a:t>Genesis</a:t>
            </a:r>
          </a:p>
          <a:p>
            <a:pPr marL="0" indent="0">
              <a:buNone/>
            </a:pPr>
            <a:r>
              <a:rPr lang="en-US" sz="2100" dirty="0" smtClean="0"/>
              <a:t>Hickory Hill</a:t>
            </a:r>
          </a:p>
          <a:p>
            <a:pPr marL="0" indent="0">
              <a:buNone/>
            </a:pPr>
            <a:r>
              <a:rPr lang="en-US" sz="2100" dirty="0" smtClean="0"/>
              <a:t>Liberty Place (F)</a:t>
            </a:r>
          </a:p>
          <a:p>
            <a:pPr marL="0" indent="0">
              <a:buNone/>
            </a:pPr>
            <a:r>
              <a:rPr lang="en-US" sz="2100" dirty="0" smtClean="0"/>
              <a:t>MARC</a:t>
            </a:r>
          </a:p>
          <a:p>
            <a:pPr marL="0" indent="0">
              <a:buNone/>
            </a:pPr>
            <a:r>
              <a:rPr lang="en-US" sz="2100" dirty="0" smtClean="0"/>
              <a:t>Morehead Inspiration Center</a:t>
            </a:r>
          </a:p>
          <a:p>
            <a:pPr marL="0" indent="0">
              <a:buNone/>
            </a:pPr>
            <a:r>
              <a:rPr lang="en-US" sz="2100" dirty="0" smtClean="0"/>
              <a:t>Owensboro Regional Recovery</a:t>
            </a:r>
          </a:p>
          <a:p>
            <a:pPr marL="0" indent="0">
              <a:buNone/>
            </a:pPr>
            <a:r>
              <a:rPr lang="en-US" sz="2100" dirty="0" smtClean="0"/>
              <a:t>SkyHope (F)</a:t>
            </a:r>
          </a:p>
          <a:p>
            <a:pPr marL="0" indent="0">
              <a:buNone/>
            </a:pPr>
            <a:r>
              <a:rPr lang="en-US" sz="2100" dirty="0" smtClean="0"/>
              <a:t>Trilogy (F)</a:t>
            </a:r>
          </a:p>
          <a:p>
            <a:pPr marL="0" indent="0">
              <a:buNone/>
            </a:pPr>
            <a:r>
              <a:rPr lang="en-US" sz="2100" dirty="0" smtClean="0"/>
              <a:t>WARM (F)</a:t>
            </a:r>
            <a:endParaRPr lang="en-US" sz="2100" dirty="0"/>
          </a:p>
        </p:txBody>
      </p:sp>
    </p:spTree>
    <p:extLst>
      <p:ext uri="{BB962C8B-B14F-4D97-AF65-F5344CB8AC3E}">
        <p14:creationId xmlns:p14="http://schemas.microsoft.com/office/powerpoint/2010/main" val="1264528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7296" y="152400"/>
            <a:ext cx="8596668" cy="1320800"/>
          </a:xfrm>
        </p:spPr>
        <p:txBody>
          <a:bodyPr/>
          <a:lstStyle/>
          <a:p>
            <a:r>
              <a:rPr lang="en-US" b="1" dirty="0" smtClean="0"/>
              <a:t>SAP-VOA (Volunteers of America)</a:t>
            </a:r>
            <a:endParaRPr lang="en-US" b="1" dirty="0"/>
          </a:p>
        </p:txBody>
      </p:sp>
      <p:sp>
        <p:nvSpPr>
          <p:cNvPr id="5" name="Content Placeholder 4"/>
          <p:cNvSpPr>
            <a:spLocks noGrp="1"/>
          </p:cNvSpPr>
          <p:nvPr>
            <p:ph idx="1"/>
          </p:nvPr>
        </p:nvSpPr>
        <p:spPr>
          <a:xfrm>
            <a:off x="156754" y="1345474"/>
            <a:ext cx="11887200" cy="5342709"/>
          </a:xfrm>
        </p:spPr>
        <p:txBody>
          <a:bodyPr>
            <a:normAutofit lnSpcReduction="10000"/>
          </a:bodyPr>
          <a:lstStyle/>
          <a:p>
            <a:pPr marL="0" indent="0" fontAlgn="t">
              <a:buNone/>
            </a:pPr>
            <a:r>
              <a:rPr lang="en-US" sz="2400" b="1" u="sng" dirty="0"/>
              <a:t>Program Description</a:t>
            </a:r>
            <a:endParaRPr lang="en-US" sz="2400" u="sng" dirty="0"/>
          </a:p>
          <a:p>
            <a:pPr marL="0" indent="0" fontAlgn="t">
              <a:buNone/>
            </a:pPr>
            <a:r>
              <a:rPr lang="en-US" sz="2400" dirty="0"/>
              <a:t>Opened </a:t>
            </a:r>
            <a:r>
              <a:rPr lang="en-US" sz="2400" dirty="0" smtClean="0"/>
              <a:t>7-1-19, </a:t>
            </a:r>
            <a:r>
              <a:rPr lang="en-US" sz="2400" dirty="0"/>
              <a:t>Volunteers of America Men’s Halfway Back Program made available a new level of care to male clients on probation or parole.  VOA’s contract has been modified to allow for 45, 60, or 90 days of residential treatment. The treatment model is the same as the customary six-month residential treatment program, but the schedule has been modified to allow the client to complete earlier based on their individualized clinical progress.  A Treatment Team is held weekly in partnership with VOA and DOC Division of Addiction Services staff to review clinical progress and determine who is appropriate for completion of the program. </a:t>
            </a:r>
            <a:endParaRPr lang="en-US" sz="2400" dirty="0" smtClean="0"/>
          </a:p>
          <a:p>
            <a:pPr marL="0" indent="0" fontAlgn="t">
              <a:buNone/>
            </a:pPr>
            <a:r>
              <a:rPr lang="en-US" dirty="0" smtClean="0"/>
              <a:t> </a:t>
            </a:r>
          </a:p>
          <a:p>
            <a:pPr marL="0" indent="0" fontAlgn="t">
              <a:buNone/>
            </a:pPr>
            <a:r>
              <a:rPr lang="en-US" sz="2400" b="1" u="sng" dirty="0"/>
              <a:t>Time Frame</a:t>
            </a:r>
            <a:endParaRPr lang="en-US" sz="2400" u="sng" dirty="0"/>
          </a:p>
          <a:p>
            <a:pPr marL="0" indent="0" fontAlgn="t">
              <a:buNone/>
            </a:pPr>
            <a:r>
              <a:rPr lang="en-US" sz="2400" dirty="0"/>
              <a:t>This is a short-term 45, 60 or 90 days residential treatment program. Length of stay is based on level of care criteria and treatment team review. </a:t>
            </a:r>
            <a:endParaRPr lang="en-US" sz="2400" dirty="0" smtClean="0"/>
          </a:p>
          <a:p>
            <a:pPr marL="0" indent="0" fontAlgn="t">
              <a:buNone/>
            </a:pPr>
            <a:r>
              <a:rPr lang="en-US" sz="2400" b="1" dirty="0" smtClean="0"/>
              <a:t>Location: </a:t>
            </a:r>
            <a:r>
              <a:rPr lang="en-US" sz="2400" dirty="0" smtClean="0"/>
              <a:t>VOA -Louisville</a:t>
            </a:r>
            <a:endParaRPr lang="en-US" sz="2400" dirty="0"/>
          </a:p>
          <a:p>
            <a:pPr marL="0" indent="0" fontAlgn="t">
              <a:buNone/>
            </a:pPr>
            <a:endParaRPr lang="en-US" dirty="0"/>
          </a:p>
        </p:txBody>
      </p:sp>
    </p:spTree>
    <p:extLst>
      <p:ext uri="{BB962C8B-B14F-4D97-AF65-F5344CB8AC3E}">
        <p14:creationId xmlns:p14="http://schemas.microsoft.com/office/powerpoint/2010/main" val="235640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7" name="Rectangle 35"/>
          <p:cNvSpPr>
            <a:spLocks noChangeArrowheads="1"/>
          </p:cNvSpPr>
          <p:nvPr/>
        </p:nvSpPr>
        <p:spPr bwMode="auto">
          <a:xfrm>
            <a:off x="0" y="241757"/>
            <a:ext cx="114005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dirty="0" smtClean="0">
                <a:ln>
                  <a:noFill/>
                </a:ln>
                <a:solidFill>
                  <a:schemeClr val="tx1"/>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2" name="Group 1"/>
          <p:cNvGrpSpPr/>
          <p:nvPr/>
        </p:nvGrpSpPr>
        <p:grpSpPr>
          <a:xfrm>
            <a:off x="844716" y="455756"/>
            <a:ext cx="9305124" cy="6140987"/>
            <a:chOff x="844716" y="455756"/>
            <a:chExt cx="8434653" cy="5635463"/>
          </a:xfrm>
        </p:grpSpPr>
        <p:cxnSp>
          <p:nvCxnSpPr>
            <p:cNvPr id="21" name="Straight Arrow Connector 20"/>
            <p:cNvCxnSpPr/>
            <p:nvPr/>
          </p:nvCxnSpPr>
          <p:spPr>
            <a:xfrm>
              <a:off x="4823114" y="4193250"/>
              <a:ext cx="295275" cy="304800"/>
            </a:xfrm>
            <a:prstGeom prst="straightConnector1">
              <a:avLst/>
            </a:prstGeom>
            <a:ln w="57150">
              <a:solidFill>
                <a:srgbClr val="12469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546940" y="4209610"/>
              <a:ext cx="264193" cy="296862"/>
            </a:xfrm>
            <a:prstGeom prst="straightConnector1">
              <a:avLst/>
            </a:prstGeom>
            <a:ln w="57150">
              <a:solidFill>
                <a:srgbClr val="12469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811133" y="4713374"/>
              <a:ext cx="876481" cy="0"/>
            </a:xfrm>
            <a:prstGeom prst="straightConnector1">
              <a:avLst/>
            </a:prstGeom>
            <a:ln w="57150">
              <a:solidFill>
                <a:srgbClr val="12469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006800" y="3576928"/>
              <a:ext cx="9558" cy="403950"/>
            </a:xfrm>
            <a:prstGeom prst="straightConnector1">
              <a:avLst/>
            </a:prstGeom>
            <a:ln w="57150">
              <a:solidFill>
                <a:srgbClr val="12469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002777" y="2599798"/>
              <a:ext cx="6379" cy="439887"/>
            </a:xfrm>
            <a:prstGeom prst="straightConnector1">
              <a:avLst/>
            </a:prstGeom>
            <a:ln w="57150">
              <a:solidFill>
                <a:srgbClr val="12469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002777" y="1750551"/>
              <a:ext cx="6378" cy="362028"/>
            </a:xfrm>
            <a:prstGeom prst="straightConnector1">
              <a:avLst/>
            </a:prstGeom>
            <a:ln w="57150">
              <a:solidFill>
                <a:srgbClr val="12469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002777" y="874227"/>
              <a:ext cx="6378" cy="355586"/>
            </a:xfrm>
            <a:prstGeom prst="straightConnector1">
              <a:avLst/>
            </a:prstGeom>
            <a:ln w="57150">
              <a:solidFill>
                <a:srgbClr val="124692"/>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4351732" y="3227844"/>
              <a:ext cx="5248" cy="432633"/>
            </a:xfrm>
            <a:prstGeom prst="straightConnector1">
              <a:avLst/>
            </a:prstGeom>
            <a:ln w="57150">
              <a:solidFill>
                <a:srgbClr val="12469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79343" y="2439356"/>
              <a:ext cx="2612655" cy="1"/>
            </a:xfrm>
            <a:prstGeom prst="line">
              <a:avLst/>
            </a:prstGeom>
            <a:ln w="57150">
              <a:solidFill>
                <a:srgbClr val="124692"/>
              </a:solidFill>
            </a:ln>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7050277" y="455756"/>
              <a:ext cx="1905000" cy="476250"/>
            </a:xfrm>
            <a:prstGeom prst="rect">
              <a:avLst/>
            </a:prstGeom>
            <a:ln w="28575">
              <a:solidFill>
                <a:srgbClr val="001F4F"/>
              </a:solidFill>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DOC Commissioner</a:t>
              </a:r>
              <a:endParaRPr kumimoji="0" lang="en-US" altLang="en-US" b="1" i="0" u="none" strike="noStrike" cap="none" normalizeH="0" baseline="0" dirty="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7025758" y="2213435"/>
              <a:ext cx="1981200" cy="451841"/>
            </a:xfrm>
            <a:prstGeom prst="rect">
              <a:avLst/>
            </a:prstGeom>
            <a:ln w="28575">
              <a:solidFill>
                <a:srgbClr val="001F4F"/>
              </a:solidFill>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Director</a:t>
              </a:r>
              <a:r>
                <a:rPr kumimoji="0" lang="en-US" altLang="en-US" sz="1600" b="1" i="0" u="none" strike="noStrike" cap="none" normalizeH="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of Addiction Services</a:t>
              </a:r>
              <a:endParaRPr kumimoji="0" lang="en-US" altLang="en-US" sz="1600" b="1" i="0" u="none" strike="noStrike" cap="none" normalizeH="0" baseline="0" dirty="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3429704" y="2869934"/>
              <a:ext cx="1976321" cy="454273"/>
            </a:xfrm>
            <a:prstGeom prst="rect">
              <a:avLst/>
            </a:prstGeom>
            <a:ln w="28575">
              <a:solidFill>
                <a:srgbClr val="001F4F"/>
              </a:solidFill>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Assistant</a:t>
              </a:r>
              <a:r>
                <a:rPr kumimoji="0" lang="en-US" altLang="en-US" sz="1600" b="1" i="0" u="none" strike="noStrike" cap="none" normalizeH="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Director of Addiction Ser</a:t>
              </a:r>
              <a:r>
                <a:rPr lang="en-US" altLang="en-US" sz="1600"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vices</a:t>
              </a:r>
              <a:endParaRPr kumimoji="0" lang="en-US" altLang="en-US" sz="2800" b="1" i="0" u="none" strike="noStrike" cap="none" normalizeH="0" baseline="0" dirty="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3811133" y="3712819"/>
              <a:ext cx="1043063" cy="520124"/>
            </a:xfrm>
            <a:prstGeom prst="rect">
              <a:avLst/>
            </a:prstGeom>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600" b="1"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Branch Managers </a:t>
              </a:r>
              <a:endParaRPr kumimoji="0" lang="en-US" altLang="en-US" sz="2800" b="1" i="0" u="none" strike="noStrike" cap="none" normalizeH="0" baseline="0" dirty="0" smtClean="0">
                <a:ln>
                  <a:noFill/>
                </a:ln>
                <a:solidFill>
                  <a:schemeClr val="bg1"/>
                </a:solidFill>
                <a:effectLst/>
                <a:latin typeface="Arial" panose="020B0604020202020204" pitchFamily="34" charset="0"/>
              </a:endParaRPr>
            </a:p>
          </p:txBody>
        </p:sp>
        <p:sp>
          <p:nvSpPr>
            <p:cNvPr id="9" name="Rectangle 9"/>
            <p:cNvSpPr>
              <a:spLocks noChangeArrowheads="1"/>
            </p:cNvSpPr>
            <p:nvPr/>
          </p:nvSpPr>
          <p:spPr bwMode="auto">
            <a:xfrm>
              <a:off x="7301983" y="3144953"/>
              <a:ext cx="1428750" cy="450972"/>
            </a:xfrm>
            <a:prstGeom prst="rect">
              <a:avLst/>
            </a:prstGeom>
            <a:ln w="28575">
              <a:solidFill>
                <a:srgbClr val="001F4F"/>
              </a:solidFill>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Executive Staff Advisor</a:t>
              </a:r>
              <a:endParaRPr kumimoji="0" lang="en-US" altLang="en-US" sz="2800" b="1" i="0" u="none" strike="noStrike" cap="none" normalizeH="0" baseline="0" dirty="0" smtClean="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7280539" y="4073243"/>
              <a:ext cx="1471638" cy="790280"/>
            </a:xfrm>
            <a:prstGeom prst="rect">
              <a:avLst/>
            </a:prstGeom>
            <a:ln w="28575">
              <a:solidFill>
                <a:srgbClr val="001F4F"/>
              </a:solidFill>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Central</a:t>
              </a:r>
              <a:r>
                <a:rPr kumimoji="0" lang="en-US" altLang="en-US" sz="1600" b="1" i="0" u="none" strike="noStrike" cap="none" normalizeH="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600" b="1"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Office Administrative Specialists</a:t>
              </a:r>
              <a:endParaRPr kumimoji="0" lang="en-US" altLang="en-US" sz="2800" b="1" i="0" u="none" strike="noStrike" cap="none" normalizeH="0" baseline="0" dirty="0" smtClean="0">
                <a:ln>
                  <a:noFill/>
                </a:ln>
                <a:solidFill>
                  <a:schemeClr val="bg1"/>
                </a:solidFill>
                <a:effectLst/>
                <a:latin typeface="Arial" panose="020B0604020202020204" pitchFamily="34" charset="0"/>
              </a:endParaRPr>
            </a:p>
          </p:txBody>
        </p:sp>
        <p:sp>
          <p:nvSpPr>
            <p:cNvPr id="12" name="Rectangle 12"/>
            <p:cNvSpPr>
              <a:spLocks noChangeArrowheads="1"/>
            </p:cNvSpPr>
            <p:nvPr/>
          </p:nvSpPr>
          <p:spPr bwMode="auto">
            <a:xfrm>
              <a:off x="2100970" y="4563225"/>
              <a:ext cx="1710163" cy="531381"/>
            </a:xfrm>
            <a:prstGeom prst="rect">
              <a:avLst/>
            </a:prstGeom>
            <a:ln w="28575">
              <a:solidFill>
                <a:srgbClr val="001F4F"/>
              </a:solidFill>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Program Administrators</a:t>
              </a:r>
              <a:endParaRPr kumimoji="0" lang="en-US" altLang="en-US" sz="2800" b="1" i="0" u="none" strike="noStrike" cap="none" normalizeH="0" baseline="0" dirty="0" smtClean="0">
                <a:ln>
                  <a:noFill/>
                </a:ln>
                <a:solidFill>
                  <a:schemeClr val="bg1"/>
                </a:solidFill>
                <a:effectLst/>
                <a:latin typeface="Arial" panose="020B0604020202020204" pitchFamily="34" charset="0"/>
              </a:endParaRPr>
            </a:p>
          </p:txBody>
        </p:sp>
        <p:sp>
          <p:nvSpPr>
            <p:cNvPr id="13" name="Rectangle 13"/>
            <p:cNvSpPr>
              <a:spLocks noChangeArrowheads="1"/>
            </p:cNvSpPr>
            <p:nvPr/>
          </p:nvSpPr>
          <p:spPr bwMode="auto">
            <a:xfrm>
              <a:off x="4823114" y="4563225"/>
              <a:ext cx="1857375" cy="300298"/>
            </a:xfrm>
            <a:prstGeom prst="rect">
              <a:avLst/>
            </a:prstGeom>
            <a:ln w="28575">
              <a:solidFill>
                <a:srgbClr val="001F4F"/>
              </a:solidFill>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Community SSCs</a:t>
              </a:r>
              <a:endParaRPr kumimoji="0" lang="en-US" altLang="en-US" sz="2800" b="1" i="0" u="none" strike="noStrike" cap="none" normalizeH="0" baseline="0" dirty="0" smtClean="0">
                <a:ln>
                  <a:noFill/>
                </a:ln>
                <a:solidFill>
                  <a:schemeClr val="bg1"/>
                </a:solidFill>
                <a:effectLst/>
                <a:latin typeface="Arial" panose="020B0604020202020204" pitchFamily="34" charset="0"/>
              </a:endParaRPr>
            </a:p>
          </p:txBody>
        </p:sp>
        <p:sp>
          <p:nvSpPr>
            <p:cNvPr id="14" name="Rectangle 15"/>
            <p:cNvSpPr>
              <a:spLocks noChangeArrowheads="1"/>
            </p:cNvSpPr>
            <p:nvPr/>
          </p:nvSpPr>
          <p:spPr bwMode="auto">
            <a:xfrm>
              <a:off x="844716" y="5453044"/>
              <a:ext cx="1130545" cy="638175"/>
            </a:xfrm>
            <a:prstGeom prst="rect">
              <a:avLst/>
            </a:prstGeom>
            <a:ln w="28575">
              <a:solidFill>
                <a:srgbClr val="001F4F"/>
              </a:solidFill>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Institution SSCs</a:t>
              </a:r>
              <a:endParaRPr kumimoji="0" lang="en-US" altLang="en-US" sz="2800" b="1" i="0" u="none" strike="noStrike" cap="none" normalizeH="0" baseline="0" dirty="0" smtClean="0">
                <a:ln>
                  <a:noFill/>
                </a:ln>
                <a:solidFill>
                  <a:schemeClr val="bg1"/>
                </a:solidFill>
                <a:effectLst/>
                <a:latin typeface="Arial" panose="020B0604020202020204" pitchFamily="34" charset="0"/>
              </a:endParaRPr>
            </a:p>
          </p:txBody>
        </p:sp>
        <p:sp>
          <p:nvSpPr>
            <p:cNvPr id="15" name="Rectangle 16"/>
            <p:cNvSpPr>
              <a:spLocks noChangeArrowheads="1"/>
            </p:cNvSpPr>
            <p:nvPr/>
          </p:nvSpPr>
          <p:spPr bwMode="auto">
            <a:xfrm>
              <a:off x="3222812" y="5453044"/>
              <a:ext cx="2445321" cy="596770"/>
            </a:xfrm>
            <a:prstGeom prst="rect">
              <a:avLst/>
            </a:prstGeom>
            <a:ln w="28575">
              <a:solidFill>
                <a:srgbClr val="001F4F"/>
              </a:solidFill>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Institution Administrative Specialist</a:t>
              </a:r>
              <a:endParaRPr kumimoji="0" lang="en-US" altLang="en-US" sz="2800" b="1" i="0" u="none" strike="noStrike" cap="none" normalizeH="0" baseline="0" dirty="0" smtClean="0">
                <a:ln>
                  <a:noFill/>
                </a:ln>
                <a:solidFill>
                  <a:schemeClr val="bg1"/>
                </a:solidFill>
                <a:effectLst/>
                <a:latin typeface="Arial" panose="020B0604020202020204" pitchFamily="34" charset="0"/>
              </a:endParaRPr>
            </a:p>
          </p:txBody>
        </p:sp>
        <p:cxnSp>
          <p:nvCxnSpPr>
            <p:cNvPr id="17" name="Straight Arrow Connector 16"/>
            <p:cNvCxnSpPr/>
            <p:nvPr/>
          </p:nvCxnSpPr>
          <p:spPr>
            <a:xfrm>
              <a:off x="4379343" y="2461872"/>
              <a:ext cx="0" cy="357869"/>
            </a:xfrm>
            <a:prstGeom prst="straightConnector1">
              <a:avLst/>
            </a:prstGeom>
            <a:ln w="57150">
              <a:solidFill>
                <a:srgbClr val="124692"/>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1"/>
            <p:cNvSpPr>
              <a:spLocks noChangeArrowheads="1"/>
            </p:cNvSpPr>
            <p:nvPr/>
          </p:nvSpPr>
          <p:spPr bwMode="auto">
            <a:xfrm>
              <a:off x="6738940" y="1319974"/>
              <a:ext cx="2540429" cy="505999"/>
            </a:xfrm>
            <a:prstGeom prst="rect">
              <a:avLst/>
            </a:prstGeom>
            <a:ln w="28575">
              <a:solidFill>
                <a:srgbClr val="001F4F"/>
              </a:solidFill>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Deputy</a:t>
              </a:r>
              <a:r>
                <a:rPr kumimoji="0" lang="en-US" altLang="en-US" sz="1600"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Commissioner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smtClean="0">
                  <a:solidFill>
                    <a:srgbClr val="FFFFFF"/>
                  </a:solidFill>
                  <a:latin typeface="Calibri" panose="020F0502020204030204" pitchFamily="34" charset="0"/>
                  <a:cs typeface="Times New Roman" panose="02020603050405020304" pitchFamily="18" charset="0"/>
                </a:rPr>
                <a:t>Community Programs</a:t>
              </a:r>
              <a:endParaRPr kumimoji="0" lang="en-US" altLang="en-US" sz="1600" b="1" i="0" u="none" strike="noStrike" cap="none" normalizeH="0" baseline="0" dirty="0" smtClean="0">
                <a:ln>
                  <a:noFill/>
                </a:ln>
                <a:solidFill>
                  <a:schemeClr val="tx1"/>
                </a:solidFill>
                <a:effectLst/>
                <a:latin typeface="Arial" panose="020B0604020202020204" pitchFamily="34" charset="0"/>
              </a:endParaRPr>
            </a:p>
          </p:txBody>
        </p:sp>
        <p:cxnSp>
          <p:nvCxnSpPr>
            <p:cNvPr id="55" name="Straight Arrow Connector 54"/>
            <p:cNvCxnSpPr/>
            <p:nvPr/>
          </p:nvCxnSpPr>
          <p:spPr>
            <a:xfrm flipH="1">
              <a:off x="1843165" y="5094606"/>
              <a:ext cx="264193" cy="296862"/>
            </a:xfrm>
            <a:prstGeom prst="straightConnector1">
              <a:avLst/>
            </a:prstGeom>
            <a:ln w="57150">
              <a:solidFill>
                <a:srgbClr val="12469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770213" y="5090637"/>
              <a:ext cx="295275" cy="304800"/>
            </a:xfrm>
            <a:prstGeom prst="straightConnector1">
              <a:avLst/>
            </a:prstGeom>
            <a:ln w="57150">
              <a:solidFill>
                <a:srgbClr val="124692"/>
              </a:solidFill>
              <a:tailEnd type="triangle"/>
            </a:ln>
          </p:spPr>
          <p:style>
            <a:lnRef idx="1">
              <a:schemeClr val="accent1"/>
            </a:lnRef>
            <a:fillRef idx="0">
              <a:schemeClr val="accent1"/>
            </a:fillRef>
            <a:effectRef idx="0">
              <a:schemeClr val="accent1"/>
            </a:effectRef>
            <a:fontRef idx="minor">
              <a:schemeClr val="tx1"/>
            </a:fontRef>
          </p:style>
        </p:cxnSp>
      </p:grpSp>
      <p:sp>
        <p:nvSpPr>
          <p:cNvPr id="58" name="Rectangle 57"/>
          <p:cNvSpPr/>
          <p:nvPr/>
        </p:nvSpPr>
        <p:spPr>
          <a:xfrm>
            <a:off x="385317" y="481735"/>
            <a:ext cx="5294842" cy="954107"/>
          </a:xfrm>
          <a:prstGeom prst="rect">
            <a:avLst/>
          </a:prstGeom>
          <a:solidFill>
            <a:srgbClr val="CCD4E1"/>
          </a:solidFill>
          <a:scene3d>
            <a:camera prst="orthographicFront"/>
            <a:lightRig rig="threePt" dir="t"/>
          </a:scene3d>
          <a:sp3d>
            <a:bevelT w="139700" prst="cross"/>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dirty="0" smtClean="0">
                <a:ln w="12700">
                  <a:noFill/>
                </a:ln>
                <a:solidFill>
                  <a:srgbClr val="022355"/>
                </a:solidFill>
              </a:rPr>
              <a:t>Division of Addiction Services</a:t>
            </a:r>
          </a:p>
          <a:p>
            <a:pPr algn="ctr"/>
            <a:r>
              <a:rPr lang="en-US" sz="2800" b="1" dirty="0" smtClean="0">
                <a:ln w="12700">
                  <a:noFill/>
                </a:ln>
                <a:solidFill>
                  <a:srgbClr val="022355"/>
                </a:solidFill>
              </a:rPr>
              <a:t>Organizational Chart</a:t>
            </a:r>
            <a:endParaRPr lang="en-US" sz="2800" b="1" dirty="0">
              <a:ln w="12700">
                <a:noFill/>
              </a:ln>
              <a:solidFill>
                <a:srgbClr val="022355"/>
              </a:solidFill>
            </a:endParaRPr>
          </a:p>
        </p:txBody>
      </p:sp>
    </p:spTree>
    <p:extLst>
      <p:ext uri="{BB962C8B-B14F-4D97-AF65-F5344CB8AC3E}">
        <p14:creationId xmlns:p14="http://schemas.microsoft.com/office/powerpoint/2010/main" val="341375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6023" y="110061"/>
            <a:ext cx="10763794" cy="1320800"/>
          </a:xfrm>
        </p:spPr>
        <p:txBody>
          <a:bodyPr>
            <a:normAutofit/>
          </a:bodyPr>
          <a:lstStyle/>
          <a:p>
            <a:pPr algn="ctr"/>
            <a:r>
              <a:rPr lang="en-US" sz="4000" b="1" dirty="0" smtClean="0"/>
              <a:t>(IOP) Intensive </a:t>
            </a:r>
            <a:r>
              <a:rPr lang="en-US" sz="4000" b="1" dirty="0"/>
              <a:t>Outpatient Program – Community SAP</a:t>
            </a:r>
          </a:p>
        </p:txBody>
      </p:sp>
      <p:sp>
        <p:nvSpPr>
          <p:cNvPr id="3" name="Content Placeholder 2"/>
          <p:cNvSpPr>
            <a:spLocks noGrp="1"/>
          </p:cNvSpPr>
          <p:nvPr>
            <p:ph idx="1"/>
          </p:nvPr>
        </p:nvSpPr>
        <p:spPr>
          <a:xfrm>
            <a:off x="156755" y="1606135"/>
            <a:ext cx="11900262" cy="5146766"/>
          </a:xfrm>
        </p:spPr>
        <p:txBody>
          <a:bodyPr>
            <a:normAutofit fontScale="92500"/>
          </a:bodyPr>
          <a:lstStyle/>
          <a:p>
            <a:pPr marL="0" indent="0" fontAlgn="t">
              <a:buNone/>
            </a:pPr>
            <a:r>
              <a:rPr lang="en-US" sz="2400" b="1" dirty="0"/>
              <a:t>Program Description</a:t>
            </a:r>
            <a:endParaRPr lang="en-US" sz="2400" dirty="0"/>
          </a:p>
          <a:p>
            <a:pPr fontAlgn="t"/>
            <a:r>
              <a:rPr lang="en-US" sz="2400" dirty="0"/>
              <a:t>Through an agreement with the Regional Community Mental Health Centers (CMHC), individuals who meet the clinical and classification criteria may attend a less restrictive 6-month Intensive Outpatient Program (IOP). Clients meet weekly in an outpatient setting to receive evidenced based substance use disorder curriculum. Clients must abide by all treatment program standards and submit to random drug screening</a:t>
            </a:r>
            <a:r>
              <a:rPr lang="en-US" sz="2400" dirty="0" smtClean="0"/>
              <a:t>.</a:t>
            </a:r>
          </a:p>
          <a:p>
            <a:pPr fontAlgn="t"/>
            <a:endParaRPr lang="en-US" sz="1300" dirty="0"/>
          </a:p>
          <a:p>
            <a:pPr fontAlgn="t"/>
            <a:r>
              <a:rPr lang="en-US" sz="2400" dirty="0"/>
              <a:t> </a:t>
            </a:r>
            <a:r>
              <a:rPr lang="en-US" sz="2400" dirty="0" smtClean="0"/>
              <a:t>Because </a:t>
            </a:r>
            <a:r>
              <a:rPr lang="en-US" sz="2400" dirty="0"/>
              <a:t>the majority of the clients reside in Louisville, Lexington, or Northern Kentucky, the department contracts with treatment agencies in these areas to provide Substance Use Disorder treatment services akin to those offered in the CMHC’s. Eligible candidates include MRS, probationers, parolees, HIP, and pre-trial diversions</a:t>
            </a:r>
            <a:r>
              <a:rPr lang="en-US" sz="2400" dirty="0" smtClean="0"/>
              <a:t>.</a:t>
            </a:r>
          </a:p>
          <a:p>
            <a:pPr fontAlgn="t"/>
            <a:endParaRPr lang="en-US" sz="1300" dirty="0" smtClean="0"/>
          </a:p>
          <a:p>
            <a:pPr fontAlgn="t"/>
            <a:r>
              <a:rPr lang="en-US" sz="2400" dirty="0" smtClean="0"/>
              <a:t>6 months in length, individuals can be sent from an incarcerated setting to complete remaining treatment at these locations.</a:t>
            </a:r>
            <a:endParaRPr lang="en-US" sz="2400" dirty="0"/>
          </a:p>
          <a:p>
            <a:endParaRPr lang="en-US" dirty="0"/>
          </a:p>
        </p:txBody>
      </p:sp>
    </p:spTree>
    <p:extLst>
      <p:ext uri="{BB962C8B-B14F-4D97-AF65-F5344CB8AC3E}">
        <p14:creationId xmlns:p14="http://schemas.microsoft.com/office/powerpoint/2010/main" val="358318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905" y="152400"/>
            <a:ext cx="8596668" cy="1320800"/>
          </a:xfrm>
        </p:spPr>
        <p:txBody>
          <a:bodyPr/>
          <a:lstStyle/>
          <a:p>
            <a:pPr algn="ctr"/>
            <a:r>
              <a:rPr lang="en-US" b="1" dirty="0" smtClean="0"/>
              <a:t>(IOP</a:t>
            </a:r>
            <a:r>
              <a:rPr lang="en-US" b="1" dirty="0"/>
              <a:t>) Intensive Outpatient Program – Community SAP</a:t>
            </a:r>
          </a:p>
        </p:txBody>
      </p:sp>
      <p:sp>
        <p:nvSpPr>
          <p:cNvPr id="3" name="Content Placeholder 2"/>
          <p:cNvSpPr>
            <a:spLocks noGrp="1"/>
          </p:cNvSpPr>
          <p:nvPr>
            <p:ph type="body" idx="1"/>
          </p:nvPr>
        </p:nvSpPr>
        <p:spPr>
          <a:xfrm>
            <a:off x="675745" y="1974746"/>
            <a:ext cx="4185623" cy="576262"/>
          </a:xfrm>
        </p:spPr>
        <p:txBody>
          <a:bodyPr/>
          <a:lstStyle/>
          <a:p>
            <a:r>
              <a:rPr lang="en-US" b="1" dirty="0" smtClean="0"/>
              <a:t>Locations:</a:t>
            </a:r>
            <a:endParaRPr lang="en-US" b="1" dirty="0"/>
          </a:p>
        </p:txBody>
      </p:sp>
      <p:sp>
        <p:nvSpPr>
          <p:cNvPr id="4" name="Content Placeholder 3"/>
          <p:cNvSpPr>
            <a:spLocks noGrp="1"/>
          </p:cNvSpPr>
          <p:nvPr>
            <p:ph sz="half" idx="2"/>
          </p:nvPr>
        </p:nvSpPr>
        <p:spPr>
          <a:xfrm>
            <a:off x="675745" y="2737245"/>
            <a:ext cx="4412639" cy="4120755"/>
          </a:xfrm>
        </p:spPr>
        <p:txBody>
          <a:bodyPr>
            <a:normAutofit/>
          </a:bodyPr>
          <a:lstStyle/>
          <a:p>
            <a:r>
              <a:rPr lang="en-US" sz="2400" dirty="0" smtClean="0"/>
              <a:t>Adanta Group</a:t>
            </a:r>
          </a:p>
          <a:p>
            <a:r>
              <a:rPr lang="en-US" sz="2400" dirty="0" smtClean="0"/>
              <a:t>New Vista</a:t>
            </a:r>
          </a:p>
          <a:p>
            <a:r>
              <a:rPr lang="en-US" sz="2400" dirty="0" smtClean="0"/>
              <a:t>Seven Counties</a:t>
            </a:r>
          </a:p>
          <a:p>
            <a:r>
              <a:rPr lang="en-US" sz="2400" dirty="0" smtClean="0"/>
              <a:t>Communicare</a:t>
            </a:r>
          </a:p>
          <a:p>
            <a:r>
              <a:rPr lang="en-US" sz="2400" dirty="0" smtClean="0"/>
              <a:t>Comprehend</a:t>
            </a:r>
          </a:p>
          <a:p>
            <a:r>
              <a:rPr lang="en-US" sz="2400" dirty="0" smtClean="0"/>
              <a:t>Cumberland</a:t>
            </a:r>
          </a:p>
          <a:p>
            <a:r>
              <a:rPr lang="en-US" sz="2400" dirty="0" smtClean="0"/>
              <a:t>Four Rivers</a:t>
            </a:r>
          </a:p>
          <a:p>
            <a:r>
              <a:rPr lang="en-US" sz="2400" dirty="0" smtClean="0"/>
              <a:t>Kentucky River</a:t>
            </a:r>
            <a:endParaRPr lang="en-US" sz="2400" dirty="0"/>
          </a:p>
        </p:txBody>
      </p:sp>
      <p:sp>
        <p:nvSpPr>
          <p:cNvPr id="6" name="Content Placeholder 5"/>
          <p:cNvSpPr>
            <a:spLocks noGrp="1"/>
          </p:cNvSpPr>
          <p:nvPr>
            <p:ph sz="quarter" idx="4"/>
          </p:nvPr>
        </p:nvSpPr>
        <p:spPr>
          <a:xfrm>
            <a:off x="5088384" y="2737245"/>
            <a:ext cx="4855716" cy="4120755"/>
          </a:xfrm>
        </p:spPr>
        <p:txBody>
          <a:bodyPr>
            <a:normAutofit/>
          </a:bodyPr>
          <a:lstStyle/>
          <a:p>
            <a:r>
              <a:rPr lang="en-US" sz="2400" dirty="0" smtClean="0"/>
              <a:t>Lifeskills</a:t>
            </a:r>
          </a:p>
          <a:p>
            <a:r>
              <a:rPr lang="en-US" sz="2400" dirty="0" smtClean="0"/>
              <a:t>Mountain Comp</a:t>
            </a:r>
          </a:p>
          <a:p>
            <a:r>
              <a:rPr lang="en-US" sz="2400" dirty="0" smtClean="0"/>
              <a:t>Northkey</a:t>
            </a:r>
          </a:p>
          <a:p>
            <a:r>
              <a:rPr lang="en-US" sz="2400" dirty="0" smtClean="0"/>
              <a:t>Pathways</a:t>
            </a:r>
          </a:p>
          <a:p>
            <a:r>
              <a:rPr lang="en-US" sz="2400" dirty="0" smtClean="0"/>
              <a:t>PennyRoyal</a:t>
            </a:r>
          </a:p>
          <a:p>
            <a:r>
              <a:rPr lang="en-US" sz="2400" dirty="0" smtClean="0"/>
              <a:t>River Valley</a:t>
            </a:r>
          </a:p>
          <a:p>
            <a:r>
              <a:rPr lang="en-US" sz="2400" dirty="0" smtClean="0"/>
              <a:t>Hope Center</a:t>
            </a:r>
            <a:endParaRPr lang="en-US" sz="2400" dirty="0"/>
          </a:p>
        </p:txBody>
      </p:sp>
    </p:spTree>
    <p:extLst>
      <p:ext uri="{BB962C8B-B14F-4D97-AF65-F5344CB8AC3E}">
        <p14:creationId xmlns:p14="http://schemas.microsoft.com/office/powerpoint/2010/main" val="469360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9160" y="26126"/>
            <a:ext cx="11324166" cy="1320800"/>
          </a:xfrm>
        </p:spPr>
        <p:txBody>
          <a:bodyPr>
            <a:normAutofit fontScale="90000"/>
          </a:bodyPr>
          <a:lstStyle/>
          <a:p>
            <a:pPr algn="ctr"/>
            <a:r>
              <a:rPr lang="en-US" dirty="0" smtClean="0"/>
              <a:t>Supportive Housing for Adaptive ReEntry</a:t>
            </a:r>
            <a:br>
              <a:rPr lang="en-US" dirty="0" smtClean="0"/>
            </a:br>
            <a:r>
              <a:rPr lang="en-US" dirty="0" smtClean="0"/>
              <a:t>Co-occurring Disorder </a:t>
            </a:r>
            <a:r>
              <a:rPr lang="en-US" dirty="0" smtClean="0">
                <a:latin typeface="Arial" panose="020B0604020202020204" pitchFamily="34" charset="0"/>
                <a:cs typeface="Arial" panose="020B0604020202020204" pitchFamily="34" charset="0"/>
              </a:rPr>
              <a:t>&amp;</a:t>
            </a:r>
            <a:r>
              <a:rPr lang="en-US" dirty="0" smtClean="0"/>
              <a:t> Serious Mental Illness</a:t>
            </a:r>
            <a:br>
              <a:rPr lang="en-US" dirty="0" smtClean="0"/>
            </a:br>
            <a:r>
              <a:rPr lang="en-US" dirty="0" smtClean="0"/>
              <a:t>SHARE CO </a:t>
            </a:r>
            <a:r>
              <a:rPr lang="en-US" dirty="0" smtClean="0">
                <a:latin typeface="Arial" panose="020B0604020202020204" pitchFamily="34" charset="0"/>
                <a:cs typeface="Arial" panose="020B0604020202020204" pitchFamily="34" charset="0"/>
              </a:rPr>
              <a:t>&amp;</a:t>
            </a:r>
            <a:r>
              <a:rPr lang="en-US" dirty="0" smtClean="0"/>
              <a:t> SHARE SMI</a:t>
            </a:r>
            <a:endParaRPr lang="en-US" dirty="0"/>
          </a:p>
        </p:txBody>
      </p:sp>
      <p:sp>
        <p:nvSpPr>
          <p:cNvPr id="3" name="Text Placeholder 2"/>
          <p:cNvSpPr>
            <a:spLocks noGrp="1"/>
          </p:cNvSpPr>
          <p:nvPr>
            <p:ph type="body" idx="1"/>
          </p:nvPr>
        </p:nvSpPr>
        <p:spPr>
          <a:xfrm>
            <a:off x="383623" y="1519432"/>
            <a:ext cx="4185623" cy="576262"/>
          </a:xfrm>
        </p:spPr>
        <p:txBody>
          <a:bodyPr/>
          <a:lstStyle/>
          <a:p>
            <a:pPr algn="ctr"/>
            <a:r>
              <a:rPr lang="en-US" dirty="0" smtClean="0"/>
              <a:t>SHARE CO</a:t>
            </a:r>
            <a:endParaRPr lang="en-US" dirty="0"/>
          </a:p>
        </p:txBody>
      </p:sp>
      <p:sp>
        <p:nvSpPr>
          <p:cNvPr id="4" name="Content Placeholder 3"/>
          <p:cNvSpPr>
            <a:spLocks noGrp="1"/>
          </p:cNvSpPr>
          <p:nvPr>
            <p:ph sz="half" idx="2"/>
          </p:nvPr>
        </p:nvSpPr>
        <p:spPr>
          <a:xfrm>
            <a:off x="78379" y="1860560"/>
            <a:ext cx="6818810" cy="5471163"/>
          </a:xfrm>
        </p:spPr>
        <p:txBody>
          <a:bodyPr>
            <a:normAutofit fontScale="55000" lnSpcReduction="20000"/>
          </a:bodyPr>
          <a:lstStyle/>
          <a:p>
            <a:pPr marL="0" indent="0" fontAlgn="t">
              <a:buNone/>
            </a:pPr>
            <a:endParaRPr lang="en-US" dirty="0"/>
          </a:p>
          <a:p>
            <a:pPr marL="0" indent="0" fontAlgn="t">
              <a:buNone/>
            </a:pPr>
            <a:r>
              <a:rPr lang="en-US" sz="2900" dirty="0"/>
              <a:t>SHARE-CO is a facility for men with co-occurring Substance Use Disorders and Serious Mental Illness.  The program addresses the substance use component by utilizing the peer-driven therapeutic community model that the Hope Center Men’s and Women’s Recovery Program has utilized for many years in its partnership with the Kentucky Department of Corrections. SHARE-CO utilizes Recovery Dynamics curriculum, integrating the </a:t>
            </a:r>
            <a:r>
              <a:rPr lang="en-US" sz="2900" dirty="0" smtClean="0"/>
              <a:t>12 </a:t>
            </a:r>
            <a:r>
              <a:rPr lang="en-US" sz="2900" dirty="0"/>
              <a:t>step model with the peer-driven therapeutic community model. </a:t>
            </a:r>
            <a:r>
              <a:rPr lang="en-US" sz="2700" dirty="0"/>
              <a:t> </a:t>
            </a:r>
          </a:p>
          <a:p>
            <a:pPr marL="0" indent="0" fontAlgn="t">
              <a:buNone/>
            </a:pPr>
            <a:r>
              <a:rPr lang="en-US" sz="2900" dirty="0"/>
              <a:t>Due to comorbid psychiatric conditions, individuals in the </a:t>
            </a:r>
            <a:r>
              <a:rPr lang="en-US" sz="2900" dirty="0" smtClean="0"/>
              <a:t>program </a:t>
            </a:r>
            <a:r>
              <a:rPr lang="en-US" sz="2900" dirty="0"/>
              <a:t>require certain accommodations to ensure success.  This includes supplementing the peer-driven therapeutic community model with licensed mental health professionals to provide direct services and </a:t>
            </a:r>
            <a:r>
              <a:rPr lang="en-US" sz="2900" dirty="0" smtClean="0"/>
              <a:t>support. It also </a:t>
            </a:r>
            <a:r>
              <a:rPr lang="en-US" sz="2900" dirty="0"/>
              <a:t>maintains smaller therapeutic community groups, providing a </a:t>
            </a:r>
            <a:r>
              <a:rPr lang="en-US" sz="2900" dirty="0" smtClean="0"/>
              <a:t>personal </a:t>
            </a:r>
            <a:r>
              <a:rPr lang="en-US" sz="2900" dirty="0"/>
              <a:t>format which allows both staff and clients to focus on the particular needs of this group.  SHARE-CO is partnered with New Vista, a local community mental health provider, to provide onsite mental health counseling as well as referrals for outpatient psychiatric counseling as needed.  Other accommodations include specialized mental health groups </a:t>
            </a:r>
            <a:r>
              <a:rPr lang="en-US" sz="2900" dirty="0" smtClean="0"/>
              <a:t>specific </a:t>
            </a:r>
            <a:r>
              <a:rPr lang="en-US" sz="2900" dirty="0"/>
              <a:t>to integrating mental health with the </a:t>
            </a:r>
            <a:r>
              <a:rPr lang="en-US" sz="2900" dirty="0" smtClean="0"/>
              <a:t>12 </a:t>
            </a:r>
            <a:r>
              <a:rPr lang="en-US" sz="2900" dirty="0"/>
              <a:t>step model based Recovery Dynamics curriculum, while still affording clients the opportunity to integrate into classes with the Hope Center Men’s Recovery Program to provide them with the full scope of the Hope Center’s services.</a:t>
            </a:r>
          </a:p>
          <a:p>
            <a:pPr marL="0" indent="0" fontAlgn="t">
              <a:buNone/>
            </a:pPr>
            <a:r>
              <a:rPr lang="en-US" b="1" dirty="0"/>
              <a:t> </a:t>
            </a:r>
            <a:endParaRPr lang="en-US" dirty="0"/>
          </a:p>
          <a:p>
            <a:endParaRPr lang="en-US" dirty="0"/>
          </a:p>
        </p:txBody>
      </p:sp>
      <p:sp>
        <p:nvSpPr>
          <p:cNvPr id="5" name="Text Placeholder 4"/>
          <p:cNvSpPr>
            <a:spLocks noGrp="1"/>
          </p:cNvSpPr>
          <p:nvPr>
            <p:ph type="body" sz="quarter" idx="3"/>
          </p:nvPr>
        </p:nvSpPr>
        <p:spPr>
          <a:xfrm>
            <a:off x="7191502" y="1529030"/>
            <a:ext cx="4185618" cy="576262"/>
          </a:xfrm>
        </p:spPr>
        <p:txBody>
          <a:bodyPr/>
          <a:lstStyle/>
          <a:p>
            <a:pPr algn="ctr"/>
            <a:r>
              <a:rPr lang="en-US" dirty="0" smtClean="0"/>
              <a:t>SHARE SMI</a:t>
            </a:r>
            <a:endParaRPr lang="en-US" dirty="0"/>
          </a:p>
        </p:txBody>
      </p:sp>
      <p:sp>
        <p:nvSpPr>
          <p:cNvPr id="6" name="Content Placeholder 5"/>
          <p:cNvSpPr>
            <a:spLocks noGrp="1"/>
          </p:cNvSpPr>
          <p:nvPr>
            <p:ph sz="quarter" idx="4"/>
          </p:nvPr>
        </p:nvSpPr>
        <p:spPr>
          <a:xfrm>
            <a:off x="6923315" y="1804098"/>
            <a:ext cx="5133702" cy="4648953"/>
          </a:xfrm>
        </p:spPr>
        <p:txBody>
          <a:bodyPr>
            <a:normAutofit fontScale="85000" lnSpcReduction="20000"/>
          </a:bodyPr>
          <a:lstStyle/>
          <a:p>
            <a:pPr marL="0" indent="0" fontAlgn="t">
              <a:buNone/>
            </a:pPr>
            <a:endParaRPr lang="en-US" dirty="0"/>
          </a:p>
          <a:p>
            <a:pPr marL="0" indent="0" fontAlgn="t">
              <a:buNone/>
            </a:pPr>
            <a:r>
              <a:rPr lang="en-US" sz="1900" dirty="0"/>
              <a:t>SHARE-SMI is a facility for men with Serious Mental Illness who may not meet criteria for any Substance Use Disorders. Clients receive onsite mental health screening and diagnostic services, psychoeducational and support groups focused on mental health management, and basic life skills </a:t>
            </a:r>
            <a:r>
              <a:rPr lang="en-US" sz="1900" dirty="0" smtClean="0"/>
              <a:t>groups. </a:t>
            </a:r>
          </a:p>
          <a:p>
            <a:pPr marL="0" indent="0" fontAlgn="t">
              <a:buNone/>
            </a:pPr>
            <a:r>
              <a:rPr lang="en-US" sz="1900" dirty="0" smtClean="0"/>
              <a:t>It provides </a:t>
            </a:r>
            <a:r>
              <a:rPr lang="en-US" sz="1900" dirty="0"/>
              <a:t>onsite mental health counseling through a partnership with New Vista, a local community health provider, and </a:t>
            </a:r>
            <a:r>
              <a:rPr lang="en-US" sz="1900" dirty="0" smtClean="0"/>
              <a:t>it also has licensed </a:t>
            </a:r>
            <a:r>
              <a:rPr lang="en-US" sz="1900" dirty="0"/>
              <a:t>mental health professionals to offer support services, crisis intervention, and assist with other immediate needs. </a:t>
            </a:r>
            <a:r>
              <a:rPr lang="en-US" sz="1900" dirty="0" smtClean="0"/>
              <a:t>SHARE-SMI also provides </a:t>
            </a:r>
            <a:r>
              <a:rPr lang="en-US" sz="1900" dirty="0"/>
              <a:t>referrals for </a:t>
            </a:r>
            <a:r>
              <a:rPr lang="en-US" sz="1900" dirty="0" smtClean="0"/>
              <a:t>health </a:t>
            </a:r>
            <a:r>
              <a:rPr lang="en-US" sz="1900" dirty="0"/>
              <a:t>care, job training, vocational support services, educational services, and permanent housing.  Clients are given the opportunity to be referred for Targeted Case Management services to provide ongoing aftercare support once they transition back into the community.</a:t>
            </a:r>
          </a:p>
          <a:p>
            <a:pPr marL="0" indent="0" fontAlgn="t">
              <a:buNone/>
            </a:pPr>
            <a:r>
              <a:rPr lang="en-US" sz="1900" dirty="0"/>
              <a:t> </a:t>
            </a:r>
          </a:p>
          <a:p>
            <a:endParaRPr lang="en-US" dirty="0"/>
          </a:p>
        </p:txBody>
      </p:sp>
    </p:spTree>
    <p:extLst>
      <p:ext uri="{BB962C8B-B14F-4D97-AF65-F5344CB8AC3E}">
        <p14:creationId xmlns:p14="http://schemas.microsoft.com/office/powerpoint/2010/main" val="3698889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363826" y="165463"/>
            <a:ext cx="8596668" cy="1320800"/>
          </a:xfrm>
        </p:spPr>
        <p:txBody>
          <a:bodyPr/>
          <a:lstStyle/>
          <a:p>
            <a:r>
              <a:rPr lang="en-US" b="1" dirty="0" smtClean="0"/>
              <a:t>Reentry Drug Supervision RDS</a:t>
            </a:r>
            <a:endParaRPr lang="en-US" b="1" dirty="0"/>
          </a:p>
        </p:txBody>
      </p:sp>
      <p:sp>
        <p:nvSpPr>
          <p:cNvPr id="8" name="Content Placeholder 7"/>
          <p:cNvSpPr>
            <a:spLocks noGrp="1"/>
          </p:cNvSpPr>
          <p:nvPr>
            <p:ph idx="1"/>
          </p:nvPr>
        </p:nvSpPr>
        <p:spPr>
          <a:xfrm>
            <a:off x="169817" y="1066575"/>
            <a:ext cx="11848012" cy="5647734"/>
          </a:xfrm>
        </p:spPr>
        <p:txBody>
          <a:bodyPr>
            <a:normAutofit/>
          </a:bodyPr>
          <a:lstStyle/>
          <a:p>
            <a:pPr marL="0" indent="0" fontAlgn="t">
              <a:buNone/>
            </a:pPr>
            <a:r>
              <a:rPr lang="en-US" sz="2400" b="1" dirty="0" smtClean="0"/>
              <a:t>Program </a:t>
            </a:r>
            <a:r>
              <a:rPr lang="en-US" sz="2400" b="1" dirty="0"/>
              <a:t>Description</a:t>
            </a:r>
            <a:endParaRPr lang="en-US" sz="2400" dirty="0"/>
          </a:p>
          <a:p>
            <a:pPr marL="0" indent="0" fontAlgn="t">
              <a:buNone/>
            </a:pPr>
            <a:r>
              <a:rPr lang="en-US" sz="2400" dirty="0"/>
              <a:t>The Reentry Drug Supervision Program (RDS) is a pilot program resulting from </a:t>
            </a:r>
            <a:r>
              <a:rPr lang="en-US" sz="2400" dirty="0" smtClean="0"/>
              <a:t>SB </a:t>
            </a:r>
            <a:r>
              <a:rPr lang="en-US" sz="2400" dirty="0"/>
              <a:t>120.  The program seeks to restore lives and reduce recidivism rates of inmates and parolees suffering from substance use disorder. </a:t>
            </a:r>
            <a:r>
              <a:rPr lang="en-US" sz="2400" dirty="0" smtClean="0"/>
              <a:t>It consists </a:t>
            </a:r>
            <a:r>
              <a:rPr lang="en-US" sz="2400" dirty="0"/>
              <a:t>of two phases lasting a minimum of </a:t>
            </a:r>
            <a:r>
              <a:rPr lang="en-US" sz="2400" dirty="0" smtClean="0"/>
              <a:t>12 </a:t>
            </a:r>
            <a:r>
              <a:rPr lang="en-US" sz="2400" dirty="0"/>
              <a:t>months or until sentence is completed. Phase one (1) participants will attend group therapy, reentry program team meetings, submit to random drug screens, obtain and maintain full time employment, training, or education, ensure payment of court obligations and supervision fees, indicate an appropriate understanding of recovery principles, attend self-help programs and obtain and maintain housing approved by the re-entry team. Phase two (2) participants will attend weekly meetings with the re-entry team and continue to submit to random drug screens</a:t>
            </a:r>
            <a:r>
              <a:rPr lang="en-US" sz="2400" dirty="0" smtClean="0"/>
              <a:t>.</a:t>
            </a:r>
          </a:p>
          <a:p>
            <a:pPr marL="0" indent="0" fontAlgn="t">
              <a:buNone/>
            </a:pPr>
            <a:r>
              <a:rPr lang="en-US" sz="2400" dirty="0" smtClean="0"/>
              <a:t>Location: Northern KY</a:t>
            </a:r>
          </a:p>
          <a:p>
            <a:pPr marL="0" indent="0" fontAlgn="t">
              <a:buNone/>
            </a:pPr>
            <a:r>
              <a:rPr lang="en-US" sz="2400" dirty="0" smtClean="0"/>
              <a:t>Length: 12-18 months</a:t>
            </a:r>
            <a:endParaRPr lang="en-US" sz="2400" dirty="0"/>
          </a:p>
          <a:p>
            <a:endParaRPr lang="en-US" dirty="0"/>
          </a:p>
        </p:txBody>
      </p:sp>
    </p:spTree>
    <p:extLst>
      <p:ext uri="{BB962C8B-B14F-4D97-AF65-F5344CB8AC3E}">
        <p14:creationId xmlns:p14="http://schemas.microsoft.com/office/powerpoint/2010/main" val="2131750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823" y="2045609"/>
            <a:ext cx="8596668" cy="3880773"/>
          </a:xfrm>
        </p:spPr>
        <p:txBody>
          <a:bodyPr>
            <a:normAutofit/>
          </a:bodyPr>
          <a:lstStyle/>
          <a:p>
            <a:r>
              <a:rPr lang="en-US" sz="2400" dirty="0" smtClean="0">
                <a:solidFill>
                  <a:schemeClr val="tx1"/>
                </a:solidFill>
              </a:rPr>
              <a:t>AODE license</a:t>
            </a:r>
          </a:p>
          <a:p>
            <a:r>
              <a:rPr lang="en-US" sz="2400" dirty="0" smtClean="0">
                <a:solidFill>
                  <a:schemeClr val="tx1"/>
                </a:solidFill>
              </a:rPr>
              <a:t>Therapeutic Community</a:t>
            </a:r>
          </a:p>
          <a:p>
            <a:r>
              <a:rPr lang="en-US" sz="2400" dirty="0" smtClean="0">
                <a:solidFill>
                  <a:schemeClr val="tx1"/>
                </a:solidFill>
              </a:rPr>
              <a:t>Cognitive Behavioral Therapy</a:t>
            </a:r>
          </a:p>
          <a:p>
            <a:r>
              <a:rPr lang="en-US" sz="2400" dirty="0" smtClean="0">
                <a:solidFill>
                  <a:schemeClr val="tx1"/>
                </a:solidFill>
              </a:rPr>
              <a:t>Annual audits from OIG</a:t>
            </a:r>
          </a:p>
          <a:p>
            <a:r>
              <a:rPr lang="en-US" sz="2400" dirty="0" smtClean="0">
                <a:solidFill>
                  <a:schemeClr val="tx1"/>
                </a:solidFill>
              </a:rPr>
              <a:t>Annual audits for Addiction Services</a:t>
            </a:r>
          </a:p>
          <a:p>
            <a:r>
              <a:rPr lang="en-US" sz="2400" dirty="0" smtClean="0">
                <a:solidFill>
                  <a:schemeClr val="tx1"/>
                </a:solidFill>
              </a:rPr>
              <a:t>Evidence Based Curriculum through Hazelden Betty Ford</a:t>
            </a:r>
          </a:p>
          <a:p>
            <a:r>
              <a:rPr lang="en-US" sz="2400" dirty="0" smtClean="0">
                <a:solidFill>
                  <a:schemeClr val="tx1"/>
                </a:solidFill>
              </a:rPr>
              <a:t>RSC must become licensed to comply with new MA</a:t>
            </a:r>
            <a:endParaRPr lang="en-US" sz="2400" dirty="0">
              <a:solidFill>
                <a:schemeClr val="tx1"/>
              </a:solidFill>
            </a:endParaRPr>
          </a:p>
        </p:txBody>
      </p:sp>
      <p:sp>
        <p:nvSpPr>
          <p:cNvPr id="5" name="Rectangle 4"/>
          <p:cNvSpPr/>
          <p:nvPr/>
        </p:nvSpPr>
        <p:spPr>
          <a:xfrm>
            <a:off x="1295694" y="215095"/>
            <a:ext cx="7809187" cy="1323439"/>
          </a:xfrm>
          <a:prstGeom prst="rect">
            <a:avLst/>
          </a:prstGeom>
        </p:spPr>
        <p:txBody>
          <a:bodyPr wrap="square">
            <a:spAutoFit/>
          </a:bodyPr>
          <a:lstStyle/>
          <a:p>
            <a:pPr algn="ctr"/>
            <a:r>
              <a:rPr lang="en-US" sz="4000" b="1" spc="-150" dirty="0" smtClean="0">
                <a:solidFill>
                  <a:schemeClr val="accent1"/>
                </a:solidFill>
              </a:rPr>
              <a:t>Substance Abuse Program</a:t>
            </a:r>
          </a:p>
          <a:p>
            <a:pPr algn="ctr"/>
            <a:r>
              <a:rPr lang="en-US" sz="4000" b="1" spc="-150" dirty="0" smtClean="0">
                <a:solidFill>
                  <a:schemeClr val="accent1"/>
                </a:solidFill>
              </a:rPr>
              <a:t>Jails/Institutions</a:t>
            </a:r>
            <a:endParaRPr lang="en-US" sz="4000" b="1" spc="-150" dirty="0">
              <a:solidFill>
                <a:schemeClr val="accent1"/>
              </a:solidFill>
            </a:endParaRPr>
          </a:p>
        </p:txBody>
      </p:sp>
    </p:spTree>
    <p:extLst>
      <p:ext uri="{BB962C8B-B14F-4D97-AF65-F5344CB8AC3E}">
        <p14:creationId xmlns:p14="http://schemas.microsoft.com/office/powerpoint/2010/main" val="19626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anim calcmode="lin" valueType="num">
                                      <p:cBhvr>
                                        <p:cTn id="13"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25"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 accel="100000" fill="hold">
                                          <p:stCondLst>
                                            <p:cond delay="249"/>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6" fill="hold">
                            <p:stCondLst>
                              <p:cond delay="750"/>
                            </p:stCondLst>
                            <p:childTnLst>
                              <p:par>
                                <p:cTn id="17" presetID="37"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50"/>
                                        <p:tgtEl>
                                          <p:spTgt spid="3">
                                            <p:txEl>
                                              <p:pRg st="1" end="1"/>
                                            </p:txEl>
                                          </p:spTgt>
                                        </p:tgtEl>
                                      </p:cBhvr>
                                    </p:animEffect>
                                    <p:anim calcmode="lin" valueType="num">
                                      <p:cBhvr>
                                        <p:cTn id="20"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25"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2" dur="1" accel="100000" fill="hold">
                                          <p:stCondLst>
                                            <p:cond delay="249"/>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37"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50"/>
                                        <p:tgtEl>
                                          <p:spTgt spid="3">
                                            <p:txEl>
                                              <p:pRg st="2" end="2"/>
                                            </p:txEl>
                                          </p:spTgt>
                                        </p:tgtEl>
                                      </p:cBhvr>
                                    </p:animEffect>
                                    <p:anim calcmode="lin" valueType="num">
                                      <p:cBhvr>
                                        <p:cTn id="27"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22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9" dur="1" accel="100000" fill="hold">
                                          <p:stCondLst>
                                            <p:cond delay="249"/>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30" fill="hold">
                            <p:stCondLst>
                              <p:cond delay="1250"/>
                            </p:stCondLst>
                            <p:childTnLst>
                              <p:par>
                                <p:cTn id="31" presetID="37" presetClass="entr" presetSubtype="0"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50"/>
                                        <p:tgtEl>
                                          <p:spTgt spid="3">
                                            <p:txEl>
                                              <p:pRg st="3" end="3"/>
                                            </p:txEl>
                                          </p:spTgt>
                                        </p:tgtEl>
                                      </p:cBhvr>
                                    </p:animEffect>
                                    <p:anim calcmode="lin" valueType="num">
                                      <p:cBhvr>
                                        <p:cTn id="34"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22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 accel="100000" fill="hold">
                                          <p:stCondLst>
                                            <p:cond delay="249"/>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250"/>
                                        <p:tgtEl>
                                          <p:spTgt spid="3">
                                            <p:txEl>
                                              <p:pRg st="4" end="4"/>
                                            </p:txEl>
                                          </p:spTgt>
                                        </p:tgtEl>
                                      </p:cBhvr>
                                    </p:animEffect>
                                    <p:anim calcmode="lin" valueType="num">
                                      <p:cBhvr>
                                        <p:cTn id="41"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22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3" dur="1" accel="100000" fill="hold">
                                          <p:stCondLst>
                                            <p:cond delay="249"/>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44" fill="hold">
                            <p:stCondLst>
                              <p:cond delay="1750"/>
                            </p:stCondLst>
                            <p:childTnLst>
                              <p:par>
                                <p:cTn id="45" presetID="37" presetClass="entr" presetSubtype="0"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250"/>
                                        <p:tgtEl>
                                          <p:spTgt spid="3">
                                            <p:txEl>
                                              <p:pRg st="5" end="5"/>
                                            </p:txEl>
                                          </p:spTgt>
                                        </p:tgtEl>
                                      </p:cBhvr>
                                    </p:animEffect>
                                    <p:anim calcmode="lin" valueType="num">
                                      <p:cBhvr>
                                        <p:cTn id="48"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22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 accel="100000" fill="hold">
                                          <p:stCondLst>
                                            <p:cond delay="249"/>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par>
                          <p:cTn id="51" fill="hold">
                            <p:stCondLst>
                              <p:cond delay="2000"/>
                            </p:stCondLst>
                            <p:childTnLst>
                              <p:par>
                                <p:cTn id="52" presetID="37" presetClass="entr" presetSubtype="0" fill="hold" grpId="0" nodeType="after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250"/>
                                        <p:tgtEl>
                                          <p:spTgt spid="3">
                                            <p:txEl>
                                              <p:pRg st="6" end="6"/>
                                            </p:txEl>
                                          </p:spTgt>
                                        </p:tgtEl>
                                      </p:cBhvr>
                                    </p:animEffect>
                                    <p:anim calcmode="lin" valueType="num">
                                      <p:cBhvr>
                                        <p:cTn id="55"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22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7" dur="1" accel="100000" fill="hold">
                                          <p:stCondLst>
                                            <p:cond delay="249"/>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9477139" y="6488668"/>
            <a:ext cx="3098202" cy="369332"/>
          </a:xfrm>
          <a:prstGeom prst="rect">
            <a:avLst/>
          </a:prstGeom>
          <a:noFill/>
        </p:spPr>
        <p:txBody>
          <a:bodyPr wrap="square" rtlCol="0">
            <a:spAutoFit/>
          </a:bodyPr>
          <a:lstStyle/>
          <a:p>
            <a:r>
              <a:rPr lang="en-US" b="1" i="1" dirty="0" smtClean="0">
                <a:solidFill>
                  <a:schemeClr val="bg1"/>
                </a:solidFill>
              </a:rPr>
              <a:t>Current as of Nov. 2019</a:t>
            </a:r>
            <a:endParaRPr lang="en-US" b="1" i="1" dirty="0">
              <a:solidFill>
                <a:schemeClr val="bg1"/>
              </a:solidFill>
            </a:endParaRPr>
          </a:p>
        </p:txBody>
      </p:sp>
      <p:sp>
        <p:nvSpPr>
          <p:cNvPr id="7" name="Title 1"/>
          <p:cNvSpPr txBox="1">
            <a:spLocks/>
          </p:cNvSpPr>
          <p:nvPr/>
        </p:nvSpPr>
        <p:spPr>
          <a:xfrm>
            <a:off x="2000005" y="199743"/>
            <a:ext cx="9195426" cy="13592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t>Growth of Treatment Opportunities</a:t>
            </a:r>
            <a:endParaRPr lang="en-US" sz="4000" b="1" dirty="0">
              <a:solidFill>
                <a:schemeClr val="bg1"/>
              </a:solidFill>
            </a:endParaRPr>
          </a:p>
        </p:txBody>
      </p:sp>
      <p:graphicFrame>
        <p:nvGraphicFramePr>
          <p:cNvPr id="6" name="Chart 5"/>
          <p:cNvGraphicFramePr/>
          <p:nvPr>
            <p:extLst>
              <p:ext uri="{D42A27DB-BD31-4B8C-83A1-F6EECF244321}">
                <p14:modId xmlns:p14="http://schemas.microsoft.com/office/powerpoint/2010/main" val="3237534346"/>
              </p:ext>
            </p:extLst>
          </p:nvPr>
        </p:nvGraphicFramePr>
        <p:xfrm>
          <a:off x="471651" y="1254034"/>
          <a:ext cx="10723780" cy="56039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73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Women’s Medical Release</a:t>
            </a:r>
            <a:endParaRPr lang="en-US" b="1" dirty="0"/>
          </a:p>
        </p:txBody>
      </p:sp>
      <p:sp>
        <p:nvSpPr>
          <p:cNvPr id="3" name="Content Placeholder 2"/>
          <p:cNvSpPr>
            <a:spLocks noGrp="1"/>
          </p:cNvSpPr>
          <p:nvPr>
            <p:ph idx="1"/>
          </p:nvPr>
        </p:nvSpPr>
        <p:spPr/>
        <p:txBody>
          <a:bodyPr>
            <a:normAutofit/>
          </a:bodyPr>
          <a:lstStyle/>
          <a:p>
            <a:r>
              <a:rPr lang="en-US" sz="3200" dirty="0" smtClean="0"/>
              <a:t>Released to Treatment				123</a:t>
            </a:r>
          </a:p>
          <a:p>
            <a:r>
              <a:rPr lang="en-US" sz="3200" dirty="0" smtClean="0"/>
              <a:t>Refused										 74</a:t>
            </a:r>
          </a:p>
          <a:p>
            <a:r>
              <a:rPr lang="en-US" sz="3200" dirty="0" smtClean="0"/>
              <a:t>Completed Treatment				 77</a:t>
            </a:r>
          </a:p>
          <a:p>
            <a:r>
              <a:rPr lang="en-US" sz="3200" dirty="0" smtClean="0"/>
              <a:t>Completed WMR Supervision	 29</a:t>
            </a:r>
          </a:p>
          <a:p>
            <a:r>
              <a:rPr lang="en-US" sz="3200" dirty="0" smtClean="0"/>
              <a:t>Currently Active in Treatment	 10</a:t>
            </a:r>
          </a:p>
          <a:p>
            <a:r>
              <a:rPr lang="en-US" sz="3200" dirty="0" smtClean="0"/>
              <a:t>Violations of WMR						 42</a:t>
            </a:r>
          </a:p>
          <a:p>
            <a:endParaRPr lang="en-US" sz="3200" dirty="0"/>
          </a:p>
        </p:txBody>
      </p:sp>
    </p:spTree>
    <p:extLst>
      <p:ext uri="{BB962C8B-B14F-4D97-AF65-F5344CB8AC3E}">
        <p14:creationId xmlns:p14="http://schemas.microsoft.com/office/powerpoint/2010/main" val="1744743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1207" y="1794681"/>
            <a:ext cx="6062084" cy="4946672"/>
          </a:xfrm>
        </p:spPr>
        <p:txBody>
          <a:bodyPr>
            <a:normAutofit/>
          </a:bodyPr>
          <a:lstStyle/>
          <a:p>
            <a:pPr>
              <a:buSzPct val="90000"/>
              <a:buFont typeface="Wingdings" panose="05000000000000000000" pitchFamily="2" charset="2"/>
              <a:buChar char="v"/>
            </a:pPr>
            <a:r>
              <a:rPr lang="en-US" sz="2400" dirty="0" smtClean="0">
                <a:solidFill>
                  <a:schemeClr val="tx1"/>
                </a:solidFill>
              </a:rPr>
              <a:t>Standardization</a:t>
            </a:r>
          </a:p>
          <a:p>
            <a:pPr lvl="1"/>
            <a:r>
              <a:rPr lang="en-US" sz="2400" dirty="0" smtClean="0">
                <a:solidFill>
                  <a:schemeClr val="tx1"/>
                </a:solidFill>
              </a:rPr>
              <a:t>Team meetings</a:t>
            </a:r>
          </a:p>
          <a:p>
            <a:pPr lvl="1"/>
            <a:r>
              <a:rPr lang="en-US" sz="2400" dirty="0" smtClean="0">
                <a:solidFill>
                  <a:schemeClr val="tx1"/>
                </a:solidFill>
              </a:rPr>
              <a:t>Updated New Directions Curriculum from Hazelden </a:t>
            </a:r>
            <a:endParaRPr lang="en-US" sz="2400" dirty="0">
              <a:solidFill>
                <a:schemeClr val="tx1"/>
              </a:solidFill>
            </a:endParaRPr>
          </a:p>
          <a:p>
            <a:pPr lvl="1"/>
            <a:r>
              <a:rPr lang="en-US" sz="2400" dirty="0" smtClean="0">
                <a:solidFill>
                  <a:schemeClr val="tx1"/>
                </a:solidFill>
              </a:rPr>
              <a:t>Co-Occurring Workbook </a:t>
            </a:r>
          </a:p>
          <a:p>
            <a:pPr lvl="1"/>
            <a:r>
              <a:rPr lang="en-US" sz="2400" dirty="0" smtClean="0">
                <a:solidFill>
                  <a:schemeClr val="tx1"/>
                </a:solidFill>
              </a:rPr>
              <a:t>Hazelden trained Addiction Services staff in November</a:t>
            </a:r>
          </a:p>
          <a:p>
            <a:pPr lvl="1"/>
            <a:r>
              <a:rPr lang="en-US" sz="2400" dirty="0" smtClean="0">
                <a:solidFill>
                  <a:schemeClr val="tx1"/>
                </a:solidFill>
              </a:rPr>
              <a:t>Training to our contracted partners</a:t>
            </a:r>
          </a:p>
          <a:p>
            <a:pPr marL="457200" lvl="1" indent="0">
              <a:buNone/>
            </a:pPr>
            <a:endParaRPr lang="en-US" dirty="0"/>
          </a:p>
        </p:txBody>
      </p:sp>
      <p:grpSp>
        <p:nvGrpSpPr>
          <p:cNvPr id="2" name="Group 1"/>
          <p:cNvGrpSpPr/>
          <p:nvPr/>
        </p:nvGrpSpPr>
        <p:grpSpPr>
          <a:xfrm>
            <a:off x="7125444" y="1794681"/>
            <a:ext cx="4142830" cy="4165108"/>
            <a:chOff x="5897535" y="1772552"/>
            <a:chExt cx="4142830" cy="4165108"/>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144" y="1772552"/>
              <a:ext cx="1224615" cy="158710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947" y="1772552"/>
              <a:ext cx="1224615" cy="158710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5750" y="1772552"/>
              <a:ext cx="1224615" cy="158710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3648" y="3066725"/>
              <a:ext cx="1224615" cy="158710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046" y="3066724"/>
              <a:ext cx="1224615" cy="1587101"/>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5750" y="4353775"/>
              <a:ext cx="1222133" cy="158388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7947" y="4350559"/>
              <a:ext cx="1224615" cy="1587101"/>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97535" y="4350558"/>
              <a:ext cx="1224615" cy="1587101"/>
            </a:xfrm>
            <a:prstGeom prst="rect">
              <a:avLst/>
            </a:prstGeom>
          </p:spPr>
        </p:pic>
      </p:grpSp>
      <p:sp>
        <p:nvSpPr>
          <p:cNvPr id="15" name="Rectangle 14"/>
          <p:cNvSpPr/>
          <p:nvPr/>
        </p:nvSpPr>
        <p:spPr>
          <a:xfrm>
            <a:off x="552171" y="268824"/>
            <a:ext cx="9258300" cy="830997"/>
          </a:xfrm>
          <a:prstGeom prst="rect">
            <a:avLst/>
          </a:prstGeom>
        </p:spPr>
        <p:txBody>
          <a:bodyPr wrap="square">
            <a:spAutoFit/>
          </a:bodyPr>
          <a:lstStyle/>
          <a:p>
            <a:pPr algn="ctr"/>
            <a:r>
              <a:rPr lang="en-US" sz="4800" b="1" spc="-150" dirty="0" smtClean="0">
                <a:ln w="19050">
                  <a:solidFill>
                    <a:schemeClr val="accent1"/>
                  </a:solidFill>
                  <a:prstDash val="solid"/>
                </a:ln>
                <a:solidFill>
                  <a:schemeClr val="accent1"/>
                </a:solidFill>
              </a:rPr>
              <a:t>Changes in SAP</a:t>
            </a:r>
            <a:endParaRPr lang="en-US" sz="4800" b="1" spc="-150" dirty="0">
              <a:ln w="19050">
                <a:solidFill>
                  <a:schemeClr val="accent1"/>
                </a:solidFill>
                <a:prstDash val="solid"/>
              </a:ln>
              <a:solidFill>
                <a:schemeClr val="accent1"/>
              </a:solidFill>
            </a:endParaRPr>
          </a:p>
        </p:txBody>
      </p:sp>
    </p:spTree>
    <p:extLst>
      <p:ext uri="{BB962C8B-B14F-4D97-AF65-F5344CB8AC3E}">
        <p14:creationId xmlns:p14="http://schemas.microsoft.com/office/powerpoint/2010/main" val="209141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vertical)">
                                      <p:cBhvr>
                                        <p:cTn id="7" dur="100"/>
                                        <p:tgtEl>
                                          <p:spTgt spid="8">
                                            <p:txEl>
                                              <p:pRg st="0" end="0"/>
                                            </p:txEl>
                                          </p:spTgt>
                                        </p:tgtEl>
                                      </p:cBhvr>
                                    </p:animEffect>
                                  </p:childTnLst>
                                </p:cTn>
                              </p:par>
                            </p:childTnLst>
                          </p:cTn>
                        </p:par>
                        <p:par>
                          <p:cTn id="8" fill="hold">
                            <p:stCondLst>
                              <p:cond delay="100"/>
                            </p:stCondLst>
                            <p:childTnLst>
                              <p:par>
                                <p:cTn id="9" presetID="14" presetClass="entr" presetSubtype="5"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randombar(vertical)">
                                      <p:cBhvr>
                                        <p:cTn id="11" dur="100"/>
                                        <p:tgtEl>
                                          <p:spTgt spid="8">
                                            <p:txEl>
                                              <p:pRg st="1" end="1"/>
                                            </p:txEl>
                                          </p:spTgt>
                                        </p:tgtEl>
                                      </p:cBhvr>
                                    </p:animEffect>
                                  </p:childTnLst>
                                </p:cTn>
                              </p:par>
                            </p:childTnLst>
                          </p:cTn>
                        </p:par>
                        <p:par>
                          <p:cTn id="12" fill="hold">
                            <p:stCondLst>
                              <p:cond delay="200"/>
                            </p:stCondLst>
                            <p:childTnLst>
                              <p:par>
                                <p:cTn id="13" presetID="14" presetClass="entr" presetSubtype="5"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randombar(vertical)">
                                      <p:cBhvr>
                                        <p:cTn id="15" dur="100"/>
                                        <p:tgtEl>
                                          <p:spTgt spid="8">
                                            <p:txEl>
                                              <p:pRg st="2" end="2"/>
                                            </p:txEl>
                                          </p:spTgt>
                                        </p:tgtEl>
                                      </p:cBhvr>
                                    </p:animEffect>
                                  </p:childTnLst>
                                </p:cTn>
                              </p:par>
                            </p:childTnLst>
                          </p:cTn>
                        </p:par>
                        <p:par>
                          <p:cTn id="16" fill="hold">
                            <p:stCondLst>
                              <p:cond delay="300"/>
                            </p:stCondLst>
                            <p:childTnLst>
                              <p:par>
                                <p:cTn id="17" presetID="14" presetClass="entr" presetSubtype="5"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randombar(vertical)">
                                      <p:cBhvr>
                                        <p:cTn id="19" dur="100"/>
                                        <p:tgtEl>
                                          <p:spTgt spid="8">
                                            <p:txEl>
                                              <p:pRg st="3" end="3"/>
                                            </p:txEl>
                                          </p:spTgt>
                                        </p:tgtEl>
                                      </p:cBhvr>
                                    </p:animEffect>
                                  </p:childTnLst>
                                </p:cTn>
                              </p:par>
                            </p:childTnLst>
                          </p:cTn>
                        </p:par>
                        <p:par>
                          <p:cTn id="20" fill="hold">
                            <p:stCondLst>
                              <p:cond delay="400"/>
                            </p:stCondLst>
                            <p:childTnLst>
                              <p:par>
                                <p:cTn id="21" presetID="14" presetClass="entr" presetSubtype="5"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randombar(vertical)">
                                      <p:cBhvr>
                                        <p:cTn id="23" dur="100"/>
                                        <p:tgtEl>
                                          <p:spTgt spid="8">
                                            <p:txEl>
                                              <p:pRg st="4" end="4"/>
                                            </p:txEl>
                                          </p:spTgt>
                                        </p:tgtEl>
                                      </p:cBhvr>
                                    </p:animEffect>
                                  </p:childTnLst>
                                </p:cTn>
                              </p:par>
                            </p:childTnLst>
                          </p:cTn>
                        </p:par>
                        <p:par>
                          <p:cTn id="24" fill="hold">
                            <p:stCondLst>
                              <p:cond delay="500"/>
                            </p:stCondLst>
                            <p:childTnLst>
                              <p:par>
                                <p:cTn id="25" presetID="14" presetClass="entr" presetSubtype="5" fill="hold" grpId="0"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randombar(vertical)">
                                      <p:cBhvr>
                                        <p:cTn id="27" dur="100"/>
                                        <p:tgtEl>
                                          <p:spTgt spid="8">
                                            <p:txEl>
                                              <p:pRg st="5" end="5"/>
                                            </p:txEl>
                                          </p:spTgt>
                                        </p:tgtEl>
                                      </p:cBhvr>
                                    </p:animEffect>
                                  </p:childTnLst>
                                </p:cTn>
                              </p:par>
                            </p:childTnLst>
                          </p:cTn>
                        </p:par>
                        <p:par>
                          <p:cTn id="28" fill="hold">
                            <p:stCondLst>
                              <p:cond delay="600"/>
                            </p:stCondLst>
                            <p:childTnLst>
                              <p:par>
                                <p:cTn id="29" presetID="2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518" y="1065142"/>
            <a:ext cx="8653421" cy="7045245"/>
          </a:xfrm>
        </p:spPr>
        <p:txBody>
          <a:bodyPr>
            <a:noAutofit/>
          </a:bodyPr>
          <a:lstStyle/>
          <a:p>
            <a:r>
              <a:rPr lang="en-US" dirty="0" smtClean="0">
                <a:solidFill>
                  <a:schemeClr val="tx1"/>
                </a:solidFill>
              </a:rPr>
              <a:t>Cognitive-Behavioral Therapy Program</a:t>
            </a:r>
          </a:p>
          <a:p>
            <a:r>
              <a:rPr lang="en-US" dirty="0" smtClean="0">
                <a:solidFill>
                  <a:schemeClr val="tx1"/>
                </a:solidFill>
              </a:rPr>
              <a:t>Hazelden Betty Ford &amp; Minnesota COC</a:t>
            </a:r>
          </a:p>
          <a:p>
            <a:r>
              <a:rPr lang="en-US" dirty="0" smtClean="0">
                <a:solidFill>
                  <a:schemeClr val="tx1"/>
                </a:solidFill>
              </a:rPr>
              <a:t>Designed for Criminally Justice involved individuals</a:t>
            </a:r>
          </a:p>
          <a:p>
            <a:r>
              <a:rPr lang="en-US" dirty="0" smtClean="0">
                <a:solidFill>
                  <a:schemeClr val="tx1"/>
                </a:solidFill>
              </a:rPr>
              <a:t>Treatment for Criminal and Addictive Behavior</a:t>
            </a:r>
          </a:p>
          <a:p>
            <a:r>
              <a:rPr lang="en-US" dirty="0" smtClean="0">
                <a:solidFill>
                  <a:schemeClr val="tx1"/>
                </a:solidFill>
              </a:rPr>
              <a:t>Evidence Based Program</a:t>
            </a:r>
          </a:p>
          <a:p>
            <a:r>
              <a:rPr lang="en-US" dirty="0" smtClean="0">
                <a:solidFill>
                  <a:schemeClr val="tx1"/>
                </a:solidFill>
              </a:rPr>
              <a:t>Research shows it reduces all 3 recidivism measures: rearrests, reconviction, and reincarceration</a:t>
            </a:r>
          </a:p>
          <a:p>
            <a:r>
              <a:rPr lang="en-US" dirty="0" smtClean="0">
                <a:solidFill>
                  <a:schemeClr val="tx1"/>
                </a:solidFill>
              </a:rPr>
              <a:t>Received the highest rating against recidivism from the Council of State Governments</a:t>
            </a:r>
          </a:p>
          <a:p>
            <a:r>
              <a:rPr lang="en-US" dirty="0" smtClean="0">
                <a:solidFill>
                  <a:schemeClr val="tx1"/>
                </a:solidFill>
              </a:rPr>
              <a:t>It identifies, challenges, and replaces distorted thinking to change criminal and addictive behavior</a:t>
            </a:r>
          </a:p>
          <a:p>
            <a:r>
              <a:rPr lang="en-US" dirty="0" smtClean="0">
                <a:solidFill>
                  <a:schemeClr val="tx1"/>
                </a:solidFill>
              </a:rPr>
              <a:t>Utilizes therapeutic community, CBT, motivational interviewing, the trans theoretical model (stages of change), 12 step facilitation, Marlatt’s model of relapse prevention, and milieu therapy.  </a:t>
            </a:r>
          </a:p>
          <a:p>
            <a:r>
              <a:rPr lang="en-US" dirty="0" smtClean="0">
                <a:solidFill>
                  <a:schemeClr val="tx1"/>
                </a:solidFill>
              </a:rPr>
              <a:t>Minnesota DOC study shows 17% reduction for rearrests, 21% for reconviction, and 25% for reincarceration for a new crime</a:t>
            </a:r>
            <a:endParaRPr lang="en-US" dirty="0">
              <a:solidFill>
                <a:schemeClr val="tx1"/>
              </a:solidFill>
            </a:endParaRPr>
          </a:p>
        </p:txBody>
      </p:sp>
      <p:sp>
        <p:nvSpPr>
          <p:cNvPr id="4" name="Rectangle 3"/>
          <p:cNvSpPr/>
          <p:nvPr/>
        </p:nvSpPr>
        <p:spPr>
          <a:xfrm>
            <a:off x="356536" y="168070"/>
            <a:ext cx="8534400" cy="707886"/>
          </a:xfrm>
          <a:prstGeom prst="rect">
            <a:avLst/>
          </a:prstGeom>
        </p:spPr>
        <p:txBody>
          <a:bodyPr wrap="square">
            <a:spAutoFit/>
          </a:bodyPr>
          <a:lstStyle/>
          <a:p>
            <a:pPr algn="ctr"/>
            <a:r>
              <a:rPr lang="en-US" sz="4000" b="1" spc="-150" dirty="0" smtClean="0">
                <a:solidFill>
                  <a:schemeClr val="accent1"/>
                </a:solidFill>
              </a:rPr>
              <a:t>Why New Directions?</a:t>
            </a:r>
            <a:endParaRPr lang="en-US" sz="4000" b="1" spc="-150" dirty="0">
              <a:solidFill>
                <a:schemeClr val="accent1"/>
              </a:solidFill>
            </a:endParaRPr>
          </a:p>
        </p:txBody>
      </p:sp>
    </p:spTree>
    <p:extLst>
      <p:ext uri="{BB962C8B-B14F-4D97-AF65-F5344CB8AC3E}">
        <p14:creationId xmlns:p14="http://schemas.microsoft.com/office/powerpoint/2010/main" val="425449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1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1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1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1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5" dur="1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0" dur="1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5" dur="1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0" dur="1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5" dur="1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randombar(horizontal)">
                                      <p:cBhvr>
                                        <p:cTn id="60" dur="1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37" y="1881051"/>
            <a:ext cx="11237323" cy="5225180"/>
          </a:xfrm>
        </p:spPr>
        <p:txBody>
          <a:bodyPr>
            <a:noAutofit/>
          </a:bodyPr>
          <a:lstStyle/>
          <a:p>
            <a:pPr>
              <a:buFont typeface="Century Gothic" panose="020B0502020202020204" pitchFamily="34" charset="0"/>
              <a:buChar char="►"/>
            </a:pPr>
            <a:r>
              <a:rPr lang="en-US" sz="2200" dirty="0" smtClean="0">
                <a:solidFill>
                  <a:schemeClr val="tx1"/>
                </a:solidFill>
              </a:rPr>
              <a:t>Fayette County Detention Center- 20 Beds Male &amp; 20 Beds Female </a:t>
            </a:r>
          </a:p>
          <a:p>
            <a:pPr>
              <a:buFont typeface="Century Gothic" panose="020B0502020202020204" pitchFamily="34" charset="0"/>
              <a:buChar char="►"/>
            </a:pPr>
            <a:r>
              <a:rPr lang="en-US" sz="2200" dirty="0" smtClean="0">
                <a:solidFill>
                  <a:schemeClr val="tx1"/>
                </a:solidFill>
              </a:rPr>
              <a:t>Hope Center- IOP- Fayette County – 60 Treatment Slots</a:t>
            </a:r>
          </a:p>
          <a:p>
            <a:pPr>
              <a:buFont typeface="Century Gothic" panose="020B0502020202020204" pitchFamily="34" charset="0"/>
              <a:buChar char="►"/>
            </a:pPr>
            <a:r>
              <a:rPr lang="en-US" sz="2200" dirty="0" smtClean="0">
                <a:solidFill>
                  <a:schemeClr val="tx1"/>
                </a:solidFill>
              </a:rPr>
              <a:t>VOA-Reentry Service Center- 45,60,or 90 day residential program</a:t>
            </a:r>
          </a:p>
          <a:p>
            <a:pPr>
              <a:buFont typeface="Century Gothic" panose="020B0502020202020204" pitchFamily="34" charset="0"/>
              <a:buChar char="►"/>
            </a:pPr>
            <a:r>
              <a:rPr lang="en-US" sz="2200" dirty="0" smtClean="0">
                <a:solidFill>
                  <a:schemeClr val="tx1"/>
                </a:solidFill>
              </a:rPr>
              <a:t>The Men’s Healing Place-60 Beds</a:t>
            </a:r>
            <a:endParaRPr lang="en-US" sz="2200" dirty="0">
              <a:solidFill>
                <a:schemeClr val="tx1"/>
              </a:solidFill>
            </a:endParaRPr>
          </a:p>
          <a:p>
            <a:pPr>
              <a:buFont typeface="Century Gothic" panose="020B0502020202020204" pitchFamily="34" charset="0"/>
              <a:buChar char="►"/>
            </a:pPr>
            <a:r>
              <a:rPr lang="en-US" sz="2200" dirty="0" smtClean="0">
                <a:solidFill>
                  <a:schemeClr val="tx1"/>
                </a:solidFill>
              </a:rPr>
              <a:t>Blackburn Correction Complex- 50 Beds</a:t>
            </a:r>
          </a:p>
          <a:p>
            <a:pPr>
              <a:buFont typeface="Century Gothic" panose="020B0502020202020204" pitchFamily="34" charset="0"/>
              <a:buChar char="►"/>
            </a:pPr>
            <a:r>
              <a:rPr lang="en-US" sz="2200" dirty="0" smtClean="0">
                <a:solidFill>
                  <a:schemeClr val="tx1"/>
                </a:solidFill>
              </a:rPr>
              <a:t>Southeast State Correctional Complex -100 Beds Coming Soon!</a:t>
            </a:r>
          </a:p>
          <a:p>
            <a:pPr>
              <a:buFont typeface="Century Gothic" panose="020B0502020202020204" pitchFamily="34" charset="0"/>
              <a:buChar char="►"/>
            </a:pPr>
            <a:r>
              <a:rPr lang="en-US" sz="2200" dirty="0" smtClean="0">
                <a:solidFill>
                  <a:schemeClr val="tx1"/>
                </a:solidFill>
              </a:rPr>
              <a:t>Grant County Detention Center- 60 Beds (40 Male &amp; 20 Female) </a:t>
            </a:r>
          </a:p>
          <a:p>
            <a:pPr lvl="1">
              <a:buFont typeface="Wingdings" panose="05000000000000000000" pitchFamily="2" charset="2"/>
              <a:buChar char="§"/>
            </a:pPr>
            <a:r>
              <a:rPr lang="en-US" sz="2200" dirty="0" smtClean="0">
                <a:solidFill>
                  <a:schemeClr val="tx1"/>
                </a:solidFill>
              </a:rPr>
              <a:t>Additional 40 beds Coming Soon!</a:t>
            </a:r>
          </a:p>
          <a:p>
            <a:pPr>
              <a:buFont typeface="Century Gothic" panose="020B0502020202020204" pitchFamily="34" charset="0"/>
              <a:buChar char="►"/>
            </a:pPr>
            <a:r>
              <a:rPr lang="en-US" sz="2200" dirty="0" smtClean="0">
                <a:solidFill>
                  <a:schemeClr val="tx1"/>
                </a:solidFill>
              </a:rPr>
              <a:t>SHARE CO </a:t>
            </a:r>
            <a:r>
              <a:rPr lang="en-US" sz="2200" dirty="0" smtClean="0">
                <a:solidFill>
                  <a:schemeClr val="tx1"/>
                </a:solidFill>
                <a:latin typeface="Arial" panose="020B0604020202020204" pitchFamily="34" charset="0"/>
                <a:cs typeface="Arial" panose="020B0604020202020204" pitchFamily="34" charset="0"/>
              </a:rPr>
              <a:t>&amp;</a:t>
            </a:r>
            <a:r>
              <a:rPr lang="en-US" sz="2200" dirty="0" smtClean="0">
                <a:solidFill>
                  <a:schemeClr val="tx1"/>
                </a:solidFill>
              </a:rPr>
              <a:t> SHARE SMI</a:t>
            </a:r>
          </a:p>
          <a:p>
            <a:pPr>
              <a:buFont typeface="Century Gothic" panose="020B0502020202020204" pitchFamily="34" charset="0"/>
              <a:buChar char="►"/>
            </a:pPr>
            <a:r>
              <a:rPr lang="en-US" sz="2200" dirty="0" smtClean="0">
                <a:solidFill>
                  <a:schemeClr val="tx1"/>
                </a:solidFill>
              </a:rPr>
              <a:t>Fulton County SOAR 36 Beds-Coming Soon!</a:t>
            </a:r>
          </a:p>
        </p:txBody>
      </p:sp>
      <p:pic>
        <p:nvPicPr>
          <p:cNvPr id="5" name="Picture 4" descr="How to bridge the gap between research and real life | Trauma Recovery Lab"/>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145019">
            <a:off x="9492964" y="1832716"/>
            <a:ext cx="2526209" cy="25262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a:off x="724732" y="225064"/>
            <a:ext cx="6892545" cy="1200329"/>
          </a:xfrm>
          <a:prstGeom prst="rect">
            <a:avLst/>
          </a:prstGeom>
          <a:solidFill>
            <a:srgbClr val="CBD0DF"/>
          </a:solidFill>
          <a:scene3d>
            <a:camera prst="orthographicFront"/>
            <a:lightRig rig="threePt" dir="t"/>
          </a:scene3d>
          <a:sp3d>
            <a:bevelT w="139700" prst="cross"/>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600" b="1" dirty="0" smtClean="0">
                <a:ln w="12700">
                  <a:noFill/>
                </a:ln>
                <a:solidFill>
                  <a:srgbClr val="022355"/>
                </a:solidFill>
                <a:effectLst>
                  <a:outerShdw blurRad="38100" dist="38100" dir="2700000" algn="tl">
                    <a:srgbClr val="000000">
                      <a:alpha val="43137"/>
                    </a:srgbClr>
                  </a:outerShdw>
                </a:effectLst>
              </a:rPr>
              <a:t>Substance Abuse Programs Added</a:t>
            </a:r>
            <a:endParaRPr lang="en-US" sz="3600" b="1" dirty="0">
              <a:ln w="12700">
                <a:noFill/>
              </a:ln>
              <a:solidFill>
                <a:srgbClr val="02235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182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290">
                                          <p:stCondLst>
                                            <p:cond delay="0"/>
                                          </p:stCondLst>
                                        </p:cTn>
                                        <p:tgtEl>
                                          <p:spTgt spid="5"/>
                                        </p:tgtEl>
                                      </p:cBhvr>
                                    </p:animEffect>
                                    <p:anim calcmode="lin" valueType="num">
                                      <p:cBhvr>
                                        <p:cTn id="14"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9" dur="13">
                                          <p:stCondLst>
                                            <p:cond delay="325"/>
                                          </p:stCondLst>
                                        </p:cTn>
                                        <p:tgtEl>
                                          <p:spTgt spid="5"/>
                                        </p:tgtEl>
                                      </p:cBhvr>
                                      <p:to x="100000" y="60000"/>
                                    </p:animScale>
                                    <p:animScale>
                                      <p:cBhvr>
                                        <p:cTn id="20" dur="83" decel="50000">
                                          <p:stCondLst>
                                            <p:cond delay="338"/>
                                          </p:stCondLst>
                                        </p:cTn>
                                        <p:tgtEl>
                                          <p:spTgt spid="5"/>
                                        </p:tgtEl>
                                      </p:cBhvr>
                                      <p:to x="100000" y="100000"/>
                                    </p:animScale>
                                    <p:animScale>
                                      <p:cBhvr>
                                        <p:cTn id="21" dur="13">
                                          <p:stCondLst>
                                            <p:cond delay="656"/>
                                          </p:stCondLst>
                                        </p:cTn>
                                        <p:tgtEl>
                                          <p:spTgt spid="5"/>
                                        </p:tgtEl>
                                      </p:cBhvr>
                                      <p:to x="100000" y="80000"/>
                                    </p:animScale>
                                    <p:animScale>
                                      <p:cBhvr>
                                        <p:cTn id="22" dur="83" decel="50000">
                                          <p:stCondLst>
                                            <p:cond delay="669"/>
                                          </p:stCondLst>
                                        </p:cTn>
                                        <p:tgtEl>
                                          <p:spTgt spid="5"/>
                                        </p:tgtEl>
                                      </p:cBhvr>
                                      <p:to x="100000" y="100000"/>
                                    </p:animScale>
                                    <p:animScale>
                                      <p:cBhvr>
                                        <p:cTn id="23" dur="13">
                                          <p:stCondLst>
                                            <p:cond delay="821"/>
                                          </p:stCondLst>
                                        </p:cTn>
                                        <p:tgtEl>
                                          <p:spTgt spid="5"/>
                                        </p:tgtEl>
                                      </p:cBhvr>
                                      <p:to x="100000" y="90000"/>
                                    </p:animScale>
                                    <p:animScale>
                                      <p:cBhvr>
                                        <p:cTn id="24" dur="83" decel="50000">
                                          <p:stCondLst>
                                            <p:cond delay="834"/>
                                          </p:stCondLst>
                                        </p:cTn>
                                        <p:tgtEl>
                                          <p:spTgt spid="5"/>
                                        </p:tgtEl>
                                      </p:cBhvr>
                                      <p:to x="100000" y="100000"/>
                                    </p:animScale>
                                    <p:animScale>
                                      <p:cBhvr>
                                        <p:cTn id="25" dur="13">
                                          <p:stCondLst>
                                            <p:cond delay="904"/>
                                          </p:stCondLst>
                                        </p:cTn>
                                        <p:tgtEl>
                                          <p:spTgt spid="5"/>
                                        </p:tgtEl>
                                      </p:cBhvr>
                                      <p:to x="100000" y="95000"/>
                                    </p:animScale>
                                    <p:animScale>
                                      <p:cBhvr>
                                        <p:cTn id="26" dur="83" decel="50000">
                                          <p:stCondLst>
                                            <p:cond delay="917"/>
                                          </p:stCondLst>
                                        </p:cTn>
                                        <p:tgtEl>
                                          <p:spTgt spid="5"/>
                                        </p:tgtEl>
                                      </p:cBhvr>
                                      <p:to x="100000" y="100000"/>
                                    </p:animScale>
                                  </p:childTnLst>
                                </p:cTn>
                              </p:par>
                              <p:par>
                                <p:cTn id="27" presetID="5" presetClass="entr" presetSubtype="1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checkerboard(across)">
                                      <p:cBhvr>
                                        <p:cTn id="29" dur="750"/>
                                        <p:tgtEl>
                                          <p:spTgt spid="3">
                                            <p:txEl>
                                              <p:pRg st="0" end="0"/>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checkerboard(across)">
                                      <p:cBhvr>
                                        <p:cTn id="32" dur="750"/>
                                        <p:tgtEl>
                                          <p:spTgt spid="3">
                                            <p:txEl>
                                              <p:pRg st="1" end="1"/>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checkerboard(across)">
                                      <p:cBhvr>
                                        <p:cTn id="35" dur="750"/>
                                        <p:tgtEl>
                                          <p:spTgt spid="3">
                                            <p:txEl>
                                              <p:pRg st="2" end="2"/>
                                            </p:txEl>
                                          </p:spTgt>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checkerboard(across)">
                                      <p:cBhvr>
                                        <p:cTn id="38" dur="750"/>
                                        <p:tgtEl>
                                          <p:spTgt spid="3">
                                            <p:txEl>
                                              <p:pRg st="3" end="3"/>
                                            </p:txEl>
                                          </p:spTgt>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checkerboard(across)">
                                      <p:cBhvr>
                                        <p:cTn id="41" dur="750"/>
                                        <p:tgtEl>
                                          <p:spTgt spid="3">
                                            <p:txEl>
                                              <p:pRg st="4" end="4"/>
                                            </p:txEl>
                                          </p:spTgt>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checkerboard(across)">
                                      <p:cBhvr>
                                        <p:cTn id="44" dur="750"/>
                                        <p:tgtEl>
                                          <p:spTgt spid="3">
                                            <p:txEl>
                                              <p:pRg st="5" end="5"/>
                                            </p:txEl>
                                          </p:spTgt>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checkerboard(across)">
                                      <p:cBhvr>
                                        <p:cTn id="47" dur="750"/>
                                        <p:tgtEl>
                                          <p:spTgt spid="3">
                                            <p:txEl>
                                              <p:pRg st="6" end="6"/>
                                            </p:txEl>
                                          </p:spTgt>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checkerboard(across)">
                                      <p:cBhvr>
                                        <p:cTn id="50" dur="750"/>
                                        <p:tgtEl>
                                          <p:spTgt spid="3">
                                            <p:txEl>
                                              <p:pRg st="7" end="7"/>
                                            </p:txEl>
                                          </p:spTgt>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checkerboard(across)">
                                      <p:cBhvr>
                                        <p:cTn id="53" dur="750"/>
                                        <p:tgtEl>
                                          <p:spTgt spid="3">
                                            <p:txEl>
                                              <p:pRg st="8" end="8"/>
                                            </p:txEl>
                                          </p:spTgt>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checkerboard(across)">
                                      <p:cBhvr>
                                        <p:cTn id="56" dur="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42" name="Rectangle 27"/>
          <p:cNvSpPr>
            <a:spLocks noChangeArrowheads="1"/>
          </p:cNvSpPr>
          <p:nvPr/>
        </p:nvSpPr>
        <p:spPr bwMode="auto">
          <a:xfrm>
            <a:off x="1687273" y="1823023"/>
            <a:ext cx="1607657" cy="317966"/>
          </a:xfrm>
          <a:prstGeom prst="rect">
            <a:avLst/>
          </a:prstGeom>
          <a:solidFill>
            <a:srgbClr val="C43C3C"/>
          </a:solidFill>
          <a:ln w="9525" algn="ctr">
            <a:solidFill>
              <a:srgbClr val="000000"/>
            </a:solidFill>
            <a:round/>
            <a:headEnd/>
            <a:tailEnd/>
          </a:ln>
        </p:spPr>
        <p:txBody>
          <a:bodyPr/>
          <a:lstStyle>
            <a:lvl1pPr defTabSz="1019175">
              <a:spcBef>
                <a:spcPct val="20000"/>
              </a:spcBef>
              <a:buChar char="•"/>
              <a:defRPr sz="3200">
                <a:solidFill>
                  <a:schemeClr val="tx1"/>
                </a:solidFill>
                <a:latin typeface="Times New Roman" panose="02020603050405020304" pitchFamily="18" charset="0"/>
              </a:defRPr>
            </a:lvl1pPr>
            <a:lvl2pPr marL="742950" indent="-285750" defTabSz="1019175">
              <a:spcBef>
                <a:spcPct val="20000"/>
              </a:spcBef>
              <a:buChar char="–"/>
              <a:defRPr sz="2800">
                <a:solidFill>
                  <a:schemeClr val="tx1"/>
                </a:solidFill>
                <a:latin typeface="Times New Roman" panose="02020603050405020304" pitchFamily="18" charset="0"/>
              </a:defRPr>
            </a:lvl2pPr>
            <a:lvl3pPr marL="1143000" indent="-228600" defTabSz="1019175">
              <a:spcBef>
                <a:spcPct val="20000"/>
              </a:spcBef>
              <a:buChar char="•"/>
              <a:defRPr sz="2500">
                <a:solidFill>
                  <a:schemeClr val="tx1"/>
                </a:solidFill>
                <a:latin typeface="Times New Roman" panose="02020603050405020304" pitchFamily="18" charset="0"/>
              </a:defRPr>
            </a:lvl3pPr>
            <a:lvl4pPr marL="1600200" indent="-228600" defTabSz="1019175">
              <a:spcBef>
                <a:spcPct val="20000"/>
              </a:spcBef>
              <a:buChar char="–"/>
              <a:defRPr sz="2000">
                <a:solidFill>
                  <a:schemeClr val="tx1"/>
                </a:solidFill>
                <a:latin typeface="Times New Roman" panose="02020603050405020304" pitchFamily="18" charset="0"/>
              </a:defRPr>
            </a:lvl4pPr>
            <a:lvl5pPr marL="2057400" indent="-228600" defTabSz="1019175">
              <a:spcBef>
                <a:spcPct val="20000"/>
              </a:spcBef>
              <a:buChar char="»"/>
              <a:defRPr sz="2000">
                <a:solidFill>
                  <a:schemeClr val="tx1"/>
                </a:solidFill>
                <a:latin typeface="Times New Roman" panose="02020603050405020304" pitchFamily="18" charset="0"/>
              </a:defRPr>
            </a:lvl5pPr>
            <a:lvl6pPr marL="25146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971" dirty="0">
              <a:solidFill>
                <a:schemeClr val="accent1"/>
              </a:solidFill>
              <a:latin typeface="+mj-lt"/>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0775" y="5119264"/>
            <a:ext cx="877902" cy="1097280"/>
          </a:xfrm>
          <a:prstGeom prst="rect">
            <a:avLst/>
          </a:prstGeom>
          <a:ln>
            <a:solidFill>
              <a:schemeClr val="tx1"/>
            </a:solidFill>
          </a:ln>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2436"/>
          <a:stretch/>
        </p:blipFill>
        <p:spPr>
          <a:xfrm>
            <a:off x="10849289" y="3835006"/>
            <a:ext cx="812059" cy="1097280"/>
          </a:xfrm>
          <a:prstGeom prst="rect">
            <a:avLst/>
          </a:prstGeom>
          <a:ln>
            <a:solidFill>
              <a:schemeClr val="tx1"/>
            </a:solidFill>
          </a:ln>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1266" y="2052223"/>
            <a:ext cx="877890" cy="1097280"/>
          </a:xfrm>
          <a:prstGeom prst="rect">
            <a:avLst/>
          </a:prstGeom>
          <a:ln>
            <a:solidFill>
              <a:schemeClr val="tx1"/>
            </a:solidFill>
          </a:ln>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0362" y="132471"/>
            <a:ext cx="1023777" cy="1280160"/>
          </a:xfrm>
          <a:prstGeom prst="rect">
            <a:avLst/>
          </a:prstGeom>
          <a:ln>
            <a:solidFill>
              <a:schemeClr val="tx1"/>
            </a:solidFill>
          </a:ln>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30325" y="111499"/>
            <a:ext cx="1024472" cy="1280160"/>
          </a:xfrm>
          <a:prstGeom prst="rect">
            <a:avLst/>
          </a:prstGeom>
          <a:ln>
            <a:solidFill>
              <a:schemeClr val="tx1"/>
            </a:solidFill>
          </a:ln>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086" y="1674367"/>
            <a:ext cx="981216" cy="1280160"/>
          </a:xfrm>
          <a:prstGeom prst="rect">
            <a:avLst/>
          </a:prstGeom>
          <a:ln>
            <a:solidFill>
              <a:schemeClr val="tx1"/>
            </a:solidFill>
          </a:ln>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54338" y="2094912"/>
            <a:ext cx="878059" cy="1097280"/>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29865" y="1522657"/>
            <a:ext cx="877698" cy="1097280"/>
          </a:xfrm>
          <a:prstGeom prst="rect">
            <a:avLst/>
          </a:prstGeom>
          <a:ln>
            <a:solidFill>
              <a:schemeClr val="tx1"/>
            </a:solidFill>
          </a:ln>
        </p:spPr>
      </p:pic>
      <p:sp>
        <p:nvSpPr>
          <p:cNvPr id="4098" name="Freeform 344"/>
          <p:cNvSpPr>
            <a:spLocks/>
          </p:cNvSpPr>
          <p:nvPr/>
        </p:nvSpPr>
        <p:spPr bwMode="auto">
          <a:xfrm rot="235738">
            <a:off x="8274144" y="3398184"/>
            <a:ext cx="393606" cy="410416"/>
          </a:xfrm>
          <a:custGeom>
            <a:avLst/>
            <a:gdLst>
              <a:gd name="T0" fmla="*/ 0 w 229"/>
              <a:gd name="T1" fmla="*/ 2147483646 h 215"/>
              <a:gd name="T2" fmla="*/ 0 w 229"/>
              <a:gd name="T3" fmla="*/ 2147483646 h 215"/>
              <a:gd name="T4" fmla="*/ 2147483646 w 229"/>
              <a:gd name="T5" fmla="*/ 2147483646 h 215"/>
              <a:gd name="T6" fmla="*/ 2147483646 w 229"/>
              <a:gd name="T7" fmla="*/ 2147483646 h 215"/>
              <a:gd name="T8" fmla="*/ 2147483646 w 229"/>
              <a:gd name="T9" fmla="*/ 2147483646 h 215"/>
              <a:gd name="T10" fmla="*/ 2147483646 w 229"/>
              <a:gd name="T11" fmla="*/ 2147483646 h 215"/>
              <a:gd name="T12" fmla="*/ 2147483646 w 229"/>
              <a:gd name="T13" fmla="*/ 2147483646 h 215"/>
              <a:gd name="T14" fmla="*/ 2147483646 w 229"/>
              <a:gd name="T15" fmla="*/ 2147483646 h 215"/>
              <a:gd name="T16" fmla="*/ 2147483646 w 229"/>
              <a:gd name="T17" fmla="*/ 0 h 215"/>
              <a:gd name="T18" fmla="*/ 2147483646 w 229"/>
              <a:gd name="T19" fmla="*/ 2147483646 h 215"/>
              <a:gd name="T20" fmla="*/ 2147483646 w 229"/>
              <a:gd name="T21" fmla="*/ 2147483646 h 215"/>
              <a:gd name="T22" fmla="*/ 2147483646 w 229"/>
              <a:gd name="T23" fmla="*/ 2147483646 h 215"/>
              <a:gd name="T24" fmla="*/ 2147483646 w 229"/>
              <a:gd name="T25" fmla="*/ 2147483646 h 215"/>
              <a:gd name="T26" fmla="*/ 0 w 229"/>
              <a:gd name="T27" fmla="*/ 2147483646 h 215"/>
              <a:gd name="T28" fmla="*/ 0 w 229"/>
              <a:gd name="T29" fmla="*/ 2147483646 h 2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9" h="215">
                <a:moveTo>
                  <a:pt x="0" y="94"/>
                </a:moveTo>
                <a:lnTo>
                  <a:pt x="0" y="94"/>
                </a:lnTo>
                <a:lnTo>
                  <a:pt x="5" y="158"/>
                </a:lnTo>
                <a:lnTo>
                  <a:pt x="114" y="208"/>
                </a:lnTo>
                <a:lnTo>
                  <a:pt x="152" y="214"/>
                </a:lnTo>
                <a:lnTo>
                  <a:pt x="189" y="164"/>
                </a:lnTo>
                <a:lnTo>
                  <a:pt x="228" y="104"/>
                </a:lnTo>
                <a:lnTo>
                  <a:pt x="225" y="36"/>
                </a:lnTo>
                <a:lnTo>
                  <a:pt x="195" y="0"/>
                </a:lnTo>
                <a:lnTo>
                  <a:pt x="130" y="4"/>
                </a:lnTo>
                <a:lnTo>
                  <a:pt x="128" y="44"/>
                </a:lnTo>
                <a:lnTo>
                  <a:pt x="84" y="29"/>
                </a:lnTo>
                <a:lnTo>
                  <a:pt x="28" y="71"/>
                </a:lnTo>
                <a:lnTo>
                  <a:pt x="0" y="94"/>
                </a:lnTo>
              </a:path>
            </a:pathLst>
          </a:custGeom>
          <a:solidFill>
            <a:srgbClr val="C43C3C"/>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099" name="Rectangle 3"/>
          <p:cNvSpPr>
            <a:spLocks noGrp="1" noChangeArrowheads="1"/>
          </p:cNvSpPr>
          <p:nvPr>
            <p:ph idx="1"/>
          </p:nvPr>
        </p:nvSpPr>
        <p:spPr>
          <a:xfrm>
            <a:off x="6998073" y="3385578"/>
            <a:ext cx="326372" cy="92449"/>
          </a:xfrm>
          <a:noFill/>
        </p:spPr>
        <p:txBody>
          <a:bodyPr vert="horz" lIns="0" tIns="0" rIns="0" bIns="0" rtlCol="0" anchor="ctr">
            <a:normAutofit/>
          </a:bodyPr>
          <a:lstStyle/>
          <a:p>
            <a:pPr marL="0" indent="0" algn="ctr" defTabSz="402033">
              <a:spcBef>
                <a:spcPct val="0"/>
              </a:spcBef>
              <a:buClr>
                <a:srgbClr val="104160"/>
              </a:buClr>
              <a:buSzPct val="90000"/>
              <a:buNone/>
            </a:pPr>
            <a:r>
              <a:rPr lang="en-US" altLang="en-US" sz="265" b="1" dirty="0">
                <a:solidFill>
                  <a:schemeClr val="accent1"/>
                </a:solidFill>
                <a:latin typeface="+mj-lt"/>
              </a:rPr>
              <a:t>WOODFORD</a:t>
            </a:r>
          </a:p>
        </p:txBody>
      </p:sp>
      <p:sp>
        <p:nvSpPr>
          <p:cNvPr id="4100" name="Freeform 4"/>
          <p:cNvSpPr>
            <a:spLocks/>
          </p:cNvSpPr>
          <p:nvPr/>
        </p:nvSpPr>
        <p:spPr bwMode="auto">
          <a:xfrm rot="235738">
            <a:off x="6301909" y="4811527"/>
            <a:ext cx="543485" cy="567297"/>
          </a:xfrm>
          <a:custGeom>
            <a:avLst/>
            <a:gdLst>
              <a:gd name="T0" fmla="*/ 0 w 316"/>
              <a:gd name="T1" fmla="*/ 2147483646 h 296"/>
              <a:gd name="T2" fmla="*/ 0 w 316"/>
              <a:gd name="T3" fmla="*/ 2147483646 h 296"/>
              <a:gd name="T4" fmla="*/ 2147483646 w 316"/>
              <a:gd name="T5" fmla="*/ 2147483646 h 296"/>
              <a:gd name="T6" fmla="*/ 2147483646 w 316"/>
              <a:gd name="T7" fmla="*/ 2147483646 h 296"/>
              <a:gd name="T8" fmla="*/ 2147483646 w 316"/>
              <a:gd name="T9" fmla="*/ 2147483646 h 296"/>
              <a:gd name="T10" fmla="*/ 2147483646 w 316"/>
              <a:gd name="T11" fmla="*/ 2147483646 h 296"/>
              <a:gd name="T12" fmla="*/ 2147483646 w 316"/>
              <a:gd name="T13" fmla="*/ 2147483646 h 296"/>
              <a:gd name="T14" fmla="*/ 2147483646 w 316"/>
              <a:gd name="T15" fmla="*/ 2147483646 h 296"/>
              <a:gd name="T16" fmla="*/ 2147483646 w 316"/>
              <a:gd name="T17" fmla="*/ 2147483646 h 296"/>
              <a:gd name="T18" fmla="*/ 2147483646 w 316"/>
              <a:gd name="T19" fmla="*/ 2147483646 h 296"/>
              <a:gd name="T20" fmla="*/ 2147483646 w 316"/>
              <a:gd name="T21" fmla="*/ 0 h 296"/>
              <a:gd name="T22" fmla="*/ 2147483646 w 316"/>
              <a:gd name="T23" fmla="*/ 2147483646 h 296"/>
              <a:gd name="T24" fmla="*/ 2147483646 w 316"/>
              <a:gd name="T25" fmla="*/ 2147483646 h 296"/>
              <a:gd name="T26" fmla="*/ 2147483646 w 316"/>
              <a:gd name="T27" fmla="*/ 2147483646 h 296"/>
              <a:gd name="T28" fmla="*/ 2147483646 w 316"/>
              <a:gd name="T29" fmla="*/ 2147483646 h 296"/>
              <a:gd name="T30" fmla="*/ 0 w 316"/>
              <a:gd name="T31" fmla="*/ 2147483646 h 296"/>
              <a:gd name="T32" fmla="*/ 0 w 316"/>
              <a:gd name="T33" fmla="*/ 2147483646 h 2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6" h="296">
                <a:moveTo>
                  <a:pt x="0" y="160"/>
                </a:moveTo>
                <a:lnTo>
                  <a:pt x="0" y="160"/>
                </a:lnTo>
                <a:lnTo>
                  <a:pt x="20" y="232"/>
                </a:lnTo>
                <a:lnTo>
                  <a:pt x="69" y="266"/>
                </a:lnTo>
                <a:lnTo>
                  <a:pt x="65" y="295"/>
                </a:lnTo>
                <a:lnTo>
                  <a:pt x="216" y="295"/>
                </a:lnTo>
                <a:lnTo>
                  <a:pt x="220" y="254"/>
                </a:lnTo>
                <a:lnTo>
                  <a:pt x="315" y="91"/>
                </a:lnTo>
                <a:lnTo>
                  <a:pt x="286" y="11"/>
                </a:lnTo>
                <a:lnTo>
                  <a:pt x="220" y="8"/>
                </a:lnTo>
                <a:lnTo>
                  <a:pt x="200" y="0"/>
                </a:lnTo>
                <a:lnTo>
                  <a:pt x="189" y="31"/>
                </a:lnTo>
                <a:lnTo>
                  <a:pt x="146" y="41"/>
                </a:lnTo>
                <a:lnTo>
                  <a:pt x="149" y="65"/>
                </a:lnTo>
                <a:lnTo>
                  <a:pt x="110" y="90"/>
                </a:lnTo>
                <a:lnTo>
                  <a:pt x="0" y="160"/>
                </a:lnTo>
              </a:path>
            </a:pathLst>
          </a:custGeom>
          <a:solidFill>
            <a:srgbClr val="47FFFF"/>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2053" name="Freeform 5"/>
          <p:cNvSpPr>
            <a:spLocks/>
          </p:cNvSpPr>
          <p:nvPr/>
        </p:nvSpPr>
        <p:spPr bwMode="auto">
          <a:xfrm rot="235738">
            <a:off x="5311589" y="5409640"/>
            <a:ext cx="551890" cy="495860"/>
          </a:xfrm>
          <a:custGeom>
            <a:avLst/>
            <a:gdLst>
              <a:gd name="T0" fmla="*/ 0 w 320"/>
              <a:gd name="T1" fmla="*/ 2147483647 h 259"/>
              <a:gd name="T2" fmla="*/ 0 w 320"/>
              <a:gd name="T3" fmla="*/ 2147483647 h 259"/>
              <a:gd name="T4" fmla="*/ 2147483647 w 320"/>
              <a:gd name="T5" fmla="*/ 2147483647 h 259"/>
              <a:gd name="T6" fmla="*/ 2147483647 w 320"/>
              <a:gd name="T7" fmla="*/ 2147483647 h 259"/>
              <a:gd name="T8" fmla="*/ 2147483647 w 320"/>
              <a:gd name="T9" fmla="*/ 0 h 259"/>
              <a:gd name="T10" fmla="*/ 2147483647 w 320"/>
              <a:gd name="T11" fmla="*/ 2147483647 h 259"/>
              <a:gd name="T12" fmla="*/ 2147483647 w 320"/>
              <a:gd name="T13" fmla="*/ 2147483647 h 259"/>
              <a:gd name="T14" fmla="*/ 2147483647 w 320"/>
              <a:gd name="T15" fmla="*/ 2147483647 h 259"/>
              <a:gd name="T16" fmla="*/ 2147483647 w 320"/>
              <a:gd name="T17" fmla="*/ 2147483647 h 259"/>
              <a:gd name="T18" fmla="*/ 2147483647 w 320"/>
              <a:gd name="T19" fmla="*/ 2147483647 h 259"/>
              <a:gd name="T20" fmla="*/ 2147483647 w 320"/>
              <a:gd name="T21" fmla="*/ 2147483647 h 259"/>
              <a:gd name="T22" fmla="*/ 2147483647 w 320"/>
              <a:gd name="T23" fmla="*/ 2147483647 h 259"/>
              <a:gd name="T24" fmla="*/ 2147483647 w 320"/>
              <a:gd name="T25" fmla="*/ 2147483647 h 259"/>
              <a:gd name="T26" fmla="*/ 2147483647 w 320"/>
              <a:gd name="T27" fmla="*/ 2147483647 h 259"/>
              <a:gd name="T28" fmla="*/ 2147483647 w 320"/>
              <a:gd name="T29" fmla="*/ 2147483647 h 259"/>
              <a:gd name="T30" fmla="*/ 2147483647 w 320"/>
              <a:gd name="T31" fmla="*/ 2147483647 h 259"/>
              <a:gd name="T32" fmla="*/ 0 w 320"/>
              <a:gd name="T33" fmla="*/ 2147483647 h 259"/>
              <a:gd name="T34" fmla="*/ 0 w 320"/>
              <a:gd name="T35" fmla="*/ 2147483647 h 2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0" h="259">
                <a:moveTo>
                  <a:pt x="0" y="227"/>
                </a:moveTo>
                <a:lnTo>
                  <a:pt x="0" y="227"/>
                </a:lnTo>
                <a:lnTo>
                  <a:pt x="4" y="151"/>
                </a:lnTo>
                <a:lnTo>
                  <a:pt x="127" y="2"/>
                </a:lnTo>
                <a:lnTo>
                  <a:pt x="149" y="0"/>
                </a:lnTo>
                <a:lnTo>
                  <a:pt x="208" y="47"/>
                </a:lnTo>
                <a:lnTo>
                  <a:pt x="205" y="19"/>
                </a:lnTo>
                <a:lnTo>
                  <a:pt x="225" y="16"/>
                </a:lnTo>
                <a:lnTo>
                  <a:pt x="232" y="85"/>
                </a:lnTo>
                <a:lnTo>
                  <a:pt x="252" y="132"/>
                </a:lnTo>
                <a:lnTo>
                  <a:pt x="302" y="161"/>
                </a:lnTo>
                <a:lnTo>
                  <a:pt x="319" y="218"/>
                </a:lnTo>
                <a:lnTo>
                  <a:pt x="308" y="244"/>
                </a:lnTo>
                <a:lnTo>
                  <a:pt x="158" y="255"/>
                </a:lnTo>
                <a:lnTo>
                  <a:pt x="26" y="258"/>
                </a:lnTo>
                <a:lnTo>
                  <a:pt x="12" y="219"/>
                </a:lnTo>
                <a:lnTo>
                  <a:pt x="0" y="227"/>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lgn="ctr">
              <a:defRPr/>
            </a:pPr>
            <a:endParaRPr lang="en-US" sz="1588" dirty="0">
              <a:solidFill>
                <a:schemeClr val="accent1"/>
              </a:solidFill>
              <a:latin typeface="+mj-lt"/>
            </a:endParaRPr>
          </a:p>
        </p:txBody>
      </p:sp>
      <p:sp>
        <p:nvSpPr>
          <p:cNvPr id="4102" name="Freeform 6"/>
          <p:cNvSpPr>
            <a:spLocks/>
          </p:cNvSpPr>
          <p:nvPr/>
        </p:nvSpPr>
        <p:spPr bwMode="auto">
          <a:xfrm rot="235738">
            <a:off x="6680107" y="3407989"/>
            <a:ext cx="418819" cy="403412"/>
          </a:xfrm>
          <a:custGeom>
            <a:avLst/>
            <a:gdLst>
              <a:gd name="T0" fmla="*/ 0 w 243"/>
              <a:gd name="T1" fmla="*/ 2147483646 h 211"/>
              <a:gd name="T2" fmla="*/ 0 w 243"/>
              <a:gd name="T3" fmla="*/ 2147483646 h 211"/>
              <a:gd name="T4" fmla="*/ 2147483646 w 243"/>
              <a:gd name="T5" fmla="*/ 2147483646 h 211"/>
              <a:gd name="T6" fmla="*/ 2147483646 w 243"/>
              <a:gd name="T7" fmla="*/ 2147483646 h 211"/>
              <a:gd name="T8" fmla="*/ 2147483646 w 243"/>
              <a:gd name="T9" fmla="*/ 2147483646 h 211"/>
              <a:gd name="T10" fmla="*/ 2147483646 w 243"/>
              <a:gd name="T11" fmla="*/ 2147483646 h 211"/>
              <a:gd name="T12" fmla="*/ 2147483646 w 243"/>
              <a:gd name="T13" fmla="*/ 2147483646 h 211"/>
              <a:gd name="T14" fmla="*/ 2147483646 w 243"/>
              <a:gd name="T15" fmla="*/ 0 h 211"/>
              <a:gd name="T16" fmla="*/ 2147483646 w 243"/>
              <a:gd name="T17" fmla="*/ 2147483646 h 211"/>
              <a:gd name="T18" fmla="*/ 2147483646 w 243"/>
              <a:gd name="T19" fmla="*/ 2147483646 h 211"/>
              <a:gd name="T20" fmla="*/ 2147483646 w 243"/>
              <a:gd name="T21" fmla="*/ 2147483646 h 211"/>
              <a:gd name="T22" fmla="*/ 2147483646 w 243"/>
              <a:gd name="T23" fmla="*/ 2147483646 h 211"/>
              <a:gd name="T24" fmla="*/ 2147483646 w 243"/>
              <a:gd name="T25" fmla="*/ 2147483646 h 211"/>
              <a:gd name="T26" fmla="*/ 2147483646 w 243"/>
              <a:gd name="T27" fmla="*/ 2147483646 h 211"/>
              <a:gd name="T28" fmla="*/ 2147483646 w 243"/>
              <a:gd name="T29" fmla="*/ 2147483646 h 211"/>
              <a:gd name="T30" fmla="*/ 2147483646 w 243"/>
              <a:gd name="T31" fmla="*/ 2147483646 h 211"/>
              <a:gd name="T32" fmla="*/ 2147483646 w 243"/>
              <a:gd name="T33" fmla="*/ 2147483646 h 211"/>
              <a:gd name="T34" fmla="*/ 2147483646 w 243"/>
              <a:gd name="T35" fmla="*/ 2147483646 h 211"/>
              <a:gd name="T36" fmla="*/ 2147483646 w 243"/>
              <a:gd name="T37" fmla="*/ 2147483646 h 211"/>
              <a:gd name="T38" fmla="*/ 0 w 243"/>
              <a:gd name="T39" fmla="*/ 2147483646 h 211"/>
              <a:gd name="T40" fmla="*/ 0 w 243"/>
              <a:gd name="T41" fmla="*/ 2147483646 h 2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3" h="211">
                <a:moveTo>
                  <a:pt x="0" y="153"/>
                </a:moveTo>
                <a:lnTo>
                  <a:pt x="0" y="153"/>
                </a:lnTo>
                <a:lnTo>
                  <a:pt x="1" y="134"/>
                </a:lnTo>
                <a:lnTo>
                  <a:pt x="24" y="127"/>
                </a:lnTo>
                <a:lnTo>
                  <a:pt x="48" y="90"/>
                </a:lnTo>
                <a:lnTo>
                  <a:pt x="72" y="68"/>
                </a:lnTo>
                <a:lnTo>
                  <a:pt x="76" y="12"/>
                </a:lnTo>
                <a:lnTo>
                  <a:pt x="90" y="0"/>
                </a:lnTo>
                <a:lnTo>
                  <a:pt x="170" y="31"/>
                </a:lnTo>
                <a:lnTo>
                  <a:pt x="188" y="15"/>
                </a:lnTo>
                <a:lnTo>
                  <a:pt x="219" y="25"/>
                </a:lnTo>
                <a:lnTo>
                  <a:pt x="222" y="90"/>
                </a:lnTo>
                <a:lnTo>
                  <a:pt x="242" y="121"/>
                </a:lnTo>
                <a:lnTo>
                  <a:pt x="193" y="157"/>
                </a:lnTo>
                <a:lnTo>
                  <a:pt x="145" y="147"/>
                </a:lnTo>
                <a:lnTo>
                  <a:pt x="111" y="210"/>
                </a:lnTo>
                <a:lnTo>
                  <a:pt x="59" y="207"/>
                </a:lnTo>
                <a:lnTo>
                  <a:pt x="46" y="188"/>
                </a:lnTo>
                <a:lnTo>
                  <a:pt x="21" y="207"/>
                </a:lnTo>
                <a:lnTo>
                  <a:pt x="0" y="153"/>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03" name="Freeform 7"/>
          <p:cNvSpPr>
            <a:spLocks/>
          </p:cNvSpPr>
          <p:nvPr/>
        </p:nvSpPr>
        <p:spPr bwMode="auto">
          <a:xfrm rot="235738">
            <a:off x="2095500" y="4986618"/>
            <a:ext cx="438431" cy="501463"/>
          </a:xfrm>
          <a:custGeom>
            <a:avLst/>
            <a:gdLst>
              <a:gd name="T0" fmla="*/ 0 w 254"/>
              <a:gd name="T1" fmla="*/ 2147483646 h 263"/>
              <a:gd name="T2" fmla="*/ 0 w 254"/>
              <a:gd name="T3" fmla="*/ 2147483646 h 263"/>
              <a:gd name="T4" fmla="*/ 2147483646 w 254"/>
              <a:gd name="T5" fmla="*/ 2147483646 h 263"/>
              <a:gd name="T6" fmla="*/ 2147483646 w 254"/>
              <a:gd name="T7" fmla="*/ 2147483646 h 263"/>
              <a:gd name="T8" fmla="*/ 2147483646 w 254"/>
              <a:gd name="T9" fmla="*/ 2147483646 h 263"/>
              <a:gd name="T10" fmla="*/ 2147483646 w 254"/>
              <a:gd name="T11" fmla="*/ 2147483646 h 263"/>
              <a:gd name="T12" fmla="*/ 2147483646 w 254"/>
              <a:gd name="T13" fmla="*/ 2147483646 h 263"/>
              <a:gd name="T14" fmla="*/ 2147483646 w 254"/>
              <a:gd name="T15" fmla="*/ 0 h 263"/>
              <a:gd name="T16" fmla="*/ 2147483646 w 254"/>
              <a:gd name="T17" fmla="*/ 2147483646 h 263"/>
              <a:gd name="T18" fmla="*/ 0 w 254"/>
              <a:gd name="T19" fmla="*/ 2147483646 h 263"/>
              <a:gd name="T20" fmla="*/ 0 w 254"/>
              <a:gd name="T21" fmla="*/ 2147483646 h 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4" h="263">
                <a:moveTo>
                  <a:pt x="0" y="155"/>
                </a:moveTo>
                <a:lnTo>
                  <a:pt x="0" y="155"/>
                </a:lnTo>
                <a:lnTo>
                  <a:pt x="8" y="213"/>
                </a:lnTo>
                <a:lnTo>
                  <a:pt x="68" y="238"/>
                </a:lnTo>
                <a:lnTo>
                  <a:pt x="96" y="262"/>
                </a:lnTo>
                <a:lnTo>
                  <a:pt x="253" y="231"/>
                </a:lnTo>
                <a:lnTo>
                  <a:pt x="157" y="2"/>
                </a:lnTo>
                <a:lnTo>
                  <a:pt x="129" y="0"/>
                </a:lnTo>
                <a:lnTo>
                  <a:pt x="72" y="23"/>
                </a:lnTo>
                <a:lnTo>
                  <a:pt x="0" y="155"/>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defRPr/>
            </a:pPr>
            <a:endParaRPr lang="en-US" sz="1588" dirty="0">
              <a:solidFill>
                <a:schemeClr val="accent1"/>
              </a:solidFill>
              <a:latin typeface="+mj-lt"/>
            </a:endParaRPr>
          </a:p>
        </p:txBody>
      </p:sp>
      <p:sp>
        <p:nvSpPr>
          <p:cNvPr id="4104" name="Freeform 8"/>
          <p:cNvSpPr>
            <a:spLocks/>
          </p:cNvSpPr>
          <p:nvPr/>
        </p:nvSpPr>
        <p:spPr bwMode="auto">
          <a:xfrm rot="235738">
            <a:off x="5588934" y="4983816"/>
            <a:ext cx="505666" cy="753596"/>
          </a:xfrm>
          <a:custGeom>
            <a:avLst/>
            <a:gdLst>
              <a:gd name="T0" fmla="*/ 0 w 294"/>
              <a:gd name="T1" fmla="*/ 2147483646 h 395"/>
              <a:gd name="T2" fmla="*/ 0 w 294"/>
              <a:gd name="T3" fmla="*/ 2147483646 h 395"/>
              <a:gd name="T4" fmla="*/ 2147483646 w 294"/>
              <a:gd name="T5" fmla="*/ 2147483646 h 395"/>
              <a:gd name="T6" fmla="*/ 2147483646 w 294"/>
              <a:gd name="T7" fmla="*/ 2147483646 h 395"/>
              <a:gd name="T8" fmla="*/ 2147483646 w 294"/>
              <a:gd name="T9" fmla="*/ 2147483646 h 395"/>
              <a:gd name="T10" fmla="*/ 2147483646 w 294"/>
              <a:gd name="T11" fmla="*/ 2147483646 h 395"/>
              <a:gd name="T12" fmla="*/ 2147483646 w 294"/>
              <a:gd name="T13" fmla="*/ 0 h 395"/>
              <a:gd name="T14" fmla="*/ 2147483646 w 294"/>
              <a:gd name="T15" fmla="*/ 2147483646 h 395"/>
              <a:gd name="T16" fmla="*/ 2147483646 w 294"/>
              <a:gd name="T17" fmla="*/ 2147483646 h 395"/>
              <a:gd name="T18" fmla="*/ 2147483646 w 294"/>
              <a:gd name="T19" fmla="*/ 2147483646 h 395"/>
              <a:gd name="T20" fmla="*/ 2147483646 w 294"/>
              <a:gd name="T21" fmla="*/ 2147483646 h 395"/>
              <a:gd name="T22" fmla="*/ 2147483646 w 294"/>
              <a:gd name="T23" fmla="*/ 2147483646 h 395"/>
              <a:gd name="T24" fmla="*/ 2147483646 w 294"/>
              <a:gd name="T25" fmla="*/ 2147483646 h 395"/>
              <a:gd name="T26" fmla="*/ 2147483646 w 294"/>
              <a:gd name="T27" fmla="*/ 2147483646 h 395"/>
              <a:gd name="T28" fmla="*/ 2147483646 w 294"/>
              <a:gd name="T29" fmla="*/ 2147483646 h 395"/>
              <a:gd name="T30" fmla="*/ 2147483646 w 294"/>
              <a:gd name="T31" fmla="*/ 2147483646 h 395"/>
              <a:gd name="T32" fmla="*/ 0 w 294"/>
              <a:gd name="T33" fmla="*/ 2147483646 h 395"/>
              <a:gd name="T34" fmla="*/ 0 w 294"/>
              <a:gd name="T35" fmla="*/ 2147483646 h 3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4" h="395">
                <a:moveTo>
                  <a:pt x="0" y="233"/>
                </a:moveTo>
                <a:lnTo>
                  <a:pt x="0" y="233"/>
                </a:lnTo>
                <a:lnTo>
                  <a:pt x="25" y="122"/>
                </a:lnTo>
                <a:lnTo>
                  <a:pt x="45" y="129"/>
                </a:lnTo>
                <a:lnTo>
                  <a:pt x="53" y="26"/>
                </a:lnTo>
                <a:lnTo>
                  <a:pt x="143" y="31"/>
                </a:lnTo>
                <a:lnTo>
                  <a:pt x="263" y="0"/>
                </a:lnTo>
                <a:lnTo>
                  <a:pt x="243" y="26"/>
                </a:lnTo>
                <a:lnTo>
                  <a:pt x="264" y="78"/>
                </a:lnTo>
                <a:lnTo>
                  <a:pt x="293" y="286"/>
                </a:lnTo>
                <a:lnTo>
                  <a:pt x="153" y="394"/>
                </a:lnTo>
                <a:lnTo>
                  <a:pt x="103" y="365"/>
                </a:lnTo>
                <a:lnTo>
                  <a:pt x="83" y="318"/>
                </a:lnTo>
                <a:lnTo>
                  <a:pt x="76" y="249"/>
                </a:lnTo>
                <a:lnTo>
                  <a:pt x="56" y="252"/>
                </a:lnTo>
                <a:lnTo>
                  <a:pt x="59" y="280"/>
                </a:lnTo>
                <a:lnTo>
                  <a:pt x="0" y="233"/>
                </a:lnTo>
              </a:path>
            </a:pathLst>
          </a:custGeom>
          <a:solidFill>
            <a:srgbClr val="47FFFF"/>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05" name="Freeform 9"/>
          <p:cNvSpPr>
            <a:spLocks/>
          </p:cNvSpPr>
          <p:nvPr/>
        </p:nvSpPr>
        <p:spPr bwMode="auto">
          <a:xfrm rot="235738">
            <a:off x="8038821" y="3055004"/>
            <a:ext cx="589709" cy="469246"/>
          </a:xfrm>
          <a:custGeom>
            <a:avLst/>
            <a:gdLst>
              <a:gd name="T0" fmla="*/ 0 w 343"/>
              <a:gd name="T1" fmla="*/ 2147483646 h 246"/>
              <a:gd name="T2" fmla="*/ 0 w 343"/>
              <a:gd name="T3" fmla="*/ 2147483646 h 246"/>
              <a:gd name="T4" fmla="*/ 2147483646 w 343"/>
              <a:gd name="T5" fmla="*/ 2147483646 h 246"/>
              <a:gd name="T6" fmla="*/ 2147483646 w 343"/>
              <a:gd name="T7" fmla="*/ 0 h 246"/>
              <a:gd name="T8" fmla="*/ 2147483646 w 343"/>
              <a:gd name="T9" fmla="*/ 2147483646 h 246"/>
              <a:gd name="T10" fmla="*/ 2147483646 w 343"/>
              <a:gd name="T11" fmla="*/ 0 h 246"/>
              <a:gd name="T12" fmla="*/ 2147483646 w 343"/>
              <a:gd name="T13" fmla="*/ 0 h 246"/>
              <a:gd name="T14" fmla="*/ 2147483646 w 343"/>
              <a:gd name="T15" fmla="*/ 2147483646 h 246"/>
              <a:gd name="T16" fmla="*/ 2147483646 w 343"/>
              <a:gd name="T17" fmla="*/ 2147483646 h 246"/>
              <a:gd name="T18" fmla="*/ 2147483646 w 343"/>
              <a:gd name="T19" fmla="*/ 2147483646 h 246"/>
              <a:gd name="T20" fmla="*/ 2147483646 w 343"/>
              <a:gd name="T21" fmla="*/ 2147483646 h 246"/>
              <a:gd name="T22" fmla="*/ 2147483646 w 343"/>
              <a:gd name="T23" fmla="*/ 2147483646 h 246"/>
              <a:gd name="T24" fmla="*/ 2147483646 w 343"/>
              <a:gd name="T25" fmla="*/ 2147483646 h 246"/>
              <a:gd name="T26" fmla="*/ 2147483646 w 343"/>
              <a:gd name="T27" fmla="*/ 2147483646 h 246"/>
              <a:gd name="T28" fmla="*/ 2147483646 w 343"/>
              <a:gd name="T29" fmla="*/ 2147483646 h 246"/>
              <a:gd name="T30" fmla="*/ 2147483646 w 343"/>
              <a:gd name="T31" fmla="*/ 2147483646 h 246"/>
              <a:gd name="T32" fmla="*/ 2147483646 w 343"/>
              <a:gd name="T33" fmla="*/ 2147483646 h 246"/>
              <a:gd name="T34" fmla="*/ 2147483646 w 343"/>
              <a:gd name="T35" fmla="*/ 2147483646 h 246"/>
              <a:gd name="T36" fmla="*/ 2147483646 w 343"/>
              <a:gd name="T37" fmla="*/ 2147483646 h 246"/>
              <a:gd name="T38" fmla="*/ 2147483646 w 343"/>
              <a:gd name="T39" fmla="*/ 2147483646 h 246"/>
              <a:gd name="T40" fmla="*/ 2147483646 w 343"/>
              <a:gd name="T41" fmla="*/ 2147483646 h 246"/>
              <a:gd name="T42" fmla="*/ 2147483646 w 343"/>
              <a:gd name="T43" fmla="*/ 2147483646 h 246"/>
              <a:gd name="T44" fmla="*/ 2147483646 w 343"/>
              <a:gd name="T45" fmla="*/ 2147483646 h 246"/>
              <a:gd name="T46" fmla="*/ 2147483646 w 343"/>
              <a:gd name="T47" fmla="*/ 2147483646 h 246"/>
              <a:gd name="T48" fmla="*/ 2147483646 w 343"/>
              <a:gd name="T49" fmla="*/ 2147483646 h 246"/>
              <a:gd name="T50" fmla="*/ 0 w 343"/>
              <a:gd name="T51" fmla="*/ 2147483646 h 246"/>
              <a:gd name="T52" fmla="*/ 0 w 343"/>
              <a:gd name="T53" fmla="*/ 2147483646 h 2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3" h="246">
                <a:moveTo>
                  <a:pt x="0" y="104"/>
                </a:moveTo>
                <a:lnTo>
                  <a:pt x="0" y="104"/>
                </a:lnTo>
                <a:lnTo>
                  <a:pt x="2" y="88"/>
                </a:lnTo>
                <a:lnTo>
                  <a:pt x="84" y="0"/>
                </a:lnTo>
                <a:lnTo>
                  <a:pt x="107" y="12"/>
                </a:lnTo>
                <a:lnTo>
                  <a:pt x="120" y="0"/>
                </a:lnTo>
                <a:lnTo>
                  <a:pt x="163" y="0"/>
                </a:lnTo>
                <a:lnTo>
                  <a:pt x="157" y="14"/>
                </a:lnTo>
                <a:lnTo>
                  <a:pt x="197" y="25"/>
                </a:lnTo>
                <a:lnTo>
                  <a:pt x="186" y="65"/>
                </a:lnTo>
                <a:lnTo>
                  <a:pt x="237" y="70"/>
                </a:lnTo>
                <a:lnTo>
                  <a:pt x="257" y="77"/>
                </a:lnTo>
                <a:lnTo>
                  <a:pt x="250" y="117"/>
                </a:lnTo>
                <a:lnTo>
                  <a:pt x="288" y="112"/>
                </a:lnTo>
                <a:lnTo>
                  <a:pt x="328" y="161"/>
                </a:lnTo>
                <a:lnTo>
                  <a:pt x="342" y="145"/>
                </a:lnTo>
                <a:lnTo>
                  <a:pt x="342" y="174"/>
                </a:lnTo>
                <a:lnTo>
                  <a:pt x="277" y="178"/>
                </a:lnTo>
                <a:lnTo>
                  <a:pt x="275" y="218"/>
                </a:lnTo>
                <a:lnTo>
                  <a:pt x="231" y="203"/>
                </a:lnTo>
                <a:lnTo>
                  <a:pt x="175" y="245"/>
                </a:lnTo>
                <a:lnTo>
                  <a:pt x="138" y="225"/>
                </a:lnTo>
                <a:lnTo>
                  <a:pt x="117" y="178"/>
                </a:lnTo>
                <a:lnTo>
                  <a:pt x="63" y="145"/>
                </a:lnTo>
                <a:lnTo>
                  <a:pt x="4" y="132"/>
                </a:lnTo>
                <a:lnTo>
                  <a:pt x="0" y="104"/>
                </a:lnTo>
              </a:path>
            </a:pathLst>
          </a:custGeom>
          <a:solidFill>
            <a:srgbClr val="C43C3C"/>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06" name="Freeform 10"/>
          <p:cNvSpPr>
            <a:spLocks/>
          </p:cNvSpPr>
          <p:nvPr/>
        </p:nvSpPr>
        <p:spPr bwMode="auto">
          <a:xfrm rot="235738">
            <a:off x="8104655" y="5193926"/>
            <a:ext cx="656945" cy="684960"/>
          </a:xfrm>
          <a:custGeom>
            <a:avLst/>
            <a:gdLst>
              <a:gd name="T0" fmla="*/ 0 w 381"/>
              <a:gd name="T1" fmla="*/ 2147483646 h 358"/>
              <a:gd name="T2" fmla="*/ 0 w 381"/>
              <a:gd name="T3" fmla="*/ 2147483646 h 358"/>
              <a:gd name="T4" fmla="*/ 2147483646 w 381"/>
              <a:gd name="T5" fmla="*/ 2147483646 h 358"/>
              <a:gd name="T6" fmla="*/ 2147483646 w 381"/>
              <a:gd name="T7" fmla="*/ 2147483646 h 358"/>
              <a:gd name="T8" fmla="*/ 2147483646 w 381"/>
              <a:gd name="T9" fmla="*/ 2147483646 h 358"/>
              <a:gd name="T10" fmla="*/ 2147483646 w 381"/>
              <a:gd name="T11" fmla="*/ 2147483646 h 358"/>
              <a:gd name="T12" fmla="*/ 2147483646 w 381"/>
              <a:gd name="T13" fmla="*/ 2147483646 h 358"/>
              <a:gd name="T14" fmla="*/ 2147483646 w 381"/>
              <a:gd name="T15" fmla="*/ 2147483646 h 358"/>
              <a:gd name="T16" fmla="*/ 2147483646 w 381"/>
              <a:gd name="T17" fmla="*/ 2147483646 h 358"/>
              <a:gd name="T18" fmla="*/ 2147483646 w 381"/>
              <a:gd name="T19" fmla="*/ 0 h 358"/>
              <a:gd name="T20" fmla="*/ 2147483646 w 381"/>
              <a:gd name="T21" fmla="*/ 2147483646 h 358"/>
              <a:gd name="T22" fmla="*/ 2147483646 w 381"/>
              <a:gd name="T23" fmla="*/ 2147483646 h 358"/>
              <a:gd name="T24" fmla="*/ 2147483646 w 381"/>
              <a:gd name="T25" fmla="*/ 2147483646 h 358"/>
              <a:gd name="T26" fmla="*/ 2147483646 w 381"/>
              <a:gd name="T27" fmla="*/ 2147483646 h 358"/>
              <a:gd name="T28" fmla="*/ 2147483646 w 381"/>
              <a:gd name="T29" fmla="*/ 2147483646 h 358"/>
              <a:gd name="T30" fmla="*/ 2147483646 w 381"/>
              <a:gd name="T31" fmla="*/ 2147483646 h 358"/>
              <a:gd name="T32" fmla="*/ 0 w 381"/>
              <a:gd name="T33" fmla="*/ 2147483646 h 358"/>
              <a:gd name="T34" fmla="*/ 0 w 381"/>
              <a:gd name="T35" fmla="*/ 2147483646 h 3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1" h="358">
                <a:moveTo>
                  <a:pt x="0" y="357"/>
                </a:moveTo>
                <a:lnTo>
                  <a:pt x="0" y="357"/>
                </a:lnTo>
                <a:lnTo>
                  <a:pt x="109" y="236"/>
                </a:lnTo>
                <a:lnTo>
                  <a:pt x="147" y="151"/>
                </a:lnTo>
                <a:lnTo>
                  <a:pt x="181" y="153"/>
                </a:lnTo>
                <a:lnTo>
                  <a:pt x="217" y="89"/>
                </a:lnTo>
                <a:lnTo>
                  <a:pt x="270" y="47"/>
                </a:lnTo>
                <a:lnTo>
                  <a:pt x="278" y="21"/>
                </a:lnTo>
                <a:lnTo>
                  <a:pt x="265" y="9"/>
                </a:lnTo>
                <a:lnTo>
                  <a:pt x="295" y="0"/>
                </a:lnTo>
                <a:lnTo>
                  <a:pt x="315" y="7"/>
                </a:lnTo>
                <a:lnTo>
                  <a:pt x="338" y="49"/>
                </a:lnTo>
                <a:lnTo>
                  <a:pt x="331" y="129"/>
                </a:lnTo>
                <a:lnTo>
                  <a:pt x="380" y="245"/>
                </a:lnTo>
                <a:lnTo>
                  <a:pt x="257" y="316"/>
                </a:lnTo>
                <a:lnTo>
                  <a:pt x="232" y="333"/>
                </a:lnTo>
                <a:lnTo>
                  <a:pt x="0" y="357"/>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07" name="Freeform 11"/>
          <p:cNvSpPr>
            <a:spLocks/>
          </p:cNvSpPr>
          <p:nvPr/>
        </p:nvSpPr>
        <p:spPr bwMode="auto">
          <a:xfrm rot="235738">
            <a:off x="6943446" y="1755122"/>
            <a:ext cx="359989" cy="563096"/>
          </a:xfrm>
          <a:custGeom>
            <a:avLst/>
            <a:gdLst>
              <a:gd name="T0" fmla="*/ 0 w 210"/>
              <a:gd name="T1" fmla="*/ 2147483646 h 295"/>
              <a:gd name="T2" fmla="*/ 0 w 210"/>
              <a:gd name="T3" fmla="*/ 2147483646 h 295"/>
              <a:gd name="T4" fmla="*/ 2147483646 w 210"/>
              <a:gd name="T5" fmla="*/ 2147483646 h 295"/>
              <a:gd name="T6" fmla="*/ 2147483646 w 210"/>
              <a:gd name="T7" fmla="*/ 2147483646 h 295"/>
              <a:gd name="T8" fmla="*/ 2147483646 w 210"/>
              <a:gd name="T9" fmla="*/ 0 h 295"/>
              <a:gd name="T10" fmla="*/ 2147483646 w 210"/>
              <a:gd name="T11" fmla="*/ 2147483646 h 295"/>
              <a:gd name="T12" fmla="*/ 2147483646 w 210"/>
              <a:gd name="T13" fmla="*/ 2147483646 h 295"/>
              <a:gd name="T14" fmla="*/ 2147483646 w 210"/>
              <a:gd name="T15" fmla="*/ 2147483646 h 295"/>
              <a:gd name="T16" fmla="*/ 2147483646 w 210"/>
              <a:gd name="T17" fmla="*/ 2147483646 h 295"/>
              <a:gd name="T18" fmla="*/ 2147483646 w 210"/>
              <a:gd name="T19" fmla="*/ 2147483646 h 295"/>
              <a:gd name="T20" fmla="*/ 2147483646 w 210"/>
              <a:gd name="T21" fmla="*/ 2147483646 h 295"/>
              <a:gd name="T22" fmla="*/ 2147483646 w 210"/>
              <a:gd name="T23" fmla="*/ 2147483646 h 295"/>
              <a:gd name="T24" fmla="*/ 2147483646 w 210"/>
              <a:gd name="T25" fmla="*/ 2147483646 h 295"/>
              <a:gd name="T26" fmla="*/ 2147483646 w 210"/>
              <a:gd name="T27" fmla="*/ 2147483646 h 295"/>
              <a:gd name="T28" fmla="*/ 2147483646 w 210"/>
              <a:gd name="T29" fmla="*/ 2147483646 h 295"/>
              <a:gd name="T30" fmla="*/ 0 w 210"/>
              <a:gd name="T31" fmla="*/ 2147483646 h 295"/>
              <a:gd name="T32" fmla="*/ 0 w 210"/>
              <a:gd name="T33" fmla="*/ 2147483646 h 2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0" h="295">
                <a:moveTo>
                  <a:pt x="0" y="98"/>
                </a:moveTo>
                <a:lnTo>
                  <a:pt x="0" y="98"/>
                </a:lnTo>
                <a:lnTo>
                  <a:pt x="5" y="54"/>
                </a:lnTo>
                <a:lnTo>
                  <a:pt x="36" y="20"/>
                </a:lnTo>
                <a:lnTo>
                  <a:pt x="84" y="0"/>
                </a:lnTo>
                <a:lnTo>
                  <a:pt x="166" y="35"/>
                </a:lnTo>
                <a:lnTo>
                  <a:pt x="207" y="198"/>
                </a:lnTo>
                <a:lnTo>
                  <a:pt x="209" y="278"/>
                </a:lnTo>
                <a:lnTo>
                  <a:pt x="181" y="294"/>
                </a:lnTo>
                <a:lnTo>
                  <a:pt x="109" y="269"/>
                </a:lnTo>
                <a:lnTo>
                  <a:pt x="67" y="234"/>
                </a:lnTo>
                <a:lnTo>
                  <a:pt x="56" y="205"/>
                </a:lnTo>
                <a:lnTo>
                  <a:pt x="22" y="199"/>
                </a:lnTo>
                <a:lnTo>
                  <a:pt x="12" y="181"/>
                </a:lnTo>
                <a:lnTo>
                  <a:pt x="26" y="135"/>
                </a:lnTo>
                <a:lnTo>
                  <a:pt x="0" y="98"/>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08" name="Freeform 12"/>
          <p:cNvSpPr>
            <a:spLocks/>
          </p:cNvSpPr>
          <p:nvPr/>
        </p:nvSpPr>
        <p:spPr bwMode="auto">
          <a:xfrm rot="235738">
            <a:off x="7507941" y="2952750"/>
            <a:ext cx="543485" cy="533681"/>
          </a:xfrm>
          <a:custGeom>
            <a:avLst/>
            <a:gdLst>
              <a:gd name="T0" fmla="*/ 0 w 316"/>
              <a:gd name="T1" fmla="*/ 2147483646 h 279"/>
              <a:gd name="T2" fmla="*/ 0 w 316"/>
              <a:gd name="T3" fmla="*/ 2147483646 h 279"/>
              <a:gd name="T4" fmla="*/ 2147483646 w 316"/>
              <a:gd name="T5" fmla="*/ 2147483646 h 279"/>
              <a:gd name="T6" fmla="*/ 2147483646 w 316"/>
              <a:gd name="T7" fmla="*/ 2147483646 h 279"/>
              <a:gd name="T8" fmla="*/ 2147483646 w 316"/>
              <a:gd name="T9" fmla="*/ 2147483646 h 279"/>
              <a:gd name="T10" fmla="*/ 2147483646 w 316"/>
              <a:gd name="T11" fmla="*/ 2147483646 h 279"/>
              <a:gd name="T12" fmla="*/ 2147483646 w 316"/>
              <a:gd name="T13" fmla="*/ 2147483646 h 279"/>
              <a:gd name="T14" fmla="*/ 2147483646 w 316"/>
              <a:gd name="T15" fmla="*/ 2147483646 h 279"/>
              <a:gd name="T16" fmla="*/ 2147483646 w 316"/>
              <a:gd name="T17" fmla="*/ 2147483646 h 279"/>
              <a:gd name="T18" fmla="*/ 2147483646 w 316"/>
              <a:gd name="T19" fmla="*/ 2147483646 h 279"/>
              <a:gd name="T20" fmla="*/ 2147483646 w 316"/>
              <a:gd name="T21" fmla="*/ 0 h 279"/>
              <a:gd name="T22" fmla="*/ 2147483646 w 316"/>
              <a:gd name="T23" fmla="*/ 2147483646 h 279"/>
              <a:gd name="T24" fmla="*/ 2147483646 w 316"/>
              <a:gd name="T25" fmla="*/ 2147483646 h 279"/>
              <a:gd name="T26" fmla="*/ 0 w 316"/>
              <a:gd name="T27" fmla="*/ 2147483646 h 279"/>
              <a:gd name="T28" fmla="*/ 0 w 316"/>
              <a:gd name="T29" fmla="*/ 2147483646 h 2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6" h="279">
                <a:moveTo>
                  <a:pt x="0" y="101"/>
                </a:moveTo>
                <a:lnTo>
                  <a:pt x="0" y="101"/>
                </a:lnTo>
                <a:lnTo>
                  <a:pt x="33" y="161"/>
                </a:lnTo>
                <a:lnTo>
                  <a:pt x="66" y="182"/>
                </a:lnTo>
                <a:lnTo>
                  <a:pt x="71" y="250"/>
                </a:lnTo>
                <a:lnTo>
                  <a:pt x="128" y="278"/>
                </a:lnTo>
                <a:lnTo>
                  <a:pt x="249" y="210"/>
                </a:lnTo>
                <a:lnTo>
                  <a:pt x="313" y="138"/>
                </a:lnTo>
                <a:lnTo>
                  <a:pt x="315" y="122"/>
                </a:lnTo>
                <a:lnTo>
                  <a:pt x="219" y="84"/>
                </a:lnTo>
                <a:lnTo>
                  <a:pt x="145" y="0"/>
                </a:lnTo>
                <a:lnTo>
                  <a:pt x="77" y="77"/>
                </a:lnTo>
                <a:lnTo>
                  <a:pt x="41" y="101"/>
                </a:lnTo>
                <a:lnTo>
                  <a:pt x="0" y="101"/>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09" name="Freeform 13"/>
          <p:cNvSpPr>
            <a:spLocks/>
          </p:cNvSpPr>
          <p:nvPr/>
        </p:nvSpPr>
        <p:spPr bwMode="auto">
          <a:xfrm rot="235738">
            <a:off x="9349909" y="2595563"/>
            <a:ext cx="287150" cy="467846"/>
          </a:xfrm>
          <a:custGeom>
            <a:avLst/>
            <a:gdLst>
              <a:gd name="T0" fmla="*/ 0 w 166"/>
              <a:gd name="T1" fmla="*/ 2147483646 h 245"/>
              <a:gd name="T2" fmla="*/ 0 w 166"/>
              <a:gd name="T3" fmla="*/ 2147483646 h 245"/>
              <a:gd name="T4" fmla="*/ 2147483646 w 166"/>
              <a:gd name="T5" fmla="*/ 2147483646 h 245"/>
              <a:gd name="T6" fmla="*/ 2147483646 w 166"/>
              <a:gd name="T7" fmla="*/ 2147483646 h 245"/>
              <a:gd name="T8" fmla="*/ 2147483646 w 166"/>
              <a:gd name="T9" fmla="*/ 2147483646 h 245"/>
              <a:gd name="T10" fmla="*/ 2147483646 w 166"/>
              <a:gd name="T11" fmla="*/ 2147483646 h 245"/>
              <a:gd name="T12" fmla="*/ 2147483646 w 166"/>
              <a:gd name="T13" fmla="*/ 2147483646 h 245"/>
              <a:gd name="T14" fmla="*/ 2147483646 w 166"/>
              <a:gd name="T15" fmla="*/ 2147483646 h 245"/>
              <a:gd name="T16" fmla="*/ 2147483646 w 166"/>
              <a:gd name="T17" fmla="*/ 2147483646 h 245"/>
              <a:gd name="T18" fmla="*/ 2147483646 w 166"/>
              <a:gd name="T19" fmla="*/ 2147483646 h 245"/>
              <a:gd name="T20" fmla="*/ 2147483646 w 166"/>
              <a:gd name="T21" fmla="*/ 0 h 245"/>
              <a:gd name="T22" fmla="*/ 0 w 166"/>
              <a:gd name="T23" fmla="*/ 2147483646 h 245"/>
              <a:gd name="T24" fmla="*/ 0 w 166"/>
              <a:gd name="T25" fmla="*/ 2147483646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6" h="245">
                <a:moveTo>
                  <a:pt x="0" y="135"/>
                </a:moveTo>
                <a:lnTo>
                  <a:pt x="0" y="135"/>
                </a:lnTo>
                <a:lnTo>
                  <a:pt x="37" y="144"/>
                </a:lnTo>
                <a:lnTo>
                  <a:pt x="22" y="176"/>
                </a:lnTo>
                <a:lnTo>
                  <a:pt x="32" y="244"/>
                </a:lnTo>
                <a:lnTo>
                  <a:pt x="70" y="243"/>
                </a:lnTo>
                <a:lnTo>
                  <a:pt x="134" y="210"/>
                </a:lnTo>
                <a:lnTo>
                  <a:pt x="165" y="216"/>
                </a:lnTo>
                <a:lnTo>
                  <a:pt x="146" y="129"/>
                </a:lnTo>
                <a:lnTo>
                  <a:pt x="148" y="70"/>
                </a:lnTo>
                <a:lnTo>
                  <a:pt x="90" y="0"/>
                </a:lnTo>
                <a:lnTo>
                  <a:pt x="0" y="135"/>
                </a:lnTo>
              </a:path>
            </a:pathLst>
          </a:custGeom>
          <a:solidFill>
            <a:srgbClr val="C43C3C"/>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10" name="Freeform 14"/>
          <p:cNvSpPr>
            <a:spLocks/>
          </p:cNvSpPr>
          <p:nvPr/>
        </p:nvSpPr>
        <p:spPr bwMode="auto">
          <a:xfrm rot="235738">
            <a:off x="6855198" y="4062133"/>
            <a:ext cx="438431" cy="327772"/>
          </a:xfrm>
          <a:custGeom>
            <a:avLst/>
            <a:gdLst>
              <a:gd name="T0" fmla="*/ 0 w 255"/>
              <a:gd name="T1" fmla="*/ 2147483646 h 171"/>
              <a:gd name="T2" fmla="*/ 0 w 255"/>
              <a:gd name="T3" fmla="*/ 2147483646 h 171"/>
              <a:gd name="T4" fmla="*/ 2147483646 w 255"/>
              <a:gd name="T5" fmla="*/ 2147483646 h 171"/>
              <a:gd name="T6" fmla="*/ 2147483646 w 255"/>
              <a:gd name="T7" fmla="*/ 2147483646 h 171"/>
              <a:gd name="T8" fmla="*/ 2147483646 w 255"/>
              <a:gd name="T9" fmla="*/ 0 h 171"/>
              <a:gd name="T10" fmla="*/ 2147483646 w 255"/>
              <a:gd name="T11" fmla="*/ 0 h 171"/>
              <a:gd name="T12" fmla="*/ 2147483646 w 255"/>
              <a:gd name="T13" fmla="*/ 2147483646 h 171"/>
              <a:gd name="T14" fmla="*/ 2147483646 w 255"/>
              <a:gd name="T15" fmla="*/ 2147483646 h 171"/>
              <a:gd name="T16" fmla="*/ 2147483646 w 255"/>
              <a:gd name="T17" fmla="*/ 2147483646 h 171"/>
              <a:gd name="T18" fmla="*/ 2147483646 w 255"/>
              <a:gd name="T19" fmla="*/ 2147483646 h 171"/>
              <a:gd name="T20" fmla="*/ 2147483646 w 255"/>
              <a:gd name="T21" fmla="*/ 2147483646 h 171"/>
              <a:gd name="T22" fmla="*/ 0 w 255"/>
              <a:gd name="T23" fmla="*/ 2147483646 h 171"/>
              <a:gd name="T24" fmla="*/ 0 w 255"/>
              <a:gd name="T25" fmla="*/ 2147483646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5" h="171">
                <a:moveTo>
                  <a:pt x="0" y="155"/>
                </a:moveTo>
                <a:lnTo>
                  <a:pt x="0" y="155"/>
                </a:lnTo>
                <a:lnTo>
                  <a:pt x="5" y="91"/>
                </a:lnTo>
                <a:lnTo>
                  <a:pt x="3" y="51"/>
                </a:lnTo>
                <a:lnTo>
                  <a:pt x="156" y="0"/>
                </a:lnTo>
                <a:lnTo>
                  <a:pt x="193" y="0"/>
                </a:lnTo>
                <a:lnTo>
                  <a:pt x="208" y="23"/>
                </a:lnTo>
                <a:lnTo>
                  <a:pt x="235" y="25"/>
                </a:lnTo>
                <a:lnTo>
                  <a:pt x="231" y="50"/>
                </a:lnTo>
                <a:lnTo>
                  <a:pt x="254" y="56"/>
                </a:lnTo>
                <a:lnTo>
                  <a:pt x="128" y="170"/>
                </a:lnTo>
                <a:lnTo>
                  <a:pt x="0" y="155"/>
                </a:lnTo>
              </a:path>
            </a:pathLst>
          </a:custGeom>
          <a:solidFill>
            <a:srgbClr val="47FFFF"/>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11" name="Freeform 15"/>
          <p:cNvSpPr>
            <a:spLocks/>
          </p:cNvSpPr>
          <p:nvPr/>
        </p:nvSpPr>
        <p:spPr bwMode="auto">
          <a:xfrm rot="235738">
            <a:off x="7688637" y="2210360"/>
            <a:ext cx="378199" cy="460842"/>
          </a:xfrm>
          <a:custGeom>
            <a:avLst/>
            <a:gdLst>
              <a:gd name="T0" fmla="*/ 0 w 220"/>
              <a:gd name="T1" fmla="*/ 0 h 242"/>
              <a:gd name="T2" fmla="*/ 0 w 220"/>
              <a:gd name="T3" fmla="*/ 0 h 242"/>
              <a:gd name="T4" fmla="*/ 2147483646 w 220"/>
              <a:gd name="T5" fmla="*/ 2147483646 h 242"/>
              <a:gd name="T6" fmla="*/ 2147483646 w 220"/>
              <a:gd name="T7" fmla="*/ 2147483646 h 242"/>
              <a:gd name="T8" fmla="*/ 2147483646 w 220"/>
              <a:gd name="T9" fmla="*/ 2147483646 h 242"/>
              <a:gd name="T10" fmla="*/ 2147483646 w 220"/>
              <a:gd name="T11" fmla="*/ 2147483646 h 242"/>
              <a:gd name="T12" fmla="*/ 2147483646 w 220"/>
              <a:gd name="T13" fmla="*/ 2147483646 h 242"/>
              <a:gd name="T14" fmla="*/ 2147483646 w 220"/>
              <a:gd name="T15" fmla="*/ 2147483646 h 242"/>
              <a:gd name="T16" fmla="*/ 2147483646 w 220"/>
              <a:gd name="T17" fmla="*/ 2147483646 h 242"/>
              <a:gd name="T18" fmla="*/ 2147483646 w 220"/>
              <a:gd name="T19" fmla="*/ 2147483646 h 242"/>
              <a:gd name="T20" fmla="*/ 2147483646 w 220"/>
              <a:gd name="T21" fmla="*/ 2147483646 h 242"/>
              <a:gd name="T22" fmla="*/ 0 w 220"/>
              <a:gd name="T23" fmla="*/ 0 h 242"/>
              <a:gd name="T24" fmla="*/ 0 w 220"/>
              <a:gd name="T25" fmla="*/ 0 h 2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0" h="242">
                <a:moveTo>
                  <a:pt x="0" y="0"/>
                </a:moveTo>
                <a:lnTo>
                  <a:pt x="0" y="0"/>
                </a:lnTo>
                <a:lnTo>
                  <a:pt x="48" y="216"/>
                </a:lnTo>
                <a:lnTo>
                  <a:pt x="40" y="241"/>
                </a:lnTo>
                <a:lnTo>
                  <a:pt x="77" y="241"/>
                </a:lnTo>
                <a:lnTo>
                  <a:pt x="104" y="235"/>
                </a:lnTo>
                <a:lnTo>
                  <a:pt x="132" y="185"/>
                </a:lnTo>
                <a:lnTo>
                  <a:pt x="185" y="185"/>
                </a:lnTo>
                <a:lnTo>
                  <a:pt x="219" y="33"/>
                </a:lnTo>
                <a:lnTo>
                  <a:pt x="175" y="13"/>
                </a:lnTo>
                <a:lnTo>
                  <a:pt x="120" y="25"/>
                </a:lnTo>
                <a:lnTo>
                  <a:pt x="0" y="0"/>
                </a:lnTo>
              </a:path>
            </a:pathLst>
          </a:custGeom>
          <a:solidFill>
            <a:srgbClr val="C43C3C"/>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12" name="Freeform 16"/>
          <p:cNvSpPr>
            <a:spLocks/>
          </p:cNvSpPr>
          <p:nvPr/>
        </p:nvSpPr>
        <p:spPr bwMode="auto">
          <a:xfrm rot="235738">
            <a:off x="8544486" y="4003302"/>
            <a:ext cx="708772" cy="609320"/>
          </a:xfrm>
          <a:custGeom>
            <a:avLst/>
            <a:gdLst>
              <a:gd name="T0" fmla="*/ 0 w 412"/>
              <a:gd name="T1" fmla="*/ 2147483646 h 319"/>
              <a:gd name="T2" fmla="*/ 0 w 412"/>
              <a:gd name="T3" fmla="*/ 2147483646 h 319"/>
              <a:gd name="T4" fmla="*/ 2147483646 w 412"/>
              <a:gd name="T5" fmla="*/ 2147483646 h 319"/>
              <a:gd name="T6" fmla="*/ 2147483646 w 412"/>
              <a:gd name="T7" fmla="*/ 2147483646 h 319"/>
              <a:gd name="T8" fmla="*/ 2147483646 w 412"/>
              <a:gd name="T9" fmla="*/ 2147483646 h 319"/>
              <a:gd name="T10" fmla="*/ 2147483646 w 412"/>
              <a:gd name="T11" fmla="*/ 2147483646 h 319"/>
              <a:gd name="T12" fmla="*/ 2147483646 w 412"/>
              <a:gd name="T13" fmla="*/ 2147483646 h 319"/>
              <a:gd name="T14" fmla="*/ 2147483646 w 412"/>
              <a:gd name="T15" fmla="*/ 2147483646 h 319"/>
              <a:gd name="T16" fmla="*/ 2147483646 w 412"/>
              <a:gd name="T17" fmla="*/ 2147483646 h 319"/>
              <a:gd name="T18" fmla="*/ 2147483646 w 412"/>
              <a:gd name="T19" fmla="*/ 2147483646 h 319"/>
              <a:gd name="T20" fmla="*/ 2147483646 w 412"/>
              <a:gd name="T21" fmla="*/ 2147483646 h 319"/>
              <a:gd name="T22" fmla="*/ 2147483646 w 412"/>
              <a:gd name="T23" fmla="*/ 2147483646 h 319"/>
              <a:gd name="T24" fmla="*/ 2147483646 w 412"/>
              <a:gd name="T25" fmla="*/ 2147483646 h 319"/>
              <a:gd name="T26" fmla="*/ 2147483646 w 412"/>
              <a:gd name="T27" fmla="*/ 2147483646 h 319"/>
              <a:gd name="T28" fmla="*/ 2147483646 w 412"/>
              <a:gd name="T29" fmla="*/ 2147483646 h 319"/>
              <a:gd name="T30" fmla="*/ 2147483646 w 412"/>
              <a:gd name="T31" fmla="*/ 2147483646 h 319"/>
              <a:gd name="T32" fmla="*/ 2147483646 w 412"/>
              <a:gd name="T33" fmla="*/ 2147483646 h 319"/>
              <a:gd name="T34" fmla="*/ 2147483646 w 412"/>
              <a:gd name="T35" fmla="*/ 2147483646 h 319"/>
              <a:gd name="T36" fmla="*/ 2147483646 w 412"/>
              <a:gd name="T37" fmla="*/ 2147483646 h 319"/>
              <a:gd name="T38" fmla="*/ 2147483646 w 412"/>
              <a:gd name="T39" fmla="*/ 2147483646 h 319"/>
              <a:gd name="T40" fmla="*/ 2147483646 w 412"/>
              <a:gd name="T41" fmla="*/ 0 h 319"/>
              <a:gd name="T42" fmla="*/ 2147483646 w 412"/>
              <a:gd name="T43" fmla="*/ 2147483646 h 319"/>
              <a:gd name="T44" fmla="*/ 2147483646 w 412"/>
              <a:gd name="T45" fmla="*/ 2147483646 h 319"/>
              <a:gd name="T46" fmla="*/ 0 w 412"/>
              <a:gd name="T47" fmla="*/ 2147483646 h 319"/>
              <a:gd name="T48" fmla="*/ 0 w 412"/>
              <a:gd name="T49" fmla="*/ 2147483646 h 3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12" h="319">
                <a:moveTo>
                  <a:pt x="0" y="180"/>
                </a:moveTo>
                <a:lnTo>
                  <a:pt x="0" y="180"/>
                </a:lnTo>
                <a:lnTo>
                  <a:pt x="30" y="212"/>
                </a:lnTo>
                <a:lnTo>
                  <a:pt x="44" y="318"/>
                </a:lnTo>
                <a:lnTo>
                  <a:pt x="86" y="278"/>
                </a:lnTo>
                <a:lnTo>
                  <a:pt x="149" y="295"/>
                </a:lnTo>
                <a:lnTo>
                  <a:pt x="245" y="199"/>
                </a:lnTo>
                <a:lnTo>
                  <a:pt x="305" y="225"/>
                </a:lnTo>
                <a:lnTo>
                  <a:pt x="299" y="177"/>
                </a:lnTo>
                <a:lnTo>
                  <a:pt x="322" y="145"/>
                </a:lnTo>
                <a:lnTo>
                  <a:pt x="315" y="116"/>
                </a:lnTo>
                <a:lnTo>
                  <a:pt x="349" y="111"/>
                </a:lnTo>
                <a:lnTo>
                  <a:pt x="374" y="133"/>
                </a:lnTo>
                <a:lnTo>
                  <a:pt x="411" y="128"/>
                </a:lnTo>
                <a:lnTo>
                  <a:pt x="370" y="94"/>
                </a:lnTo>
                <a:lnTo>
                  <a:pt x="365" y="60"/>
                </a:lnTo>
                <a:lnTo>
                  <a:pt x="311" y="36"/>
                </a:lnTo>
                <a:lnTo>
                  <a:pt x="275" y="47"/>
                </a:lnTo>
                <a:lnTo>
                  <a:pt x="201" y="7"/>
                </a:lnTo>
                <a:lnTo>
                  <a:pt x="143" y="14"/>
                </a:lnTo>
                <a:lnTo>
                  <a:pt x="104" y="0"/>
                </a:lnTo>
                <a:lnTo>
                  <a:pt x="69" y="60"/>
                </a:lnTo>
                <a:lnTo>
                  <a:pt x="44" y="71"/>
                </a:lnTo>
                <a:lnTo>
                  <a:pt x="0" y="180"/>
                </a:lnTo>
              </a:path>
            </a:pathLst>
          </a:custGeom>
          <a:solidFill>
            <a:srgbClr val="C43C3C"/>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13" name="Freeform 17"/>
          <p:cNvSpPr>
            <a:spLocks/>
          </p:cNvSpPr>
          <p:nvPr/>
        </p:nvSpPr>
        <p:spPr bwMode="auto">
          <a:xfrm rot="235738">
            <a:off x="4974012" y="3618100"/>
            <a:ext cx="591110" cy="785812"/>
          </a:xfrm>
          <a:custGeom>
            <a:avLst/>
            <a:gdLst>
              <a:gd name="T0" fmla="*/ 0 w 343"/>
              <a:gd name="T1" fmla="*/ 2147483646 h 412"/>
              <a:gd name="T2" fmla="*/ 0 w 343"/>
              <a:gd name="T3" fmla="*/ 2147483646 h 412"/>
              <a:gd name="T4" fmla="*/ 2147483646 w 343"/>
              <a:gd name="T5" fmla="*/ 2147483646 h 412"/>
              <a:gd name="T6" fmla="*/ 2147483646 w 343"/>
              <a:gd name="T7" fmla="*/ 2147483646 h 412"/>
              <a:gd name="T8" fmla="*/ 2147483646 w 343"/>
              <a:gd name="T9" fmla="*/ 2147483646 h 412"/>
              <a:gd name="T10" fmla="*/ 2147483646 w 343"/>
              <a:gd name="T11" fmla="*/ 2147483646 h 412"/>
              <a:gd name="T12" fmla="*/ 2147483646 w 343"/>
              <a:gd name="T13" fmla="*/ 2147483646 h 412"/>
              <a:gd name="T14" fmla="*/ 2147483646 w 343"/>
              <a:gd name="T15" fmla="*/ 2147483646 h 412"/>
              <a:gd name="T16" fmla="*/ 2147483646 w 343"/>
              <a:gd name="T17" fmla="*/ 2147483646 h 412"/>
              <a:gd name="T18" fmla="*/ 2147483646 w 343"/>
              <a:gd name="T19" fmla="*/ 0 h 412"/>
              <a:gd name="T20" fmla="*/ 2147483646 w 343"/>
              <a:gd name="T21" fmla="*/ 2147483646 h 412"/>
              <a:gd name="T22" fmla="*/ 2147483646 w 343"/>
              <a:gd name="T23" fmla="*/ 2147483646 h 412"/>
              <a:gd name="T24" fmla="*/ 2147483646 w 343"/>
              <a:gd name="T25" fmla="*/ 2147483646 h 412"/>
              <a:gd name="T26" fmla="*/ 2147483646 w 343"/>
              <a:gd name="T27" fmla="*/ 2147483646 h 412"/>
              <a:gd name="T28" fmla="*/ 2147483646 w 343"/>
              <a:gd name="T29" fmla="*/ 2147483646 h 412"/>
              <a:gd name="T30" fmla="*/ 2147483646 w 343"/>
              <a:gd name="T31" fmla="*/ 2147483646 h 412"/>
              <a:gd name="T32" fmla="*/ 2147483646 w 343"/>
              <a:gd name="T33" fmla="*/ 2147483646 h 412"/>
              <a:gd name="T34" fmla="*/ 2147483646 w 343"/>
              <a:gd name="T35" fmla="*/ 2147483646 h 412"/>
              <a:gd name="T36" fmla="*/ 2147483646 w 343"/>
              <a:gd name="T37" fmla="*/ 2147483646 h 412"/>
              <a:gd name="T38" fmla="*/ 2147483646 w 343"/>
              <a:gd name="T39" fmla="*/ 2147483646 h 412"/>
              <a:gd name="T40" fmla="*/ 2147483646 w 343"/>
              <a:gd name="T41" fmla="*/ 2147483646 h 412"/>
              <a:gd name="T42" fmla="*/ 2147483646 w 343"/>
              <a:gd name="T43" fmla="*/ 2147483646 h 412"/>
              <a:gd name="T44" fmla="*/ 2147483646 w 343"/>
              <a:gd name="T45" fmla="*/ 2147483646 h 412"/>
              <a:gd name="T46" fmla="*/ 2147483646 w 343"/>
              <a:gd name="T47" fmla="*/ 2147483646 h 412"/>
              <a:gd name="T48" fmla="*/ 2147483646 w 343"/>
              <a:gd name="T49" fmla="*/ 2147483646 h 412"/>
              <a:gd name="T50" fmla="*/ 2147483646 w 343"/>
              <a:gd name="T51" fmla="*/ 2147483646 h 412"/>
              <a:gd name="T52" fmla="*/ 0 w 343"/>
              <a:gd name="T53" fmla="*/ 2147483646 h 412"/>
              <a:gd name="T54" fmla="*/ 0 w 343"/>
              <a:gd name="T55" fmla="*/ 2147483646 h 4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3" h="412">
                <a:moveTo>
                  <a:pt x="0" y="236"/>
                </a:moveTo>
                <a:lnTo>
                  <a:pt x="0" y="236"/>
                </a:lnTo>
                <a:lnTo>
                  <a:pt x="9" y="166"/>
                </a:lnTo>
                <a:lnTo>
                  <a:pt x="25" y="175"/>
                </a:lnTo>
                <a:lnTo>
                  <a:pt x="44" y="158"/>
                </a:lnTo>
                <a:lnTo>
                  <a:pt x="45" y="102"/>
                </a:lnTo>
                <a:lnTo>
                  <a:pt x="83" y="99"/>
                </a:lnTo>
                <a:lnTo>
                  <a:pt x="92" y="80"/>
                </a:lnTo>
                <a:lnTo>
                  <a:pt x="76" y="41"/>
                </a:lnTo>
                <a:lnTo>
                  <a:pt x="104" y="0"/>
                </a:lnTo>
                <a:lnTo>
                  <a:pt x="342" y="168"/>
                </a:lnTo>
                <a:lnTo>
                  <a:pt x="279" y="352"/>
                </a:lnTo>
                <a:lnTo>
                  <a:pt x="253" y="360"/>
                </a:lnTo>
                <a:lnTo>
                  <a:pt x="248" y="380"/>
                </a:lnTo>
                <a:lnTo>
                  <a:pt x="226" y="366"/>
                </a:lnTo>
                <a:lnTo>
                  <a:pt x="230" y="391"/>
                </a:lnTo>
                <a:lnTo>
                  <a:pt x="207" y="394"/>
                </a:lnTo>
                <a:lnTo>
                  <a:pt x="140" y="384"/>
                </a:lnTo>
                <a:lnTo>
                  <a:pt x="112" y="363"/>
                </a:lnTo>
                <a:lnTo>
                  <a:pt x="101" y="369"/>
                </a:lnTo>
                <a:lnTo>
                  <a:pt x="106" y="389"/>
                </a:lnTo>
                <a:lnTo>
                  <a:pt x="79" y="380"/>
                </a:lnTo>
                <a:lnTo>
                  <a:pt x="76" y="411"/>
                </a:lnTo>
                <a:lnTo>
                  <a:pt x="53" y="399"/>
                </a:lnTo>
                <a:lnTo>
                  <a:pt x="35" y="374"/>
                </a:lnTo>
                <a:lnTo>
                  <a:pt x="32" y="331"/>
                </a:lnTo>
                <a:lnTo>
                  <a:pt x="0" y="236"/>
                </a:lnTo>
              </a:path>
            </a:pathLst>
          </a:custGeom>
          <a:solidFill>
            <a:srgbClr val="FFC000"/>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14" name="Freeform 18"/>
          <p:cNvSpPr>
            <a:spLocks/>
          </p:cNvSpPr>
          <p:nvPr/>
        </p:nvSpPr>
        <p:spPr bwMode="auto">
          <a:xfrm rot="235738">
            <a:off x="5829861" y="3427600"/>
            <a:ext cx="544886" cy="550489"/>
          </a:xfrm>
          <a:custGeom>
            <a:avLst/>
            <a:gdLst>
              <a:gd name="T0" fmla="*/ 0 w 317"/>
              <a:gd name="T1" fmla="*/ 2147483646 h 289"/>
              <a:gd name="T2" fmla="*/ 0 w 317"/>
              <a:gd name="T3" fmla="*/ 2147483646 h 289"/>
              <a:gd name="T4" fmla="*/ 2147483646 w 317"/>
              <a:gd name="T5" fmla="*/ 2147483646 h 289"/>
              <a:gd name="T6" fmla="*/ 2147483646 w 317"/>
              <a:gd name="T7" fmla="*/ 2147483646 h 289"/>
              <a:gd name="T8" fmla="*/ 2147483646 w 317"/>
              <a:gd name="T9" fmla="*/ 2147483646 h 289"/>
              <a:gd name="T10" fmla="*/ 2147483646 w 317"/>
              <a:gd name="T11" fmla="*/ 0 h 289"/>
              <a:gd name="T12" fmla="*/ 2147483646 w 317"/>
              <a:gd name="T13" fmla="*/ 2147483646 h 289"/>
              <a:gd name="T14" fmla="*/ 2147483646 w 317"/>
              <a:gd name="T15" fmla="*/ 2147483646 h 289"/>
              <a:gd name="T16" fmla="*/ 2147483646 w 317"/>
              <a:gd name="T17" fmla="*/ 2147483646 h 289"/>
              <a:gd name="T18" fmla="*/ 2147483646 w 317"/>
              <a:gd name="T19" fmla="*/ 2147483646 h 289"/>
              <a:gd name="T20" fmla="*/ 2147483646 w 317"/>
              <a:gd name="T21" fmla="*/ 2147483646 h 289"/>
              <a:gd name="T22" fmla="*/ 2147483646 w 317"/>
              <a:gd name="T23" fmla="*/ 2147483646 h 289"/>
              <a:gd name="T24" fmla="*/ 2147483646 w 317"/>
              <a:gd name="T25" fmla="*/ 2147483646 h 289"/>
              <a:gd name="T26" fmla="*/ 2147483646 w 317"/>
              <a:gd name="T27" fmla="*/ 2147483646 h 289"/>
              <a:gd name="T28" fmla="*/ 2147483646 w 317"/>
              <a:gd name="T29" fmla="*/ 2147483646 h 289"/>
              <a:gd name="T30" fmla="*/ 2147483646 w 317"/>
              <a:gd name="T31" fmla="*/ 2147483646 h 289"/>
              <a:gd name="T32" fmla="*/ 2147483646 w 317"/>
              <a:gd name="T33" fmla="*/ 2147483646 h 289"/>
              <a:gd name="T34" fmla="*/ 2147483646 w 317"/>
              <a:gd name="T35" fmla="*/ 2147483646 h 289"/>
              <a:gd name="T36" fmla="*/ 0 w 317"/>
              <a:gd name="T37" fmla="*/ 2147483646 h 289"/>
              <a:gd name="T38" fmla="*/ 0 w 317"/>
              <a:gd name="T39" fmla="*/ 2147483646 h 2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7" h="289">
                <a:moveTo>
                  <a:pt x="0" y="131"/>
                </a:moveTo>
                <a:lnTo>
                  <a:pt x="0" y="131"/>
                </a:lnTo>
                <a:lnTo>
                  <a:pt x="10" y="110"/>
                </a:lnTo>
                <a:lnTo>
                  <a:pt x="127" y="54"/>
                </a:lnTo>
                <a:lnTo>
                  <a:pt x="231" y="53"/>
                </a:lnTo>
                <a:lnTo>
                  <a:pt x="316" y="0"/>
                </a:lnTo>
                <a:lnTo>
                  <a:pt x="311" y="20"/>
                </a:lnTo>
                <a:lnTo>
                  <a:pt x="287" y="24"/>
                </a:lnTo>
                <a:lnTo>
                  <a:pt x="268" y="84"/>
                </a:lnTo>
                <a:lnTo>
                  <a:pt x="244" y="112"/>
                </a:lnTo>
                <a:lnTo>
                  <a:pt x="259" y="154"/>
                </a:lnTo>
                <a:lnTo>
                  <a:pt x="207" y="198"/>
                </a:lnTo>
                <a:lnTo>
                  <a:pt x="196" y="249"/>
                </a:lnTo>
                <a:lnTo>
                  <a:pt x="119" y="288"/>
                </a:lnTo>
                <a:lnTo>
                  <a:pt x="93" y="236"/>
                </a:lnTo>
                <a:lnTo>
                  <a:pt x="69" y="228"/>
                </a:lnTo>
                <a:lnTo>
                  <a:pt x="81" y="202"/>
                </a:lnTo>
                <a:lnTo>
                  <a:pt x="21" y="174"/>
                </a:lnTo>
                <a:lnTo>
                  <a:pt x="0" y="131"/>
                </a:lnTo>
              </a:path>
            </a:pathLst>
          </a:custGeom>
          <a:solidFill>
            <a:srgbClr val="47FFFF"/>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2067" name="Freeform 19"/>
          <p:cNvSpPr>
            <a:spLocks/>
          </p:cNvSpPr>
          <p:nvPr/>
        </p:nvSpPr>
        <p:spPr bwMode="auto">
          <a:xfrm rot="235738">
            <a:off x="4702269" y="4675654"/>
            <a:ext cx="621926" cy="634534"/>
          </a:xfrm>
          <a:custGeom>
            <a:avLst/>
            <a:gdLst>
              <a:gd name="T0" fmla="*/ 0 w 362"/>
              <a:gd name="T1" fmla="*/ 2147483647 h 333"/>
              <a:gd name="T2" fmla="*/ 0 w 362"/>
              <a:gd name="T3" fmla="*/ 2147483647 h 333"/>
              <a:gd name="T4" fmla="*/ 2147483647 w 362"/>
              <a:gd name="T5" fmla="*/ 2147483647 h 333"/>
              <a:gd name="T6" fmla="*/ 2147483647 w 362"/>
              <a:gd name="T7" fmla="*/ 2147483647 h 333"/>
              <a:gd name="T8" fmla="*/ 2147483647 w 362"/>
              <a:gd name="T9" fmla="*/ 2147483647 h 333"/>
              <a:gd name="T10" fmla="*/ 2147483647 w 362"/>
              <a:gd name="T11" fmla="*/ 2147483647 h 333"/>
              <a:gd name="T12" fmla="*/ 2147483647 w 362"/>
              <a:gd name="T13" fmla="*/ 2147483647 h 333"/>
              <a:gd name="T14" fmla="*/ 2147483647 w 362"/>
              <a:gd name="T15" fmla="*/ 2147483647 h 333"/>
              <a:gd name="T16" fmla="*/ 2147483647 w 362"/>
              <a:gd name="T17" fmla="*/ 0 h 333"/>
              <a:gd name="T18" fmla="*/ 2147483647 w 362"/>
              <a:gd name="T19" fmla="*/ 2147483647 h 333"/>
              <a:gd name="T20" fmla="*/ 2147483647 w 362"/>
              <a:gd name="T21" fmla="*/ 2147483647 h 333"/>
              <a:gd name="T22" fmla="*/ 2147483647 w 362"/>
              <a:gd name="T23" fmla="*/ 2147483647 h 333"/>
              <a:gd name="T24" fmla="*/ 2147483647 w 362"/>
              <a:gd name="T25" fmla="*/ 2147483647 h 333"/>
              <a:gd name="T26" fmla="*/ 2147483647 w 362"/>
              <a:gd name="T27" fmla="*/ 2147483647 h 333"/>
              <a:gd name="T28" fmla="*/ 2147483647 w 362"/>
              <a:gd name="T29" fmla="*/ 2147483647 h 333"/>
              <a:gd name="T30" fmla="*/ 2147483647 w 362"/>
              <a:gd name="T31" fmla="*/ 2147483647 h 333"/>
              <a:gd name="T32" fmla="*/ 2147483647 w 362"/>
              <a:gd name="T33" fmla="*/ 2147483647 h 333"/>
              <a:gd name="T34" fmla="*/ 2147483647 w 362"/>
              <a:gd name="T35" fmla="*/ 2147483647 h 333"/>
              <a:gd name="T36" fmla="*/ 2147483647 w 362"/>
              <a:gd name="T37" fmla="*/ 2147483647 h 333"/>
              <a:gd name="T38" fmla="*/ 2147483647 w 362"/>
              <a:gd name="T39" fmla="*/ 2147483647 h 333"/>
              <a:gd name="T40" fmla="*/ 2147483647 w 362"/>
              <a:gd name="T41" fmla="*/ 2147483647 h 333"/>
              <a:gd name="T42" fmla="*/ 0 w 362"/>
              <a:gd name="T43" fmla="*/ 2147483647 h 333"/>
              <a:gd name="T44" fmla="*/ 0 w 362"/>
              <a:gd name="T45" fmla="*/ 2147483647 h 3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2" h="333">
                <a:moveTo>
                  <a:pt x="0" y="246"/>
                </a:moveTo>
                <a:lnTo>
                  <a:pt x="0" y="246"/>
                </a:lnTo>
                <a:lnTo>
                  <a:pt x="22" y="205"/>
                </a:lnTo>
                <a:lnTo>
                  <a:pt x="21" y="169"/>
                </a:lnTo>
                <a:lnTo>
                  <a:pt x="72" y="106"/>
                </a:lnTo>
                <a:lnTo>
                  <a:pt x="70" y="82"/>
                </a:lnTo>
                <a:lnTo>
                  <a:pt x="85" y="76"/>
                </a:lnTo>
                <a:lnTo>
                  <a:pt x="106" y="82"/>
                </a:lnTo>
                <a:lnTo>
                  <a:pt x="197" y="0"/>
                </a:lnTo>
                <a:lnTo>
                  <a:pt x="289" y="27"/>
                </a:lnTo>
                <a:lnTo>
                  <a:pt x="307" y="51"/>
                </a:lnTo>
                <a:lnTo>
                  <a:pt x="361" y="178"/>
                </a:lnTo>
                <a:lnTo>
                  <a:pt x="319" y="196"/>
                </a:lnTo>
                <a:lnTo>
                  <a:pt x="294" y="169"/>
                </a:lnTo>
                <a:lnTo>
                  <a:pt x="212" y="186"/>
                </a:lnTo>
                <a:lnTo>
                  <a:pt x="186" y="332"/>
                </a:lnTo>
                <a:lnTo>
                  <a:pt x="10" y="304"/>
                </a:lnTo>
                <a:lnTo>
                  <a:pt x="9" y="293"/>
                </a:lnTo>
                <a:lnTo>
                  <a:pt x="32" y="292"/>
                </a:lnTo>
                <a:lnTo>
                  <a:pt x="37" y="266"/>
                </a:lnTo>
                <a:lnTo>
                  <a:pt x="28" y="253"/>
                </a:lnTo>
                <a:lnTo>
                  <a:pt x="0" y="246"/>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lgn="ctr">
              <a:defRPr/>
            </a:pPr>
            <a:endParaRPr lang="en-US" sz="1588" dirty="0">
              <a:solidFill>
                <a:schemeClr val="accent1"/>
              </a:solidFill>
              <a:latin typeface="+mj-lt"/>
            </a:endParaRPr>
          </a:p>
        </p:txBody>
      </p:sp>
      <p:sp>
        <p:nvSpPr>
          <p:cNvPr id="2068" name="Freeform 20"/>
          <p:cNvSpPr>
            <a:spLocks/>
          </p:cNvSpPr>
          <p:nvPr/>
        </p:nvSpPr>
        <p:spPr bwMode="auto">
          <a:xfrm rot="235738">
            <a:off x="3361765" y="4748493"/>
            <a:ext cx="472048" cy="697566"/>
          </a:xfrm>
          <a:custGeom>
            <a:avLst/>
            <a:gdLst>
              <a:gd name="T0" fmla="*/ 0 w 275"/>
              <a:gd name="T1" fmla="*/ 2147483647 h 366"/>
              <a:gd name="T2" fmla="*/ 0 w 275"/>
              <a:gd name="T3" fmla="*/ 2147483647 h 366"/>
              <a:gd name="T4" fmla="*/ 2147483647 w 275"/>
              <a:gd name="T5" fmla="*/ 2147483647 h 366"/>
              <a:gd name="T6" fmla="*/ 2147483647 w 275"/>
              <a:gd name="T7" fmla="*/ 0 h 366"/>
              <a:gd name="T8" fmla="*/ 2147483647 w 275"/>
              <a:gd name="T9" fmla="*/ 2147483647 h 366"/>
              <a:gd name="T10" fmla="*/ 2147483647 w 275"/>
              <a:gd name="T11" fmla="*/ 2147483647 h 366"/>
              <a:gd name="T12" fmla="*/ 2147483647 w 275"/>
              <a:gd name="T13" fmla="*/ 2147483647 h 366"/>
              <a:gd name="T14" fmla="*/ 2147483647 w 275"/>
              <a:gd name="T15" fmla="*/ 2147483647 h 366"/>
              <a:gd name="T16" fmla="*/ 2147483647 w 275"/>
              <a:gd name="T17" fmla="*/ 2147483647 h 366"/>
              <a:gd name="T18" fmla="*/ 2147483647 w 275"/>
              <a:gd name="T19" fmla="*/ 2147483647 h 366"/>
              <a:gd name="T20" fmla="*/ 2147483647 w 275"/>
              <a:gd name="T21" fmla="*/ 2147483647 h 366"/>
              <a:gd name="T22" fmla="*/ 2147483647 w 275"/>
              <a:gd name="T23" fmla="*/ 2147483647 h 366"/>
              <a:gd name="T24" fmla="*/ 2147483647 w 275"/>
              <a:gd name="T25" fmla="*/ 2147483647 h 366"/>
              <a:gd name="T26" fmla="*/ 2147483647 w 275"/>
              <a:gd name="T27" fmla="*/ 2147483647 h 366"/>
              <a:gd name="T28" fmla="*/ 2147483647 w 275"/>
              <a:gd name="T29" fmla="*/ 2147483647 h 366"/>
              <a:gd name="T30" fmla="*/ 2147483647 w 275"/>
              <a:gd name="T31" fmla="*/ 2147483647 h 366"/>
              <a:gd name="T32" fmla="*/ 2147483647 w 275"/>
              <a:gd name="T33" fmla="*/ 2147483647 h 366"/>
              <a:gd name="T34" fmla="*/ 0 w 275"/>
              <a:gd name="T35" fmla="*/ 2147483647 h 366"/>
              <a:gd name="T36" fmla="*/ 0 w 275"/>
              <a:gd name="T37" fmla="*/ 2147483647 h 3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5" h="366">
                <a:moveTo>
                  <a:pt x="0" y="186"/>
                </a:moveTo>
                <a:lnTo>
                  <a:pt x="0" y="186"/>
                </a:lnTo>
                <a:lnTo>
                  <a:pt x="4" y="146"/>
                </a:lnTo>
                <a:lnTo>
                  <a:pt x="178" y="0"/>
                </a:lnTo>
                <a:lnTo>
                  <a:pt x="164" y="26"/>
                </a:lnTo>
                <a:lnTo>
                  <a:pt x="151" y="46"/>
                </a:lnTo>
                <a:lnTo>
                  <a:pt x="166" y="64"/>
                </a:lnTo>
                <a:lnTo>
                  <a:pt x="182" y="48"/>
                </a:lnTo>
                <a:lnTo>
                  <a:pt x="188" y="118"/>
                </a:lnTo>
                <a:lnTo>
                  <a:pt x="211" y="134"/>
                </a:lnTo>
                <a:lnTo>
                  <a:pt x="209" y="146"/>
                </a:lnTo>
                <a:lnTo>
                  <a:pt x="239" y="142"/>
                </a:lnTo>
                <a:lnTo>
                  <a:pt x="274" y="189"/>
                </a:lnTo>
                <a:lnTo>
                  <a:pt x="254" y="313"/>
                </a:lnTo>
                <a:lnTo>
                  <a:pt x="196" y="362"/>
                </a:lnTo>
                <a:lnTo>
                  <a:pt x="160" y="365"/>
                </a:lnTo>
                <a:lnTo>
                  <a:pt x="30" y="189"/>
                </a:lnTo>
                <a:lnTo>
                  <a:pt x="0" y="186"/>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lgn="ctr">
              <a:defRPr/>
            </a:pPr>
            <a:endParaRPr lang="en-US" sz="1588" dirty="0">
              <a:solidFill>
                <a:schemeClr val="accent1"/>
              </a:solidFill>
              <a:latin typeface="+mj-lt"/>
            </a:endParaRPr>
          </a:p>
        </p:txBody>
      </p:sp>
      <p:sp>
        <p:nvSpPr>
          <p:cNvPr id="2069" name="Freeform 21"/>
          <p:cNvSpPr>
            <a:spLocks/>
          </p:cNvSpPr>
          <p:nvPr/>
        </p:nvSpPr>
        <p:spPr bwMode="auto">
          <a:xfrm rot="235738">
            <a:off x="2891117" y="5773831"/>
            <a:ext cx="533681" cy="421622"/>
          </a:xfrm>
          <a:custGeom>
            <a:avLst/>
            <a:gdLst>
              <a:gd name="T0" fmla="*/ 0 w 311"/>
              <a:gd name="T1" fmla="*/ 2147483647 h 221"/>
              <a:gd name="T2" fmla="*/ 0 w 311"/>
              <a:gd name="T3" fmla="*/ 2147483647 h 221"/>
              <a:gd name="T4" fmla="*/ 2147483647 w 311"/>
              <a:gd name="T5" fmla="*/ 2147483647 h 221"/>
              <a:gd name="T6" fmla="*/ 2147483647 w 311"/>
              <a:gd name="T7" fmla="*/ 2147483647 h 221"/>
              <a:gd name="T8" fmla="*/ 2147483647 w 311"/>
              <a:gd name="T9" fmla="*/ 2147483647 h 221"/>
              <a:gd name="T10" fmla="*/ 2147483647 w 311"/>
              <a:gd name="T11" fmla="*/ 2147483647 h 221"/>
              <a:gd name="T12" fmla="*/ 2147483647 w 311"/>
              <a:gd name="T13" fmla="*/ 2147483647 h 221"/>
              <a:gd name="T14" fmla="*/ 2147483647 w 311"/>
              <a:gd name="T15" fmla="*/ 0 h 221"/>
              <a:gd name="T16" fmla="*/ 0 w 311"/>
              <a:gd name="T17" fmla="*/ 2147483647 h 221"/>
              <a:gd name="T18" fmla="*/ 0 w 311"/>
              <a:gd name="T19" fmla="*/ 2147483647 h 2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1" h="221">
                <a:moveTo>
                  <a:pt x="0" y="9"/>
                </a:moveTo>
                <a:lnTo>
                  <a:pt x="0" y="9"/>
                </a:lnTo>
                <a:lnTo>
                  <a:pt x="17" y="220"/>
                </a:lnTo>
                <a:lnTo>
                  <a:pt x="299" y="203"/>
                </a:lnTo>
                <a:lnTo>
                  <a:pt x="310" y="198"/>
                </a:lnTo>
                <a:lnTo>
                  <a:pt x="309" y="125"/>
                </a:lnTo>
                <a:lnTo>
                  <a:pt x="287" y="56"/>
                </a:lnTo>
                <a:lnTo>
                  <a:pt x="255" y="0"/>
                </a:lnTo>
                <a:lnTo>
                  <a:pt x="0" y="9"/>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lgn="ctr">
              <a:defRPr/>
            </a:pPr>
            <a:endParaRPr lang="en-US" sz="1588" dirty="0">
              <a:solidFill>
                <a:schemeClr val="accent1"/>
              </a:solidFill>
              <a:latin typeface="+mj-lt"/>
            </a:endParaRPr>
          </a:p>
        </p:txBody>
      </p:sp>
      <p:sp>
        <p:nvSpPr>
          <p:cNvPr id="4118" name="Freeform 22"/>
          <p:cNvSpPr>
            <a:spLocks/>
          </p:cNvSpPr>
          <p:nvPr/>
        </p:nvSpPr>
        <p:spPr bwMode="auto">
          <a:xfrm rot="235738">
            <a:off x="7353861" y="1762126"/>
            <a:ext cx="355787" cy="502864"/>
          </a:xfrm>
          <a:custGeom>
            <a:avLst/>
            <a:gdLst>
              <a:gd name="T0" fmla="*/ 0 w 207"/>
              <a:gd name="T1" fmla="*/ 2147483646 h 264"/>
              <a:gd name="T2" fmla="*/ 0 w 207"/>
              <a:gd name="T3" fmla="*/ 2147483646 h 264"/>
              <a:gd name="T4" fmla="*/ 2147483646 w 207"/>
              <a:gd name="T5" fmla="*/ 0 h 264"/>
              <a:gd name="T6" fmla="*/ 2147483646 w 207"/>
              <a:gd name="T7" fmla="*/ 2147483646 h 264"/>
              <a:gd name="T8" fmla="*/ 2147483646 w 207"/>
              <a:gd name="T9" fmla="*/ 2147483646 h 264"/>
              <a:gd name="T10" fmla="*/ 2147483646 w 207"/>
              <a:gd name="T11" fmla="*/ 2147483646 h 264"/>
              <a:gd name="T12" fmla="*/ 2147483646 w 207"/>
              <a:gd name="T13" fmla="*/ 2147483646 h 264"/>
              <a:gd name="T14" fmla="*/ 2147483646 w 207"/>
              <a:gd name="T15" fmla="*/ 2147483646 h 264"/>
              <a:gd name="T16" fmla="*/ 0 w 207"/>
              <a:gd name="T17" fmla="*/ 2147483646 h 264"/>
              <a:gd name="T18" fmla="*/ 0 w 207"/>
              <a:gd name="T19" fmla="*/ 2147483646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64"/>
              <a:gd name="T32" fmla="*/ 207 w 207"/>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64">
                <a:moveTo>
                  <a:pt x="0" y="19"/>
                </a:moveTo>
                <a:lnTo>
                  <a:pt x="0" y="19"/>
                </a:lnTo>
                <a:lnTo>
                  <a:pt x="36" y="0"/>
                </a:lnTo>
                <a:lnTo>
                  <a:pt x="138" y="72"/>
                </a:lnTo>
                <a:lnTo>
                  <a:pt x="206" y="198"/>
                </a:lnTo>
                <a:lnTo>
                  <a:pt x="105" y="263"/>
                </a:lnTo>
                <a:lnTo>
                  <a:pt x="69" y="247"/>
                </a:lnTo>
                <a:lnTo>
                  <a:pt x="62" y="130"/>
                </a:lnTo>
                <a:lnTo>
                  <a:pt x="0" y="19"/>
                </a:lnTo>
              </a:path>
            </a:pathLst>
          </a:custGeom>
          <a:solidFill>
            <a:schemeClr val="bg2"/>
          </a:solidFill>
          <a:ln w="9525">
            <a:solidFill>
              <a:srgbClr val="000000"/>
            </a:solidFill>
            <a:round/>
            <a:headEnd/>
            <a:tailEnd/>
          </a:ln>
        </p:spPr>
        <p:txBody>
          <a:bodyPr/>
          <a:lstStyle/>
          <a:p>
            <a:endParaRPr lang="en-US" sz="1588" dirty="0">
              <a:solidFill>
                <a:schemeClr val="accent1"/>
              </a:solidFill>
              <a:latin typeface="+mj-lt"/>
            </a:endParaRPr>
          </a:p>
        </p:txBody>
      </p:sp>
      <p:sp>
        <p:nvSpPr>
          <p:cNvPr id="2071" name="Freeform 23"/>
          <p:cNvSpPr>
            <a:spLocks/>
          </p:cNvSpPr>
          <p:nvPr/>
        </p:nvSpPr>
        <p:spPr bwMode="auto">
          <a:xfrm rot="235738">
            <a:off x="2140323" y="5427850"/>
            <a:ext cx="392206" cy="309562"/>
          </a:xfrm>
          <a:custGeom>
            <a:avLst/>
            <a:gdLst>
              <a:gd name="T0" fmla="*/ 0 w 227"/>
              <a:gd name="T1" fmla="*/ 2147483647 h 162"/>
              <a:gd name="T2" fmla="*/ 0 w 227"/>
              <a:gd name="T3" fmla="*/ 2147483647 h 162"/>
              <a:gd name="T4" fmla="*/ 2147483647 w 227"/>
              <a:gd name="T5" fmla="*/ 2147483647 h 162"/>
              <a:gd name="T6" fmla="*/ 2147483647 w 227"/>
              <a:gd name="T7" fmla="*/ 2147483647 h 162"/>
              <a:gd name="T8" fmla="*/ 2147483647 w 227"/>
              <a:gd name="T9" fmla="*/ 2147483647 h 162"/>
              <a:gd name="T10" fmla="*/ 2147483647 w 227"/>
              <a:gd name="T11" fmla="*/ 0 h 162"/>
              <a:gd name="T12" fmla="*/ 2147483647 w 227"/>
              <a:gd name="T13" fmla="*/ 2147483647 h 162"/>
              <a:gd name="T14" fmla="*/ 2147483647 w 227"/>
              <a:gd name="T15" fmla="*/ 2147483647 h 162"/>
              <a:gd name="T16" fmla="*/ 2147483647 w 227"/>
              <a:gd name="T17" fmla="*/ 2147483647 h 162"/>
              <a:gd name="T18" fmla="*/ 0 w 227"/>
              <a:gd name="T19" fmla="*/ 2147483647 h 162"/>
              <a:gd name="T20" fmla="*/ 0 w 227"/>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7" h="162">
                <a:moveTo>
                  <a:pt x="0" y="137"/>
                </a:moveTo>
                <a:lnTo>
                  <a:pt x="0" y="137"/>
                </a:lnTo>
                <a:lnTo>
                  <a:pt x="22" y="161"/>
                </a:lnTo>
                <a:lnTo>
                  <a:pt x="226" y="158"/>
                </a:lnTo>
                <a:lnTo>
                  <a:pt x="220" y="9"/>
                </a:lnTo>
                <a:lnTo>
                  <a:pt x="215" y="0"/>
                </a:lnTo>
                <a:lnTo>
                  <a:pt x="58" y="31"/>
                </a:lnTo>
                <a:lnTo>
                  <a:pt x="30" y="7"/>
                </a:lnTo>
                <a:lnTo>
                  <a:pt x="34" y="71"/>
                </a:lnTo>
                <a:lnTo>
                  <a:pt x="0" y="137"/>
                </a:lnTo>
              </a:path>
            </a:pathLst>
          </a:custGeom>
          <a:solidFill>
            <a:schemeClr val="accent1">
              <a:lumMod val="40000"/>
              <a:lumOff val="60000"/>
            </a:schemeClr>
          </a:solidFill>
          <a:ln w="9525" cap="flat" cmpd="sng">
            <a:solidFill>
              <a:schemeClr val="tx1"/>
            </a:solidFill>
            <a:prstDash val="solid"/>
            <a:round/>
            <a:headEnd type="none" w="med" len="med"/>
            <a:tailEnd type="none" w="med" len="med"/>
          </a:ln>
        </p:spPr>
        <p:txBody>
          <a:bodyPr/>
          <a:lstStyle/>
          <a:p>
            <a:pPr algn="ctr">
              <a:defRPr/>
            </a:pPr>
            <a:endParaRPr lang="en-US" sz="1588" dirty="0">
              <a:solidFill>
                <a:schemeClr val="accent1"/>
              </a:solidFill>
              <a:latin typeface="+mj-lt"/>
            </a:endParaRPr>
          </a:p>
        </p:txBody>
      </p:sp>
      <p:sp>
        <p:nvSpPr>
          <p:cNvPr id="4120" name="Freeform 24"/>
          <p:cNvSpPr>
            <a:spLocks/>
          </p:cNvSpPr>
          <p:nvPr/>
        </p:nvSpPr>
        <p:spPr bwMode="auto">
          <a:xfrm rot="235738">
            <a:off x="6451787" y="2371446"/>
            <a:ext cx="477651" cy="341779"/>
          </a:xfrm>
          <a:custGeom>
            <a:avLst/>
            <a:gdLst>
              <a:gd name="T0" fmla="*/ 0 w 278"/>
              <a:gd name="T1" fmla="*/ 2147483646 h 178"/>
              <a:gd name="T2" fmla="*/ 0 w 278"/>
              <a:gd name="T3" fmla="*/ 2147483646 h 178"/>
              <a:gd name="T4" fmla="*/ 2147483646 w 278"/>
              <a:gd name="T5" fmla="*/ 2147483646 h 178"/>
              <a:gd name="T6" fmla="*/ 2147483646 w 278"/>
              <a:gd name="T7" fmla="*/ 2147483646 h 178"/>
              <a:gd name="T8" fmla="*/ 2147483646 w 278"/>
              <a:gd name="T9" fmla="*/ 2147483646 h 178"/>
              <a:gd name="T10" fmla="*/ 2147483646 w 278"/>
              <a:gd name="T11" fmla="*/ 0 h 178"/>
              <a:gd name="T12" fmla="*/ 2147483646 w 278"/>
              <a:gd name="T13" fmla="*/ 2147483646 h 178"/>
              <a:gd name="T14" fmla="*/ 2147483646 w 278"/>
              <a:gd name="T15" fmla="*/ 2147483646 h 178"/>
              <a:gd name="T16" fmla="*/ 2147483646 w 278"/>
              <a:gd name="T17" fmla="*/ 2147483646 h 178"/>
              <a:gd name="T18" fmla="*/ 2147483646 w 278"/>
              <a:gd name="T19" fmla="*/ 2147483646 h 178"/>
              <a:gd name="T20" fmla="*/ 0 w 278"/>
              <a:gd name="T21" fmla="*/ 2147483646 h 178"/>
              <a:gd name="T22" fmla="*/ 0 w 278"/>
              <a:gd name="T23" fmla="*/ 2147483646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8" h="178">
                <a:moveTo>
                  <a:pt x="0" y="34"/>
                </a:moveTo>
                <a:lnTo>
                  <a:pt x="0" y="34"/>
                </a:lnTo>
                <a:lnTo>
                  <a:pt x="45" y="34"/>
                </a:lnTo>
                <a:lnTo>
                  <a:pt x="94" y="64"/>
                </a:lnTo>
                <a:lnTo>
                  <a:pt x="107" y="74"/>
                </a:lnTo>
                <a:lnTo>
                  <a:pt x="193" y="0"/>
                </a:lnTo>
                <a:lnTo>
                  <a:pt x="277" y="98"/>
                </a:lnTo>
                <a:lnTo>
                  <a:pt x="187" y="152"/>
                </a:lnTo>
                <a:lnTo>
                  <a:pt x="121" y="170"/>
                </a:lnTo>
                <a:lnTo>
                  <a:pt x="95" y="177"/>
                </a:lnTo>
                <a:lnTo>
                  <a:pt x="0" y="34"/>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21" name="Freeform 25"/>
          <p:cNvSpPr>
            <a:spLocks/>
          </p:cNvSpPr>
          <p:nvPr/>
        </p:nvSpPr>
        <p:spPr bwMode="auto">
          <a:xfrm rot="235738">
            <a:off x="8785412" y="2658596"/>
            <a:ext cx="623328" cy="523875"/>
          </a:xfrm>
          <a:custGeom>
            <a:avLst/>
            <a:gdLst>
              <a:gd name="T0" fmla="*/ 0 w 363"/>
              <a:gd name="T1" fmla="*/ 2147483646 h 274"/>
              <a:gd name="T2" fmla="*/ 0 w 363"/>
              <a:gd name="T3" fmla="*/ 2147483646 h 274"/>
              <a:gd name="T4" fmla="*/ 2147483646 w 363"/>
              <a:gd name="T5" fmla="*/ 2147483646 h 274"/>
              <a:gd name="T6" fmla="*/ 2147483646 w 363"/>
              <a:gd name="T7" fmla="*/ 2147483646 h 274"/>
              <a:gd name="T8" fmla="*/ 2147483646 w 363"/>
              <a:gd name="T9" fmla="*/ 2147483646 h 274"/>
              <a:gd name="T10" fmla="*/ 2147483646 w 363"/>
              <a:gd name="T11" fmla="*/ 2147483646 h 274"/>
              <a:gd name="T12" fmla="*/ 2147483646 w 363"/>
              <a:gd name="T13" fmla="*/ 2147483646 h 274"/>
              <a:gd name="T14" fmla="*/ 2147483646 w 363"/>
              <a:gd name="T15" fmla="*/ 2147483646 h 274"/>
              <a:gd name="T16" fmla="*/ 2147483646 w 363"/>
              <a:gd name="T17" fmla="*/ 2147483646 h 274"/>
              <a:gd name="T18" fmla="*/ 2147483646 w 363"/>
              <a:gd name="T19" fmla="*/ 2147483646 h 274"/>
              <a:gd name="T20" fmla="*/ 2147483646 w 363"/>
              <a:gd name="T21" fmla="*/ 2147483646 h 274"/>
              <a:gd name="T22" fmla="*/ 2147483646 w 363"/>
              <a:gd name="T23" fmla="*/ 2147483646 h 274"/>
              <a:gd name="T24" fmla="*/ 2147483646 w 363"/>
              <a:gd name="T25" fmla="*/ 2147483646 h 274"/>
              <a:gd name="T26" fmla="*/ 2147483646 w 363"/>
              <a:gd name="T27" fmla="*/ 2147483646 h 274"/>
              <a:gd name="T28" fmla="*/ 2147483646 w 363"/>
              <a:gd name="T29" fmla="*/ 2147483646 h 274"/>
              <a:gd name="T30" fmla="*/ 2147483646 w 363"/>
              <a:gd name="T31" fmla="*/ 2147483646 h 274"/>
              <a:gd name="T32" fmla="*/ 2147483646 w 363"/>
              <a:gd name="T33" fmla="*/ 2147483646 h 274"/>
              <a:gd name="T34" fmla="*/ 2147483646 w 363"/>
              <a:gd name="T35" fmla="*/ 2147483646 h 274"/>
              <a:gd name="T36" fmla="*/ 2147483646 w 363"/>
              <a:gd name="T37" fmla="*/ 2147483646 h 274"/>
              <a:gd name="T38" fmla="*/ 2147483646 w 363"/>
              <a:gd name="T39" fmla="*/ 2147483646 h 274"/>
              <a:gd name="T40" fmla="*/ 2147483646 w 363"/>
              <a:gd name="T41" fmla="*/ 2147483646 h 274"/>
              <a:gd name="T42" fmla="*/ 2147483646 w 363"/>
              <a:gd name="T43" fmla="*/ 2147483646 h 274"/>
              <a:gd name="T44" fmla="*/ 2147483646 w 363"/>
              <a:gd name="T45" fmla="*/ 2147483646 h 274"/>
              <a:gd name="T46" fmla="*/ 2147483646 w 363"/>
              <a:gd name="T47" fmla="*/ 0 h 274"/>
              <a:gd name="T48" fmla="*/ 2147483646 w 363"/>
              <a:gd name="T49" fmla="*/ 2147483646 h 274"/>
              <a:gd name="T50" fmla="*/ 2147483646 w 363"/>
              <a:gd name="T51" fmla="*/ 2147483646 h 274"/>
              <a:gd name="T52" fmla="*/ 2147483646 w 363"/>
              <a:gd name="T53" fmla="*/ 2147483646 h 274"/>
              <a:gd name="T54" fmla="*/ 2147483646 w 363"/>
              <a:gd name="T55" fmla="*/ 2147483646 h 274"/>
              <a:gd name="T56" fmla="*/ 0 w 363"/>
              <a:gd name="T57" fmla="*/ 2147483646 h 274"/>
              <a:gd name="T58" fmla="*/ 0 w 363"/>
              <a:gd name="T59" fmla="*/ 2147483646 h 2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3" h="274">
                <a:moveTo>
                  <a:pt x="0" y="183"/>
                </a:moveTo>
                <a:lnTo>
                  <a:pt x="0" y="183"/>
                </a:lnTo>
                <a:lnTo>
                  <a:pt x="9" y="227"/>
                </a:lnTo>
                <a:lnTo>
                  <a:pt x="29" y="239"/>
                </a:lnTo>
                <a:lnTo>
                  <a:pt x="39" y="262"/>
                </a:lnTo>
                <a:lnTo>
                  <a:pt x="63" y="269"/>
                </a:lnTo>
                <a:lnTo>
                  <a:pt x="100" y="216"/>
                </a:lnTo>
                <a:lnTo>
                  <a:pt x="119" y="222"/>
                </a:lnTo>
                <a:lnTo>
                  <a:pt x="125" y="236"/>
                </a:lnTo>
                <a:lnTo>
                  <a:pt x="167" y="236"/>
                </a:lnTo>
                <a:lnTo>
                  <a:pt x="191" y="273"/>
                </a:lnTo>
                <a:lnTo>
                  <a:pt x="200" y="261"/>
                </a:lnTo>
                <a:lnTo>
                  <a:pt x="230" y="257"/>
                </a:lnTo>
                <a:lnTo>
                  <a:pt x="281" y="265"/>
                </a:lnTo>
                <a:lnTo>
                  <a:pt x="294" y="243"/>
                </a:lnTo>
                <a:lnTo>
                  <a:pt x="341" y="227"/>
                </a:lnTo>
                <a:lnTo>
                  <a:pt x="338" y="203"/>
                </a:lnTo>
                <a:lnTo>
                  <a:pt x="357" y="196"/>
                </a:lnTo>
                <a:lnTo>
                  <a:pt x="347" y="128"/>
                </a:lnTo>
                <a:lnTo>
                  <a:pt x="362" y="96"/>
                </a:lnTo>
                <a:lnTo>
                  <a:pt x="325" y="87"/>
                </a:lnTo>
                <a:lnTo>
                  <a:pt x="219" y="81"/>
                </a:lnTo>
                <a:lnTo>
                  <a:pt x="168" y="38"/>
                </a:lnTo>
                <a:lnTo>
                  <a:pt x="81" y="0"/>
                </a:lnTo>
                <a:lnTo>
                  <a:pt x="45" y="89"/>
                </a:lnTo>
                <a:lnTo>
                  <a:pt x="57" y="161"/>
                </a:lnTo>
                <a:lnTo>
                  <a:pt x="33" y="175"/>
                </a:lnTo>
                <a:lnTo>
                  <a:pt x="12" y="167"/>
                </a:lnTo>
                <a:lnTo>
                  <a:pt x="0" y="183"/>
                </a:lnTo>
              </a:path>
            </a:pathLst>
          </a:custGeom>
          <a:solidFill>
            <a:srgbClr val="C43C3C"/>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22" name="Freeform 26"/>
          <p:cNvSpPr>
            <a:spLocks/>
          </p:cNvSpPr>
          <p:nvPr/>
        </p:nvSpPr>
        <p:spPr bwMode="auto">
          <a:xfrm rot="235738">
            <a:off x="6702519" y="4350684"/>
            <a:ext cx="547687" cy="815228"/>
          </a:xfrm>
          <a:custGeom>
            <a:avLst/>
            <a:gdLst>
              <a:gd name="T0" fmla="*/ 0 w 318"/>
              <a:gd name="T1" fmla="*/ 2147483646 h 426"/>
              <a:gd name="T2" fmla="*/ 0 w 318"/>
              <a:gd name="T3" fmla="*/ 2147483646 h 426"/>
              <a:gd name="T4" fmla="*/ 2147483646 w 318"/>
              <a:gd name="T5" fmla="*/ 2147483646 h 426"/>
              <a:gd name="T6" fmla="*/ 2147483646 w 318"/>
              <a:gd name="T7" fmla="*/ 2147483646 h 426"/>
              <a:gd name="T8" fmla="*/ 2147483646 w 318"/>
              <a:gd name="T9" fmla="*/ 0 h 426"/>
              <a:gd name="T10" fmla="*/ 2147483646 w 318"/>
              <a:gd name="T11" fmla="*/ 2147483646 h 426"/>
              <a:gd name="T12" fmla="*/ 2147483646 w 318"/>
              <a:gd name="T13" fmla="*/ 2147483646 h 426"/>
              <a:gd name="T14" fmla="*/ 2147483646 w 318"/>
              <a:gd name="T15" fmla="*/ 2147483646 h 426"/>
              <a:gd name="T16" fmla="*/ 2147483646 w 318"/>
              <a:gd name="T17" fmla="*/ 2147483646 h 426"/>
              <a:gd name="T18" fmla="*/ 2147483646 w 318"/>
              <a:gd name="T19" fmla="*/ 2147483646 h 426"/>
              <a:gd name="T20" fmla="*/ 2147483646 w 318"/>
              <a:gd name="T21" fmla="*/ 2147483646 h 426"/>
              <a:gd name="T22" fmla="*/ 2147483646 w 318"/>
              <a:gd name="T23" fmla="*/ 2147483646 h 426"/>
              <a:gd name="T24" fmla="*/ 2147483646 w 318"/>
              <a:gd name="T25" fmla="*/ 2147483646 h 426"/>
              <a:gd name="T26" fmla="*/ 0 w 318"/>
              <a:gd name="T27" fmla="*/ 2147483646 h 426"/>
              <a:gd name="T28" fmla="*/ 0 w 318"/>
              <a:gd name="T29" fmla="*/ 2147483646 h 4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8" h="426">
                <a:moveTo>
                  <a:pt x="0" y="263"/>
                </a:moveTo>
                <a:lnTo>
                  <a:pt x="0" y="263"/>
                </a:lnTo>
                <a:lnTo>
                  <a:pt x="29" y="172"/>
                </a:lnTo>
                <a:lnTo>
                  <a:pt x="68" y="108"/>
                </a:lnTo>
                <a:lnTo>
                  <a:pt x="68" y="0"/>
                </a:lnTo>
                <a:lnTo>
                  <a:pt x="196" y="15"/>
                </a:lnTo>
                <a:lnTo>
                  <a:pt x="204" y="87"/>
                </a:lnTo>
                <a:lnTo>
                  <a:pt x="317" y="154"/>
                </a:lnTo>
                <a:lnTo>
                  <a:pt x="311" y="243"/>
                </a:lnTo>
                <a:lnTo>
                  <a:pt x="225" y="416"/>
                </a:lnTo>
                <a:lnTo>
                  <a:pt x="188" y="425"/>
                </a:lnTo>
                <a:lnTo>
                  <a:pt x="95" y="346"/>
                </a:lnTo>
                <a:lnTo>
                  <a:pt x="66" y="266"/>
                </a:lnTo>
                <a:lnTo>
                  <a:pt x="0" y="263"/>
                </a:lnTo>
              </a:path>
            </a:pathLst>
          </a:custGeom>
          <a:solidFill>
            <a:srgbClr val="47FFFF"/>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2075" name="Freeform 27"/>
          <p:cNvSpPr>
            <a:spLocks/>
          </p:cNvSpPr>
          <p:nvPr/>
        </p:nvSpPr>
        <p:spPr bwMode="auto">
          <a:xfrm rot="235738">
            <a:off x="3772181" y="5083269"/>
            <a:ext cx="529478" cy="882463"/>
          </a:xfrm>
          <a:custGeom>
            <a:avLst/>
            <a:gdLst>
              <a:gd name="T0" fmla="*/ 0 w 308"/>
              <a:gd name="T1" fmla="*/ 2147483647 h 462"/>
              <a:gd name="T2" fmla="*/ 0 w 308"/>
              <a:gd name="T3" fmla="*/ 2147483647 h 462"/>
              <a:gd name="T4" fmla="*/ 2147483647 w 308"/>
              <a:gd name="T5" fmla="*/ 2147483647 h 462"/>
              <a:gd name="T6" fmla="*/ 2147483647 w 308"/>
              <a:gd name="T7" fmla="*/ 2147483647 h 462"/>
              <a:gd name="T8" fmla="*/ 2147483647 w 308"/>
              <a:gd name="T9" fmla="*/ 2147483647 h 462"/>
              <a:gd name="T10" fmla="*/ 2147483647 w 308"/>
              <a:gd name="T11" fmla="*/ 2147483647 h 462"/>
              <a:gd name="T12" fmla="*/ 2147483647 w 308"/>
              <a:gd name="T13" fmla="*/ 2147483647 h 462"/>
              <a:gd name="T14" fmla="*/ 2147483647 w 308"/>
              <a:gd name="T15" fmla="*/ 0 h 462"/>
              <a:gd name="T16" fmla="*/ 2147483647 w 308"/>
              <a:gd name="T17" fmla="*/ 2147483647 h 462"/>
              <a:gd name="T18" fmla="*/ 2147483647 w 308"/>
              <a:gd name="T19" fmla="*/ 2147483647 h 462"/>
              <a:gd name="T20" fmla="*/ 2147483647 w 308"/>
              <a:gd name="T21" fmla="*/ 2147483647 h 462"/>
              <a:gd name="T22" fmla="*/ 2147483647 w 308"/>
              <a:gd name="T23" fmla="*/ 2147483647 h 462"/>
              <a:gd name="T24" fmla="*/ 2147483647 w 308"/>
              <a:gd name="T25" fmla="*/ 2147483647 h 462"/>
              <a:gd name="T26" fmla="*/ 2147483647 w 308"/>
              <a:gd name="T27" fmla="*/ 2147483647 h 462"/>
              <a:gd name="T28" fmla="*/ 0 w 308"/>
              <a:gd name="T29" fmla="*/ 2147483647 h 462"/>
              <a:gd name="T30" fmla="*/ 0 w 308"/>
              <a:gd name="T31" fmla="*/ 2147483647 h 4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8" h="462">
                <a:moveTo>
                  <a:pt x="0" y="154"/>
                </a:moveTo>
                <a:lnTo>
                  <a:pt x="0" y="154"/>
                </a:lnTo>
                <a:lnTo>
                  <a:pt x="20" y="30"/>
                </a:lnTo>
                <a:lnTo>
                  <a:pt x="135" y="50"/>
                </a:lnTo>
                <a:lnTo>
                  <a:pt x="144" y="33"/>
                </a:lnTo>
                <a:lnTo>
                  <a:pt x="232" y="23"/>
                </a:lnTo>
                <a:lnTo>
                  <a:pt x="237" y="1"/>
                </a:lnTo>
                <a:lnTo>
                  <a:pt x="249" y="0"/>
                </a:lnTo>
                <a:lnTo>
                  <a:pt x="305" y="69"/>
                </a:lnTo>
                <a:lnTo>
                  <a:pt x="307" y="99"/>
                </a:lnTo>
                <a:lnTo>
                  <a:pt x="295" y="439"/>
                </a:lnTo>
                <a:lnTo>
                  <a:pt x="78" y="461"/>
                </a:lnTo>
                <a:lnTo>
                  <a:pt x="55" y="459"/>
                </a:lnTo>
                <a:lnTo>
                  <a:pt x="43" y="179"/>
                </a:lnTo>
                <a:lnTo>
                  <a:pt x="0" y="154"/>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lgn="ctr">
              <a:defRPr/>
            </a:pPr>
            <a:endParaRPr lang="en-US" sz="1588" dirty="0">
              <a:solidFill>
                <a:schemeClr val="accent1"/>
              </a:solidFill>
              <a:latin typeface="+mj-lt"/>
            </a:endParaRPr>
          </a:p>
        </p:txBody>
      </p:sp>
      <p:sp>
        <p:nvSpPr>
          <p:cNvPr id="4124" name="Freeform 28"/>
          <p:cNvSpPr>
            <a:spLocks/>
          </p:cNvSpPr>
          <p:nvPr/>
        </p:nvSpPr>
        <p:spPr bwMode="auto">
          <a:xfrm rot="235738">
            <a:off x="7649416" y="3360364"/>
            <a:ext cx="424422" cy="452437"/>
          </a:xfrm>
          <a:custGeom>
            <a:avLst/>
            <a:gdLst>
              <a:gd name="T0" fmla="*/ 0 w 248"/>
              <a:gd name="T1" fmla="*/ 2147483646 h 238"/>
              <a:gd name="T2" fmla="*/ 0 w 248"/>
              <a:gd name="T3" fmla="*/ 2147483646 h 238"/>
              <a:gd name="T4" fmla="*/ 2147483646 w 248"/>
              <a:gd name="T5" fmla="*/ 2147483646 h 238"/>
              <a:gd name="T6" fmla="*/ 2147483646 w 248"/>
              <a:gd name="T7" fmla="*/ 2147483646 h 238"/>
              <a:gd name="T8" fmla="*/ 2147483646 w 248"/>
              <a:gd name="T9" fmla="*/ 2147483646 h 238"/>
              <a:gd name="T10" fmla="*/ 2147483646 w 248"/>
              <a:gd name="T11" fmla="*/ 2147483646 h 238"/>
              <a:gd name="T12" fmla="*/ 2147483646 w 248"/>
              <a:gd name="T13" fmla="*/ 2147483646 h 238"/>
              <a:gd name="T14" fmla="*/ 2147483646 w 248"/>
              <a:gd name="T15" fmla="*/ 2147483646 h 238"/>
              <a:gd name="T16" fmla="*/ 2147483646 w 248"/>
              <a:gd name="T17" fmla="*/ 2147483646 h 238"/>
              <a:gd name="T18" fmla="*/ 2147483646 w 248"/>
              <a:gd name="T19" fmla="*/ 2147483646 h 238"/>
              <a:gd name="T20" fmla="*/ 2147483646 w 248"/>
              <a:gd name="T21" fmla="*/ 0 h 238"/>
              <a:gd name="T22" fmla="*/ 2147483646 w 248"/>
              <a:gd name="T23" fmla="*/ 2147483646 h 238"/>
              <a:gd name="T24" fmla="*/ 2147483646 w 248"/>
              <a:gd name="T25" fmla="*/ 2147483646 h 238"/>
              <a:gd name="T26" fmla="*/ 0 w 248"/>
              <a:gd name="T27" fmla="*/ 2147483646 h 238"/>
              <a:gd name="T28" fmla="*/ 0 w 248"/>
              <a:gd name="T29" fmla="*/ 2147483646 h 2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8" h="238">
                <a:moveTo>
                  <a:pt x="0" y="204"/>
                </a:moveTo>
                <a:lnTo>
                  <a:pt x="0" y="204"/>
                </a:lnTo>
                <a:lnTo>
                  <a:pt x="5" y="220"/>
                </a:lnTo>
                <a:lnTo>
                  <a:pt x="48" y="184"/>
                </a:lnTo>
                <a:lnTo>
                  <a:pt x="68" y="218"/>
                </a:lnTo>
                <a:lnTo>
                  <a:pt x="176" y="234"/>
                </a:lnTo>
                <a:lnTo>
                  <a:pt x="226" y="237"/>
                </a:lnTo>
                <a:lnTo>
                  <a:pt x="216" y="208"/>
                </a:lnTo>
                <a:lnTo>
                  <a:pt x="228" y="153"/>
                </a:lnTo>
                <a:lnTo>
                  <a:pt x="247" y="146"/>
                </a:lnTo>
                <a:lnTo>
                  <a:pt x="152" y="0"/>
                </a:lnTo>
                <a:lnTo>
                  <a:pt x="31" y="68"/>
                </a:lnTo>
                <a:lnTo>
                  <a:pt x="5" y="120"/>
                </a:lnTo>
                <a:lnTo>
                  <a:pt x="0" y="204"/>
                </a:lnTo>
              </a:path>
            </a:pathLst>
          </a:custGeom>
          <a:solidFill>
            <a:srgbClr val="C43C3C"/>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25" name="Freeform 29"/>
          <p:cNvSpPr>
            <a:spLocks/>
          </p:cNvSpPr>
          <p:nvPr/>
        </p:nvSpPr>
        <p:spPr bwMode="auto">
          <a:xfrm rot="235738">
            <a:off x="8118662" y="4594412"/>
            <a:ext cx="554691" cy="616324"/>
          </a:xfrm>
          <a:custGeom>
            <a:avLst/>
            <a:gdLst>
              <a:gd name="T0" fmla="*/ 0 w 323"/>
              <a:gd name="T1" fmla="*/ 2147483646 h 322"/>
              <a:gd name="T2" fmla="*/ 0 w 323"/>
              <a:gd name="T3" fmla="*/ 2147483646 h 322"/>
              <a:gd name="T4" fmla="*/ 2147483646 w 323"/>
              <a:gd name="T5" fmla="*/ 2147483646 h 322"/>
              <a:gd name="T6" fmla="*/ 2147483646 w 323"/>
              <a:gd name="T7" fmla="*/ 2147483646 h 322"/>
              <a:gd name="T8" fmla="*/ 2147483646 w 323"/>
              <a:gd name="T9" fmla="*/ 2147483646 h 322"/>
              <a:gd name="T10" fmla="*/ 2147483646 w 323"/>
              <a:gd name="T11" fmla="*/ 0 h 322"/>
              <a:gd name="T12" fmla="*/ 2147483646 w 323"/>
              <a:gd name="T13" fmla="*/ 2147483646 h 322"/>
              <a:gd name="T14" fmla="*/ 2147483646 w 323"/>
              <a:gd name="T15" fmla="*/ 2147483646 h 322"/>
              <a:gd name="T16" fmla="*/ 2147483646 w 323"/>
              <a:gd name="T17" fmla="*/ 2147483646 h 322"/>
              <a:gd name="T18" fmla="*/ 2147483646 w 323"/>
              <a:gd name="T19" fmla="*/ 2147483646 h 322"/>
              <a:gd name="T20" fmla="*/ 2147483646 w 323"/>
              <a:gd name="T21" fmla="*/ 2147483646 h 322"/>
              <a:gd name="T22" fmla="*/ 2147483646 w 323"/>
              <a:gd name="T23" fmla="*/ 2147483646 h 322"/>
              <a:gd name="T24" fmla="*/ 2147483646 w 323"/>
              <a:gd name="T25" fmla="*/ 2147483646 h 322"/>
              <a:gd name="T26" fmla="*/ 2147483646 w 323"/>
              <a:gd name="T27" fmla="*/ 2147483646 h 322"/>
              <a:gd name="T28" fmla="*/ 2147483646 w 323"/>
              <a:gd name="T29" fmla="*/ 2147483646 h 322"/>
              <a:gd name="T30" fmla="*/ 2147483646 w 323"/>
              <a:gd name="T31" fmla="*/ 2147483646 h 322"/>
              <a:gd name="T32" fmla="*/ 2147483646 w 323"/>
              <a:gd name="T33" fmla="*/ 2147483646 h 322"/>
              <a:gd name="T34" fmla="*/ 2147483646 w 323"/>
              <a:gd name="T35" fmla="*/ 2147483646 h 322"/>
              <a:gd name="T36" fmla="*/ 2147483646 w 323"/>
              <a:gd name="T37" fmla="*/ 2147483646 h 322"/>
              <a:gd name="T38" fmla="*/ 2147483646 w 323"/>
              <a:gd name="T39" fmla="*/ 2147483646 h 322"/>
              <a:gd name="T40" fmla="*/ 2147483646 w 323"/>
              <a:gd name="T41" fmla="*/ 2147483646 h 322"/>
              <a:gd name="T42" fmla="*/ 0 w 323"/>
              <a:gd name="T43" fmla="*/ 2147483646 h 322"/>
              <a:gd name="T44" fmla="*/ 0 w 323"/>
              <a:gd name="T45" fmla="*/ 2147483646 h 3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3" h="322">
                <a:moveTo>
                  <a:pt x="0" y="177"/>
                </a:moveTo>
                <a:lnTo>
                  <a:pt x="0" y="177"/>
                </a:lnTo>
                <a:lnTo>
                  <a:pt x="1" y="94"/>
                </a:lnTo>
                <a:lnTo>
                  <a:pt x="31" y="80"/>
                </a:lnTo>
                <a:lnTo>
                  <a:pt x="99" y="4"/>
                </a:lnTo>
                <a:lnTo>
                  <a:pt x="203" y="0"/>
                </a:lnTo>
                <a:lnTo>
                  <a:pt x="214" y="8"/>
                </a:lnTo>
                <a:lnTo>
                  <a:pt x="224" y="37"/>
                </a:lnTo>
                <a:lnTo>
                  <a:pt x="287" y="54"/>
                </a:lnTo>
                <a:lnTo>
                  <a:pt x="309" y="66"/>
                </a:lnTo>
                <a:lnTo>
                  <a:pt x="322" y="94"/>
                </a:lnTo>
                <a:lnTo>
                  <a:pt x="284" y="192"/>
                </a:lnTo>
                <a:lnTo>
                  <a:pt x="299" y="213"/>
                </a:lnTo>
                <a:lnTo>
                  <a:pt x="312" y="312"/>
                </a:lnTo>
                <a:lnTo>
                  <a:pt x="282" y="321"/>
                </a:lnTo>
                <a:lnTo>
                  <a:pt x="178" y="289"/>
                </a:lnTo>
                <a:lnTo>
                  <a:pt x="166" y="271"/>
                </a:lnTo>
                <a:lnTo>
                  <a:pt x="63" y="289"/>
                </a:lnTo>
                <a:lnTo>
                  <a:pt x="83" y="262"/>
                </a:lnTo>
                <a:lnTo>
                  <a:pt x="79" y="222"/>
                </a:lnTo>
                <a:lnTo>
                  <a:pt x="47" y="192"/>
                </a:lnTo>
                <a:lnTo>
                  <a:pt x="0" y="177"/>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26" name="Freeform 30"/>
          <p:cNvSpPr>
            <a:spLocks/>
          </p:cNvSpPr>
          <p:nvPr/>
        </p:nvSpPr>
        <p:spPr bwMode="auto">
          <a:xfrm rot="235738">
            <a:off x="6624078" y="5436254"/>
            <a:ext cx="385202" cy="449636"/>
          </a:xfrm>
          <a:custGeom>
            <a:avLst/>
            <a:gdLst>
              <a:gd name="T0" fmla="*/ 0 w 224"/>
              <a:gd name="T1" fmla="*/ 2147483646 h 235"/>
              <a:gd name="T2" fmla="*/ 0 w 224"/>
              <a:gd name="T3" fmla="*/ 2147483646 h 235"/>
              <a:gd name="T4" fmla="*/ 2147483646 w 224"/>
              <a:gd name="T5" fmla="*/ 2147483646 h 235"/>
              <a:gd name="T6" fmla="*/ 2147483646 w 224"/>
              <a:gd name="T7" fmla="*/ 2147483646 h 235"/>
              <a:gd name="T8" fmla="*/ 2147483646 w 224"/>
              <a:gd name="T9" fmla="*/ 2147483646 h 235"/>
              <a:gd name="T10" fmla="*/ 2147483646 w 224"/>
              <a:gd name="T11" fmla="*/ 2147483646 h 235"/>
              <a:gd name="T12" fmla="*/ 2147483646 w 224"/>
              <a:gd name="T13" fmla="*/ 2147483646 h 235"/>
              <a:gd name="T14" fmla="*/ 2147483646 w 224"/>
              <a:gd name="T15" fmla="*/ 2147483646 h 235"/>
              <a:gd name="T16" fmla="*/ 2147483646 w 224"/>
              <a:gd name="T17" fmla="*/ 0 h 235"/>
              <a:gd name="T18" fmla="*/ 2147483646 w 224"/>
              <a:gd name="T19" fmla="*/ 2147483646 h 235"/>
              <a:gd name="T20" fmla="*/ 0 w 224"/>
              <a:gd name="T21" fmla="*/ 2147483646 h 235"/>
              <a:gd name="T22" fmla="*/ 0 w 224"/>
              <a:gd name="T23" fmla="*/ 2147483646 h 2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4" h="235">
                <a:moveTo>
                  <a:pt x="0" y="234"/>
                </a:moveTo>
                <a:lnTo>
                  <a:pt x="0" y="234"/>
                </a:lnTo>
                <a:lnTo>
                  <a:pt x="7" y="233"/>
                </a:lnTo>
                <a:lnTo>
                  <a:pt x="223" y="215"/>
                </a:lnTo>
                <a:lnTo>
                  <a:pt x="171" y="137"/>
                </a:lnTo>
                <a:lnTo>
                  <a:pt x="175" y="102"/>
                </a:lnTo>
                <a:lnTo>
                  <a:pt x="136" y="23"/>
                </a:lnTo>
                <a:lnTo>
                  <a:pt x="108" y="51"/>
                </a:lnTo>
                <a:lnTo>
                  <a:pt x="36" y="0"/>
                </a:lnTo>
                <a:lnTo>
                  <a:pt x="28" y="39"/>
                </a:lnTo>
                <a:lnTo>
                  <a:pt x="0" y="234"/>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27" name="Freeform 31"/>
          <p:cNvSpPr>
            <a:spLocks/>
          </p:cNvSpPr>
          <p:nvPr/>
        </p:nvSpPr>
        <p:spPr bwMode="auto">
          <a:xfrm rot="235738">
            <a:off x="3019985" y="4479552"/>
            <a:ext cx="668151" cy="691963"/>
          </a:xfrm>
          <a:custGeom>
            <a:avLst/>
            <a:gdLst>
              <a:gd name="T0" fmla="*/ 0 w 388"/>
              <a:gd name="T1" fmla="*/ 2147483646 h 362"/>
              <a:gd name="T2" fmla="*/ 0 w 388"/>
              <a:gd name="T3" fmla="*/ 2147483646 h 362"/>
              <a:gd name="T4" fmla="*/ 2147483646 w 388"/>
              <a:gd name="T5" fmla="*/ 2147483646 h 362"/>
              <a:gd name="T6" fmla="*/ 2147483646 w 388"/>
              <a:gd name="T7" fmla="*/ 2147483646 h 362"/>
              <a:gd name="T8" fmla="*/ 2147483646 w 388"/>
              <a:gd name="T9" fmla="*/ 2147483646 h 362"/>
              <a:gd name="T10" fmla="*/ 2147483646 w 388"/>
              <a:gd name="T11" fmla="*/ 2147483646 h 362"/>
              <a:gd name="T12" fmla="*/ 2147483646 w 388"/>
              <a:gd name="T13" fmla="*/ 2147483646 h 362"/>
              <a:gd name="T14" fmla="*/ 2147483646 w 388"/>
              <a:gd name="T15" fmla="*/ 2147483646 h 362"/>
              <a:gd name="T16" fmla="*/ 2147483646 w 388"/>
              <a:gd name="T17" fmla="*/ 2147483646 h 362"/>
              <a:gd name="T18" fmla="*/ 2147483646 w 388"/>
              <a:gd name="T19" fmla="*/ 2147483646 h 362"/>
              <a:gd name="T20" fmla="*/ 2147483646 w 388"/>
              <a:gd name="T21" fmla="*/ 2147483646 h 362"/>
              <a:gd name="T22" fmla="*/ 2147483646 w 388"/>
              <a:gd name="T23" fmla="*/ 2147483646 h 362"/>
              <a:gd name="T24" fmla="*/ 2147483646 w 388"/>
              <a:gd name="T25" fmla="*/ 2147483646 h 362"/>
              <a:gd name="T26" fmla="*/ 2147483646 w 388"/>
              <a:gd name="T27" fmla="*/ 2147483646 h 362"/>
              <a:gd name="T28" fmla="*/ 2147483646 w 388"/>
              <a:gd name="T29" fmla="*/ 2147483646 h 362"/>
              <a:gd name="T30" fmla="*/ 2147483646 w 388"/>
              <a:gd name="T31" fmla="*/ 2147483646 h 362"/>
              <a:gd name="T32" fmla="*/ 2147483646 w 388"/>
              <a:gd name="T33" fmla="*/ 2147483646 h 362"/>
              <a:gd name="T34" fmla="*/ 2147483646 w 388"/>
              <a:gd name="T35" fmla="*/ 2147483646 h 362"/>
              <a:gd name="T36" fmla="*/ 2147483646 w 388"/>
              <a:gd name="T37" fmla="*/ 0 h 362"/>
              <a:gd name="T38" fmla="*/ 2147483646 w 388"/>
              <a:gd name="T39" fmla="*/ 2147483646 h 362"/>
              <a:gd name="T40" fmla="*/ 2147483646 w 388"/>
              <a:gd name="T41" fmla="*/ 2147483646 h 362"/>
              <a:gd name="T42" fmla="*/ 2147483646 w 388"/>
              <a:gd name="T43" fmla="*/ 2147483646 h 362"/>
              <a:gd name="T44" fmla="*/ 0 w 388"/>
              <a:gd name="T45" fmla="*/ 2147483646 h 362"/>
              <a:gd name="T46" fmla="*/ 0 w 388"/>
              <a:gd name="T47" fmla="*/ 2147483646 h 3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8" h="362">
                <a:moveTo>
                  <a:pt x="0" y="111"/>
                </a:moveTo>
                <a:lnTo>
                  <a:pt x="0" y="111"/>
                </a:lnTo>
                <a:lnTo>
                  <a:pt x="17" y="140"/>
                </a:lnTo>
                <a:lnTo>
                  <a:pt x="53" y="151"/>
                </a:lnTo>
                <a:lnTo>
                  <a:pt x="56" y="190"/>
                </a:lnTo>
                <a:lnTo>
                  <a:pt x="116" y="254"/>
                </a:lnTo>
                <a:lnTo>
                  <a:pt x="129" y="288"/>
                </a:lnTo>
                <a:lnTo>
                  <a:pt x="127" y="361"/>
                </a:lnTo>
                <a:lnTo>
                  <a:pt x="209" y="316"/>
                </a:lnTo>
                <a:lnTo>
                  <a:pt x="213" y="276"/>
                </a:lnTo>
                <a:lnTo>
                  <a:pt x="387" y="130"/>
                </a:lnTo>
                <a:lnTo>
                  <a:pt x="351" y="128"/>
                </a:lnTo>
                <a:lnTo>
                  <a:pt x="349" y="99"/>
                </a:lnTo>
                <a:lnTo>
                  <a:pt x="315" y="111"/>
                </a:lnTo>
                <a:lnTo>
                  <a:pt x="303" y="102"/>
                </a:lnTo>
                <a:lnTo>
                  <a:pt x="286" y="78"/>
                </a:lnTo>
                <a:lnTo>
                  <a:pt x="295" y="50"/>
                </a:lnTo>
                <a:lnTo>
                  <a:pt x="266" y="61"/>
                </a:lnTo>
                <a:lnTo>
                  <a:pt x="233" y="0"/>
                </a:lnTo>
                <a:lnTo>
                  <a:pt x="209" y="27"/>
                </a:lnTo>
                <a:lnTo>
                  <a:pt x="190" y="28"/>
                </a:lnTo>
                <a:lnTo>
                  <a:pt x="169" y="54"/>
                </a:lnTo>
                <a:lnTo>
                  <a:pt x="0" y="111"/>
                </a:lnTo>
              </a:path>
            </a:pathLst>
          </a:custGeom>
          <a:solidFill>
            <a:srgbClr val="FFC000"/>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28" name="Freeform 32"/>
          <p:cNvSpPr>
            <a:spLocks/>
          </p:cNvSpPr>
          <p:nvPr/>
        </p:nvSpPr>
        <p:spPr bwMode="auto">
          <a:xfrm rot="235738">
            <a:off x="6238875" y="5369019"/>
            <a:ext cx="438431" cy="521074"/>
          </a:xfrm>
          <a:custGeom>
            <a:avLst/>
            <a:gdLst>
              <a:gd name="T0" fmla="*/ 0 w 255"/>
              <a:gd name="T1" fmla="*/ 2147483646 h 273"/>
              <a:gd name="T2" fmla="*/ 0 w 255"/>
              <a:gd name="T3" fmla="*/ 2147483646 h 273"/>
              <a:gd name="T4" fmla="*/ 2147483646 w 255"/>
              <a:gd name="T5" fmla="*/ 2147483646 h 273"/>
              <a:gd name="T6" fmla="*/ 2147483646 w 255"/>
              <a:gd name="T7" fmla="*/ 2147483646 h 273"/>
              <a:gd name="T8" fmla="*/ 2147483646 w 255"/>
              <a:gd name="T9" fmla="*/ 2147483646 h 273"/>
              <a:gd name="T10" fmla="*/ 2147483646 w 255"/>
              <a:gd name="T11" fmla="*/ 2147483646 h 273"/>
              <a:gd name="T12" fmla="*/ 2147483646 w 255"/>
              <a:gd name="T13" fmla="*/ 2147483646 h 273"/>
              <a:gd name="T14" fmla="*/ 2147483646 w 255"/>
              <a:gd name="T15" fmla="*/ 0 h 273"/>
              <a:gd name="T16" fmla="*/ 2147483646 w 255"/>
              <a:gd name="T17" fmla="*/ 0 h 273"/>
              <a:gd name="T18" fmla="*/ 2147483646 w 255"/>
              <a:gd name="T19" fmla="*/ 2147483646 h 273"/>
              <a:gd name="T20" fmla="*/ 2147483646 w 255"/>
              <a:gd name="T21" fmla="*/ 2147483646 h 273"/>
              <a:gd name="T22" fmla="*/ 2147483646 w 255"/>
              <a:gd name="T23" fmla="*/ 2147483646 h 273"/>
              <a:gd name="T24" fmla="*/ 2147483646 w 255"/>
              <a:gd name="T25" fmla="*/ 2147483646 h 273"/>
              <a:gd name="T26" fmla="*/ 2147483646 w 255"/>
              <a:gd name="T27" fmla="*/ 2147483646 h 273"/>
              <a:gd name="T28" fmla="*/ 2147483646 w 255"/>
              <a:gd name="T29" fmla="*/ 2147483646 h 273"/>
              <a:gd name="T30" fmla="*/ 2147483646 w 255"/>
              <a:gd name="T31" fmla="*/ 2147483646 h 273"/>
              <a:gd name="T32" fmla="*/ 0 w 255"/>
              <a:gd name="T33" fmla="*/ 2147483646 h 273"/>
              <a:gd name="T34" fmla="*/ 0 w 255"/>
              <a:gd name="T35" fmla="*/ 2147483646 h 2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5" h="273">
                <a:moveTo>
                  <a:pt x="0" y="108"/>
                </a:moveTo>
                <a:lnTo>
                  <a:pt x="0" y="108"/>
                </a:lnTo>
                <a:lnTo>
                  <a:pt x="1" y="54"/>
                </a:lnTo>
                <a:lnTo>
                  <a:pt x="13" y="52"/>
                </a:lnTo>
                <a:lnTo>
                  <a:pt x="11" y="68"/>
                </a:lnTo>
                <a:lnTo>
                  <a:pt x="22" y="72"/>
                </a:lnTo>
                <a:lnTo>
                  <a:pt x="59" y="52"/>
                </a:lnTo>
                <a:lnTo>
                  <a:pt x="81" y="0"/>
                </a:lnTo>
                <a:lnTo>
                  <a:pt x="232" y="0"/>
                </a:lnTo>
                <a:lnTo>
                  <a:pt x="218" y="16"/>
                </a:lnTo>
                <a:lnTo>
                  <a:pt x="254" y="61"/>
                </a:lnTo>
                <a:lnTo>
                  <a:pt x="226" y="256"/>
                </a:lnTo>
                <a:lnTo>
                  <a:pt x="121" y="272"/>
                </a:lnTo>
                <a:lnTo>
                  <a:pt x="69" y="214"/>
                </a:lnTo>
                <a:lnTo>
                  <a:pt x="76" y="184"/>
                </a:lnTo>
                <a:lnTo>
                  <a:pt x="2" y="132"/>
                </a:lnTo>
                <a:lnTo>
                  <a:pt x="0" y="108"/>
                </a:lnTo>
              </a:path>
            </a:pathLst>
          </a:custGeom>
          <a:solidFill>
            <a:srgbClr val="47FFFF"/>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29" name="Freeform 33"/>
          <p:cNvSpPr>
            <a:spLocks/>
          </p:cNvSpPr>
          <p:nvPr/>
        </p:nvSpPr>
        <p:spPr bwMode="auto">
          <a:xfrm rot="235738">
            <a:off x="4148978" y="3807199"/>
            <a:ext cx="663949" cy="620526"/>
          </a:xfrm>
          <a:custGeom>
            <a:avLst/>
            <a:gdLst>
              <a:gd name="T0" fmla="*/ 0 w 386"/>
              <a:gd name="T1" fmla="*/ 2147483646 h 325"/>
              <a:gd name="T2" fmla="*/ 0 w 386"/>
              <a:gd name="T3" fmla="*/ 2147483646 h 325"/>
              <a:gd name="T4" fmla="*/ 2147483646 w 386"/>
              <a:gd name="T5" fmla="*/ 2147483646 h 325"/>
              <a:gd name="T6" fmla="*/ 2147483646 w 386"/>
              <a:gd name="T7" fmla="*/ 2147483646 h 325"/>
              <a:gd name="T8" fmla="*/ 2147483646 w 386"/>
              <a:gd name="T9" fmla="*/ 2147483646 h 325"/>
              <a:gd name="T10" fmla="*/ 2147483646 w 386"/>
              <a:gd name="T11" fmla="*/ 2147483646 h 325"/>
              <a:gd name="T12" fmla="*/ 2147483646 w 386"/>
              <a:gd name="T13" fmla="*/ 2147483646 h 325"/>
              <a:gd name="T14" fmla="*/ 2147483646 w 386"/>
              <a:gd name="T15" fmla="*/ 2147483646 h 325"/>
              <a:gd name="T16" fmla="*/ 2147483646 w 386"/>
              <a:gd name="T17" fmla="*/ 2147483646 h 325"/>
              <a:gd name="T18" fmla="*/ 2147483646 w 386"/>
              <a:gd name="T19" fmla="*/ 2147483646 h 325"/>
              <a:gd name="T20" fmla="*/ 2147483646 w 386"/>
              <a:gd name="T21" fmla="*/ 2147483646 h 325"/>
              <a:gd name="T22" fmla="*/ 2147483646 w 386"/>
              <a:gd name="T23" fmla="*/ 0 h 325"/>
              <a:gd name="T24" fmla="*/ 2147483646 w 386"/>
              <a:gd name="T25" fmla="*/ 2147483646 h 325"/>
              <a:gd name="T26" fmla="*/ 2147483646 w 386"/>
              <a:gd name="T27" fmla="*/ 2147483646 h 325"/>
              <a:gd name="T28" fmla="*/ 2147483646 w 386"/>
              <a:gd name="T29" fmla="*/ 2147483646 h 325"/>
              <a:gd name="T30" fmla="*/ 2147483646 w 386"/>
              <a:gd name="T31" fmla="*/ 2147483646 h 325"/>
              <a:gd name="T32" fmla="*/ 2147483646 w 386"/>
              <a:gd name="T33" fmla="*/ 2147483646 h 325"/>
              <a:gd name="T34" fmla="*/ 2147483646 w 386"/>
              <a:gd name="T35" fmla="*/ 2147483646 h 325"/>
              <a:gd name="T36" fmla="*/ 2147483646 w 386"/>
              <a:gd name="T37" fmla="*/ 2147483646 h 325"/>
              <a:gd name="T38" fmla="*/ 2147483646 w 386"/>
              <a:gd name="T39" fmla="*/ 2147483646 h 325"/>
              <a:gd name="T40" fmla="*/ 2147483646 w 386"/>
              <a:gd name="T41" fmla="*/ 2147483646 h 325"/>
              <a:gd name="T42" fmla="*/ 2147483646 w 386"/>
              <a:gd name="T43" fmla="*/ 2147483646 h 325"/>
              <a:gd name="T44" fmla="*/ 2147483646 w 386"/>
              <a:gd name="T45" fmla="*/ 2147483646 h 325"/>
              <a:gd name="T46" fmla="*/ 2147483646 w 386"/>
              <a:gd name="T47" fmla="*/ 2147483646 h 325"/>
              <a:gd name="T48" fmla="*/ 2147483646 w 386"/>
              <a:gd name="T49" fmla="*/ 2147483646 h 325"/>
              <a:gd name="T50" fmla="*/ 2147483646 w 386"/>
              <a:gd name="T51" fmla="*/ 2147483646 h 325"/>
              <a:gd name="T52" fmla="*/ 0 w 386"/>
              <a:gd name="T53" fmla="*/ 2147483646 h 325"/>
              <a:gd name="T54" fmla="*/ 0 w 386"/>
              <a:gd name="T55" fmla="*/ 2147483646 h 3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86" h="325">
                <a:moveTo>
                  <a:pt x="0" y="243"/>
                </a:moveTo>
                <a:lnTo>
                  <a:pt x="0" y="243"/>
                </a:lnTo>
                <a:lnTo>
                  <a:pt x="14" y="187"/>
                </a:lnTo>
                <a:lnTo>
                  <a:pt x="77" y="168"/>
                </a:lnTo>
                <a:lnTo>
                  <a:pt x="81" y="154"/>
                </a:lnTo>
                <a:lnTo>
                  <a:pt x="44" y="127"/>
                </a:lnTo>
                <a:lnTo>
                  <a:pt x="52" y="52"/>
                </a:lnTo>
                <a:lnTo>
                  <a:pt x="101" y="82"/>
                </a:lnTo>
                <a:lnTo>
                  <a:pt x="149" y="92"/>
                </a:lnTo>
                <a:lnTo>
                  <a:pt x="193" y="129"/>
                </a:lnTo>
                <a:lnTo>
                  <a:pt x="234" y="25"/>
                </a:lnTo>
                <a:lnTo>
                  <a:pt x="261" y="0"/>
                </a:lnTo>
                <a:lnTo>
                  <a:pt x="269" y="33"/>
                </a:lnTo>
                <a:lnTo>
                  <a:pt x="310" y="24"/>
                </a:lnTo>
                <a:lnTo>
                  <a:pt x="323" y="38"/>
                </a:lnTo>
                <a:lnTo>
                  <a:pt x="316" y="73"/>
                </a:lnTo>
                <a:lnTo>
                  <a:pt x="341" y="75"/>
                </a:lnTo>
                <a:lnTo>
                  <a:pt x="380" y="120"/>
                </a:lnTo>
                <a:lnTo>
                  <a:pt x="380" y="161"/>
                </a:lnTo>
                <a:lnTo>
                  <a:pt x="360" y="187"/>
                </a:lnTo>
                <a:lnTo>
                  <a:pt x="385" y="209"/>
                </a:lnTo>
                <a:lnTo>
                  <a:pt x="375" y="225"/>
                </a:lnTo>
                <a:lnTo>
                  <a:pt x="321" y="265"/>
                </a:lnTo>
                <a:lnTo>
                  <a:pt x="301" y="262"/>
                </a:lnTo>
                <a:lnTo>
                  <a:pt x="246" y="324"/>
                </a:lnTo>
                <a:lnTo>
                  <a:pt x="202" y="324"/>
                </a:lnTo>
                <a:lnTo>
                  <a:pt x="0" y="243"/>
                </a:lnTo>
              </a:path>
            </a:pathLst>
          </a:custGeom>
          <a:solidFill>
            <a:srgbClr val="FFC000"/>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30" name="Freeform 34"/>
          <p:cNvSpPr>
            <a:spLocks/>
          </p:cNvSpPr>
          <p:nvPr/>
        </p:nvSpPr>
        <p:spPr bwMode="auto">
          <a:xfrm rot="235738">
            <a:off x="5231747" y="4747093"/>
            <a:ext cx="476250" cy="456640"/>
          </a:xfrm>
          <a:custGeom>
            <a:avLst/>
            <a:gdLst>
              <a:gd name="T0" fmla="*/ 0 w 277"/>
              <a:gd name="T1" fmla="*/ 2147483646 h 239"/>
              <a:gd name="T2" fmla="*/ 0 w 277"/>
              <a:gd name="T3" fmla="*/ 2147483646 h 239"/>
              <a:gd name="T4" fmla="*/ 2147483646 w 277"/>
              <a:gd name="T5" fmla="*/ 2147483646 h 239"/>
              <a:gd name="T6" fmla="*/ 2147483646 w 277"/>
              <a:gd name="T7" fmla="*/ 2147483646 h 239"/>
              <a:gd name="T8" fmla="*/ 2147483646 w 277"/>
              <a:gd name="T9" fmla="*/ 2147483646 h 239"/>
              <a:gd name="T10" fmla="*/ 2147483646 w 277"/>
              <a:gd name="T11" fmla="*/ 2147483646 h 239"/>
              <a:gd name="T12" fmla="*/ 2147483646 w 277"/>
              <a:gd name="T13" fmla="*/ 2147483646 h 239"/>
              <a:gd name="T14" fmla="*/ 2147483646 w 277"/>
              <a:gd name="T15" fmla="*/ 2147483646 h 239"/>
              <a:gd name="T16" fmla="*/ 2147483646 w 277"/>
              <a:gd name="T17" fmla="*/ 2147483646 h 239"/>
              <a:gd name="T18" fmla="*/ 2147483646 w 277"/>
              <a:gd name="T19" fmla="*/ 2147483646 h 239"/>
              <a:gd name="T20" fmla="*/ 2147483646 w 277"/>
              <a:gd name="T21" fmla="*/ 0 h 239"/>
              <a:gd name="T22" fmla="*/ 0 w 277"/>
              <a:gd name="T23" fmla="*/ 2147483646 h 239"/>
              <a:gd name="T24" fmla="*/ 0 w 277"/>
              <a:gd name="T25" fmla="*/ 2147483646 h 2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7" h="239">
                <a:moveTo>
                  <a:pt x="0" y="30"/>
                </a:moveTo>
                <a:lnTo>
                  <a:pt x="0" y="30"/>
                </a:lnTo>
                <a:lnTo>
                  <a:pt x="54" y="157"/>
                </a:lnTo>
                <a:lnTo>
                  <a:pt x="134" y="227"/>
                </a:lnTo>
                <a:lnTo>
                  <a:pt x="169" y="199"/>
                </a:lnTo>
                <a:lnTo>
                  <a:pt x="196" y="225"/>
                </a:lnTo>
                <a:lnTo>
                  <a:pt x="248" y="231"/>
                </a:lnTo>
                <a:lnTo>
                  <a:pt x="268" y="238"/>
                </a:lnTo>
                <a:lnTo>
                  <a:pt x="276" y="135"/>
                </a:lnTo>
                <a:lnTo>
                  <a:pt x="276" y="95"/>
                </a:lnTo>
                <a:lnTo>
                  <a:pt x="192" y="0"/>
                </a:lnTo>
                <a:lnTo>
                  <a:pt x="0" y="30"/>
                </a:lnTo>
              </a:path>
            </a:pathLst>
          </a:custGeom>
          <a:solidFill>
            <a:srgbClr val="47FFFF"/>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31" name="Freeform 35"/>
          <p:cNvSpPr>
            <a:spLocks/>
          </p:cNvSpPr>
          <p:nvPr/>
        </p:nvSpPr>
        <p:spPr bwMode="auto">
          <a:xfrm rot="235738">
            <a:off x="8821831" y="3069011"/>
            <a:ext cx="456640" cy="414618"/>
          </a:xfrm>
          <a:custGeom>
            <a:avLst/>
            <a:gdLst>
              <a:gd name="T0" fmla="*/ 0 w 265"/>
              <a:gd name="T1" fmla="*/ 2147483646 h 217"/>
              <a:gd name="T2" fmla="*/ 0 w 265"/>
              <a:gd name="T3" fmla="*/ 2147483646 h 217"/>
              <a:gd name="T4" fmla="*/ 2147483646 w 265"/>
              <a:gd name="T5" fmla="*/ 2147483646 h 217"/>
              <a:gd name="T6" fmla="*/ 2147483646 w 265"/>
              <a:gd name="T7" fmla="*/ 2147483646 h 217"/>
              <a:gd name="T8" fmla="*/ 2147483646 w 265"/>
              <a:gd name="T9" fmla="*/ 2147483646 h 217"/>
              <a:gd name="T10" fmla="*/ 2147483646 w 265"/>
              <a:gd name="T11" fmla="*/ 2147483646 h 217"/>
              <a:gd name="T12" fmla="*/ 2147483646 w 265"/>
              <a:gd name="T13" fmla="*/ 0 h 217"/>
              <a:gd name="T14" fmla="*/ 2147483646 w 265"/>
              <a:gd name="T15" fmla="*/ 2147483646 h 217"/>
              <a:gd name="T16" fmla="*/ 2147483646 w 265"/>
              <a:gd name="T17" fmla="*/ 2147483646 h 217"/>
              <a:gd name="T18" fmla="*/ 2147483646 w 265"/>
              <a:gd name="T19" fmla="*/ 2147483646 h 217"/>
              <a:gd name="T20" fmla="*/ 2147483646 w 265"/>
              <a:gd name="T21" fmla="*/ 2147483646 h 217"/>
              <a:gd name="T22" fmla="*/ 2147483646 w 265"/>
              <a:gd name="T23" fmla="*/ 2147483646 h 217"/>
              <a:gd name="T24" fmla="*/ 2147483646 w 265"/>
              <a:gd name="T25" fmla="*/ 2147483646 h 217"/>
              <a:gd name="T26" fmla="*/ 2147483646 w 265"/>
              <a:gd name="T27" fmla="*/ 2147483646 h 217"/>
              <a:gd name="T28" fmla="*/ 2147483646 w 265"/>
              <a:gd name="T29" fmla="*/ 2147483646 h 217"/>
              <a:gd name="T30" fmla="*/ 2147483646 w 265"/>
              <a:gd name="T31" fmla="*/ 2147483646 h 217"/>
              <a:gd name="T32" fmla="*/ 2147483646 w 265"/>
              <a:gd name="T33" fmla="*/ 2147483646 h 217"/>
              <a:gd name="T34" fmla="*/ 0 w 265"/>
              <a:gd name="T35" fmla="*/ 2147483646 h 217"/>
              <a:gd name="T36" fmla="*/ 0 w 265"/>
              <a:gd name="T37" fmla="*/ 214748364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5" h="217">
                <a:moveTo>
                  <a:pt x="0" y="191"/>
                </a:moveTo>
                <a:lnTo>
                  <a:pt x="0" y="191"/>
                </a:lnTo>
                <a:lnTo>
                  <a:pt x="3" y="165"/>
                </a:lnTo>
                <a:lnTo>
                  <a:pt x="49" y="104"/>
                </a:lnTo>
                <a:lnTo>
                  <a:pt x="33" y="92"/>
                </a:lnTo>
                <a:lnTo>
                  <a:pt x="27" y="53"/>
                </a:lnTo>
                <a:lnTo>
                  <a:pt x="64" y="0"/>
                </a:lnTo>
                <a:lnTo>
                  <a:pt x="83" y="6"/>
                </a:lnTo>
                <a:lnTo>
                  <a:pt x="89" y="20"/>
                </a:lnTo>
                <a:lnTo>
                  <a:pt x="131" y="20"/>
                </a:lnTo>
                <a:lnTo>
                  <a:pt x="155" y="57"/>
                </a:lnTo>
                <a:lnTo>
                  <a:pt x="164" y="45"/>
                </a:lnTo>
                <a:lnTo>
                  <a:pt x="194" y="41"/>
                </a:lnTo>
                <a:lnTo>
                  <a:pt x="245" y="49"/>
                </a:lnTo>
                <a:lnTo>
                  <a:pt x="264" y="107"/>
                </a:lnTo>
                <a:lnTo>
                  <a:pt x="187" y="216"/>
                </a:lnTo>
                <a:lnTo>
                  <a:pt x="9" y="199"/>
                </a:lnTo>
                <a:lnTo>
                  <a:pt x="0" y="191"/>
                </a:lnTo>
              </a:path>
            </a:pathLst>
          </a:custGeom>
          <a:solidFill>
            <a:srgbClr val="C43C3C"/>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32" name="Freeform 36"/>
          <p:cNvSpPr>
            <a:spLocks/>
          </p:cNvSpPr>
          <p:nvPr/>
        </p:nvSpPr>
        <p:spPr bwMode="auto">
          <a:xfrm rot="235738">
            <a:off x="7893144" y="3798794"/>
            <a:ext cx="451037" cy="486056"/>
          </a:xfrm>
          <a:custGeom>
            <a:avLst/>
            <a:gdLst>
              <a:gd name="T0" fmla="*/ 0 w 262"/>
              <a:gd name="T1" fmla="*/ 2147483646 h 254"/>
              <a:gd name="T2" fmla="*/ 0 w 262"/>
              <a:gd name="T3" fmla="*/ 2147483646 h 254"/>
              <a:gd name="T4" fmla="*/ 2147483646 w 262"/>
              <a:gd name="T5" fmla="*/ 2147483646 h 254"/>
              <a:gd name="T6" fmla="*/ 2147483646 w 262"/>
              <a:gd name="T7" fmla="*/ 2147483646 h 254"/>
              <a:gd name="T8" fmla="*/ 2147483646 w 262"/>
              <a:gd name="T9" fmla="*/ 0 h 254"/>
              <a:gd name="T10" fmla="*/ 2147483646 w 262"/>
              <a:gd name="T11" fmla="*/ 2147483646 h 254"/>
              <a:gd name="T12" fmla="*/ 2147483646 w 262"/>
              <a:gd name="T13" fmla="*/ 2147483646 h 254"/>
              <a:gd name="T14" fmla="*/ 2147483646 w 262"/>
              <a:gd name="T15" fmla="*/ 2147483646 h 254"/>
              <a:gd name="T16" fmla="*/ 2147483646 w 262"/>
              <a:gd name="T17" fmla="*/ 2147483646 h 254"/>
              <a:gd name="T18" fmla="*/ 2147483646 w 262"/>
              <a:gd name="T19" fmla="*/ 2147483646 h 254"/>
              <a:gd name="T20" fmla="*/ 2147483646 w 262"/>
              <a:gd name="T21" fmla="*/ 2147483646 h 254"/>
              <a:gd name="T22" fmla="*/ 2147483646 w 262"/>
              <a:gd name="T23" fmla="*/ 2147483646 h 254"/>
              <a:gd name="T24" fmla="*/ 2147483646 w 262"/>
              <a:gd name="T25" fmla="*/ 2147483646 h 254"/>
              <a:gd name="T26" fmla="*/ 2147483646 w 262"/>
              <a:gd name="T27" fmla="*/ 2147483646 h 254"/>
              <a:gd name="T28" fmla="*/ 2147483646 w 262"/>
              <a:gd name="T29" fmla="*/ 2147483646 h 254"/>
              <a:gd name="T30" fmla="*/ 2147483646 w 262"/>
              <a:gd name="T31" fmla="*/ 2147483646 h 254"/>
              <a:gd name="T32" fmla="*/ 2147483646 w 262"/>
              <a:gd name="T33" fmla="*/ 2147483646 h 254"/>
              <a:gd name="T34" fmla="*/ 2147483646 w 262"/>
              <a:gd name="T35" fmla="*/ 2147483646 h 254"/>
              <a:gd name="T36" fmla="*/ 2147483646 w 262"/>
              <a:gd name="T37" fmla="*/ 2147483646 h 254"/>
              <a:gd name="T38" fmla="*/ 2147483646 w 262"/>
              <a:gd name="T39" fmla="*/ 2147483646 h 254"/>
              <a:gd name="T40" fmla="*/ 2147483646 w 262"/>
              <a:gd name="T41" fmla="*/ 2147483646 h 254"/>
              <a:gd name="T42" fmla="*/ 2147483646 w 262"/>
              <a:gd name="T43" fmla="*/ 2147483646 h 254"/>
              <a:gd name="T44" fmla="*/ 2147483646 w 262"/>
              <a:gd name="T45" fmla="*/ 2147483646 h 254"/>
              <a:gd name="T46" fmla="*/ 2147483646 w 262"/>
              <a:gd name="T47" fmla="*/ 2147483646 h 254"/>
              <a:gd name="T48" fmla="*/ 0 w 262"/>
              <a:gd name="T49" fmla="*/ 2147483646 h 254"/>
              <a:gd name="T50" fmla="*/ 0 w 262"/>
              <a:gd name="T51" fmla="*/ 2147483646 h 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2" h="254">
                <a:moveTo>
                  <a:pt x="0" y="35"/>
                </a:moveTo>
                <a:lnTo>
                  <a:pt x="0" y="35"/>
                </a:lnTo>
                <a:lnTo>
                  <a:pt x="17" y="14"/>
                </a:lnTo>
                <a:lnTo>
                  <a:pt x="67" y="17"/>
                </a:lnTo>
                <a:lnTo>
                  <a:pt x="93" y="0"/>
                </a:lnTo>
                <a:lnTo>
                  <a:pt x="105" y="31"/>
                </a:lnTo>
                <a:lnTo>
                  <a:pt x="139" y="58"/>
                </a:lnTo>
                <a:lnTo>
                  <a:pt x="243" y="64"/>
                </a:lnTo>
                <a:lnTo>
                  <a:pt x="255" y="72"/>
                </a:lnTo>
                <a:lnTo>
                  <a:pt x="261" y="88"/>
                </a:lnTo>
                <a:lnTo>
                  <a:pt x="210" y="143"/>
                </a:lnTo>
                <a:lnTo>
                  <a:pt x="217" y="162"/>
                </a:lnTo>
                <a:lnTo>
                  <a:pt x="191" y="174"/>
                </a:lnTo>
                <a:lnTo>
                  <a:pt x="187" y="239"/>
                </a:lnTo>
                <a:lnTo>
                  <a:pt x="146" y="239"/>
                </a:lnTo>
                <a:lnTo>
                  <a:pt x="120" y="223"/>
                </a:lnTo>
                <a:lnTo>
                  <a:pt x="81" y="252"/>
                </a:lnTo>
                <a:lnTo>
                  <a:pt x="35" y="253"/>
                </a:lnTo>
                <a:lnTo>
                  <a:pt x="8" y="182"/>
                </a:lnTo>
                <a:lnTo>
                  <a:pt x="25" y="171"/>
                </a:lnTo>
                <a:lnTo>
                  <a:pt x="29" y="150"/>
                </a:lnTo>
                <a:lnTo>
                  <a:pt x="31" y="90"/>
                </a:lnTo>
                <a:lnTo>
                  <a:pt x="8" y="69"/>
                </a:lnTo>
                <a:lnTo>
                  <a:pt x="27" y="56"/>
                </a:lnTo>
                <a:lnTo>
                  <a:pt x="0" y="35"/>
                </a:lnTo>
              </a:path>
            </a:pathLst>
          </a:custGeom>
          <a:solidFill>
            <a:srgbClr val="C43C3C"/>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33" name="Freeform 37"/>
          <p:cNvSpPr>
            <a:spLocks/>
          </p:cNvSpPr>
          <p:nvPr/>
        </p:nvSpPr>
        <p:spPr bwMode="auto">
          <a:xfrm rot="235738">
            <a:off x="7272618" y="3238500"/>
            <a:ext cx="435629" cy="572901"/>
          </a:xfrm>
          <a:custGeom>
            <a:avLst/>
            <a:gdLst>
              <a:gd name="T0" fmla="*/ 0 w 253"/>
              <a:gd name="T1" fmla="*/ 2147483646 h 300"/>
              <a:gd name="T2" fmla="*/ 0 w 253"/>
              <a:gd name="T3" fmla="*/ 2147483646 h 300"/>
              <a:gd name="T4" fmla="*/ 2147483646 w 253"/>
              <a:gd name="T5" fmla="*/ 2147483646 h 300"/>
              <a:gd name="T6" fmla="*/ 2147483646 w 253"/>
              <a:gd name="T7" fmla="*/ 2147483646 h 300"/>
              <a:gd name="T8" fmla="*/ 2147483646 w 253"/>
              <a:gd name="T9" fmla="*/ 0 h 300"/>
              <a:gd name="T10" fmla="*/ 2147483646 w 253"/>
              <a:gd name="T11" fmla="*/ 2147483646 h 300"/>
              <a:gd name="T12" fmla="*/ 2147483646 w 253"/>
              <a:gd name="T13" fmla="*/ 2147483646 h 300"/>
              <a:gd name="T14" fmla="*/ 2147483646 w 253"/>
              <a:gd name="T15" fmla="*/ 2147483646 h 300"/>
              <a:gd name="T16" fmla="*/ 2147483646 w 253"/>
              <a:gd name="T17" fmla="*/ 2147483646 h 300"/>
              <a:gd name="T18" fmla="*/ 2147483646 w 253"/>
              <a:gd name="T19" fmla="*/ 2147483646 h 300"/>
              <a:gd name="T20" fmla="*/ 2147483646 w 253"/>
              <a:gd name="T21" fmla="*/ 2147483646 h 300"/>
              <a:gd name="T22" fmla="*/ 2147483646 w 253"/>
              <a:gd name="T23" fmla="*/ 2147483646 h 300"/>
              <a:gd name="T24" fmla="*/ 2147483646 w 253"/>
              <a:gd name="T25" fmla="*/ 2147483646 h 300"/>
              <a:gd name="T26" fmla="*/ 2147483646 w 253"/>
              <a:gd name="T27" fmla="*/ 2147483646 h 300"/>
              <a:gd name="T28" fmla="*/ 0 w 253"/>
              <a:gd name="T29" fmla="*/ 2147483646 h 300"/>
              <a:gd name="T30" fmla="*/ 0 w 253"/>
              <a:gd name="T31" fmla="*/ 2147483646 h 3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3" h="300">
                <a:moveTo>
                  <a:pt x="0" y="191"/>
                </a:moveTo>
                <a:lnTo>
                  <a:pt x="0" y="191"/>
                </a:lnTo>
                <a:lnTo>
                  <a:pt x="11" y="105"/>
                </a:lnTo>
                <a:lnTo>
                  <a:pt x="15" y="86"/>
                </a:lnTo>
                <a:lnTo>
                  <a:pt x="157" y="0"/>
                </a:lnTo>
                <a:lnTo>
                  <a:pt x="190" y="21"/>
                </a:lnTo>
                <a:lnTo>
                  <a:pt x="195" y="89"/>
                </a:lnTo>
                <a:lnTo>
                  <a:pt x="252" y="117"/>
                </a:lnTo>
                <a:lnTo>
                  <a:pt x="226" y="169"/>
                </a:lnTo>
                <a:lnTo>
                  <a:pt x="221" y="253"/>
                </a:lnTo>
                <a:lnTo>
                  <a:pt x="199" y="257"/>
                </a:lnTo>
                <a:lnTo>
                  <a:pt x="211" y="299"/>
                </a:lnTo>
                <a:lnTo>
                  <a:pt x="164" y="295"/>
                </a:lnTo>
                <a:lnTo>
                  <a:pt x="131" y="241"/>
                </a:lnTo>
                <a:lnTo>
                  <a:pt x="0" y="191"/>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34" name="Freeform 38"/>
          <p:cNvSpPr>
            <a:spLocks/>
          </p:cNvSpPr>
          <p:nvPr/>
        </p:nvSpPr>
        <p:spPr bwMode="auto">
          <a:xfrm rot="235738">
            <a:off x="8038821" y="2662799"/>
            <a:ext cx="579904" cy="528077"/>
          </a:xfrm>
          <a:custGeom>
            <a:avLst/>
            <a:gdLst>
              <a:gd name="T0" fmla="*/ 0 w 338"/>
              <a:gd name="T1" fmla="*/ 2147483646 h 277"/>
              <a:gd name="T2" fmla="*/ 0 w 338"/>
              <a:gd name="T3" fmla="*/ 2147483646 h 277"/>
              <a:gd name="T4" fmla="*/ 2147483646 w 338"/>
              <a:gd name="T5" fmla="*/ 2147483646 h 277"/>
              <a:gd name="T6" fmla="*/ 2147483646 w 338"/>
              <a:gd name="T7" fmla="*/ 2147483646 h 277"/>
              <a:gd name="T8" fmla="*/ 2147483646 w 338"/>
              <a:gd name="T9" fmla="*/ 2147483646 h 277"/>
              <a:gd name="T10" fmla="*/ 2147483646 w 338"/>
              <a:gd name="T11" fmla="*/ 0 h 277"/>
              <a:gd name="T12" fmla="*/ 2147483646 w 338"/>
              <a:gd name="T13" fmla="*/ 2147483646 h 277"/>
              <a:gd name="T14" fmla="*/ 2147483646 w 338"/>
              <a:gd name="T15" fmla="*/ 2147483646 h 277"/>
              <a:gd name="T16" fmla="*/ 2147483646 w 338"/>
              <a:gd name="T17" fmla="*/ 2147483646 h 277"/>
              <a:gd name="T18" fmla="*/ 2147483646 w 338"/>
              <a:gd name="T19" fmla="*/ 2147483646 h 277"/>
              <a:gd name="T20" fmla="*/ 2147483646 w 338"/>
              <a:gd name="T21" fmla="*/ 2147483646 h 277"/>
              <a:gd name="T22" fmla="*/ 2147483646 w 338"/>
              <a:gd name="T23" fmla="*/ 2147483646 h 277"/>
              <a:gd name="T24" fmla="*/ 2147483646 w 338"/>
              <a:gd name="T25" fmla="*/ 2147483646 h 277"/>
              <a:gd name="T26" fmla="*/ 2147483646 w 338"/>
              <a:gd name="T27" fmla="*/ 2147483646 h 277"/>
              <a:gd name="T28" fmla="*/ 2147483646 w 338"/>
              <a:gd name="T29" fmla="*/ 2147483646 h 277"/>
              <a:gd name="T30" fmla="*/ 2147483646 w 338"/>
              <a:gd name="T31" fmla="*/ 2147483646 h 277"/>
              <a:gd name="T32" fmla="*/ 2147483646 w 338"/>
              <a:gd name="T33" fmla="*/ 2147483646 h 277"/>
              <a:gd name="T34" fmla="*/ 2147483646 w 338"/>
              <a:gd name="T35" fmla="*/ 2147483646 h 277"/>
              <a:gd name="T36" fmla="*/ 2147483646 w 338"/>
              <a:gd name="T37" fmla="*/ 2147483646 h 277"/>
              <a:gd name="T38" fmla="*/ 2147483646 w 338"/>
              <a:gd name="T39" fmla="*/ 2147483646 h 277"/>
              <a:gd name="T40" fmla="*/ 2147483646 w 338"/>
              <a:gd name="T41" fmla="*/ 2147483646 h 277"/>
              <a:gd name="T42" fmla="*/ 2147483646 w 338"/>
              <a:gd name="T43" fmla="*/ 2147483646 h 277"/>
              <a:gd name="T44" fmla="*/ 2147483646 w 338"/>
              <a:gd name="T45" fmla="*/ 2147483646 h 277"/>
              <a:gd name="T46" fmla="*/ 2147483646 w 338"/>
              <a:gd name="T47" fmla="*/ 2147483646 h 277"/>
              <a:gd name="T48" fmla="*/ 0 w 338"/>
              <a:gd name="T49" fmla="*/ 2147483646 h 277"/>
              <a:gd name="T50" fmla="*/ 0 w 338"/>
              <a:gd name="T51" fmla="*/ 2147483646 h 2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8" h="277">
                <a:moveTo>
                  <a:pt x="0" y="90"/>
                </a:moveTo>
                <a:lnTo>
                  <a:pt x="0" y="90"/>
                </a:lnTo>
                <a:lnTo>
                  <a:pt x="10" y="49"/>
                </a:lnTo>
                <a:lnTo>
                  <a:pt x="25" y="42"/>
                </a:lnTo>
                <a:lnTo>
                  <a:pt x="83" y="65"/>
                </a:lnTo>
                <a:lnTo>
                  <a:pt x="200" y="0"/>
                </a:lnTo>
                <a:lnTo>
                  <a:pt x="228" y="16"/>
                </a:lnTo>
                <a:lnTo>
                  <a:pt x="252" y="83"/>
                </a:lnTo>
                <a:lnTo>
                  <a:pt x="318" y="90"/>
                </a:lnTo>
                <a:lnTo>
                  <a:pt x="337" y="117"/>
                </a:lnTo>
                <a:lnTo>
                  <a:pt x="310" y="219"/>
                </a:lnTo>
                <a:lnTo>
                  <a:pt x="288" y="226"/>
                </a:lnTo>
                <a:lnTo>
                  <a:pt x="292" y="246"/>
                </a:lnTo>
                <a:lnTo>
                  <a:pt x="253" y="276"/>
                </a:lnTo>
                <a:lnTo>
                  <a:pt x="202" y="271"/>
                </a:lnTo>
                <a:lnTo>
                  <a:pt x="213" y="231"/>
                </a:lnTo>
                <a:lnTo>
                  <a:pt x="173" y="220"/>
                </a:lnTo>
                <a:lnTo>
                  <a:pt x="179" y="206"/>
                </a:lnTo>
                <a:lnTo>
                  <a:pt x="136" y="206"/>
                </a:lnTo>
                <a:lnTo>
                  <a:pt x="123" y="218"/>
                </a:lnTo>
                <a:lnTo>
                  <a:pt x="100" y="206"/>
                </a:lnTo>
                <a:lnTo>
                  <a:pt x="100" y="175"/>
                </a:lnTo>
                <a:lnTo>
                  <a:pt x="74" y="160"/>
                </a:lnTo>
                <a:lnTo>
                  <a:pt x="48" y="167"/>
                </a:lnTo>
                <a:lnTo>
                  <a:pt x="0" y="90"/>
                </a:lnTo>
              </a:path>
            </a:pathLst>
          </a:custGeom>
          <a:solidFill>
            <a:srgbClr val="C43C3C"/>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35" name="Freeform 39"/>
          <p:cNvSpPr>
            <a:spLocks/>
          </p:cNvSpPr>
          <p:nvPr/>
        </p:nvSpPr>
        <p:spPr bwMode="auto">
          <a:xfrm rot="235738">
            <a:off x="9229446" y="3843618"/>
            <a:ext cx="466444" cy="745191"/>
          </a:xfrm>
          <a:custGeom>
            <a:avLst/>
            <a:gdLst>
              <a:gd name="T0" fmla="*/ 0 w 270"/>
              <a:gd name="T1" fmla="*/ 2147483646 h 391"/>
              <a:gd name="T2" fmla="*/ 0 w 270"/>
              <a:gd name="T3" fmla="*/ 2147483646 h 391"/>
              <a:gd name="T4" fmla="*/ 2147483646 w 270"/>
              <a:gd name="T5" fmla="*/ 2147483646 h 391"/>
              <a:gd name="T6" fmla="*/ 2147483646 w 270"/>
              <a:gd name="T7" fmla="*/ 2147483646 h 391"/>
              <a:gd name="T8" fmla="*/ 2147483646 w 270"/>
              <a:gd name="T9" fmla="*/ 2147483646 h 391"/>
              <a:gd name="T10" fmla="*/ 2147483646 w 270"/>
              <a:gd name="T11" fmla="*/ 2147483646 h 391"/>
              <a:gd name="T12" fmla="*/ 2147483646 w 270"/>
              <a:gd name="T13" fmla="*/ 2147483646 h 391"/>
              <a:gd name="T14" fmla="*/ 2147483646 w 270"/>
              <a:gd name="T15" fmla="*/ 2147483646 h 391"/>
              <a:gd name="T16" fmla="*/ 2147483646 w 270"/>
              <a:gd name="T17" fmla="*/ 2147483646 h 391"/>
              <a:gd name="T18" fmla="*/ 2147483646 w 270"/>
              <a:gd name="T19" fmla="*/ 2147483646 h 391"/>
              <a:gd name="T20" fmla="*/ 2147483646 w 270"/>
              <a:gd name="T21" fmla="*/ 2147483646 h 391"/>
              <a:gd name="T22" fmla="*/ 2147483646 w 270"/>
              <a:gd name="T23" fmla="*/ 2147483646 h 391"/>
              <a:gd name="T24" fmla="*/ 2147483646 w 270"/>
              <a:gd name="T25" fmla="*/ 2147483646 h 391"/>
              <a:gd name="T26" fmla="*/ 2147483646 w 270"/>
              <a:gd name="T27" fmla="*/ 2147483646 h 391"/>
              <a:gd name="T28" fmla="*/ 2147483646 w 270"/>
              <a:gd name="T29" fmla="*/ 2147483646 h 391"/>
              <a:gd name="T30" fmla="*/ 2147483646 w 270"/>
              <a:gd name="T31" fmla="*/ 2147483646 h 391"/>
              <a:gd name="T32" fmla="*/ 2147483646 w 270"/>
              <a:gd name="T33" fmla="*/ 2147483646 h 391"/>
              <a:gd name="T34" fmla="*/ 2147483646 w 270"/>
              <a:gd name="T35" fmla="*/ 2147483646 h 391"/>
              <a:gd name="T36" fmla="*/ 2147483646 w 270"/>
              <a:gd name="T37" fmla="*/ 2147483646 h 391"/>
              <a:gd name="T38" fmla="*/ 2147483646 w 270"/>
              <a:gd name="T39" fmla="*/ 2147483646 h 391"/>
              <a:gd name="T40" fmla="*/ 2147483646 w 270"/>
              <a:gd name="T41" fmla="*/ 2147483646 h 391"/>
              <a:gd name="T42" fmla="*/ 2147483646 w 270"/>
              <a:gd name="T43" fmla="*/ 2147483646 h 391"/>
              <a:gd name="T44" fmla="*/ 2147483646 w 270"/>
              <a:gd name="T45" fmla="*/ 0 h 391"/>
              <a:gd name="T46" fmla="*/ 2147483646 w 270"/>
              <a:gd name="T47" fmla="*/ 2147483646 h 391"/>
              <a:gd name="T48" fmla="*/ 0 w 270"/>
              <a:gd name="T49" fmla="*/ 2147483646 h 391"/>
              <a:gd name="T50" fmla="*/ 0 w 270"/>
              <a:gd name="T51" fmla="*/ 2147483646 h 3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0" h="391">
                <a:moveTo>
                  <a:pt x="0" y="37"/>
                </a:moveTo>
                <a:lnTo>
                  <a:pt x="0" y="37"/>
                </a:lnTo>
                <a:lnTo>
                  <a:pt x="5" y="75"/>
                </a:lnTo>
                <a:lnTo>
                  <a:pt x="32" y="97"/>
                </a:lnTo>
                <a:lnTo>
                  <a:pt x="66" y="190"/>
                </a:lnTo>
                <a:lnTo>
                  <a:pt x="39" y="244"/>
                </a:lnTo>
                <a:lnTo>
                  <a:pt x="109" y="250"/>
                </a:lnTo>
                <a:lnTo>
                  <a:pt x="106" y="290"/>
                </a:lnTo>
                <a:lnTo>
                  <a:pt x="159" y="279"/>
                </a:lnTo>
                <a:lnTo>
                  <a:pt x="174" y="363"/>
                </a:lnTo>
                <a:lnTo>
                  <a:pt x="206" y="390"/>
                </a:lnTo>
                <a:lnTo>
                  <a:pt x="226" y="372"/>
                </a:lnTo>
                <a:lnTo>
                  <a:pt x="240" y="327"/>
                </a:lnTo>
                <a:lnTo>
                  <a:pt x="230" y="313"/>
                </a:lnTo>
                <a:lnTo>
                  <a:pt x="254" y="295"/>
                </a:lnTo>
                <a:lnTo>
                  <a:pt x="269" y="238"/>
                </a:lnTo>
                <a:lnTo>
                  <a:pt x="260" y="200"/>
                </a:lnTo>
                <a:lnTo>
                  <a:pt x="244" y="193"/>
                </a:lnTo>
                <a:lnTo>
                  <a:pt x="244" y="78"/>
                </a:lnTo>
                <a:lnTo>
                  <a:pt x="232" y="50"/>
                </a:lnTo>
                <a:lnTo>
                  <a:pt x="258" y="37"/>
                </a:lnTo>
                <a:lnTo>
                  <a:pt x="209" y="19"/>
                </a:lnTo>
                <a:lnTo>
                  <a:pt x="129" y="0"/>
                </a:lnTo>
                <a:lnTo>
                  <a:pt x="32" y="52"/>
                </a:lnTo>
                <a:lnTo>
                  <a:pt x="0" y="37"/>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36" name="Freeform 40"/>
          <p:cNvSpPr>
            <a:spLocks/>
          </p:cNvSpPr>
          <p:nvPr/>
        </p:nvSpPr>
        <p:spPr bwMode="auto">
          <a:xfrm rot="235738">
            <a:off x="6846794" y="3032593"/>
            <a:ext cx="343181" cy="445434"/>
          </a:xfrm>
          <a:custGeom>
            <a:avLst/>
            <a:gdLst>
              <a:gd name="T0" fmla="*/ 0 w 200"/>
              <a:gd name="T1" fmla="*/ 2147483646 h 233"/>
              <a:gd name="T2" fmla="*/ 0 w 200"/>
              <a:gd name="T3" fmla="*/ 2147483646 h 233"/>
              <a:gd name="T4" fmla="*/ 2147483646 w 200"/>
              <a:gd name="T5" fmla="*/ 2147483646 h 233"/>
              <a:gd name="T6" fmla="*/ 2147483646 w 200"/>
              <a:gd name="T7" fmla="*/ 2147483646 h 233"/>
              <a:gd name="T8" fmla="*/ 2147483646 w 200"/>
              <a:gd name="T9" fmla="*/ 2147483646 h 233"/>
              <a:gd name="T10" fmla="*/ 2147483646 w 200"/>
              <a:gd name="T11" fmla="*/ 2147483646 h 233"/>
              <a:gd name="T12" fmla="*/ 2147483646 w 200"/>
              <a:gd name="T13" fmla="*/ 2147483646 h 233"/>
              <a:gd name="T14" fmla="*/ 2147483646 w 200"/>
              <a:gd name="T15" fmla="*/ 2147483646 h 233"/>
              <a:gd name="T16" fmla="*/ 2147483646 w 200"/>
              <a:gd name="T17" fmla="*/ 2147483646 h 233"/>
              <a:gd name="T18" fmla="*/ 2147483646 w 200"/>
              <a:gd name="T19" fmla="*/ 0 h 233"/>
              <a:gd name="T20" fmla="*/ 2147483646 w 200"/>
              <a:gd name="T21" fmla="*/ 2147483646 h 233"/>
              <a:gd name="T22" fmla="*/ 2147483646 w 200"/>
              <a:gd name="T23" fmla="*/ 2147483646 h 233"/>
              <a:gd name="T24" fmla="*/ 0 w 200"/>
              <a:gd name="T25" fmla="*/ 2147483646 h 233"/>
              <a:gd name="T26" fmla="*/ 0 w 200"/>
              <a:gd name="T27" fmla="*/ 2147483646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0" h="233">
                <a:moveTo>
                  <a:pt x="0" y="99"/>
                </a:moveTo>
                <a:lnTo>
                  <a:pt x="0" y="99"/>
                </a:lnTo>
                <a:lnTo>
                  <a:pt x="7" y="201"/>
                </a:lnTo>
                <a:lnTo>
                  <a:pt x="87" y="232"/>
                </a:lnTo>
                <a:lnTo>
                  <a:pt x="105" y="216"/>
                </a:lnTo>
                <a:lnTo>
                  <a:pt x="105" y="186"/>
                </a:lnTo>
                <a:lnTo>
                  <a:pt x="199" y="130"/>
                </a:lnTo>
                <a:lnTo>
                  <a:pt x="171" y="1"/>
                </a:lnTo>
                <a:lnTo>
                  <a:pt x="139" y="14"/>
                </a:lnTo>
                <a:lnTo>
                  <a:pt x="93" y="0"/>
                </a:lnTo>
                <a:lnTo>
                  <a:pt x="7" y="34"/>
                </a:lnTo>
                <a:lnTo>
                  <a:pt x="31" y="37"/>
                </a:lnTo>
                <a:lnTo>
                  <a:pt x="0" y="99"/>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2089" name="Freeform 41"/>
          <p:cNvSpPr>
            <a:spLocks/>
          </p:cNvSpPr>
          <p:nvPr/>
        </p:nvSpPr>
        <p:spPr bwMode="auto">
          <a:xfrm rot="235738">
            <a:off x="1844769" y="5797644"/>
            <a:ext cx="645739" cy="417419"/>
          </a:xfrm>
          <a:custGeom>
            <a:avLst/>
            <a:gdLst>
              <a:gd name="T0" fmla="*/ 0 w 376"/>
              <a:gd name="T1" fmla="*/ 2147483647 h 219"/>
              <a:gd name="T2" fmla="*/ 0 w 376"/>
              <a:gd name="T3" fmla="*/ 2147483647 h 219"/>
              <a:gd name="T4" fmla="*/ 2147483647 w 376"/>
              <a:gd name="T5" fmla="*/ 2147483647 h 219"/>
              <a:gd name="T6" fmla="*/ 2147483647 w 376"/>
              <a:gd name="T7" fmla="*/ 2147483647 h 219"/>
              <a:gd name="T8" fmla="*/ 2147483647 w 376"/>
              <a:gd name="T9" fmla="*/ 2147483647 h 219"/>
              <a:gd name="T10" fmla="*/ 2147483647 w 376"/>
              <a:gd name="T11" fmla="*/ 2147483647 h 219"/>
              <a:gd name="T12" fmla="*/ 2147483647 w 376"/>
              <a:gd name="T13" fmla="*/ 0 h 219"/>
              <a:gd name="T14" fmla="*/ 2147483647 w 376"/>
              <a:gd name="T15" fmla="*/ 2147483647 h 219"/>
              <a:gd name="T16" fmla="*/ 2147483647 w 376"/>
              <a:gd name="T17" fmla="*/ 2147483647 h 219"/>
              <a:gd name="T18" fmla="*/ 0 w 376"/>
              <a:gd name="T19" fmla="*/ 2147483647 h 219"/>
              <a:gd name="T20" fmla="*/ 0 w 376"/>
              <a:gd name="T21" fmla="*/ 2147483647 h 2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6" h="219">
                <a:moveTo>
                  <a:pt x="0" y="218"/>
                </a:moveTo>
                <a:lnTo>
                  <a:pt x="0" y="218"/>
                </a:lnTo>
                <a:lnTo>
                  <a:pt x="43" y="98"/>
                </a:lnTo>
                <a:lnTo>
                  <a:pt x="120" y="157"/>
                </a:lnTo>
                <a:lnTo>
                  <a:pt x="154" y="135"/>
                </a:lnTo>
                <a:lnTo>
                  <a:pt x="154" y="80"/>
                </a:lnTo>
                <a:lnTo>
                  <a:pt x="184" y="0"/>
                </a:lnTo>
                <a:lnTo>
                  <a:pt x="375" y="194"/>
                </a:lnTo>
                <a:lnTo>
                  <a:pt x="46" y="216"/>
                </a:lnTo>
                <a:lnTo>
                  <a:pt x="0" y="218"/>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lgn="ctr">
              <a:defRPr/>
            </a:pPr>
            <a:endParaRPr lang="en-US" sz="1588" dirty="0">
              <a:solidFill>
                <a:schemeClr val="accent1"/>
              </a:solidFill>
              <a:latin typeface="+mj-lt"/>
            </a:endParaRPr>
          </a:p>
        </p:txBody>
      </p:sp>
      <p:sp>
        <p:nvSpPr>
          <p:cNvPr id="4138" name="Freeform 42"/>
          <p:cNvSpPr>
            <a:spLocks/>
          </p:cNvSpPr>
          <p:nvPr/>
        </p:nvSpPr>
        <p:spPr bwMode="auto">
          <a:xfrm rot="235738">
            <a:off x="6794968" y="2194953"/>
            <a:ext cx="437029" cy="389404"/>
          </a:xfrm>
          <a:custGeom>
            <a:avLst/>
            <a:gdLst>
              <a:gd name="T0" fmla="*/ 0 w 254"/>
              <a:gd name="T1" fmla="*/ 2147483646 h 204"/>
              <a:gd name="T2" fmla="*/ 0 w 254"/>
              <a:gd name="T3" fmla="*/ 2147483646 h 204"/>
              <a:gd name="T4" fmla="*/ 2147483646 w 254"/>
              <a:gd name="T5" fmla="*/ 2147483646 h 204"/>
              <a:gd name="T6" fmla="*/ 2147483646 w 254"/>
              <a:gd name="T7" fmla="*/ 2147483646 h 204"/>
              <a:gd name="T8" fmla="*/ 2147483646 w 254"/>
              <a:gd name="T9" fmla="*/ 2147483646 h 204"/>
              <a:gd name="T10" fmla="*/ 2147483646 w 254"/>
              <a:gd name="T11" fmla="*/ 2147483646 h 204"/>
              <a:gd name="T12" fmla="*/ 2147483646 w 254"/>
              <a:gd name="T13" fmla="*/ 0 h 204"/>
              <a:gd name="T14" fmla="*/ 2147483646 w 254"/>
              <a:gd name="T15" fmla="*/ 2147483646 h 204"/>
              <a:gd name="T16" fmla="*/ 2147483646 w 254"/>
              <a:gd name="T17" fmla="*/ 2147483646 h 204"/>
              <a:gd name="T18" fmla="*/ 2147483646 w 254"/>
              <a:gd name="T19" fmla="*/ 2147483646 h 204"/>
              <a:gd name="T20" fmla="*/ 2147483646 w 254"/>
              <a:gd name="T21" fmla="*/ 2147483646 h 204"/>
              <a:gd name="T22" fmla="*/ 2147483646 w 254"/>
              <a:gd name="T23" fmla="*/ 2147483646 h 204"/>
              <a:gd name="T24" fmla="*/ 2147483646 w 254"/>
              <a:gd name="T25" fmla="*/ 2147483646 h 204"/>
              <a:gd name="T26" fmla="*/ 0 w 254"/>
              <a:gd name="T27" fmla="*/ 2147483646 h 204"/>
              <a:gd name="T28" fmla="*/ 0 w 254"/>
              <a:gd name="T29" fmla="*/ 2147483646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4" h="204">
                <a:moveTo>
                  <a:pt x="0" y="105"/>
                </a:moveTo>
                <a:lnTo>
                  <a:pt x="0" y="105"/>
                </a:lnTo>
                <a:lnTo>
                  <a:pt x="24" y="88"/>
                </a:lnTo>
                <a:lnTo>
                  <a:pt x="136" y="69"/>
                </a:lnTo>
                <a:lnTo>
                  <a:pt x="147" y="53"/>
                </a:lnTo>
                <a:lnTo>
                  <a:pt x="125" y="6"/>
                </a:lnTo>
                <a:lnTo>
                  <a:pt x="139" y="0"/>
                </a:lnTo>
                <a:lnTo>
                  <a:pt x="181" y="35"/>
                </a:lnTo>
                <a:lnTo>
                  <a:pt x="253" y="60"/>
                </a:lnTo>
                <a:lnTo>
                  <a:pt x="177" y="95"/>
                </a:lnTo>
                <a:lnTo>
                  <a:pt x="183" y="148"/>
                </a:lnTo>
                <a:lnTo>
                  <a:pt x="125" y="159"/>
                </a:lnTo>
                <a:lnTo>
                  <a:pt x="84" y="203"/>
                </a:lnTo>
                <a:lnTo>
                  <a:pt x="0" y="105"/>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39" name="Freeform 43"/>
          <p:cNvSpPr>
            <a:spLocks/>
          </p:cNvSpPr>
          <p:nvPr/>
        </p:nvSpPr>
        <p:spPr bwMode="auto">
          <a:xfrm rot="235738">
            <a:off x="7191375" y="3892644"/>
            <a:ext cx="474850" cy="547687"/>
          </a:xfrm>
          <a:custGeom>
            <a:avLst/>
            <a:gdLst>
              <a:gd name="T0" fmla="*/ 0 w 276"/>
              <a:gd name="T1" fmla="*/ 2147483646 h 287"/>
              <a:gd name="T2" fmla="*/ 0 w 276"/>
              <a:gd name="T3" fmla="*/ 2147483646 h 287"/>
              <a:gd name="T4" fmla="*/ 2147483646 w 276"/>
              <a:gd name="T5" fmla="*/ 2147483646 h 287"/>
              <a:gd name="T6" fmla="*/ 2147483646 w 276"/>
              <a:gd name="T7" fmla="*/ 2147483646 h 287"/>
              <a:gd name="T8" fmla="*/ 2147483646 w 276"/>
              <a:gd name="T9" fmla="*/ 2147483646 h 287"/>
              <a:gd name="T10" fmla="*/ 2147483646 w 276"/>
              <a:gd name="T11" fmla="*/ 2147483646 h 287"/>
              <a:gd name="T12" fmla="*/ 2147483646 w 276"/>
              <a:gd name="T13" fmla="*/ 2147483646 h 287"/>
              <a:gd name="T14" fmla="*/ 2147483646 w 276"/>
              <a:gd name="T15" fmla="*/ 2147483646 h 287"/>
              <a:gd name="T16" fmla="*/ 2147483646 w 276"/>
              <a:gd name="T17" fmla="*/ 2147483646 h 287"/>
              <a:gd name="T18" fmla="*/ 2147483646 w 276"/>
              <a:gd name="T19" fmla="*/ 2147483646 h 287"/>
              <a:gd name="T20" fmla="*/ 2147483646 w 276"/>
              <a:gd name="T21" fmla="*/ 2147483646 h 287"/>
              <a:gd name="T22" fmla="*/ 2147483646 w 276"/>
              <a:gd name="T23" fmla="*/ 2147483646 h 287"/>
              <a:gd name="T24" fmla="*/ 2147483646 w 276"/>
              <a:gd name="T25" fmla="*/ 2147483646 h 287"/>
              <a:gd name="T26" fmla="*/ 2147483646 w 276"/>
              <a:gd name="T27" fmla="*/ 2147483646 h 287"/>
              <a:gd name="T28" fmla="*/ 2147483646 w 276"/>
              <a:gd name="T29" fmla="*/ 2147483646 h 287"/>
              <a:gd name="T30" fmla="*/ 2147483646 w 276"/>
              <a:gd name="T31" fmla="*/ 2147483646 h 287"/>
              <a:gd name="T32" fmla="*/ 2147483646 w 276"/>
              <a:gd name="T33" fmla="*/ 2147483646 h 287"/>
              <a:gd name="T34" fmla="*/ 2147483646 w 276"/>
              <a:gd name="T35" fmla="*/ 2147483646 h 287"/>
              <a:gd name="T36" fmla="*/ 2147483646 w 276"/>
              <a:gd name="T37" fmla="*/ 2147483646 h 287"/>
              <a:gd name="T38" fmla="*/ 2147483646 w 276"/>
              <a:gd name="T39" fmla="*/ 2147483646 h 287"/>
              <a:gd name="T40" fmla="*/ 2147483646 w 276"/>
              <a:gd name="T41" fmla="*/ 2147483646 h 287"/>
              <a:gd name="T42" fmla="*/ 2147483646 w 276"/>
              <a:gd name="T43" fmla="*/ 2147483646 h 287"/>
              <a:gd name="T44" fmla="*/ 2147483646 w 276"/>
              <a:gd name="T45" fmla="*/ 0 h 287"/>
              <a:gd name="T46" fmla="*/ 2147483646 w 276"/>
              <a:gd name="T47" fmla="*/ 2147483646 h 287"/>
              <a:gd name="T48" fmla="*/ 2147483646 w 276"/>
              <a:gd name="T49" fmla="*/ 2147483646 h 287"/>
              <a:gd name="T50" fmla="*/ 0 w 276"/>
              <a:gd name="T51" fmla="*/ 2147483646 h 287"/>
              <a:gd name="T52" fmla="*/ 0 w 276"/>
              <a:gd name="T53" fmla="*/ 2147483646 h 2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6" h="287">
                <a:moveTo>
                  <a:pt x="0" y="102"/>
                </a:moveTo>
                <a:lnTo>
                  <a:pt x="0" y="102"/>
                </a:lnTo>
                <a:lnTo>
                  <a:pt x="15" y="125"/>
                </a:lnTo>
                <a:lnTo>
                  <a:pt x="42" y="127"/>
                </a:lnTo>
                <a:lnTo>
                  <a:pt x="38" y="152"/>
                </a:lnTo>
                <a:lnTo>
                  <a:pt x="61" y="158"/>
                </a:lnTo>
                <a:lnTo>
                  <a:pt x="74" y="167"/>
                </a:lnTo>
                <a:lnTo>
                  <a:pt x="71" y="183"/>
                </a:lnTo>
                <a:lnTo>
                  <a:pt x="211" y="285"/>
                </a:lnTo>
                <a:lnTo>
                  <a:pt x="213" y="275"/>
                </a:lnTo>
                <a:lnTo>
                  <a:pt x="237" y="286"/>
                </a:lnTo>
                <a:lnTo>
                  <a:pt x="275" y="238"/>
                </a:lnTo>
                <a:lnTo>
                  <a:pt x="273" y="223"/>
                </a:lnTo>
                <a:lnTo>
                  <a:pt x="187" y="89"/>
                </a:lnTo>
                <a:lnTo>
                  <a:pt x="158" y="69"/>
                </a:lnTo>
                <a:lnTo>
                  <a:pt x="151" y="40"/>
                </a:lnTo>
                <a:lnTo>
                  <a:pt x="135" y="36"/>
                </a:lnTo>
                <a:lnTo>
                  <a:pt x="109" y="75"/>
                </a:lnTo>
                <a:lnTo>
                  <a:pt x="68" y="55"/>
                </a:lnTo>
                <a:lnTo>
                  <a:pt x="87" y="18"/>
                </a:lnTo>
                <a:lnTo>
                  <a:pt x="55" y="6"/>
                </a:lnTo>
                <a:lnTo>
                  <a:pt x="42" y="27"/>
                </a:lnTo>
                <a:lnTo>
                  <a:pt x="23" y="0"/>
                </a:lnTo>
                <a:lnTo>
                  <a:pt x="6" y="12"/>
                </a:lnTo>
                <a:lnTo>
                  <a:pt x="29" y="75"/>
                </a:lnTo>
                <a:lnTo>
                  <a:pt x="0" y="102"/>
                </a:lnTo>
              </a:path>
            </a:pathLst>
          </a:custGeom>
          <a:solidFill>
            <a:srgbClr val="C43C3C"/>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40" name="Freeform 44"/>
          <p:cNvSpPr>
            <a:spLocks/>
          </p:cNvSpPr>
          <p:nvPr/>
        </p:nvSpPr>
        <p:spPr bwMode="auto">
          <a:xfrm rot="235738">
            <a:off x="7090522" y="2298608"/>
            <a:ext cx="378199" cy="507066"/>
          </a:xfrm>
          <a:custGeom>
            <a:avLst/>
            <a:gdLst>
              <a:gd name="T0" fmla="*/ 0 w 221"/>
              <a:gd name="T1" fmla="*/ 2147483646 h 265"/>
              <a:gd name="T2" fmla="*/ 0 w 221"/>
              <a:gd name="T3" fmla="*/ 2147483646 h 265"/>
              <a:gd name="T4" fmla="*/ 2147483646 w 221"/>
              <a:gd name="T5" fmla="*/ 2147483646 h 265"/>
              <a:gd name="T6" fmla="*/ 2147483646 w 221"/>
              <a:gd name="T7" fmla="*/ 2147483646 h 265"/>
              <a:gd name="T8" fmla="*/ 2147483646 w 221"/>
              <a:gd name="T9" fmla="*/ 2147483646 h 265"/>
              <a:gd name="T10" fmla="*/ 2147483646 w 221"/>
              <a:gd name="T11" fmla="*/ 2147483646 h 265"/>
              <a:gd name="T12" fmla="*/ 2147483646 w 221"/>
              <a:gd name="T13" fmla="*/ 2147483646 h 265"/>
              <a:gd name="T14" fmla="*/ 2147483646 w 221"/>
              <a:gd name="T15" fmla="*/ 2147483646 h 265"/>
              <a:gd name="T16" fmla="*/ 2147483646 w 221"/>
              <a:gd name="T17" fmla="*/ 2147483646 h 265"/>
              <a:gd name="T18" fmla="*/ 2147483646 w 221"/>
              <a:gd name="T19" fmla="*/ 2147483646 h 265"/>
              <a:gd name="T20" fmla="*/ 2147483646 w 221"/>
              <a:gd name="T21" fmla="*/ 2147483646 h 265"/>
              <a:gd name="T22" fmla="*/ 2147483646 w 221"/>
              <a:gd name="T23" fmla="*/ 2147483646 h 265"/>
              <a:gd name="T24" fmla="*/ 2147483646 w 221"/>
              <a:gd name="T25" fmla="*/ 2147483646 h 265"/>
              <a:gd name="T26" fmla="*/ 2147483646 w 221"/>
              <a:gd name="T27" fmla="*/ 0 h 265"/>
              <a:gd name="T28" fmla="*/ 2147483646 w 221"/>
              <a:gd name="T29" fmla="*/ 2147483646 h 265"/>
              <a:gd name="T30" fmla="*/ 0 w 221"/>
              <a:gd name="T31" fmla="*/ 2147483646 h 265"/>
              <a:gd name="T32" fmla="*/ 0 w 221"/>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1" h="265">
                <a:moveTo>
                  <a:pt x="0" y="51"/>
                </a:moveTo>
                <a:lnTo>
                  <a:pt x="0" y="51"/>
                </a:lnTo>
                <a:lnTo>
                  <a:pt x="6" y="104"/>
                </a:lnTo>
                <a:lnTo>
                  <a:pt x="12" y="157"/>
                </a:lnTo>
                <a:lnTo>
                  <a:pt x="25" y="175"/>
                </a:lnTo>
                <a:lnTo>
                  <a:pt x="78" y="204"/>
                </a:lnTo>
                <a:lnTo>
                  <a:pt x="115" y="264"/>
                </a:lnTo>
                <a:lnTo>
                  <a:pt x="157" y="264"/>
                </a:lnTo>
                <a:lnTo>
                  <a:pt x="164" y="258"/>
                </a:lnTo>
                <a:lnTo>
                  <a:pt x="208" y="238"/>
                </a:lnTo>
                <a:lnTo>
                  <a:pt x="220" y="212"/>
                </a:lnTo>
                <a:lnTo>
                  <a:pt x="157" y="3"/>
                </a:lnTo>
                <a:lnTo>
                  <a:pt x="113" y="12"/>
                </a:lnTo>
                <a:lnTo>
                  <a:pt x="104" y="0"/>
                </a:lnTo>
                <a:lnTo>
                  <a:pt x="76" y="16"/>
                </a:lnTo>
                <a:lnTo>
                  <a:pt x="0" y="51"/>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2093" name="Freeform 45"/>
          <p:cNvSpPr>
            <a:spLocks/>
          </p:cNvSpPr>
          <p:nvPr/>
        </p:nvSpPr>
        <p:spPr bwMode="auto">
          <a:xfrm rot="235738">
            <a:off x="2504515" y="5455864"/>
            <a:ext cx="428625" cy="738187"/>
          </a:xfrm>
          <a:custGeom>
            <a:avLst/>
            <a:gdLst>
              <a:gd name="T0" fmla="*/ 0 w 249"/>
              <a:gd name="T1" fmla="*/ 2147483647 h 387"/>
              <a:gd name="T2" fmla="*/ 0 w 249"/>
              <a:gd name="T3" fmla="*/ 2147483647 h 387"/>
              <a:gd name="T4" fmla="*/ 2147483647 w 249"/>
              <a:gd name="T5" fmla="*/ 2147483647 h 387"/>
              <a:gd name="T6" fmla="*/ 2147483647 w 249"/>
              <a:gd name="T7" fmla="*/ 2147483647 h 387"/>
              <a:gd name="T8" fmla="*/ 2147483647 w 249"/>
              <a:gd name="T9" fmla="*/ 2147483647 h 387"/>
              <a:gd name="T10" fmla="*/ 2147483647 w 249"/>
              <a:gd name="T11" fmla="*/ 2147483647 h 387"/>
              <a:gd name="T12" fmla="*/ 2147483647 w 249"/>
              <a:gd name="T13" fmla="*/ 2147483647 h 387"/>
              <a:gd name="T14" fmla="*/ 2147483647 w 249"/>
              <a:gd name="T15" fmla="*/ 0 h 387"/>
              <a:gd name="T16" fmla="*/ 0 w 249"/>
              <a:gd name="T17" fmla="*/ 2147483647 h 387"/>
              <a:gd name="T18" fmla="*/ 0 w 249"/>
              <a:gd name="T19" fmla="*/ 2147483647 h 3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9" h="387">
                <a:moveTo>
                  <a:pt x="0" y="10"/>
                </a:moveTo>
                <a:lnTo>
                  <a:pt x="0" y="10"/>
                </a:lnTo>
                <a:lnTo>
                  <a:pt x="6" y="159"/>
                </a:lnTo>
                <a:lnTo>
                  <a:pt x="22" y="386"/>
                </a:lnTo>
                <a:lnTo>
                  <a:pt x="221" y="377"/>
                </a:lnTo>
                <a:lnTo>
                  <a:pt x="248" y="371"/>
                </a:lnTo>
                <a:lnTo>
                  <a:pt x="231" y="160"/>
                </a:lnTo>
                <a:lnTo>
                  <a:pt x="219" y="0"/>
                </a:lnTo>
                <a:lnTo>
                  <a:pt x="0" y="10"/>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lgn="ctr">
              <a:defRPr/>
            </a:pPr>
            <a:endParaRPr lang="en-US" sz="1588" dirty="0">
              <a:solidFill>
                <a:schemeClr val="accent1"/>
              </a:solidFill>
              <a:latin typeface="+mj-lt"/>
            </a:endParaRPr>
          </a:p>
        </p:txBody>
      </p:sp>
      <p:sp>
        <p:nvSpPr>
          <p:cNvPr id="4142" name="Freeform 46"/>
          <p:cNvSpPr>
            <a:spLocks/>
          </p:cNvSpPr>
          <p:nvPr/>
        </p:nvSpPr>
        <p:spPr bwMode="auto">
          <a:xfrm rot="235738">
            <a:off x="4965608" y="4287651"/>
            <a:ext cx="764801" cy="509868"/>
          </a:xfrm>
          <a:custGeom>
            <a:avLst/>
            <a:gdLst>
              <a:gd name="T0" fmla="*/ 0 w 445"/>
              <a:gd name="T1" fmla="*/ 2147483646 h 267"/>
              <a:gd name="T2" fmla="*/ 0 w 445"/>
              <a:gd name="T3" fmla="*/ 2147483646 h 267"/>
              <a:gd name="T4" fmla="*/ 2147483646 w 445"/>
              <a:gd name="T5" fmla="*/ 2147483646 h 267"/>
              <a:gd name="T6" fmla="*/ 2147483646 w 445"/>
              <a:gd name="T7" fmla="*/ 2147483646 h 267"/>
              <a:gd name="T8" fmla="*/ 2147483646 w 445"/>
              <a:gd name="T9" fmla="*/ 2147483646 h 267"/>
              <a:gd name="T10" fmla="*/ 2147483646 w 445"/>
              <a:gd name="T11" fmla="*/ 2147483646 h 267"/>
              <a:gd name="T12" fmla="*/ 2147483646 w 445"/>
              <a:gd name="T13" fmla="*/ 2147483646 h 267"/>
              <a:gd name="T14" fmla="*/ 2147483646 w 445"/>
              <a:gd name="T15" fmla="*/ 2147483646 h 267"/>
              <a:gd name="T16" fmla="*/ 2147483646 w 445"/>
              <a:gd name="T17" fmla="*/ 2147483646 h 267"/>
              <a:gd name="T18" fmla="*/ 2147483646 w 445"/>
              <a:gd name="T19" fmla="*/ 2147483646 h 267"/>
              <a:gd name="T20" fmla="*/ 2147483646 w 445"/>
              <a:gd name="T21" fmla="*/ 2147483646 h 267"/>
              <a:gd name="T22" fmla="*/ 2147483646 w 445"/>
              <a:gd name="T23" fmla="*/ 2147483646 h 267"/>
              <a:gd name="T24" fmla="*/ 2147483646 w 445"/>
              <a:gd name="T25" fmla="*/ 2147483646 h 267"/>
              <a:gd name="T26" fmla="*/ 2147483646 w 445"/>
              <a:gd name="T27" fmla="*/ 2147483646 h 267"/>
              <a:gd name="T28" fmla="*/ 2147483646 w 445"/>
              <a:gd name="T29" fmla="*/ 2147483646 h 267"/>
              <a:gd name="T30" fmla="*/ 2147483646 w 445"/>
              <a:gd name="T31" fmla="*/ 2147483646 h 267"/>
              <a:gd name="T32" fmla="*/ 2147483646 w 445"/>
              <a:gd name="T33" fmla="*/ 0 h 267"/>
              <a:gd name="T34" fmla="*/ 2147483646 w 445"/>
              <a:gd name="T35" fmla="*/ 2147483646 h 267"/>
              <a:gd name="T36" fmla="*/ 2147483646 w 445"/>
              <a:gd name="T37" fmla="*/ 2147483646 h 267"/>
              <a:gd name="T38" fmla="*/ 2147483646 w 445"/>
              <a:gd name="T39" fmla="*/ 2147483646 h 267"/>
              <a:gd name="T40" fmla="*/ 2147483646 w 445"/>
              <a:gd name="T41" fmla="*/ 2147483646 h 267"/>
              <a:gd name="T42" fmla="*/ 2147483646 w 445"/>
              <a:gd name="T43" fmla="*/ 2147483646 h 267"/>
              <a:gd name="T44" fmla="*/ 2147483646 w 445"/>
              <a:gd name="T45" fmla="*/ 2147483646 h 267"/>
              <a:gd name="T46" fmla="*/ 2147483646 w 445"/>
              <a:gd name="T47" fmla="*/ 2147483646 h 267"/>
              <a:gd name="T48" fmla="*/ 2147483646 w 445"/>
              <a:gd name="T49" fmla="*/ 2147483646 h 267"/>
              <a:gd name="T50" fmla="*/ 2147483646 w 445"/>
              <a:gd name="T51" fmla="*/ 2147483646 h 267"/>
              <a:gd name="T52" fmla="*/ 2147483646 w 445"/>
              <a:gd name="T53" fmla="*/ 2147483646 h 267"/>
              <a:gd name="T54" fmla="*/ 2147483646 w 445"/>
              <a:gd name="T55" fmla="*/ 2147483646 h 267"/>
              <a:gd name="T56" fmla="*/ 0 w 445"/>
              <a:gd name="T57" fmla="*/ 2147483646 h 267"/>
              <a:gd name="T58" fmla="*/ 0 w 445"/>
              <a:gd name="T59" fmla="*/ 2147483646 h 2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45" h="267">
                <a:moveTo>
                  <a:pt x="0" y="84"/>
                </a:moveTo>
                <a:lnTo>
                  <a:pt x="0" y="84"/>
                </a:lnTo>
                <a:lnTo>
                  <a:pt x="25" y="67"/>
                </a:lnTo>
                <a:lnTo>
                  <a:pt x="58" y="84"/>
                </a:lnTo>
                <a:lnTo>
                  <a:pt x="61" y="64"/>
                </a:lnTo>
                <a:lnTo>
                  <a:pt x="64" y="33"/>
                </a:lnTo>
                <a:lnTo>
                  <a:pt x="91" y="42"/>
                </a:lnTo>
                <a:lnTo>
                  <a:pt x="86" y="22"/>
                </a:lnTo>
                <a:lnTo>
                  <a:pt x="97" y="16"/>
                </a:lnTo>
                <a:lnTo>
                  <a:pt x="125" y="37"/>
                </a:lnTo>
                <a:lnTo>
                  <a:pt x="192" y="47"/>
                </a:lnTo>
                <a:lnTo>
                  <a:pt x="215" y="44"/>
                </a:lnTo>
                <a:lnTo>
                  <a:pt x="211" y="19"/>
                </a:lnTo>
                <a:lnTo>
                  <a:pt x="233" y="33"/>
                </a:lnTo>
                <a:lnTo>
                  <a:pt x="238" y="13"/>
                </a:lnTo>
                <a:lnTo>
                  <a:pt x="264" y="5"/>
                </a:lnTo>
                <a:lnTo>
                  <a:pt x="306" y="0"/>
                </a:lnTo>
                <a:lnTo>
                  <a:pt x="329" y="24"/>
                </a:lnTo>
                <a:lnTo>
                  <a:pt x="362" y="19"/>
                </a:lnTo>
                <a:lnTo>
                  <a:pt x="444" y="143"/>
                </a:lnTo>
                <a:lnTo>
                  <a:pt x="430" y="225"/>
                </a:lnTo>
                <a:lnTo>
                  <a:pt x="402" y="217"/>
                </a:lnTo>
                <a:lnTo>
                  <a:pt x="392" y="234"/>
                </a:lnTo>
                <a:lnTo>
                  <a:pt x="355" y="222"/>
                </a:lnTo>
                <a:lnTo>
                  <a:pt x="363" y="236"/>
                </a:lnTo>
                <a:lnTo>
                  <a:pt x="171" y="266"/>
                </a:lnTo>
                <a:lnTo>
                  <a:pt x="153" y="242"/>
                </a:lnTo>
                <a:lnTo>
                  <a:pt x="61" y="215"/>
                </a:lnTo>
                <a:lnTo>
                  <a:pt x="0" y="84"/>
                </a:lnTo>
              </a:path>
            </a:pathLst>
          </a:custGeom>
          <a:solidFill>
            <a:srgbClr val="FFC000"/>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43" name="Freeform 47"/>
          <p:cNvSpPr>
            <a:spLocks/>
          </p:cNvSpPr>
          <p:nvPr/>
        </p:nvSpPr>
        <p:spPr bwMode="auto">
          <a:xfrm rot="235738">
            <a:off x="6107206" y="4531379"/>
            <a:ext cx="403412" cy="568699"/>
          </a:xfrm>
          <a:custGeom>
            <a:avLst/>
            <a:gdLst>
              <a:gd name="T0" fmla="*/ 0 w 235"/>
              <a:gd name="T1" fmla="*/ 2147483646 h 298"/>
              <a:gd name="T2" fmla="*/ 0 w 235"/>
              <a:gd name="T3" fmla="*/ 2147483646 h 298"/>
              <a:gd name="T4" fmla="*/ 2147483646 w 235"/>
              <a:gd name="T5" fmla="*/ 2147483646 h 298"/>
              <a:gd name="T6" fmla="*/ 2147483646 w 235"/>
              <a:gd name="T7" fmla="*/ 2147483646 h 298"/>
              <a:gd name="T8" fmla="*/ 2147483646 w 235"/>
              <a:gd name="T9" fmla="*/ 0 h 298"/>
              <a:gd name="T10" fmla="*/ 2147483646 w 235"/>
              <a:gd name="T11" fmla="*/ 2147483646 h 298"/>
              <a:gd name="T12" fmla="*/ 2147483646 w 235"/>
              <a:gd name="T13" fmla="*/ 2147483646 h 298"/>
              <a:gd name="T14" fmla="*/ 2147483646 w 235"/>
              <a:gd name="T15" fmla="*/ 2147483646 h 298"/>
              <a:gd name="T16" fmla="*/ 2147483646 w 235"/>
              <a:gd name="T17" fmla="*/ 2147483646 h 298"/>
              <a:gd name="T18" fmla="*/ 2147483646 w 235"/>
              <a:gd name="T19" fmla="*/ 2147483646 h 298"/>
              <a:gd name="T20" fmla="*/ 2147483646 w 235"/>
              <a:gd name="T21" fmla="*/ 2147483646 h 298"/>
              <a:gd name="T22" fmla="*/ 2147483646 w 235"/>
              <a:gd name="T23" fmla="*/ 2147483646 h 298"/>
              <a:gd name="T24" fmla="*/ 2147483646 w 235"/>
              <a:gd name="T25" fmla="*/ 2147483646 h 298"/>
              <a:gd name="T26" fmla="*/ 2147483646 w 235"/>
              <a:gd name="T27" fmla="*/ 2147483646 h 298"/>
              <a:gd name="T28" fmla="*/ 0 w 235"/>
              <a:gd name="T29" fmla="*/ 2147483646 h 298"/>
              <a:gd name="T30" fmla="*/ 0 w 235"/>
              <a:gd name="T31" fmla="*/ 2147483646 h 2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5" h="298">
                <a:moveTo>
                  <a:pt x="0" y="147"/>
                </a:moveTo>
                <a:lnTo>
                  <a:pt x="0" y="147"/>
                </a:lnTo>
                <a:lnTo>
                  <a:pt x="10" y="23"/>
                </a:lnTo>
                <a:lnTo>
                  <a:pt x="16" y="2"/>
                </a:lnTo>
                <a:lnTo>
                  <a:pt x="47" y="0"/>
                </a:lnTo>
                <a:lnTo>
                  <a:pt x="54" y="29"/>
                </a:lnTo>
                <a:lnTo>
                  <a:pt x="144" y="83"/>
                </a:lnTo>
                <a:lnTo>
                  <a:pt x="185" y="148"/>
                </a:lnTo>
                <a:lnTo>
                  <a:pt x="190" y="196"/>
                </a:lnTo>
                <a:lnTo>
                  <a:pt x="234" y="227"/>
                </a:lnTo>
                <a:lnTo>
                  <a:pt x="124" y="297"/>
                </a:lnTo>
                <a:lnTo>
                  <a:pt x="65" y="283"/>
                </a:lnTo>
                <a:lnTo>
                  <a:pt x="14" y="243"/>
                </a:lnTo>
                <a:lnTo>
                  <a:pt x="11" y="151"/>
                </a:lnTo>
                <a:lnTo>
                  <a:pt x="0" y="147"/>
                </a:lnTo>
              </a:path>
            </a:pathLst>
          </a:custGeom>
          <a:solidFill>
            <a:srgbClr val="47FFFF"/>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44" name="Freeform 48"/>
          <p:cNvSpPr>
            <a:spLocks/>
          </p:cNvSpPr>
          <p:nvPr/>
        </p:nvSpPr>
        <p:spPr bwMode="auto">
          <a:xfrm rot="235738">
            <a:off x="8952100" y="2238375"/>
            <a:ext cx="578503" cy="599515"/>
          </a:xfrm>
          <a:custGeom>
            <a:avLst/>
            <a:gdLst>
              <a:gd name="T0" fmla="*/ 0 w 335"/>
              <a:gd name="T1" fmla="*/ 2147483646 h 314"/>
              <a:gd name="T2" fmla="*/ 0 w 335"/>
              <a:gd name="T3" fmla="*/ 2147483646 h 314"/>
              <a:gd name="T4" fmla="*/ 2147483646 w 335"/>
              <a:gd name="T5" fmla="*/ 2147483646 h 314"/>
              <a:gd name="T6" fmla="*/ 2147483646 w 335"/>
              <a:gd name="T7" fmla="*/ 2147483646 h 314"/>
              <a:gd name="T8" fmla="*/ 2147483646 w 335"/>
              <a:gd name="T9" fmla="*/ 0 h 314"/>
              <a:gd name="T10" fmla="*/ 2147483646 w 335"/>
              <a:gd name="T11" fmla="*/ 2147483646 h 314"/>
              <a:gd name="T12" fmla="*/ 2147483646 w 335"/>
              <a:gd name="T13" fmla="*/ 2147483646 h 314"/>
              <a:gd name="T14" fmla="*/ 2147483646 w 335"/>
              <a:gd name="T15" fmla="*/ 2147483646 h 314"/>
              <a:gd name="T16" fmla="*/ 2147483646 w 335"/>
              <a:gd name="T17" fmla="*/ 2147483646 h 314"/>
              <a:gd name="T18" fmla="*/ 2147483646 w 335"/>
              <a:gd name="T19" fmla="*/ 2147483646 h 314"/>
              <a:gd name="T20" fmla="*/ 2147483646 w 335"/>
              <a:gd name="T21" fmla="*/ 2147483646 h 314"/>
              <a:gd name="T22" fmla="*/ 2147483646 w 335"/>
              <a:gd name="T23" fmla="*/ 2147483646 h 314"/>
              <a:gd name="T24" fmla="*/ 0 w 335"/>
              <a:gd name="T25" fmla="*/ 2147483646 h 314"/>
              <a:gd name="T26" fmla="*/ 0 w 335"/>
              <a:gd name="T27" fmla="*/ 2147483646 h 3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5" h="314">
                <a:moveTo>
                  <a:pt x="0" y="226"/>
                </a:moveTo>
                <a:lnTo>
                  <a:pt x="0" y="226"/>
                </a:lnTo>
                <a:lnTo>
                  <a:pt x="43" y="140"/>
                </a:lnTo>
                <a:lnTo>
                  <a:pt x="67" y="35"/>
                </a:lnTo>
                <a:lnTo>
                  <a:pt x="147" y="0"/>
                </a:lnTo>
                <a:lnTo>
                  <a:pt x="192" y="112"/>
                </a:lnTo>
                <a:lnTo>
                  <a:pt x="224" y="128"/>
                </a:lnTo>
                <a:lnTo>
                  <a:pt x="291" y="144"/>
                </a:lnTo>
                <a:lnTo>
                  <a:pt x="334" y="178"/>
                </a:lnTo>
                <a:lnTo>
                  <a:pt x="244" y="313"/>
                </a:lnTo>
                <a:lnTo>
                  <a:pt x="138" y="307"/>
                </a:lnTo>
                <a:lnTo>
                  <a:pt x="87" y="264"/>
                </a:lnTo>
                <a:lnTo>
                  <a:pt x="0" y="226"/>
                </a:lnTo>
              </a:path>
            </a:pathLst>
          </a:custGeom>
          <a:solidFill>
            <a:srgbClr val="C43C3C"/>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45" name="Freeform 49"/>
          <p:cNvSpPr>
            <a:spLocks/>
          </p:cNvSpPr>
          <p:nvPr/>
        </p:nvSpPr>
        <p:spPr bwMode="auto">
          <a:xfrm rot="235738">
            <a:off x="4607019" y="3714751"/>
            <a:ext cx="427224" cy="502864"/>
          </a:xfrm>
          <a:custGeom>
            <a:avLst/>
            <a:gdLst>
              <a:gd name="T0" fmla="*/ 0 w 247"/>
              <a:gd name="T1" fmla="*/ 2147483646 h 264"/>
              <a:gd name="T2" fmla="*/ 0 w 247"/>
              <a:gd name="T3" fmla="*/ 2147483646 h 264"/>
              <a:gd name="T4" fmla="*/ 2147483646 w 247"/>
              <a:gd name="T5" fmla="*/ 2147483646 h 264"/>
              <a:gd name="T6" fmla="*/ 2147483646 w 247"/>
              <a:gd name="T7" fmla="*/ 2147483646 h 264"/>
              <a:gd name="T8" fmla="*/ 2147483646 w 247"/>
              <a:gd name="T9" fmla="*/ 2147483646 h 264"/>
              <a:gd name="T10" fmla="*/ 2147483646 w 247"/>
              <a:gd name="T11" fmla="*/ 2147483646 h 264"/>
              <a:gd name="T12" fmla="*/ 2147483646 w 247"/>
              <a:gd name="T13" fmla="*/ 2147483646 h 264"/>
              <a:gd name="T14" fmla="*/ 2147483646 w 247"/>
              <a:gd name="T15" fmla="*/ 2147483646 h 264"/>
              <a:gd name="T16" fmla="*/ 2147483646 w 247"/>
              <a:gd name="T17" fmla="*/ 2147483646 h 264"/>
              <a:gd name="T18" fmla="*/ 2147483646 w 247"/>
              <a:gd name="T19" fmla="*/ 2147483646 h 264"/>
              <a:gd name="T20" fmla="*/ 2147483646 w 247"/>
              <a:gd name="T21" fmla="*/ 2147483646 h 264"/>
              <a:gd name="T22" fmla="*/ 2147483646 w 247"/>
              <a:gd name="T23" fmla="*/ 2147483646 h 264"/>
              <a:gd name="T24" fmla="*/ 2147483646 w 247"/>
              <a:gd name="T25" fmla="*/ 2147483646 h 264"/>
              <a:gd name="T26" fmla="*/ 2147483646 w 247"/>
              <a:gd name="T27" fmla="*/ 2147483646 h 264"/>
              <a:gd name="T28" fmla="*/ 2147483646 w 247"/>
              <a:gd name="T29" fmla="*/ 0 h 264"/>
              <a:gd name="T30" fmla="*/ 0 w 247"/>
              <a:gd name="T31" fmla="*/ 2147483646 h 264"/>
              <a:gd name="T32" fmla="*/ 0 w 247"/>
              <a:gd name="T33" fmla="*/ 2147483646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7" h="264">
                <a:moveTo>
                  <a:pt x="0" y="60"/>
                </a:moveTo>
                <a:lnTo>
                  <a:pt x="0" y="60"/>
                </a:lnTo>
                <a:lnTo>
                  <a:pt x="8" y="93"/>
                </a:lnTo>
                <a:lnTo>
                  <a:pt x="49" y="84"/>
                </a:lnTo>
                <a:lnTo>
                  <a:pt x="62" y="98"/>
                </a:lnTo>
                <a:lnTo>
                  <a:pt x="55" y="133"/>
                </a:lnTo>
                <a:lnTo>
                  <a:pt x="80" y="135"/>
                </a:lnTo>
                <a:lnTo>
                  <a:pt x="119" y="180"/>
                </a:lnTo>
                <a:lnTo>
                  <a:pt x="119" y="221"/>
                </a:lnTo>
                <a:lnTo>
                  <a:pt x="246" y="263"/>
                </a:lnTo>
                <a:lnTo>
                  <a:pt x="214" y="168"/>
                </a:lnTo>
                <a:lnTo>
                  <a:pt x="223" y="98"/>
                </a:lnTo>
                <a:lnTo>
                  <a:pt x="220" y="54"/>
                </a:lnTo>
                <a:lnTo>
                  <a:pt x="165" y="63"/>
                </a:lnTo>
                <a:lnTo>
                  <a:pt x="110" y="0"/>
                </a:lnTo>
                <a:lnTo>
                  <a:pt x="0" y="60"/>
                </a:lnTo>
              </a:path>
            </a:pathLst>
          </a:custGeom>
          <a:solidFill>
            <a:srgbClr val="FFC000"/>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46" name="Freeform 50"/>
          <p:cNvSpPr>
            <a:spLocks/>
          </p:cNvSpPr>
          <p:nvPr/>
        </p:nvSpPr>
        <p:spPr bwMode="auto">
          <a:xfrm rot="235738">
            <a:off x="5447460" y="3646114"/>
            <a:ext cx="654143" cy="945496"/>
          </a:xfrm>
          <a:custGeom>
            <a:avLst/>
            <a:gdLst>
              <a:gd name="T0" fmla="*/ 0 w 380"/>
              <a:gd name="T1" fmla="*/ 2147483646 h 494"/>
              <a:gd name="T2" fmla="*/ 0 w 380"/>
              <a:gd name="T3" fmla="*/ 2147483646 h 494"/>
              <a:gd name="T4" fmla="*/ 2147483646 w 380"/>
              <a:gd name="T5" fmla="*/ 2147483646 h 494"/>
              <a:gd name="T6" fmla="*/ 2147483646 w 380"/>
              <a:gd name="T7" fmla="*/ 2147483646 h 494"/>
              <a:gd name="T8" fmla="*/ 2147483646 w 380"/>
              <a:gd name="T9" fmla="*/ 2147483646 h 494"/>
              <a:gd name="T10" fmla="*/ 2147483646 w 380"/>
              <a:gd name="T11" fmla="*/ 2147483646 h 494"/>
              <a:gd name="T12" fmla="*/ 2147483646 w 380"/>
              <a:gd name="T13" fmla="*/ 2147483646 h 494"/>
              <a:gd name="T14" fmla="*/ 2147483646 w 380"/>
              <a:gd name="T15" fmla="*/ 2147483646 h 494"/>
              <a:gd name="T16" fmla="*/ 2147483646 w 380"/>
              <a:gd name="T17" fmla="*/ 2147483646 h 494"/>
              <a:gd name="T18" fmla="*/ 2147483646 w 380"/>
              <a:gd name="T19" fmla="*/ 2147483646 h 494"/>
              <a:gd name="T20" fmla="*/ 2147483646 w 380"/>
              <a:gd name="T21" fmla="*/ 2147483646 h 494"/>
              <a:gd name="T22" fmla="*/ 2147483646 w 380"/>
              <a:gd name="T23" fmla="*/ 2147483646 h 494"/>
              <a:gd name="T24" fmla="*/ 2147483646 w 380"/>
              <a:gd name="T25" fmla="*/ 2147483646 h 494"/>
              <a:gd name="T26" fmla="*/ 2147483646 w 380"/>
              <a:gd name="T27" fmla="*/ 2147483646 h 494"/>
              <a:gd name="T28" fmla="*/ 2147483646 w 380"/>
              <a:gd name="T29" fmla="*/ 2147483646 h 494"/>
              <a:gd name="T30" fmla="*/ 2147483646 w 380"/>
              <a:gd name="T31" fmla="*/ 2147483646 h 494"/>
              <a:gd name="T32" fmla="*/ 2147483646 w 380"/>
              <a:gd name="T33" fmla="*/ 2147483646 h 494"/>
              <a:gd name="T34" fmla="*/ 2147483646 w 380"/>
              <a:gd name="T35" fmla="*/ 2147483646 h 494"/>
              <a:gd name="T36" fmla="*/ 2147483646 w 380"/>
              <a:gd name="T37" fmla="*/ 0 h 494"/>
              <a:gd name="T38" fmla="*/ 2147483646 w 380"/>
              <a:gd name="T39" fmla="*/ 2147483646 h 494"/>
              <a:gd name="T40" fmla="*/ 2147483646 w 380"/>
              <a:gd name="T41" fmla="*/ 2147483646 h 494"/>
              <a:gd name="T42" fmla="*/ 2147483646 w 380"/>
              <a:gd name="T43" fmla="*/ 2147483646 h 494"/>
              <a:gd name="T44" fmla="*/ 0 w 380"/>
              <a:gd name="T45" fmla="*/ 2147483646 h 494"/>
              <a:gd name="T46" fmla="*/ 0 w 380"/>
              <a:gd name="T47" fmla="*/ 2147483646 h 4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0" h="494">
                <a:moveTo>
                  <a:pt x="0" y="355"/>
                </a:moveTo>
                <a:lnTo>
                  <a:pt x="0" y="355"/>
                </a:lnTo>
                <a:lnTo>
                  <a:pt x="42" y="350"/>
                </a:lnTo>
                <a:lnTo>
                  <a:pt x="65" y="374"/>
                </a:lnTo>
                <a:lnTo>
                  <a:pt x="98" y="369"/>
                </a:lnTo>
                <a:lnTo>
                  <a:pt x="180" y="493"/>
                </a:lnTo>
                <a:lnTo>
                  <a:pt x="261" y="486"/>
                </a:lnTo>
                <a:lnTo>
                  <a:pt x="269" y="382"/>
                </a:lnTo>
                <a:lnTo>
                  <a:pt x="351" y="285"/>
                </a:lnTo>
                <a:lnTo>
                  <a:pt x="379" y="229"/>
                </a:lnTo>
                <a:lnTo>
                  <a:pt x="325" y="194"/>
                </a:lnTo>
                <a:lnTo>
                  <a:pt x="325" y="161"/>
                </a:lnTo>
                <a:lnTo>
                  <a:pt x="299" y="109"/>
                </a:lnTo>
                <a:lnTo>
                  <a:pt x="275" y="101"/>
                </a:lnTo>
                <a:lnTo>
                  <a:pt x="287" y="75"/>
                </a:lnTo>
                <a:lnTo>
                  <a:pt x="227" y="47"/>
                </a:lnTo>
                <a:lnTo>
                  <a:pt x="206" y="4"/>
                </a:lnTo>
                <a:lnTo>
                  <a:pt x="177" y="3"/>
                </a:lnTo>
                <a:lnTo>
                  <a:pt x="154" y="0"/>
                </a:lnTo>
                <a:lnTo>
                  <a:pt x="186" y="105"/>
                </a:lnTo>
                <a:lnTo>
                  <a:pt x="161" y="161"/>
                </a:lnTo>
                <a:lnTo>
                  <a:pt x="63" y="171"/>
                </a:lnTo>
                <a:lnTo>
                  <a:pt x="0" y="355"/>
                </a:lnTo>
              </a:path>
            </a:pathLst>
          </a:custGeom>
          <a:solidFill>
            <a:srgbClr val="FFC000"/>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47" name="Freeform 51"/>
          <p:cNvSpPr>
            <a:spLocks/>
          </p:cNvSpPr>
          <p:nvPr/>
        </p:nvSpPr>
        <p:spPr bwMode="auto">
          <a:xfrm rot="235738">
            <a:off x="8687361" y="5032843"/>
            <a:ext cx="714375" cy="673753"/>
          </a:xfrm>
          <a:custGeom>
            <a:avLst/>
            <a:gdLst>
              <a:gd name="T0" fmla="*/ 0 w 415"/>
              <a:gd name="T1" fmla="*/ 2147483646 h 353"/>
              <a:gd name="T2" fmla="*/ 0 w 415"/>
              <a:gd name="T3" fmla="*/ 2147483646 h 353"/>
              <a:gd name="T4" fmla="*/ 2147483646 w 415"/>
              <a:gd name="T5" fmla="*/ 2147483646 h 353"/>
              <a:gd name="T6" fmla="*/ 2147483646 w 415"/>
              <a:gd name="T7" fmla="*/ 2147483646 h 353"/>
              <a:gd name="T8" fmla="*/ 2147483646 w 415"/>
              <a:gd name="T9" fmla="*/ 2147483646 h 353"/>
              <a:gd name="T10" fmla="*/ 2147483646 w 415"/>
              <a:gd name="T11" fmla="*/ 2147483646 h 353"/>
              <a:gd name="T12" fmla="*/ 2147483646 w 415"/>
              <a:gd name="T13" fmla="*/ 2147483646 h 353"/>
              <a:gd name="T14" fmla="*/ 2147483646 w 415"/>
              <a:gd name="T15" fmla="*/ 2147483646 h 353"/>
              <a:gd name="T16" fmla="*/ 2147483646 w 415"/>
              <a:gd name="T17" fmla="*/ 0 h 353"/>
              <a:gd name="T18" fmla="*/ 2147483646 w 415"/>
              <a:gd name="T19" fmla="*/ 2147483646 h 353"/>
              <a:gd name="T20" fmla="*/ 2147483646 w 415"/>
              <a:gd name="T21" fmla="*/ 2147483646 h 353"/>
              <a:gd name="T22" fmla="*/ 2147483646 w 415"/>
              <a:gd name="T23" fmla="*/ 2147483646 h 353"/>
              <a:gd name="T24" fmla="*/ 2147483646 w 415"/>
              <a:gd name="T25" fmla="*/ 2147483646 h 353"/>
              <a:gd name="T26" fmla="*/ 2147483646 w 415"/>
              <a:gd name="T27" fmla="*/ 2147483646 h 353"/>
              <a:gd name="T28" fmla="*/ 2147483646 w 415"/>
              <a:gd name="T29" fmla="*/ 2147483646 h 353"/>
              <a:gd name="T30" fmla="*/ 0 w 415"/>
              <a:gd name="T31" fmla="*/ 2147483646 h 353"/>
              <a:gd name="T32" fmla="*/ 0 w 415"/>
              <a:gd name="T33" fmla="*/ 2147483646 h 3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5" h="353">
                <a:moveTo>
                  <a:pt x="0" y="236"/>
                </a:moveTo>
                <a:lnTo>
                  <a:pt x="0" y="236"/>
                </a:lnTo>
                <a:lnTo>
                  <a:pt x="7" y="156"/>
                </a:lnTo>
                <a:lnTo>
                  <a:pt x="63" y="148"/>
                </a:lnTo>
                <a:lnTo>
                  <a:pt x="193" y="18"/>
                </a:lnTo>
                <a:lnTo>
                  <a:pt x="223" y="44"/>
                </a:lnTo>
                <a:lnTo>
                  <a:pt x="215" y="64"/>
                </a:lnTo>
                <a:lnTo>
                  <a:pt x="227" y="73"/>
                </a:lnTo>
                <a:lnTo>
                  <a:pt x="361" y="0"/>
                </a:lnTo>
                <a:lnTo>
                  <a:pt x="394" y="32"/>
                </a:lnTo>
                <a:lnTo>
                  <a:pt x="414" y="33"/>
                </a:lnTo>
                <a:lnTo>
                  <a:pt x="411" y="103"/>
                </a:lnTo>
                <a:lnTo>
                  <a:pt x="280" y="176"/>
                </a:lnTo>
                <a:lnTo>
                  <a:pt x="262" y="251"/>
                </a:lnTo>
                <a:lnTo>
                  <a:pt x="49" y="352"/>
                </a:lnTo>
                <a:lnTo>
                  <a:pt x="0" y="236"/>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48" name="Freeform 52"/>
          <p:cNvSpPr>
            <a:spLocks/>
          </p:cNvSpPr>
          <p:nvPr/>
        </p:nvSpPr>
        <p:spPr bwMode="auto">
          <a:xfrm rot="235738">
            <a:off x="7352460" y="2605368"/>
            <a:ext cx="516871" cy="529478"/>
          </a:xfrm>
          <a:custGeom>
            <a:avLst/>
            <a:gdLst>
              <a:gd name="T0" fmla="*/ 0 w 301"/>
              <a:gd name="T1" fmla="*/ 2147483646 h 277"/>
              <a:gd name="T2" fmla="*/ 0 w 301"/>
              <a:gd name="T3" fmla="*/ 2147483646 h 277"/>
              <a:gd name="T4" fmla="*/ 2147483646 w 301"/>
              <a:gd name="T5" fmla="*/ 2147483646 h 277"/>
              <a:gd name="T6" fmla="*/ 2147483646 w 301"/>
              <a:gd name="T7" fmla="*/ 2147483646 h 277"/>
              <a:gd name="T8" fmla="*/ 2147483646 w 301"/>
              <a:gd name="T9" fmla="*/ 0 h 277"/>
              <a:gd name="T10" fmla="*/ 2147483646 w 301"/>
              <a:gd name="T11" fmla="*/ 2147483646 h 277"/>
              <a:gd name="T12" fmla="*/ 2147483646 w 301"/>
              <a:gd name="T13" fmla="*/ 2147483646 h 277"/>
              <a:gd name="T14" fmla="*/ 2147483646 w 301"/>
              <a:gd name="T15" fmla="*/ 2147483646 h 277"/>
              <a:gd name="T16" fmla="*/ 2147483646 w 301"/>
              <a:gd name="T17" fmla="*/ 2147483646 h 277"/>
              <a:gd name="T18" fmla="*/ 2147483646 w 301"/>
              <a:gd name="T19" fmla="*/ 2147483646 h 277"/>
              <a:gd name="T20" fmla="*/ 2147483646 w 301"/>
              <a:gd name="T21" fmla="*/ 2147483646 h 277"/>
              <a:gd name="T22" fmla="*/ 2147483646 w 301"/>
              <a:gd name="T23" fmla="*/ 2147483646 h 277"/>
              <a:gd name="T24" fmla="*/ 2147483646 w 301"/>
              <a:gd name="T25" fmla="*/ 2147483646 h 277"/>
              <a:gd name="T26" fmla="*/ 2147483646 w 301"/>
              <a:gd name="T27" fmla="*/ 2147483646 h 277"/>
              <a:gd name="T28" fmla="*/ 2147483646 w 301"/>
              <a:gd name="T29" fmla="*/ 2147483646 h 277"/>
              <a:gd name="T30" fmla="*/ 0 w 301"/>
              <a:gd name="T31" fmla="*/ 2147483646 h 277"/>
              <a:gd name="T32" fmla="*/ 0 w 301"/>
              <a:gd name="T33" fmla="*/ 2147483646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1" h="277">
                <a:moveTo>
                  <a:pt x="0" y="110"/>
                </a:moveTo>
                <a:lnTo>
                  <a:pt x="0" y="110"/>
                </a:lnTo>
                <a:lnTo>
                  <a:pt x="44" y="90"/>
                </a:lnTo>
                <a:lnTo>
                  <a:pt x="56" y="64"/>
                </a:lnTo>
                <a:lnTo>
                  <a:pt x="227" y="0"/>
                </a:lnTo>
                <a:lnTo>
                  <a:pt x="219" y="25"/>
                </a:lnTo>
                <a:lnTo>
                  <a:pt x="256" y="25"/>
                </a:lnTo>
                <a:lnTo>
                  <a:pt x="244" y="47"/>
                </a:lnTo>
                <a:lnTo>
                  <a:pt x="247" y="71"/>
                </a:lnTo>
                <a:lnTo>
                  <a:pt x="300" y="100"/>
                </a:lnTo>
                <a:lnTo>
                  <a:pt x="249" y="175"/>
                </a:lnTo>
                <a:lnTo>
                  <a:pt x="181" y="252"/>
                </a:lnTo>
                <a:lnTo>
                  <a:pt x="145" y="276"/>
                </a:lnTo>
                <a:lnTo>
                  <a:pt x="104" y="276"/>
                </a:lnTo>
                <a:lnTo>
                  <a:pt x="70" y="186"/>
                </a:lnTo>
                <a:lnTo>
                  <a:pt x="0" y="110"/>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49" name="Freeform 53"/>
          <p:cNvSpPr>
            <a:spLocks/>
          </p:cNvSpPr>
          <p:nvPr/>
        </p:nvSpPr>
        <p:spPr bwMode="auto">
          <a:xfrm rot="235738">
            <a:off x="5559519" y="4541184"/>
            <a:ext cx="572900" cy="502864"/>
          </a:xfrm>
          <a:custGeom>
            <a:avLst/>
            <a:gdLst>
              <a:gd name="T0" fmla="*/ 0 w 333"/>
              <a:gd name="T1" fmla="*/ 2147483646 h 262"/>
              <a:gd name="T2" fmla="*/ 0 w 333"/>
              <a:gd name="T3" fmla="*/ 2147483646 h 262"/>
              <a:gd name="T4" fmla="*/ 2147483646 w 333"/>
              <a:gd name="T5" fmla="*/ 2147483646 h 262"/>
              <a:gd name="T6" fmla="*/ 2147483646 w 333"/>
              <a:gd name="T7" fmla="*/ 2147483646 h 262"/>
              <a:gd name="T8" fmla="*/ 2147483646 w 333"/>
              <a:gd name="T9" fmla="*/ 2147483646 h 262"/>
              <a:gd name="T10" fmla="*/ 2147483646 w 333"/>
              <a:gd name="T11" fmla="*/ 2147483646 h 262"/>
              <a:gd name="T12" fmla="*/ 2147483646 w 333"/>
              <a:gd name="T13" fmla="*/ 2147483646 h 262"/>
              <a:gd name="T14" fmla="*/ 2147483646 w 333"/>
              <a:gd name="T15" fmla="*/ 2147483646 h 262"/>
              <a:gd name="T16" fmla="*/ 2147483646 w 333"/>
              <a:gd name="T17" fmla="*/ 2147483646 h 262"/>
              <a:gd name="T18" fmla="*/ 2147483646 w 333"/>
              <a:gd name="T19" fmla="*/ 2147483646 h 262"/>
              <a:gd name="T20" fmla="*/ 2147483646 w 333"/>
              <a:gd name="T21" fmla="*/ 0 h 262"/>
              <a:gd name="T22" fmla="*/ 2147483646 w 333"/>
              <a:gd name="T23" fmla="*/ 2147483646 h 262"/>
              <a:gd name="T24" fmla="*/ 2147483646 w 333"/>
              <a:gd name="T25" fmla="*/ 2147483646 h 262"/>
              <a:gd name="T26" fmla="*/ 2147483646 w 333"/>
              <a:gd name="T27" fmla="*/ 2147483646 h 262"/>
              <a:gd name="T28" fmla="*/ 2147483646 w 333"/>
              <a:gd name="T29" fmla="*/ 2147483646 h 262"/>
              <a:gd name="T30" fmla="*/ 2147483646 w 333"/>
              <a:gd name="T31" fmla="*/ 2147483646 h 262"/>
              <a:gd name="T32" fmla="*/ 0 w 333"/>
              <a:gd name="T33" fmla="*/ 2147483646 h 262"/>
              <a:gd name="T34" fmla="*/ 0 w 333"/>
              <a:gd name="T35" fmla="*/ 2147483646 h 2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3" h="262">
                <a:moveTo>
                  <a:pt x="0" y="107"/>
                </a:moveTo>
                <a:lnTo>
                  <a:pt x="0" y="107"/>
                </a:lnTo>
                <a:lnTo>
                  <a:pt x="8" y="121"/>
                </a:lnTo>
                <a:lnTo>
                  <a:pt x="92" y="216"/>
                </a:lnTo>
                <a:lnTo>
                  <a:pt x="92" y="256"/>
                </a:lnTo>
                <a:lnTo>
                  <a:pt x="182" y="261"/>
                </a:lnTo>
                <a:lnTo>
                  <a:pt x="302" y="230"/>
                </a:lnTo>
                <a:lnTo>
                  <a:pt x="332" y="220"/>
                </a:lnTo>
                <a:lnTo>
                  <a:pt x="329" y="128"/>
                </a:lnTo>
                <a:lnTo>
                  <a:pt x="318" y="124"/>
                </a:lnTo>
                <a:lnTo>
                  <a:pt x="328" y="0"/>
                </a:lnTo>
                <a:lnTo>
                  <a:pt x="170" y="21"/>
                </a:lnTo>
                <a:lnTo>
                  <a:pt x="89" y="28"/>
                </a:lnTo>
                <a:lnTo>
                  <a:pt x="75" y="110"/>
                </a:lnTo>
                <a:lnTo>
                  <a:pt x="47" y="102"/>
                </a:lnTo>
                <a:lnTo>
                  <a:pt x="37" y="119"/>
                </a:lnTo>
                <a:lnTo>
                  <a:pt x="0" y="107"/>
                </a:lnTo>
              </a:path>
            </a:pathLst>
          </a:custGeom>
          <a:solidFill>
            <a:srgbClr val="47FFFF"/>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50" name="Freeform 54"/>
          <p:cNvSpPr>
            <a:spLocks/>
          </p:cNvSpPr>
          <p:nvPr/>
        </p:nvSpPr>
        <p:spPr bwMode="auto">
          <a:xfrm rot="235738">
            <a:off x="3541059" y="3781986"/>
            <a:ext cx="752195" cy="550489"/>
          </a:xfrm>
          <a:custGeom>
            <a:avLst/>
            <a:gdLst>
              <a:gd name="T0" fmla="*/ 0 w 437"/>
              <a:gd name="T1" fmla="*/ 2147483646 h 288"/>
              <a:gd name="T2" fmla="*/ 0 w 437"/>
              <a:gd name="T3" fmla="*/ 2147483646 h 288"/>
              <a:gd name="T4" fmla="*/ 2147483646 w 437"/>
              <a:gd name="T5" fmla="*/ 2147483646 h 288"/>
              <a:gd name="T6" fmla="*/ 2147483646 w 437"/>
              <a:gd name="T7" fmla="*/ 2147483646 h 288"/>
              <a:gd name="T8" fmla="*/ 2147483646 w 437"/>
              <a:gd name="T9" fmla="*/ 2147483646 h 288"/>
              <a:gd name="T10" fmla="*/ 2147483646 w 437"/>
              <a:gd name="T11" fmla="*/ 2147483646 h 288"/>
              <a:gd name="T12" fmla="*/ 2147483646 w 437"/>
              <a:gd name="T13" fmla="*/ 2147483646 h 288"/>
              <a:gd name="T14" fmla="*/ 2147483646 w 437"/>
              <a:gd name="T15" fmla="*/ 2147483646 h 288"/>
              <a:gd name="T16" fmla="*/ 2147483646 w 437"/>
              <a:gd name="T17" fmla="*/ 2147483646 h 288"/>
              <a:gd name="T18" fmla="*/ 2147483646 w 437"/>
              <a:gd name="T19" fmla="*/ 2147483646 h 288"/>
              <a:gd name="T20" fmla="*/ 2147483646 w 437"/>
              <a:gd name="T21" fmla="*/ 2147483646 h 288"/>
              <a:gd name="T22" fmla="*/ 2147483646 w 437"/>
              <a:gd name="T23" fmla="*/ 0 h 288"/>
              <a:gd name="T24" fmla="*/ 2147483646 w 437"/>
              <a:gd name="T25" fmla="*/ 2147483646 h 288"/>
              <a:gd name="T26" fmla="*/ 2147483646 w 437"/>
              <a:gd name="T27" fmla="*/ 2147483646 h 288"/>
              <a:gd name="T28" fmla="*/ 2147483646 w 437"/>
              <a:gd name="T29" fmla="*/ 2147483646 h 288"/>
              <a:gd name="T30" fmla="*/ 2147483646 w 437"/>
              <a:gd name="T31" fmla="*/ 2147483646 h 288"/>
              <a:gd name="T32" fmla="*/ 2147483646 w 437"/>
              <a:gd name="T33" fmla="*/ 2147483646 h 288"/>
              <a:gd name="T34" fmla="*/ 2147483646 w 437"/>
              <a:gd name="T35" fmla="*/ 2147483646 h 288"/>
              <a:gd name="T36" fmla="*/ 2147483646 w 437"/>
              <a:gd name="T37" fmla="*/ 2147483646 h 288"/>
              <a:gd name="T38" fmla="*/ 2147483646 w 437"/>
              <a:gd name="T39" fmla="*/ 2147483646 h 288"/>
              <a:gd name="T40" fmla="*/ 2147483646 w 437"/>
              <a:gd name="T41" fmla="*/ 2147483646 h 288"/>
              <a:gd name="T42" fmla="*/ 2147483646 w 437"/>
              <a:gd name="T43" fmla="*/ 2147483646 h 288"/>
              <a:gd name="T44" fmla="*/ 2147483646 w 437"/>
              <a:gd name="T45" fmla="*/ 2147483646 h 288"/>
              <a:gd name="T46" fmla="*/ 2147483646 w 437"/>
              <a:gd name="T47" fmla="*/ 2147483646 h 288"/>
              <a:gd name="T48" fmla="*/ 2147483646 w 437"/>
              <a:gd name="T49" fmla="*/ 2147483646 h 288"/>
              <a:gd name="T50" fmla="*/ 2147483646 w 437"/>
              <a:gd name="T51" fmla="*/ 2147483646 h 288"/>
              <a:gd name="T52" fmla="*/ 0 w 437"/>
              <a:gd name="T53" fmla="*/ 2147483646 h 288"/>
              <a:gd name="T54" fmla="*/ 0 w 437"/>
              <a:gd name="T55" fmla="*/ 2147483646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37" h="288">
                <a:moveTo>
                  <a:pt x="0" y="68"/>
                </a:moveTo>
                <a:lnTo>
                  <a:pt x="0" y="68"/>
                </a:lnTo>
                <a:lnTo>
                  <a:pt x="27" y="51"/>
                </a:lnTo>
                <a:lnTo>
                  <a:pt x="47" y="70"/>
                </a:lnTo>
                <a:lnTo>
                  <a:pt x="82" y="77"/>
                </a:lnTo>
                <a:lnTo>
                  <a:pt x="141" y="56"/>
                </a:lnTo>
                <a:lnTo>
                  <a:pt x="158" y="75"/>
                </a:lnTo>
                <a:lnTo>
                  <a:pt x="157" y="109"/>
                </a:lnTo>
                <a:lnTo>
                  <a:pt x="188" y="117"/>
                </a:lnTo>
                <a:lnTo>
                  <a:pt x="212" y="75"/>
                </a:lnTo>
                <a:lnTo>
                  <a:pt x="202" y="3"/>
                </a:lnTo>
                <a:lnTo>
                  <a:pt x="220" y="0"/>
                </a:lnTo>
                <a:lnTo>
                  <a:pt x="254" y="32"/>
                </a:lnTo>
                <a:lnTo>
                  <a:pt x="302" y="13"/>
                </a:lnTo>
                <a:lnTo>
                  <a:pt x="400" y="35"/>
                </a:lnTo>
                <a:lnTo>
                  <a:pt x="407" y="44"/>
                </a:lnTo>
                <a:lnTo>
                  <a:pt x="399" y="119"/>
                </a:lnTo>
                <a:lnTo>
                  <a:pt x="436" y="146"/>
                </a:lnTo>
                <a:lnTo>
                  <a:pt x="432" y="160"/>
                </a:lnTo>
                <a:lnTo>
                  <a:pt x="369" y="179"/>
                </a:lnTo>
                <a:lnTo>
                  <a:pt x="355" y="235"/>
                </a:lnTo>
                <a:lnTo>
                  <a:pt x="302" y="249"/>
                </a:lnTo>
                <a:lnTo>
                  <a:pt x="292" y="275"/>
                </a:lnTo>
                <a:lnTo>
                  <a:pt x="145" y="287"/>
                </a:lnTo>
                <a:lnTo>
                  <a:pt x="110" y="187"/>
                </a:lnTo>
                <a:lnTo>
                  <a:pt x="67" y="180"/>
                </a:lnTo>
                <a:lnTo>
                  <a:pt x="0" y="68"/>
                </a:lnTo>
              </a:path>
            </a:pathLst>
          </a:custGeom>
          <a:solidFill>
            <a:srgbClr val="FFC000"/>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51" name="Freeform 55"/>
          <p:cNvSpPr>
            <a:spLocks/>
          </p:cNvSpPr>
          <p:nvPr/>
        </p:nvSpPr>
        <p:spPr bwMode="auto">
          <a:xfrm rot="235738">
            <a:off x="6460191" y="2668402"/>
            <a:ext cx="572901" cy="410415"/>
          </a:xfrm>
          <a:custGeom>
            <a:avLst/>
            <a:gdLst>
              <a:gd name="T0" fmla="*/ 0 w 333"/>
              <a:gd name="T1" fmla="*/ 2147483646 h 215"/>
              <a:gd name="T2" fmla="*/ 0 w 333"/>
              <a:gd name="T3" fmla="*/ 2147483646 h 215"/>
              <a:gd name="T4" fmla="*/ 2147483646 w 333"/>
              <a:gd name="T5" fmla="*/ 2147483646 h 215"/>
              <a:gd name="T6" fmla="*/ 2147483646 w 333"/>
              <a:gd name="T7" fmla="*/ 2147483646 h 215"/>
              <a:gd name="T8" fmla="*/ 2147483646 w 333"/>
              <a:gd name="T9" fmla="*/ 2147483646 h 215"/>
              <a:gd name="T10" fmla="*/ 2147483646 w 333"/>
              <a:gd name="T11" fmla="*/ 0 h 215"/>
              <a:gd name="T12" fmla="*/ 2147483646 w 333"/>
              <a:gd name="T13" fmla="*/ 2147483646 h 215"/>
              <a:gd name="T14" fmla="*/ 2147483646 w 333"/>
              <a:gd name="T15" fmla="*/ 2147483646 h 215"/>
              <a:gd name="T16" fmla="*/ 2147483646 w 333"/>
              <a:gd name="T17" fmla="*/ 2147483646 h 215"/>
              <a:gd name="T18" fmla="*/ 2147483646 w 333"/>
              <a:gd name="T19" fmla="*/ 2147483646 h 215"/>
              <a:gd name="T20" fmla="*/ 2147483646 w 333"/>
              <a:gd name="T21" fmla="*/ 2147483646 h 215"/>
              <a:gd name="T22" fmla="*/ 2147483646 w 333"/>
              <a:gd name="T23" fmla="*/ 2147483646 h 215"/>
              <a:gd name="T24" fmla="*/ 2147483646 w 333"/>
              <a:gd name="T25" fmla="*/ 2147483646 h 215"/>
              <a:gd name="T26" fmla="*/ 2147483646 w 333"/>
              <a:gd name="T27" fmla="*/ 2147483646 h 215"/>
              <a:gd name="T28" fmla="*/ 2147483646 w 333"/>
              <a:gd name="T29" fmla="*/ 2147483646 h 215"/>
              <a:gd name="T30" fmla="*/ 2147483646 w 333"/>
              <a:gd name="T31" fmla="*/ 2147483646 h 215"/>
              <a:gd name="T32" fmla="*/ 2147483646 w 333"/>
              <a:gd name="T33" fmla="*/ 2147483646 h 215"/>
              <a:gd name="T34" fmla="*/ 2147483646 w 333"/>
              <a:gd name="T35" fmla="*/ 2147483646 h 215"/>
              <a:gd name="T36" fmla="*/ 2147483646 w 333"/>
              <a:gd name="T37" fmla="*/ 2147483646 h 215"/>
              <a:gd name="T38" fmla="*/ 0 w 333"/>
              <a:gd name="T39" fmla="*/ 2147483646 h 215"/>
              <a:gd name="T40" fmla="*/ 0 w 333"/>
              <a:gd name="T41" fmla="*/ 2147483646 h 2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3" h="215">
                <a:moveTo>
                  <a:pt x="0" y="148"/>
                </a:moveTo>
                <a:lnTo>
                  <a:pt x="0" y="148"/>
                </a:lnTo>
                <a:lnTo>
                  <a:pt x="14" y="96"/>
                </a:lnTo>
                <a:lnTo>
                  <a:pt x="50" y="83"/>
                </a:lnTo>
                <a:lnTo>
                  <a:pt x="104" y="18"/>
                </a:lnTo>
                <a:lnTo>
                  <a:pt x="170" y="0"/>
                </a:lnTo>
                <a:lnTo>
                  <a:pt x="176" y="16"/>
                </a:lnTo>
                <a:lnTo>
                  <a:pt x="205" y="12"/>
                </a:lnTo>
                <a:lnTo>
                  <a:pt x="204" y="66"/>
                </a:lnTo>
                <a:lnTo>
                  <a:pt x="226" y="49"/>
                </a:lnTo>
                <a:lnTo>
                  <a:pt x="260" y="124"/>
                </a:lnTo>
                <a:lnTo>
                  <a:pt x="272" y="128"/>
                </a:lnTo>
                <a:lnTo>
                  <a:pt x="284" y="101"/>
                </a:lnTo>
                <a:lnTo>
                  <a:pt x="288" y="135"/>
                </a:lnTo>
                <a:lnTo>
                  <a:pt x="310" y="138"/>
                </a:lnTo>
                <a:lnTo>
                  <a:pt x="306" y="163"/>
                </a:lnTo>
                <a:lnTo>
                  <a:pt x="332" y="180"/>
                </a:lnTo>
                <a:lnTo>
                  <a:pt x="246" y="214"/>
                </a:lnTo>
                <a:lnTo>
                  <a:pt x="60" y="214"/>
                </a:lnTo>
                <a:lnTo>
                  <a:pt x="0" y="148"/>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2104" name="Freeform 56"/>
          <p:cNvSpPr>
            <a:spLocks/>
          </p:cNvSpPr>
          <p:nvPr/>
        </p:nvSpPr>
        <p:spPr bwMode="auto">
          <a:xfrm rot="235738">
            <a:off x="2152931" y="5730409"/>
            <a:ext cx="379599" cy="451037"/>
          </a:xfrm>
          <a:custGeom>
            <a:avLst/>
            <a:gdLst>
              <a:gd name="T0" fmla="*/ 0 w 221"/>
              <a:gd name="T1" fmla="*/ 2147483647 h 236"/>
              <a:gd name="T2" fmla="*/ 0 w 221"/>
              <a:gd name="T3" fmla="*/ 2147483647 h 236"/>
              <a:gd name="T4" fmla="*/ 2147483647 w 221"/>
              <a:gd name="T5" fmla="*/ 2147483647 h 236"/>
              <a:gd name="T6" fmla="*/ 2147483647 w 221"/>
              <a:gd name="T7" fmla="*/ 2147483647 h 236"/>
              <a:gd name="T8" fmla="*/ 2147483647 w 221"/>
              <a:gd name="T9" fmla="*/ 2147483647 h 236"/>
              <a:gd name="T10" fmla="*/ 2147483647 w 221"/>
              <a:gd name="T11" fmla="*/ 0 h 236"/>
              <a:gd name="T12" fmla="*/ 0 w 221"/>
              <a:gd name="T13" fmla="*/ 2147483647 h 236"/>
              <a:gd name="T14" fmla="*/ 0 w 221"/>
              <a:gd name="T15" fmla="*/ 2147483647 h 2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1" h="236">
                <a:moveTo>
                  <a:pt x="0" y="3"/>
                </a:moveTo>
                <a:lnTo>
                  <a:pt x="0" y="3"/>
                </a:lnTo>
                <a:lnTo>
                  <a:pt x="6" y="41"/>
                </a:lnTo>
                <a:lnTo>
                  <a:pt x="197" y="235"/>
                </a:lnTo>
                <a:lnTo>
                  <a:pt x="220" y="227"/>
                </a:lnTo>
                <a:lnTo>
                  <a:pt x="204" y="0"/>
                </a:lnTo>
                <a:lnTo>
                  <a:pt x="0" y="3"/>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lgn="ctr">
              <a:defRPr/>
            </a:pPr>
            <a:endParaRPr lang="en-US" sz="1588" dirty="0">
              <a:solidFill>
                <a:schemeClr val="accent1"/>
              </a:solidFill>
              <a:latin typeface="+mj-lt"/>
            </a:endParaRPr>
          </a:p>
        </p:txBody>
      </p:sp>
      <p:sp>
        <p:nvSpPr>
          <p:cNvPr id="4153" name="Freeform 57"/>
          <p:cNvSpPr>
            <a:spLocks/>
          </p:cNvSpPr>
          <p:nvPr/>
        </p:nvSpPr>
        <p:spPr bwMode="auto">
          <a:xfrm rot="235738">
            <a:off x="3641912" y="4408115"/>
            <a:ext cx="624728" cy="763400"/>
          </a:xfrm>
          <a:custGeom>
            <a:avLst/>
            <a:gdLst>
              <a:gd name="T0" fmla="*/ 0 w 363"/>
              <a:gd name="T1" fmla="*/ 2147483646 h 400"/>
              <a:gd name="T2" fmla="*/ 0 w 363"/>
              <a:gd name="T3" fmla="*/ 2147483646 h 400"/>
              <a:gd name="T4" fmla="*/ 2147483646 w 363"/>
              <a:gd name="T5" fmla="*/ 2147483646 h 400"/>
              <a:gd name="T6" fmla="*/ 2147483646 w 363"/>
              <a:gd name="T7" fmla="*/ 2147483646 h 400"/>
              <a:gd name="T8" fmla="*/ 2147483646 w 363"/>
              <a:gd name="T9" fmla="*/ 2147483646 h 400"/>
              <a:gd name="T10" fmla="*/ 2147483646 w 363"/>
              <a:gd name="T11" fmla="*/ 0 h 400"/>
              <a:gd name="T12" fmla="*/ 2147483646 w 363"/>
              <a:gd name="T13" fmla="*/ 2147483646 h 400"/>
              <a:gd name="T14" fmla="*/ 2147483646 w 363"/>
              <a:gd name="T15" fmla="*/ 2147483646 h 400"/>
              <a:gd name="T16" fmla="*/ 2147483646 w 363"/>
              <a:gd name="T17" fmla="*/ 2147483646 h 400"/>
              <a:gd name="T18" fmla="*/ 2147483646 w 363"/>
              <a:gd name="T19" fmla="*/ 2147483646 h 400"/>
              <a:gd name="T20" fmla="*/ 2147483646 w 363"/>
              <a:gd name="T21" fmla="*/ 2147483646 h 400"/>
              <a:gd name="T22" fmla="*/ 2147483646 w 363"/>
              <a:gd name="T23" fmla="*/ 2147483646 h 400"/>
              <a:gd name="T24" fmla="*/ 2147483646 w 363"/>
              <a:gd name="T25" fmla="*/ 2147483646 h 400"/>
              <a:gd name="T26" fmla="*/ 2147483646 w 363"/>
              <a:gd name="T27" fmla="*/ 2147483646 h 400"/>
              <a:gd name="T28" fmla="*/ 2147483646 w 363"/>
              <a:gd name="T29" fmla="*/ 2147483646 h 400"/>
              <a:gd name="T30" fmla="*/ 2147483646 w 363"/>
              <a:gd name="T31" fmla="*/ 2147483646 h 400"/>
              <a:gd name="T32" fmla="*/ 2147483646 w 363"/>
              <a:gd name="T33" fmla="*/ 2147483646 h 400"/>
              <a:gd name="T34" fmla="*/ 2147483646 w 363"/>
              <a:gd name="T35" fmla="*/ 2147483646 h 400"/>
              <a:gd name="T36" fmla="*/ 2147483646 w 363"/>
              <a:gd name="T37" fmla="*/ 2147483646 h 400"/>
              <a:gd name="T38" fmla="*/ 2147483646 w 363"/>
              <a:gd name="T39" fmla="*/ 2147483646 h 400"/>
              <a:gd name="T40" fmla="*/ 2147483646 w 363"/>
              <a:gd name="T41" fmla="*/ 2147483646 h 400"/>
              <a:gd name="T42" fmla="*/ 2147483646 w 363"/>
              <a:gd name="T43" fmla="*/ 2147483646 h 400"/>
              <a:gd name="T44" fmla="*/ 2147483646 w 363"/>
              <a:gd name="T45" fmla="*/ 2147483646 h 400"/>
              <a:gd name="T46" fmla="*/ 2147483646 w 363"/>
              <a:gd name="T47" fmla="*/ 2147483646 h 400"/>
              <a:gd name="T48" fmla="*/ 2147483646 w 363"/>
              <a:gd name="T49" fmla="*/ 2147483646 h 400"/>
              <a:gd name="T50" fmla="*/ 2147483646 w 363"/>
              <a:gd name="T51" fmla="*/ 2147483646 h 400"/>
              <a:gd name="T52" fmla="*/ 0 w 363"/>
              <a:gd name="T53" fmla="*/ 2147483646 h 400"/>
              <a:gd name="T54" fmla="*/ 0 w 363"/>
              <a:gd name="T55" fmla="*/ 2147483646 h 4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3" h="400">
                <a:moveTo>
                  <a:pt x="0" y="236"/>
                </a:moveTo>
                <a:lnTo>
                  <a:pt x="0" y="236"/>
                </a:lnTo>
                <a:lnTo>
                  <a:pt x="13" y="216"/>
                </a:lnTo>
                <a:lnTo>
                  <a:pt x="157" y="100"/>
                </a:lnTo>
                <a:lnTo>
                  <a:pt x="214" y="81"/>
                </a:lnTo>
                <a:lnTo>
                  <a:pt x="299" y="0"/>
                </a:lnTo>
                <a:lnTo>
                  <a:pt x="316" y="112"/>
                </a:lnTo>
                <a:lnTo>
                  <a:pt x="342" y="145"/>
                </a:lnTo>
                <a:lnTo>
                  <a:pt x="361" y="142"/>
                </a:lnTo>
                <a:lnTo>
                  <a:pt x="362" y="146"/>
                </a:lnTo>
                <a:lnTo>
                  <a:pt x="347" y="192"/>
                </a:lnTo>
                <a:lnTo>
                  <a:pt x="308" y="235"/>
                </a:lnTo>
                <a:lnTo>
                  <a:pt x="310" y="269"/>
                </a:lnTo>
                <a:lnTo>
                  <a:pt x="356" y="305"/>
                </a:lnTo>
                <a:lnTo>
                  <a:pt x="352" y="349"/>
                </a:lnTo>
                <a:lnTo>
                  <a:pt x="340" y="350"/>
                </a:lnTo>
                <a:lnTo>
                  <a:pt x="335" y="372"/>
                </a:lnTo>
                <a:lnTo>
                  <a:pt x="247" y="382"/>
                </a:lnTo>
                <a:lnTo>
                  <a:pt x="238" y="399"/>
                </a:lnTo>
                <a:lnTo>
                  <a:pt x="123" y="379"/>
                </a:lnTo>
                <a:lnTo>
                  <a:pt x="88" y="332"/>
                </a:lnTo>
                <a:lnTo>
                  <a:pt x="58" y="336"/>
                </a:lnTo>
                <a:lnTo>
                  <a:pt x="60" y="324"/>
                </a:lnTo>
                <a:lnTo>
                  <a:pt x="37" y="308"/>
                </a:lnTo>
                <a:lnTo>
                  <a:pt x="31" y="238"/>
                </a:lnTo>
                <a:lnTo>
                  <a:pt x="15" y="254"/>
                </a:lnTo>
                <a:lnTo>
                  <a:pt x="0" y="236"/>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defRPr/>
            </a:pPr>
            <a:endParaRPr lang="en-US" sz="1588" dirty="0">
              <a:solidFill>
                <a:schemeClr val="accent1"/>
              </a:solidFill>
              <a:latin typeface="+mj-lt"/>
            </a:endParaRPr>
          </a:p>
        </p:txBody>
      </p:sp>
      <p:sp>
        <p:nvSpPr>
          <p:cNvPr id="4154" name="Freeform 58"/>
          <p:cNvSpPr>
            <a:spLocks/>
          </p:cNvSpPr>
          <p:nvPr/>
        </p:nvSpPr>
        <p:spPr bwMode="auto">
          <a:xfrm rot="235738">
            <a:off x="7807698" y="4223218"/>
            <a:ext cx="509868" cy="529478"/>
          </a:xfrm>
          <a:custGeom>
            <a:avLst/>
            <a:gdLst>
              <a:gd name="T0" fmla="*/ 0 w 297"/>
              <a:gd name="T1" fmla="*/ 2147483646 h 278"/>
              <a:gd name="T2" fmla="*/ 0 w 297"/>
              <a:gd name="T3" fmla="*/ 2147483646 h 278"/>
              <a:gd name="T4" fmla="*/ 2147483646 w 297"/>
              <a:gd name="T5" fmla="*/ 2147483646 h 278"/>
              <a:gd name="T6" fmla="*/ 2147483646 w 297"/>
              <a:gd name="T7" fmla="*/ 2147483646 h 278"/>
              <a:gd name="T8" fmla="*/ 2147483646 w 297"/>
              <a:gd name="T9" fmla="*/ 2147483646 h 278"/>
              <a:gd name="T10" fmla="*/ 2147483646 w 297"/>
              <a:gd name="T11" fmla="*/ 0 h 278"/>
              <a:gd name="T12" fmla="*/ 2147483646 w 297"/>
              <a:gd name="T13" fmla="*/ 2147483646 h 278"/>
              <a:gd name="T14" fmla="*/ 2147483646 w 297"/>
              <a:gd name="T15" fmla="*/ 2147483646 h 278"/>
              <a:gd name="T16" fmla="*/ 2147483646 w 297"/>
              <a:gd name="T17" fmla="*/ 2147483646 h 278"/>
              <a:gd name="T18" fmla="*/ 2147483646 w 297"/>
              <a:gd name="T19" fmla="*/ 2147483646 h 278"/>
              <a:gd name="T20" fmla="*/ 2147483646 w 297"/>
              <a:gd name="T21" fmla="*/ 2147483646 h 278"/>
              <a:gd name="T22" fmla="*/ 2147483646 w 297"/>
              <a:gd name="T23" fmla="*/ 2147483646 h 278"/>
              <a:gd name="T24" fmla="*/ 2147483646 w 297"/>
              <a:gd name="T25" fmla="*/ 2147483646 h 278"/>
              <a:gd name="T26" fmla="*/ 2147483646 w 297"/>
              <a:gd name="T27" fmla="*/ 2147483646 h 278"/>
              <a:gd name="T28" fmla="*/ 2147483646 w 297"/>
              <a:gd name="T29" fmla="*/ 2147483646 h 278"/>
              <a:gd name="T30" fmla="*/ 2147483646 w 297"/>
              <a:gd name="T31" fmla="*/ 2147483646 h 278"/>
              <a:gd name="T32" fmla="*/ 2147483646 w 297"/>
              <a:gd name="T33" fmla="*/ 2147483646 h 278"/>
              <a:gd name="T34" fmla="*/ 2147483646 w 297"/>
              <a:gd name="T35" fmla="*/ 2147483646 h 278"/>
              <a:gd name="T36" fmla="*/ 0 w 297"/>
              <a:gd name="T37" fmla="*/ 2147483646 h 278"/>
              <a:gd name="T38" fmla="*/ 0 w 297"/>
              <a:gd name="T39" fmla="*/ 2147483646 h 2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7" h="278">
                <a:moveTo>
                  <a:pt x="0" y="72"/>
                </a:moveTo>
                <a:lnTo>
                  <a:pt x="0" y="72"/>
                </a:lnTo>
                <a:lnTo>
                  <a:pt x="33" y="34"/>
                </a:lnTo>
                <a:lnTo>
                  <a:pt x="68" y="30"/>
                </a:lnTo>
                <a:lnTo>
                  <a:pt x="114" y="29"/>
                </a:lnTo>
                <a:lnTo>
                  <a:pt x="153" y="0"/>
                </a:lnTo>
                <a:lnTo>
                  <a:pt x="179" y="16"/>
                </a:lnTo>
                <a:lnTo>
                  <a:pt x="220" y="16"/>
                </a:lnTo>
                <a:lnTo>
                  <a:pt x="217" y="47"/>
                </a:lnTo>
                <a:lnTo>
                  <a:pt x="212" y="77"/>
                </a:lnTo>
                <a:lnTo>
                  <a:pt x="296" y="186"/>
                </a:lnTo>
                <a:lnTo>
                  <a:pt x="228" y="262"/>
                </a:lnTo>
                <a:lnTo>
                  <a:pt x="198" y="276"/>
                </a:lnTo>
                <a:lnTo>
                  <a:pt x="148" y="277"/>
                </a:lnTo>
                <a:lnTo>
                  <a:pt x="77" y="226"/>
                </a:lnTo>
                <a:lnTo>
                  <a:pt x="65" y="237"/>
                </a:lnTo>
                <a:lnTo>
                  <a:pt x="64" y="198"/>
                </a:lnTo>
                <a:lnTo>
                  <a:pt x="39" y="181"/>
                </a:lnTo>
                <a:lnTo>
                  <a:pt x="0" y="72"/>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55" name="Freeform 59"/>
          <p:cNvSpPr>
            <a:spLocks/>
          </p:cNvSpPr>
          <p:nvPr/>
        </p:nvSpPr>
        <p:spPr bwMode="auto">
          <a:xfrm>
            <a:off x="5782236" y="3038196"/>
            <a:ext cx="614923" cy="619125"/>
          </a:xfrm>
          <a:custGeom>
            <a:avLst/>
            <a:gdLst>
              <a:gd name="T0" fmla="*/ 0 w 399"/>
              <a:gd name="T1" fmla="*/ 2147483646 h 390"/>
              <a:gd name="T2" fmla="*/ 0 w 399"/>
              <a:gd name="T3" fmla="*/ 2147483646 h 390"/>
              <a:gd name="T4" fmla="*/ 2147483646 w 399"/>
              <a:gd name="T5" fmla="*/ 2147483646 h 390"/>
              <a:gd name="T6" fmla="*/ 2147483646 w 399"/>
              <a:gd name="T7" fmla="*/ 2147483646 h 390"/>
              <a:gd name="T8" fmla="*/ 2147483646 w 399"/>
              <a:gd name="T9" fmla="*/ 2147483646 h 390"/>
              <a:gd name="T10" fmla="*/ 2147483646 w 399"/>
              <a:gd name="T11" fmla="*/ 2147483646 h 390"/>
              <a:gd name="T12" fmla="*/ 2147483646 w 399"/>
              <a:gd name="T13" fmla="*/ 2147483646 h 390"/>
              <a:gd name="T14" fmla="*/ 2147483646 w 399"/>
              <a:gd name="T15" fmla="*/ 2147483646 h 390"/>
              <a:gd name="T16" fmla="*/ 2147483646 w 399"/>
              <a:gd name="T17" fmla="*/ 2147483646 h 390"/>
              <a:gd name="T18" fmla="*/ 2147483646 w 399"/>
              <a:gd name="T19" fmla="*/ 0 h 390"/>
              <a:gd name="T20" fmla="*/ 2147483646 w 399"/>
              <a:gd name="T21" fmla="*/ 2147483646 h 390"/>
              <a:gd name="T22" fmla="*/ 2147483646 w 399"/>
              <a:gd name="T23" fmla="*/ 2147483646 h 390"/>
              <a:gd name="T24" fmla="*/ 2147483646 w 399"/>
              <a:gd name="T25" fmla="*/ 2147483646 h 390"/>
              <a:gd name="T26" fmla="*/ 2147483646 w 399"/>
              <a:gd name="T27" fmla="*/ 2147483646 h 390"/>
              <a:gd name="T28" fmla="*/ 2147483646 w 399"/>
              <a:gd name="T29" fmla="*/ 2147483646 h 390"/>
              <a:gd name="T30" fmla="*/ 2147483646 w 399"/>
              <a:gd name="T31" fmla="*/ 2147483646 h 390"/>
              <a:gd name="T32" fmla="*/ 2147483646 w 399"/>
              <a:gd name="T33" fmla="*/ 2147483646 h 390"/>
              <a:gd name="T34" fmla="*/ 2147483646 w 399"/>
              <a:gd name="T35" fmla="*/ 2147483646 h 390"/>
              <a:gd name="T36" fmla="*/ 2147483646 w 399"/>
              <a:gd name="T37" fmla="*/ 2147483646 h 390"/>
              <a:gd name="T38" fmla="*/ 0 w 399"/>
              <a:gd name="T39" fmla="*/ 2147483646 h 390"/>
              <a:gd name="T40" fmla="*/ 0 w 399"/>
              <a:gd name="T41" fmla="*/ 2147483646 h 3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9" h="390">
                <a:moveTo>
                  <a:pt x="0" y="387"/>
                </a:moveTo>
                <a:lnTo>
                  <a:pt x="0" y="387"/>
                </a:lnTo>
                <a:lnTo>
                  <a:pt x="32" y="314"/>
                </a:lnTo>
                <a:lnTo>
                  <a:pt x="30" y="248"/>
                </a:lnTo>
                <a:lnTo>
                  <a:pt x="45" y="207"/>
                </a:lnTo>
                <a:lnTo>
                  <a:pt x="83" y="129"/>
                </a:lnTo>
                <a:lnTo>
                  <a:pt x="128" y="92"/>
                </a:lnTo>
                <a:lnTo>
                  <a:pt x="158" y="108"/>
                </a:lnTo>
                <a:lnTo>
                  <a:pt x="178" y="36"/>
                </a:lnTo>
                <a:lnTo>
                  <a:pt x="200" y="0"/>
                </a:lnTo>
                <a:lnTo>
                  <a:pt x="275" y="51"/>
                </a:lnTo>
                <a:lnTo>
                  <a:pt x="359" y="93"/>
                </a:lnTo>
                <a:lnTo>
                  <a:pt x="399" y="122"/>
                </a:lnTo>
                <a:lnTo>
                  <a:pt x="399" y="233"/>
                </a:lnTo>
                <a:lnTo>
                  <a:pt x="395" y="256"/>
                </a:lnTo>
                <a:lnTo>
                  <a:pt x="296" y="314"/>
                </a:lnTo>
                <a:lnTo>
                  <a:pt x="180" y="307"/>
                </a:lnTo>
                <a:lnTo>
                  <a:pt x="45" y="366"/>
                </a:lnTo>
                <a:lnTo>
                  <a:pt x="32" y="390"/>
                </a:lnTo>
                <a:lnTo>
                  <a:pt x="0" y="387"/>
                </a:lnTo>
              </a:path>
            </a:pathLst>
          </a:custGeom>
          <a:solidFill>
            <a:srgbClr val="AC75D5"/>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56" name="Freeform 60"/>
          <p:cNvSpPr>
            <a:spLocks/>
          </p:cNvSpPr>
          <p:nvPr/>
        </p:nvSpPr>
        <p:spPr bwMode="auto">
          <a:xfrm rot="235738">
            <a:off x="7210985" y="3598490"/>
            <a:ext cx="326372" cy="434228"/>
          </a:xfrm>
          <a:custGeom>
            <a:avLst/>
            <a:gdLst>
              <a:gd name="T0" fmla="*/ 0 w 189"/>
              <a:gd name="T1" fmla="*/ 2147483646 h 228"/>
              <a:gd name="T2" fmla="*/ 0 w 189"/>
              <a:gd name="T3" fmla="*/ 2147483646 h 228"/>
              <a:gd name="T4" fmla="*/ 2147483646 w 189"/>
              <a:gd name="T5" fmla="*/ 2147483646 h 228"/>
              <a:gd name="T6" fmla="*/ 2147483646 w 189"/>
              <a:gd name="T7" fmla="*/ 2147483646 h 228"/>
              <a:gd name="T8" fmla="*/ 2147483646 w 189"/>
              <a:gd name="T9" fmla="*/ 2147483646 h 228"/>
              <a:gd name="T10" fmla="*/ 2147483646 w 189"/>
              <a:gd name="T11" fmla="*/ 2147483646 h 228"/>
              <a:gd name="T12" fmla="*/ 2147483646 w 189"/>
              <a:gd name="T13" fmla="*/ 2147483646 h 228"/>
              <a:gd name="T14" fmla="*/ 2147483646 w 189"/>
              <a:gd name="T15" fmla="*/ 2147483646 h 228"/>
              <a:gd name="T16" fmla="*/ 2147483646 w 189"/>
              <a:gd name="T17" fmla="*/ 2147483646 h 228"/>
              <a:gd name="T18" fmla="*/ 2147483646 w 189"/>
              <a:gd name="T19" fmla="*/ 2147483646 h 228"/>
              <a:gd name="T20" fmla="*/ 2147483646 w 189"/>
              <a:gd name="T21" fmla="*/ 2147483646 h 228"/>
              <a:gd name="T22" fmla="*/ 2147483646 w 189"/>
              <a:gd name="T23" fmla="*/ 2147483646 h 228"/>
              <a:gd name="T24" fmla="*/ 2147483646 w 189"/>
              <a:gd name="T25" fmla="*/ 2147483646 h 228"/>
              <a:gd name="T26" fmla="*/ 2147483646 w 189"/>
              <a:gd name="T27" fmla="*/ 2147483646 h 228"/>
              <a:gd name="T28" fmla="*/ 2147483646 w 189"/>
              <a:gd name="T29" fmla="*/ 0 h 228"/>
              <a:gd name="T30" fmla="*/ 2147483646 w 189"/>
              <a:gd name="T31" fmla="*/ 2147483646 h 228"/>
              <a:gd name="T32" fmla="*/ 2147483646 w 189"/>
              <a:gd name="T33" fmla="*/ 2147483646 h 228"/>
              <a:gd name="T34" fmla="*/ 0 w 189"/>
              <a:gd name="T35" fmla="*/ 2147483646 h 228"/>
              <a:gd name="T36" fmla="*/ 0 w 189"/>
              <a:gd name="T37" fmla="*/ 2147483646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9" h="228">
                <a:moveTo>
                  <a:pt x="0" y="156"/>
                </a:moveTo>
                <a:lnTo>
                  <a:pt x="0" y="156"/>
                </a:lnTo>
                <a:lnTo>
                  <a:pt x="8" y="164"/>
                </a:lnTo>
                <a:lnTo>
                  <a:pt x="25" y="152"/>
                </a:lnTo>
                <a:lnTo>
                  <a:pt x="44" y="179"/>
                </a:lnTo>
                <a:lnTo>
                  <a:pt x="57" y="158"/>
                </a:lnTo>
                <a:lnTo>
                  <a:pt x="89" y="170"/>
                </a:lnTo>
                <a:lnTo>
                  <a:pt x="70" y="207"/>
                </a:lnTo>
                <a:lnTo>
                  <a:pt x="111" y="227"/>
                </a:lnTo>
                <a:lnTo>
                  <a:pt x="137" y="188"/>
                </a:lnTo>
                <a:lnTo>
                  <a:pt x="175" y="150"/>
                </a:lnTo>
                <a:lnTo>
                  <a:pt x="157" y="122"/>
                </a:lnTo>
                <a:lnTo>
                  <a:pt x="188" y="104"/>
                </a:lnTo>
                <a:lnTo>
                  <a:pt x="155" y="50"/>
                </a:lnTo>
                <a:lnTo>
                  <a:pt x="24" y="0"/>
                </a:lnTo>
                <a:lnTo>
                  <a:pt x="7" y="126"/>
                </a:lnTo>
                <a:lnTo>
                  <a:pt x="16" y="134"/>
                </a:lnTo>
                <a:lnTo>
                  <a:pt x="0" y="156"/>
                </a:lnTo>
              </a:path>
            </a:pathLst>
          </a:custGeom>
          <a:solidFill>
            <a:srgbClr val="C43C3C"/>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57" name="Freeform 61"/>
          <p:cNvSpPr>
            <a:spLocks/>
          </p:cNvSpPr>
          <p:nvPr/>
        </p:nvSpPr>
        <p:spPr bwMode="auto">
          <a:xfrm rot="235738">
            <a:off x="9179019" y="3487831"/>
            <a:ext cx="459441" cy="456640"/>
          </a:xfrm>
          <a:custGeom>
            <a:avLst/>
            <a:gdLst>
              <a:gd name="T0" fmla="*/ 0 w 266"/>
              <a:gd name="T1" fmla="*/ 2147483646 h 239"/>
              <a:gd name="T2" fmla="*/ 0 w 266"/>
              <a:gd name="T3" fmla="*/ 2147483646 h 239"/>
              <a:gd name="T4" fmla="*/ 2147483646 w 266"/>
              <a:gd name="T5" fmla="*/ 2147483646 h 239"/>
              <a:gd name="T6" fmla="*/ 2147483646 w 266"/>
              <a:gd name="T7" fmla="*/ 2147483646 h 239"/>
              <a:gd name="T8" fmla="*/ 2147483646 w 266"/>
              <a:gd name="T9" fmla="*/ 2147483646 h 239"/>
              <a:gd name="T10" fmla="*/ 2147483646 w 266"/>
              <a:gd name="T11" fmla="*/ 2147483646 h 239"/>
              <a:gd name="T12" fmla="*/ 2147483646 w 266"/>
              <a:gd name="T13" fmla="*/ 2147483646 h 239"/>
              <a:gd name="T14" fmla="*/ 2147483646 w 266"/>
              <a:gd name="T15" fmla="*/ 2147483646 h 239"/>
              <a:gd name="T16" fmla="*/ 2147483646 w 266"/>
              <a:gd name="T17" fmla="*/ 2147483646 h 239"/>
              <a:gd name="T18" fmla="*/ 2147483646 w 266"/>
              <a:gd name="T19" fmla="*/ 2147483646 h 239"/>
              <a:gd name="T20" fmla="*/ 2147483646 w 266"/>
              <a:gd name="T21" fmla="*/ 2147483646 h 239"/>
              <a:gd name="T22" fmla="*/ 2147483646 w 266"/>
              <a:gd name="T23" fmla="*/ 2147483646 h 239"/>
              <a:gd name="T24" fmla="*/ 2147483646 w 266"/>
              <a:gd name="T25" fmla="*/ 0 h 239"/>
              <a:gd name="T26" fmla="*/ 2147483646 w 266"/>
              <a:gd name="T27" fmla="*/ 2147483646 h 239"/>
              <a:gd name="T28" fmla="*/ 2147483646 w 266"/>
              <a:gd name="T29" fmla="*/ 2147483646 h 239"/>
              <a:gd name="T30" fmla="*/ 0 w 266"/>
              <a:gd name="T31" fmla="*/ 2147483646 h 239"/>
              <a:gd name="T32" fmla="*/ 0 w 266"/>
              <a:gd name="T33" fmla="*/ 2147483646 h 2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6" h="239">
                <a:moveTo>
                  <a:pt x="0" y="117"/>
                </a:moveTo>
                <a:lnTo>
                  <a:pt x="0" y="117"/>
                </a:lnTo>
                <a:lnTo>
                  <a:pt x="16" y="159"/>
                </a:lnTo>
                <a:lnTo>
                  <a:pt x="42" y="175"/>
                </a:lnTo>
                <a:lnTo>
                  <a:pt x="56" y="223"/>
                </a:lnTo>
                <a:lnTo>
                  <a:pt x="88" y="238"/>
                </a:lnTo>
                <a:lnTo>
                  <a:pt x="185" y="186"/>
                </a:lnTo>
                <a:lnTo>
                  <a:pt x="265" y="205"/>
                </a:lnTo>
                <a:lnTo>
                  <a:pt x="234" y="145"/>
                </a:lnTo>
                <a:lnTo>
                  <a:pt x="246" y="113"/>
                </a:lnTo>
                <a:lnTo>
                  <a:pt x="228" y="100"/>
                </a:lnTo>
                <a:lnTo>
                  <a:pt x="255" y="73"/>
                </a:lnTo>
                <a:lnTo>
                  <a:pt x="22" y="0"/>
                </a:lnTo>
                <a:lnTo>
                  <a:pt x="8" y="36"/>
                </a:lnTo>
                <a:lnTo>
                  <a:pt x="25" y="84"/>
                </a:lnTo>
                <a:lnTo>
                  <a:pt x="0" y="117"/>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58" name="Freeform 62"/>
          <p:cNvSpPr>
            <a:spLocks/>
          </p:cNvSpPr>
          <p:nvPr/>
        </p:nvSpPr>
        <p:spPr bwMode="auto">
          <a:xfrm rot="235738">
            <a:off x="7226394" y="1787338"/>
            <a:ext cx="305360" cy="543485"/>
          </a:xfrm>
          <a:custGeom>
            <a:avLst/>
            <a:gdLst>
              <a:gd name="T0" fmla="*/ 0 w 178"/>
              <a:gd name="T1" fmla="*/ 2147483646 h 285"/>
              <a:gd name="T2" fmla="*/ 0 w 178"/>
              <a:gd name="T3" fmla="*/ 2147483646 h 285"/>
              <a:gd name="T4" fmla="*/ 2147483646 w 178"/>
              <a:gd name="T5" fmla="*/ 2147483646 h 285"/>
              <a:gd name="T6" fmla="*/ 2147483646 w 178"/>
              <a:gd name="T7" fmla="*/ 2147483646 h 285"/>
              <a:gd name="T8" fmla="*/ 2147483646 w 178"/>
              <a:gd name="T9" fmla="*/ 2147483646 h 285"/>
              <a:gd name="T10" fmla="*/ 2147483646 w 178"/>
              <a:gd name="T11" fmla="*/ 2147483646 h 285"/>
              <a:gd name="T12" fmla="*/ 2147483646 w 178"/>
              <a:gd name="T13" fmla="*/ 2147483646 h 285"/>
              <a:gd name="T14" fmla="*/ 2147483646 w 178"/>
              <a:gd name="T15" fmla="*/ 2147483646 h 285"/>
              <a:gd name="T16" fmla="*/ 2147483646 w 178"/>
              <a:gd name="T17" fmla="*/ 2147483646 h 285"/>
              <a:gd name="T18" fmla="*/ 2147483646 w 178"/>
              <a:gd name="T19" fmla="*/ 0 h 285"/>
              <a:gd name="T20" fmla="*/ 0 w 178"/>
              <a:gd name="T21" fmla="*/ 2147483646 h 285"/>
              <a:gd name="T22" fmla="*/ 0 w 178"/>
              <a:gd name="T23" fmla="*/ 2147483646 h 2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8" h="285">
                <a:moveTo>
                  <a:pt x="0" y="29"/>
                </a:moveTo>
                <a:lnTo>
                  <a:pt x="0" y="29"/>
                </a:lnTo>
                <a:lnTo>
                  <a:pt x="41" y="191"/>
                </a:lnTo>
                <a:lnTo>
                  <a:pt x="43" y="271"/>
                </a:lnTo>
                <a:lnTo>
                  <a:pt x="52" y="284"/>
                </a:lnTo>
                <a:lnTo>
                  <a:pt x="96" y="274"/>
                </a:lnTo>
                <a:lnTo>
                  <a:pt x="177" y="245"/>
                </a:lnTo>
                <a:lnTo>
                  <a:pt x="141" y="228"/>
                </a:lnTo>
                <a:lnTo>
                  <a:pt x="134" y="111"/>
                </a:lnTo>
                <a:lnTo>
                  <a:pt x="72" y="0"/>
                </a:lnTo>
                <a:lnTo>
                  <a:pt x="0" y="29"/>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59" name="Freeform 63"/>
          <p:cNvSpPr>
            <a:spLocks/>
          </p:cNvSpPr>
          <p:nvPr/>
        </p:nvSpPr>
        <p:spPr bwMode="auto">
          <a:xfrm rot="235738">
            <a:off x="9044548" y="4245629"/>
            <a:ext cx="521074" cy="532279"/>
          </a:xfrm>
          <a:custGeom>
            <a:avLst/>
            <a:gdLst>
              <a:gd name="T0" fmla="*/ 0 w 303"/>
              <a:gd name="T1" fmla="*/ 2147483646 h 280"/>
              <a:gd name="T2" fmla="*/ 0 w 303"/>
              <a:gd name="T3" fmla="*/ 2147483646 h 280"/>
              <a:gd name="T4" fmla="*/ 2147483646 w 303"/>
              <a:gd name="T5" fmla="*/ 2147483646 h 280"/>
              <a:gd name="T6" fmla="*/ 2147483646 w 303"/>
              <a:gd name="T7" fmla="*/ 2147483646 h 280"/>
              <a:gd name="T8" fmla="*/ 2147483646 w 303"/>
              <a:gd name="T9" fmla="*/ 2147483646 h 280"/>
              <a:gd name="T10" fmla="*/ 2147483646 w 303"/>
              <a:gd name="T11" fmla="*/ 2147483646 h 280"/>
              <a:gd name="T12" fmla="*/ 2147483646 w 303"/>
              <a:gd name="T13" fmla="*/ 2147483646 h 280"/>
              <a:gd name="T14" fmla="*/ 2147483646 w 303"/>
              <a:gd name="T15" fmla="*/ 2147483646 h 280"/>
              <a:gd name="T16" fmla="*/ 2147483646 w 303"/>
              <a:gd name="T17" fmla="*/ 2147483646 h 280"/>
              <a:gd name="T18" fmla="*/ 2147483646 w 303"/>
              <a:gd name="T19" fmla="*/ 2147483646 h 280"/>
              <a:gd name="T20" fmla="*/ 2147483646 w 303"/>
              <a:gd name="T21" fmla="*/ 2147483646 h 280"/>
              <a:gd name="T22" fmla="*/ 2147483646 w 303"/>
              <a:gd name="T23" fmla="*/ 2147483646 h 280"/>
              <a:gd name="T24" fmla="*/ 2147483646 w 303"/>
              <a:gd name="T25" fmla="*/ 2147483646 h 280"/>
              <a:gd name="T26" fmla="*/ 2147483646 w 303"/>
              <a:gd name="T27" fmla="*/ 2147483646 h 280"/>
              <a:gd name="T28" fmla="*/ 2147483646 w 303"/>
              <a:gd name="T29" fmla="*/ 2147483646 h 280"/>
              <a:gd name="T30" fmla="*/ 2147483646 w 303"/>
              <a:gd name="T31" fmla="*/ 2147483646 h 280"/>
              <a:gd name="T32" fmla="*/ 2147483646 w 303"/>
              <a:gd name="T33" fmla="*/ 2147483646 h 280"/>
              <a:gd name="T34" fmla="*/ 2147483646 w 303"/>
              <a:gd name="T35" fmla="*/ 2147483646 h 280"/>
              <a:gd name="T36" fmla="*/ 2147483646 w 303"/>
              <a:gd name="T37" fmla="*/ 0 h 280"/>
              <a:gd name="T38" fmla="*/ 2147483646 w 303"/>
              <a:gd name="T39" fmla="*/ 2147483646 h 280"/>
              <a:gd name="T40" fmla="*/ 2147483646 w 303"/>
              <a:gd name="T41" fmla="*/ 2147483646 h 280"/>
              <a:gd name="T42" fmla="*/ 0 w 303"/>
              <a:gd name="T43" fmla="*/ 2147483646 h 280"/>
              <a:gd name="T44" fmla="*/ 0 w 303"/>
              <a:gd name="T45" fmla="*/ 2147483646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3" h="280">
                <a:moveTo>
                  <a:pt x="0" y="66"/>
                </a:moveTo>
                <a:lnTo>
                  <a:pt x="0" y="66"/>
                </a:lnTo>
                <a:lnTo>
                  <a:pt x="6" y="114"/>
                </a:lnTo>
                <a:lnTo>
                  <a:pt x="33" y="254"/>
                </a:lnTo>
                <a:lnTo>
                  <a:pt x="62" y="235"/>
                </a:lnTo>
                <a:lnTo>
                  <a:pt x="81" y="262"/>
                </a:lnTo>
                <a:lnTo>
                  <a:pt x="118" y="279"/>
                </a:lnTo>
                <a:lnTo>
                  <a:pt x="149" y="279"/>
                </a:lnTo>
                <a:lnTo>
                  <a:pt x="229" y="204"/>
                </a:lnTo>
                <a:lnTo>
                  <a:pt x="287" y="192"/>
                </a:lnTo>
                <a:lnTo>
                  <a:pt x="302" y="174"/>
                </a:lnTo>
                <a:lnTo>
                  <a:pt x="270" y="147"/>
                </a:lnTo>
                <a:lnTo>
                  <a:pt x="255" y="63"/>
                </a:lnTo>
                <a:lnTo>
                  <a:pt x="202" y="74"/>
                </a:lnTo>
                <a:lnTo>
                  <a:pt x="205" y="34"/>
                </a:lnTo>
                <a:lnTo>
                  <a:pt x="135" y="28"/>
                </a:lnTo>
                <a:lnTo>
                  <a:pt x="112" y="17"/>
                </a:lnTo>
                <a:lnTo>
                  <a:pt x="75" y="22"/>
                </a:lnTo>
                <a:lnTo>
                  <a:pt x="50" y="0"/>
                </a:lnTo>
                <a:lnTo>
                  <a:pt x="16" y="5"/>
                </a:lnTo>
                <a:lnTo>
                  <a:pt x="23" y="34"/>
                </a:lnTo>
                <a:lnTo>
                  <a:pt x="0" y="66"/>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60" name="Freeform 64"/>
          <p:cNvSpPr>
            <a:spLocks/>
          </p:cNvSpPr>
          <p:nvPr/>
        </p:nvSpPr>
        <p:spPr bwMode="auto">
          <a:xfrm rot="235738">
            <a:off x="7942169" y="5105681"/>
            <a:ext cx="654144" cy="529478"/>
          </a:xfrm>
          <a:custGeom>
            <a:avLst/>
            <a:gdLst>
              <a:gd name="T0" fmla="*/ 0 w 380"/>
              <a:gd name="T1" fmla="*/ 2147483646 h 278"/>
              <a:gd name="T2" fmla="*/ 0 w 380"/>
              <a:gd name="T3" fmla="*/ 2147483646 h 278"/>
              <a:gd name="T4" fmla="*/ 2147483646 w 380"/>
              <a:gd name="T5" fmla="*/ 2147483646 h 278"/>
              <a:gd name="T6" fmla="*/ 2147483646 w 380"/>
              <a:gd name="T7" fmla="*/ 2147483646 h 278"/>
              <a:gd name="T8" fmla="*/ 2147483646 w 380"/>
              <a:gd name="T9" fmla="*/ 2147483646 h 278"/>
              <a:gd name="T10" fmla="*/ 2147483646 w 380"/>
              <a:gd name="T11" fmla="*/ 2147483646 h 278"/>
              <a:gd name="T12" fmla="*/ 2147483646 w 380"/>
              <a:gd name="T13" fmla="*/ 2147483646 h 278"/>
              <a:gd name="T14" fmla="*/ 2147483646 w 380"/>
              <a:gd name="T15" fmla="*/ 2147483646 h 278"/>
              <a:gd name="T16" fmla="*/ 2147483646 w 380"/>
              <a:gd name="T17" fmla="*/ 2147483646 h 278"/>
              <a:gd name="T18" fmla="*/ 2147483646 w 380"/>
              <a:gd name="T19" fmla="*/ 2147483646 h 278"/>
              <a:gd name="T20" fmla="*/ 2147483646 w 380"/>
              <a:gd name="T21" fmla="*/ 2147483646 h 278"/>
              <a:gd name="T22" fmla="*/ 2147483646 w 380"/>
              <a:gd name="T23" fmla="*/ 2147483646 h 278"/>
              <a:gd name="T24" fmla="*/ 2147483646 w 380"/>
              <a:gd name="T25" fmla="*/ 2147483646 h 278"/>
              <a:gd name="T26" fmla="*/ 2147483646 w 380"/>
              <a:gd name="T27" fmla="*/ 2147483646 h 278"/>
              <a:gd name="T28" fmla="*/ 2147483646 w 380"/>
              <a:gd name="T29" fmla="*/ 2147483646 h 278"/>
              <a:gd name="T30" fmla="*/ 2147483646 w 380"/>
              <a:gd name="T31" fmla="*/ 0 h 278"/>
              <a:gd name="T32" fmla="*/ 2147483646 w 380"/>
              <a:gd name="T33" fmla="*/ 2147483646 h 278"/>
              <a:gd name="T34" fmla="*/ 2147483646 w 380"/>
              <a:gd name="T35" fmla="*/ 2147483646 h 278"/>
              <a:gd name="T36" fmla="*/ 2147483646 w 380"/>
              <a:gd name="T37" fmla="*/ 2147483646 h 278"/>
              <a:gd name="T38" fmla="*/ 0 w 380"/>
              <a:gd name="T39" fmla="*/ 2147483646 h 278"/>
              <a:gd name="T40" fmla="*/ 0 w 380"/>
              <a:gd name="T41" fmla="*/ 2147483646 h 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0" h="278">
                <a:moveTo>
                  <a:pt x="0" y="84"/>
                </a:moveTo>
                <a:lnTo>
                  <a:pt x="0" y="84"/>
                </a:lnTo>
                <a:lnTo>
                  <a:pt x="26" y="101"/>
                </a:lnTo>
                <a:lnTo>
                  <a:pt x="59" y="177"/>
                </a:lnTo>
                <a:lnTo>
                  <a:pt x="96" y="195"/>
                </a:lnTo>
                <a:lnTo>
                  <a:pt x="149" y="273"/>
                </a:lnTo>
                <a:lnTo>
                  <a:pt x="191" y="264"/>
                </a:lnTo>
                <a:lnTo>
                  <a:pt x="210" y="277"/>
                </a:lnTo>
                <a:lnTo>
                  <a:pt x="248" y="192"/>
                </a:lnTo>
                <a:lnTo>
                  <a:pt x="282" y="194"/>
                </a:lnTo>
                <a:lnTo>
                  <a:pt x="318" y="130"/>
                </a:lnTo>
                <a:lnTo>
                  <a:pt x="371" y="88"/>
                </a:lnTo>
                <a:lnTo>
                  <a:pt x="379" y="62"/>
                </a:lnTo>
                <a:lnTo>
                  <a:pt x="366" y="50"/>
                </a:lnTo>
                <a:lnTo>
                  <a:pt x="262" y="18"/>
                </a:lnTo>
                <a:lnTo>
                  <a:pt x="250" y="0"/>
                </a:lnTo>
                <a:lnTo>
                  <a:pt x="147" y="18"/>
                </a:lnTo>
                <a:lnTo>
                  <a:pt x="102" y="52"/>
                </a:lnTo>
                <a:lnTo>
                  <a:pt x="63" y="52"/>
                </a:lnTo>
                <a:lnTo>
                  <a:pt x="0" y="84"/>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61" name="Freeform 65"/>
          <p:cNvSpPr>
            <a:spLocks/>
          </p:cNvSpPr>
          <p:nvPr/>
        </p:nvSpPr>
        <p:spPr bwMode="auto">
          <a:xfrm rot="235738">
            <a:off x="5881689" y="4109757"/>
            <a:ext cx="495860" cy="493059"/>
          </a:xfrm>
          <a:custGeom>
            <a:avLst/>
            <a:gdLst>
              <a:gd name="T0" fmla="*/ 0 w 289"/>
              <a:gd name="T1" fmla="*/ 2147483646 h 258"/>
              <a:gd name="T2" fmla="*/ 0 w 289"/>
              <a:gd name="T3" fmla="*/ 2147483646 h 258"/>
              <a:gd name="T4" fmla="*/ 2147483646 w 289"/>
              <a:gd name="T5" fmla="*/ 2147483646 h 258"/>
              <a:gd name="T6" fmla="*/ 2147483646 w 289"/>
              <a:gd name="T7" fmla="*/ 2147483646 h 258"/>
              <a:gd name="T8" fmla="*/ 2147483646 w 289"/>
              <a:gd name="T9" fmla="*/ 0 h 258"/>
              <a:gd name="T10" fmla="*/ 2147483646 w 289"/>
              <a:gd name="T11" fmla="*/ 2147483646 h 258"/>
              <a:gd name="T12" fmla="*/ 2147483646 w 289"/>
              <a:gd name="T13" fmla="*/ 2147483646 h 258"/>
              <a:gd name="T14" fmla="*/ 2147483646 w 289"/>
              <a:gd name="T15" fmla="*/ 2147483646 h 258"/>
              <a:gd name="T16" fmla="*/ 2147483646 w 289"/>
              <a:gd name="T17" fmla="*/ 2147483646 h 258"/>
              <a:gd name="T18" fmla="*/ 2147483646 w 289"/>
              <a:gd name="T19" fmla="*/ 2147483646 h 258"/>
              <a:gd name="T20" fmla="*/ 2147483646 w 289"/>
              <a:gd name="T21" fmla="*/ 2147483646 h 258"/>
              <a:gd name="T22" fmla="*/ 2147483646 w 289"/>
              <a:gd name="T23" fmla="*/ 2147483646 h 258"/>
              <a:gd name="T24" fmla="*/ 2147483646 w 289"/>
              <a:gd name="T25" fmla="*/ 2147483646 h 258"/>
              <a:gd name="T26" fmla="*/ 2147483646 w 289"/>
              <a:gd name="T27" fmla="*/ 2147483646 h 258"/>
              <a:gd name="T28" fmla="*/ 2147483646 w 289"/>
              <a:gd name="T29" fmla="*/ 2147483646 h 258"/>
              <a:gd name="T30" fmla="*/ 2147483646 w 289"/>
              <a:gd name="T31" fmla="*/ 2147483646 h 258"/>
              <a:gd name="T32" fmla="*/ 0 w 289"/>
              <a:gd name="T33" fmla="*/ 2147483646 h 258"/>
              <a:gd name="T34" fmla="*/ 0 w 289"/>
              <a:gd name="T35" fmla="*/ 2147483646 h 2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9" h="258">
                <a:moveTo>
                  <a:pt x="0" y="257"/>
                </a:moveTo>
                <a:lnTo>
                  <a:pt x="0" y="257"/>
                </a:lnTo>
                <a:lnTo>
                  <a:pt x="8" y="153"/>
                </a:lnTo>
                <a:lnTo>
                  <a:pt x="90" y="56"/>
                </a:lnTo>
                <a:lnTo>
                  <a:pt x="118" y="0"/>
                </a:lnTo>
                <a:lnTo>
                  <a:pt x="179" y="32"/>
                </a:lnTo>
                <a:lnTo>
                  <a:pt x="195" y="64"/>
                </a:lnTo>
                <a:lnTo>
                  <a:pt x="188" y="115"/>
                </a:lnTo>
                <a:lnTo>
                  <a:pt x="208" y="148"/>
                </a:lnTo>
                <a:lnTo>
                  <a:pt x="224" y="150"/>
                </a:lnTo>
                <a:lnTo>
                  <a:pt x="246" y="119"/>
                </a:lnTo>
                <a:lnTo>
                  <a:pt x="258" y="157"/>
                </a:lnTo>
                <a:lnTo>
                  <a:pt x="288" y="194"/>
                </a:lnTo>
                <a:lnTo>
                  <a:pt x="195" y="213"/>
                </a:lnTo>
                <a:lnTo>
                  <a:pt x="164" y="215"/>
                </a:lnTo>
                <a:lnTo>
                  <a:pt x="158" y="236"/>
                </a:lnTo>
                <a:lnTo>
                  <a:pt x="0" y="257"/>
                </a:lnTo>
              </a:path>
            </a:pathLst>
          </a:custGeom>
          <a:solidFill>
            <a:srgbClr val="47FFFF"/>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62" name="Freeform 66"/>
          <p:cNvSpPr>
            <a:spLocks/>
          </p:cNvSpPr>
          <p:nvPr/>
        </p:nvSpPr>
        <p:spPr bwMode="auto">
          <a:xfrm rot="235738">
            <a:off x="7702645" y="4647640"/>
            <a:ext cx="556091" cy="682159"/>
          </a:xfrm>
          <a:custGeom>
            <a:avLst/>
            <a:gdLst>
              <a:gd name="T0" fmla="*/ 0 w 323"/>
              <a:gd name="T1" fmla="*/ 2147483646 h 356"/>
              <a:gd name="T2" fmla="*/ 0 w 323"/>
              <a:gd name="T3" fmla="*/ 2147483646 h 356"/>
              <a:gd name="T4" fmla="*/ 2147483646 w 323"/>
              <a:gd name="T5" fmla="*/ 2147483646 h 356"/>
              <a:gd name="T6" fmla="*/ 2147483646 w 323"/>
              <a:gd name="T7" fmla="*/ 2147483646 h 356"/>
              <a:gd name="T8" fmla="*/ 2147483646 w 323"/>
              <a:gd name="T9" fmla="*/ 2147483646 h 356"/>
              <a:gd name="T10" fmla="*/ 2147483646 w 323"/>
              <a:gd name="T11" fmla="*/ 2147483646 h 356"/>
              <a:gd name="T12" fmla="*/ 2147483646 w 323"/>
              <a:gd name="T13" fmla="*/ 2147483646 h 356"/>
              <a:gd name="T14" fmla="*/ 2147483646 w 323"/>
              <a:gd name="T15" fmla="*/ 0 h 356"/>
              <a:gd name="T16" fmla="*/ 2147483646 w 323"/>
              <a:gd name="T17" fmla="*/ 2147483646 h 356"/>
              <a:gd name="T18" fmla="*/ 2147483646 w 323"/>
              <a:gd name="T19" fmla="*/ 2147483646 h 356"/>
              <a:gd name="T20" fmla="*/ 2147483646 w 323"/>
              <a:gd name="T21" fmla="*/ 2147483646 h 356"/>
              <a:gd name="T22" fmla="*/ 2147483646 w 323"/>
              <a:gd name="T23" fmla="*/ 2147483646 h 356"/>
              <a:gd name="T24" fmla="*/ 2147483646 w 323"/>
              <a:gd name="T25" fmla="*/ 2147483646 h 356"/>
              <a:gd name="T26" fmla="*/ 2147483646 w 323"/>
              <a:gd name="T27" fmla="*/ 2147483646 h 356"/>
              <a:gd name="T28" fmla="*/ 2147483646 w 323"/>
              <a:gd name="T29" fmla="*/ 2147483646 h 356"/>
              <a:gd name="T30" fmla="*/ 2147483646 w 323"/>
              <a:gd name="T31" fmla="*/ 2147483646 h 356"/>
              <a:gd name="T32" fmla="*/ 2147483646 w 323"/>
              <a:gd name="T33" fmla="*/ 2147483646 h 356"/>
              <a:gd name="T34" fmla="*/ 2147483646 w 323"/>
              <a:gd name="T35" fmla="*/ 2147483646 h 356"/>
              <a:gd name="T36" fmla="*/ 2147483646 w 323"/>
              <a:gd name="T37" fmla="*/ 2147483646 h 356"/>
              <a:gd name="T38" fmla="*/ 2147483646 w 323"/>
              <a:gd name="T39" fmla="*/ 2147483646 h 356"/>
              <a:gd name="T40" fmla="*/ 2147483646 w 323"/>
              <a:gd name="T41" fmla="*/ 2147483646 h 356"/>
              <a:gd name="T42" fmla="*/ 2147483646 w 323"/>
              <a:gd name="T43" fmla="*/ 2147483646 h 356"/>
              <a:gd name="T44" fmla="*/ 0 w 323"/>
              <a:gd name="T45" fmla="*/ 2147483646 h 356"/>
              <a:gd name="T46" fmla="*/ 0 w 323"/>
              <a:gd name="T47" fmla="*/ 2147483646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3" h="356">
                <a:moveTo>
                  <a:pt x="0" y="344"/>
                </a:moveTo>
                <a:lnTo>
                  <a:pt x="0" y="344"/>
                </a:lnTo>
                <a:lnTo>
                  <a:pt x="26" y="297"/>
                </a:lnTo>
                <a:lnTo>
                  <a:pt x="40" y="188"/>
                </a:lnTo>
                <a:lnTo>
                  <a:pt x="30" y="174"/>
                </a:lnTo>
                <a:lnTo>
                  <a:pt x="60" y="57"/>
                </a:lnTo>
                <a:lnTo>
                  <a:pt x="107" y="11"/>
                </a:lnTo>
                <a:lnTo>
                  <a:pt x="119" y="0"/>
                </a:lnTo>
                <a:lnTo>
                  <a:pt x="190" y="51"/>
                </a:lnTo>
                <a:lnTo>
                  <a:pt x="240" y="50"/>
                </a:lnTo>
                <a:lnTo>
                  <a:pt x="239" y="133"/>
                </a:lnTo>
                <a:lnTo>
                  <a:pt x="286" y="148"/>
                </a:lnTo>
                <a:lnTo>
                  <a:pt x="318" y="178"/>
                </a:lnTo>
                <a:lnTo>
                  <a:pt x="322" y="218"/>
                </a:lnTo>
                <a:lnTo>
                  <a:pt x="302" y="245"/>
                </a:lnTo>
                <a:lnTo>
                  <a:pt x="257" y="279"/>
                </a:lnTo>
                <a:lnTo>
                  <a:pt x="218" y="279"/>
                </a:lnTo>
                <a:lnTo>
                  <a:pt x="155" y="311"/>
                </a:lnTo>
                <a:lnTo>
                  <a:pt x="132" y="309"/>
                </a:lnTo>
                <a:lnTo>
                  <a:pt x="123" y="331"/>
                </a:lnTo>
                <a:lnTo>
                  <a:pt x="60" y="328"/>
                </a:lnTo>
                <a:lnTo>
                  <a:pt x="41" y="355"/>
                </a:lnTo>
                <a:lnTo>
                  <a:pt x="0" y="344"/>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63" name="Freeform 67"/>
          <p:cNvSpPr>
            <a:spLocks/>
          </p:cNvSpPr>
          <p:nvPr/>
        </p:nvSpPr>
        <p:spPr bwMode="auto">
          <a:xfrm rot="235738">
            <a:off x="9144000" y="2996173"/>
            <a:ext cx="628931" cy="631731"/>
          </a:xfrm>
          <a:custGeom>
            <a:avLst/>
            <a:gdLst>
              <a:gd name="T0" fmla="*/ 0 w 366"/>
              <a:gd name="T1" fmla="*/ 2147483646 h 331"/>
              <a:gd name="T2" fmla="*/ 0 w 366"/>
              <a:gd name="T3" fmla="*/ 2147483646 h 331"/>
              <a:gd name="T4" fmla="*/ 2147483646 w 366"/>
              <a:gd name="T5" fmla="*/ 2147483646 h 331"/>
              <a:gd name="T6" fmla="*/ 2147483646 w 366"/>
              <a:gd name="T7" fmla="*/ 2147483646 h 331"/>
              <a:gd name="T8" fmla="*/ 2147483646 w 366"/>
              <a:gd name="T9" fmla="*/ 2147483646 h 331"/>
              <a:gd name="T10" fmla="*/ 2147483646 w 366"/>
              <a:gd name="T11" fmla="*/ 2147483646 h 331"/>
              <a:gd name="T12" fmla="*/ 2147483646 w 366"/>
              <a:gd name="T13" fmla="*/ 2147483646 h 331"/>
              <a:gd name="T14" fmla="*/ 2147483646 w 366"/>
              <a:gd name="T15" fmla="*/ 2147483646 h 331"/>
              <a:gd name="T16" fmla="*/ 2147483646 w 366"/>
              <a:gd name="T17" fmla="*/ 2147483646 h 331"/>
              <a:gd name="T18" fmla="*/ 2147483646 w 366"/>
              <a:gd name="T19" fmla="*/ 2147483646 h 331"/>
              <a:gd name="T20" fmla="*/ 2147483646 w 366"/>
              <a:gd name="T21" fmla="*/ 2147483646 h 331"/>
              <a:gd name="T22" fmla="*/ 2147483646 w 366"/>
              <a:gd name="T23" fmla="*/ 2147483646 h 331"/>
              <a:gd name="T24" fmla="*/ 2147483646 w 366"/>
              <a:gd name="T25" fmla="*/ 2147483646 h 331"/>
              <a:gd name="T26" fmla="*/ 2147483646 w 366"/>
              <a:gd name="T27" fmla="*/ 0 h 331"/>
              <a:gd name="T28" fmla="*/ 2147483646 w 366"/>
              <a:gd name="T29" fmla="*/ 2147483646 h 331"/>
              <a:gd name="T30" fmla="*/ 2147483646 w 366"/>
              <a:gd name="T31" fmla="*/ 2147483646 h 331"/>
              <a:gd name="T32" fmla="*/ 2147483646 w 366"/>
              <a:gd name="T33" fmla="*/ 2147483646 h 331"/>
              <a:gd name="T34" fmla="*/ 2147483646 w 366"/>
              <a:gd name="T35" fmla="*/ 2147483646 h 331"/>
              <a:gd name="T36" fmla="*/ 2147483646 w 366"/>
              <a:gd name="T37" fmla="*/ 2147483646 h 331"/>
              <a:gd name="T38" fmla="*/ 2147483646 w 366"/>
              <a:gd name="T39" fmla="*/ 2147483646 h 331"/>
              <a:gd name="T40" fmla="*/ 2147483646 w 366"/>
              <a:gd name="T41" fmla="*/ 2147483646 h 331"/>
              <a:gd name="T42" fmla="*/ 0 w 366"/>
              <a:gd name="T43" fmla="*/ 2147483646 h 331"/>
              <a:gd name="T44" fmla="*/ 0 w 366"/>
              <a:gd name="T45" fmla="*/ 2147483646 h 3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6" h="331">
                <a:moveTo>
                  <a:pt x="0" y="270"/>
                </a:moveTo>
                <a:lnTo>
                  <a:pt x="0" y="270"/>
                </a:lnTo>
                <a:lnTo>
                  <a:pt x="38" y="293"/>
                </a:lnTo>
                <a:lnTo>
                  <a:pt x="52" y="257"/>
                </a:lnTo>
                <a:lnTo>
                  <a:pt x="285" y="330"/>
                </a:lnTo>
                <a:lnTo>
                  <a:pt x="306" y="262"/>
                </a:lnTo>
                <a:lnTo>
                  <a:pt x="328" y="256"/>
                </a:lnTo>
                <a:lnTo>
                  <a:pt x="365" y="270"/>
                </a:lnTo>
                <a:lnTo>
                  <a:pt x="361" y="220"/>
                </a:lnTo>
                <a:lnTo>
                  <a:pt x="256" y="117"/>
                </a:lnTo>
                <a:lnTo>
                  <a:pt x="248" y="98"/>
                </a:lnTo>
                <a:lnTo>
                  <a:pt x="271" y="65"/>
                </a:lnTo>
                <a:lnTo>
                  <a:pt x="267" y="6"/>
                </a:lnTo>
                <a:lnTo>
                  <a:pt x="236" y="0"/>
                </a:lnTo>
                <a:lnTo>
                  <a:pt x="172" y="33"/>
                </a:lnTo>
                <a:lnTo>
                  <a:pt x="134" y="34"/>
                </a:lnTo>
                <a:lnTo>
                  <a:pt x="115" y="41"/>
                </a:lnTo>
                <a:lnTo>
                  <a:pt x="118" y="65"/>
                </a:lnTo>
                <a:lnTo>
                  <a:pt x="71" y="81"/>
                </a:lnTo>
                <a:lnTo>
                  <a:pt x="58" y="103"/>
                </a:lnTo>
                <a:lnTo>
                  <a:pt x="77" y="161"/>
                </a:lnTo>
                <a:lnTo>
                  <a:pt x="0" y="270"/>
                </a:lnTo>
              </a:path>
            </a:pathLst>
          </a:custGeom>
          <a:solidFill>
            <a:srgbClr val="92D050"/>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64" name="Freeform 68"/>
          <p:cNvSpPr>
            <a:spLocks/>
          </p:cNvSpPr>
          <p:nvPr/>
        </p:nvSpPr>
        <p:spPr bwMode="auto">
          <a:xfrm rot="235738">
            <a:off x="8201306" y="3989295"/>
            <a:ext cx="427224" cy="395007"/>
          </a:xfrm>
          <a:custGeom>
            <a:avLst/>
            <a:gdLst>
              <a:gd name="T0" fmla="*/ 0 w 249"/>
              <a:gd name="T1" fmla="*/ 2147483646 h 207"/>
              <a:gd name="T2" fmla="*/ 0 w 249"/>
              <a:gd name="T3" fmla="*/ 2147483646 h 207"/>
              <a:gd name="T4" fmla="*/ 2147483646 w 249"/>
              <a:gd name="T5" fmla="*/ 2147483646 h 207"/>
              <a:gd name="T6" fmla="*/ 2147483646 w 249"/>
              <a:gd name="T7" fmla="*/ 2147483646 h 207"/>
              <a:gd name="T8" fmla="*/ 2147483646 w 249"/>
              <a:gd name="T9" fmla="*/ 2147483646 h 207"/>
              <a:gd name="T10" fmla="*/ 2147483646 w 249"/>
              <a:gd name="T11" fmla="*/ 2147483646 h 207"/>
              <a:gd name="T12" fmla="*/ 2147483646 w 249"/>
              <a:gd name="T13" fmla="*/ 0 h 207"/>
              <a:gd name="T14" fmla="*/ 2147483646 w 249"/>
              <a:gd name="T15" fmla="*/ 2147483646 h 207"/>
              <a:gd name="T16" fmla="*/ 2147483646 w 249"/>
              <a:gd name="T17" fmla="*/ 2147483646 h 207"/>
              <a:gd name="T18" fmla="*/ 2147483646 w 249"/>
              <a:gd name="T19" fmla="*/ 2147483646 h 207"/>
              <a:gd name="T20" fmla="*/ 2147483646 w 249"/>
              <a:gd name="T21" fmla="*/ 2147483646 h 207"/>
              <a:gd name="T22" fmla="*/ 2147483646 w 249"/>
              <a:gd name="T23" fmla="*/ 2147483646 h 207"/>
              <a:gd name="T24" fmla="*/ 2147483646 w 249"/>
              <a:gd name="T25" fmla="*/ 2147483646 h 207"/>
              <a:gd name="T26" fmla="*/ 2147483646 w 249"/>
              <a:gd name="T27" fmla="*/ 2147483646 h 207"/>
              <a:gd name="T28" fmla="*/ 2147483646 w 249"/>
              <a:gd name="T29" fmla="*/ 2147483646 h 207"/>
              <a:gd name="T30" fmla="*/ 2147483646 w 249"/>
              <a:gd name="T31" fmla="*/ 2147483646 h 207"/>
              <a:gd name="T32" fmla="*/ 2147483646 w 249"/>
              <a:gd name="T33" fmla="*/ 2147483646 h 207"/>
              <a:gd name="T34" fmla="*/ 2147483646 w 249"/>
              <a:gd name="T35" fmla="*/ 2147483646 h 207"/>
              <a:gd name="T36" fmla="*/ 0 w 249"/>
              <a:gd name="T37" fmla="*/ 2147483646 h 207"/>
              <a:gd name="T38" fmla="*/ 0 w 249"/>
              <a:gd name="T39" fmla="*/ 2147483646 h 2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9" h="207">
                <a:moveTo>
                  <a:pt x="0" y="182"/>
                </a:moveTo>
                <a:lnTo>
                  <a:pt x="0" y="182"/>
                </a:lnTo>
                <a:lnTo>
                  <a:pt x="3" y="151"/>
                </a:lnTo>
                <a:lnTo>
                  <a:pt x="7" y="86"/>
                </a:lnTo>
                <a:lnTo>
                  <a:pt x="33" y="74"/>
                </a:lnTo>
                <a:lnTo>
                  <a:pt x="26" y="55"/>
                </a:lnTo>
                <a:lnTo>
                  <a:pt x="77" y="0"/>
                </a:lnTo>
                <a:lnTo>
                  <a:pt x="97" y="2"/>
                </a:lnTo>
                <a:lnTo>
                  <a:pt x="181" y="51"/>
                </a:lnTo>
                <a:lnTo>
                  <a:pt x="199" y="43"/>
                </a:lnTo>
                <a:lnTo>
                  <a:pt x="200" y="62"/>
                </a:lnTo>
                <a:lnTo>
                  <a:pt x="233" y="44"/>
                </a:lnTo>
                <a:lnTo>
                  <a:pt x="248" y="61"/>
                </a:lnTo>
                <a:lnTo>
                  <a:pt x="204" y="170"/>
                </a:lnTo>
                <a:lnTo>
                  <a:pt x="162" y="158"/>
                </a:lnTo>
                <a:lnTo>
                  <a:pt x="99" y="164"/>
                </a:lnTo>
                <a:lnTo>
                  <a:pt x="89" y="189"/>
                </a:lnTo>
                <a:lnTo>
                  <a:pt x="45" y="206"/>
                </a:lnTo>
                <a:lnTo>
                  <a:pt x="0" y="182"/>
                </a:lnTo>
              </a:path>
            </a:pathLst>
          </a:custGeom>
          <a:solidFill>
            <a:srgbClr val="C43C3C"/>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65" name="Freeform 69"/>
          <p:cNvSpPr>
            <a:spLocks/>
          </p:cNvSpPr>
          <p:nvPr/>
        </p:nvSpPr>
        <p:spPr bwMode="auto">
          <a:xfrm rot="235738">
            <a:off x="8603317" y="4618225"/>
            <a:ext cx="445434" cy="698966"/>
          </a:xfrm>
          <a:custGeom>
            <a:avLst/>
            <a:gdLst>
              <a:gd name="T0" fmla="*/ 0 w 258"/>
              <a:gd name="T1" fmla="*/ 2147483646 h 366"/>
              <a:gd name="T2" fmla="*/ 0 w 258"/>
              <a:gd name="T3" fmla="*/ 2147483646 h 366"/>
              <a:gd name="T4" fmla="*/ 2147483646 w 258"/>
              <a:gd name="T5" fmla="*/ 2147483646 h 366"/>
              <a:gd name="T6" fmla="*/ 2147483646 w 258"/>
              <a:gd name="T7" fmla="*/ 2147483646 h 366"/>
              <a:gd name="T8" fmla="*/ 2147483646 w 258"/>
              <a:gd name="T9" fmla="*/ 2147483646 h 366"/>
              <a:gd name="T10" fmla="*/ 2147483646 w 258"/>
              <a:gd name="T11" fmla="*/ 2147483646 h 366"/>
              <a:gd name="T12" fmla="*/ 2147483646 w 258"/>
              <a:gd name="T13" fmla="*/ 2147483646 h 366"/>
              <a:gd name="T14" fmla="*/ 2147483646 w 258"/>
              <a:gd name="T15" fmla="*/ 2147483646 h 366"/>
              <a:gd name="T16" fmla="*/ 2147483646 w 258"/>
              <a:gd name="T17" fmla="*/ 2147483646 h 366"/>
              <a:gd name="T18" fmla="*/ 2147483646 w 258"/>
              <a:gd name="T19" fmla="*/ 2147483646 h 366"/>
              <a:gd name="T20" fmla="*/ 2147483646 w 258"/>
              <a:gd name="T21" fmla="*/ 2147483646 h 366"/>
              <a:gd name="T22" fmla="*/ 2147483646 w 258"/>
              <a:gd name="T23" fmla="*/ 2147483646 h 366"/>
              <a:gd name="T24" fmla="*/ 2147483646 w 258"/>
              <a:gd name="T25" fmla="*/ 2147483646 h 366"/>
              <a:gd name="T26" fmla="*/ 2147483646 w 258"/>
              <a:gd name="T27" fmla="*/ 2147483646 h 366"/>
              <a:gd name="T28" fmla="*/ 2147483646 w 258"/>
              <a:gd name="T29" fmla="*/ 0 h 366"/>
              <a:gd name="T30" fmla="*/ 2147483646 w 258"/>
              <a:gd name="T31" fmla="*/ 2147483646 h 366"/>
              <a:gd name="T32" fmla="*/ 2147483646 w 258"/>
              <a:gd name="T33" fmla="*/ 2147483646 h 366"/>
              <a:gd name="T34" fmla="*/ 2147483646 w 258"/>
              <a:gd name="T35" fmla="*/ 2147483646 h 366"/>
              <a:gd name="T36" fmla="*/ 2147483646 w 258"/>
              <a:gd name="T37" fmla="*/ 2147483646 h 366"/>
              <a:gd name="T38" fmla="*/ 0 w 258"/>
              <a:gd name="T39" fmla="*/ 2147483646 h 366"/>
              <a:gd name="T40" fmla="*/ 0 w 258"/>
              <a:gd name="T41" fmla="*/ 2147483646 h 3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8" h="366">
                <a:moveTo>
                  <a:pt x="0" y="196"/>
                </a:moveTo>
                <a:lnTo>
                  <a:pt x="0" y="196"/>
                </a:lnTo>
                <a:lnTo>
                  <a:pt x="15" y="217"/>
                </a:lnTo>
                <a:lnTo>
                  <a:pt x="28" y="316"/>
                </a:lnTo>
                <a:lnTo>
                  <a:pt x="48" y="323"/>
                </a:lnTo>
                <a:lnTo>
                  <a:pt x="71" y="365"/>
                </a:lnTo>
                <a:lnTo>
                  <a:pt x="127" y="357"/>
                </a:lnTo>
                <a:lnTo>
                  <a:pt x="257" y="227"/>
                </a:lnTo>
                <a:lnTo>
                  <a:pt x="257" y="168"/>
                </a:lnTo>
                <a:lnTo>
                  <a:pt x="211" y="139"/>
                </a:lnTo>
                <a:lnTo>
                  <a:pt x="213" y="93"/>
                </a:lnTo>
                <a:lnTo>
                  <a:pt x="135" y="60"/>
                </a:lnTo>
                <a:lnTo>
                  <a:pt x="126" y="42"/>
                </a:lnTo>
                <a:lnTo>
                  <a:pt x="126" y="17"/>
                </a:lnTo>
                <a:lnTo>
                  <a:pt x="62" y="0"/>
                </a:lnTo>
                <a:lnTo>
                  <a:pt x="59" y="20"/>
                </a:lnTo>
                <a:lnTo>
                  <a:pt x="30" y="29"/>
                </a:lnTo>
                <a:lnTo>
                  <a:pt x="25" y="70"/>
                </a:lnTo>
                <a:lnTo>
                  <a:pt x="38" y="98"/>
                </a:lnTo>
                <a:lnTo>
                  <a:pt x="0" y="196"/>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66" name="Freeform 70"/>
          <p:cNvSpPr>
            <a:spLocks/>
          </p:cNvSpPr>
          <p:nvPr/>
        </p:nvSpPr>
        <p:spPr bwMode="auto">
          <a:xfrm rot="235738">
            <a:off x="9086571" y="4619625"/>
            <a:ext cx="647140" cy="581306"/>
          </a:xfrm>
          <a:custGeom>
            <a:avLst/>
            <a:gdLst>
              <a:gd name="T0" fmla="*/ 0 w 376"/>
              <a:gd name="T1" fmla="*/ 2147483646 h 303"/>
              <a:gd name="T2" fmla="*/ 0 w 376"/>
              <a:gd name="T3" fmla="*/ 2147483646 h 303"/>
              <a:gd name="T4" fmla="*/ 2147483646 w 376"/>
              <a:gd name="T5" fmla="*/ 2147483646 h 303"/>
              <a:gd name="T6" fmla="*/ 2147483646 w 376"/>
              <a:gd name="T7" fmla="*/ 2147483646 h 303"/>
              <a:gd name="T8" fmla="*/ 2147483646 w 376"/>
              <a:gd name="T9" fmla="*/ 2147483646 h 303"/>
              <a:gd name="T10" fmla="*/ 2147483646 w 376"/>
              <a:gd name="T11" fmla="*/ 2147483646 h 303"/>
              <a:gd name="T12" fmla="*/ 2147483646 w 376"/>
              <a:gd name="T13" fmla="*/ 2147483646 h 303"/>
              <a:gd name="T14" fmla="*/ 2147483646 w 376"/>
              <a:gd name="T15" fmla="*/ 2147483646 h 303"/>
              <a:gd name="T16" fmla="*/ 2147483646 w 376"/>
              <a:gd name="T17" fmla="*/ 0 h 303"/>
              <a:gd name="T18" fmla="*/ 2147483646 w 376"/>
              <a:gd name="T19" fmla="*/ 2147483646 h 303"/>
              <a:gd name="T20" fmla="*/ 2147483646 w 376"/>
              <a:gd name="T21" fmla="*/ 2147483646 h 303"/>
              <a:gd name="T22" fmla="*/ 2147483646 w 376"/>
              <a:gd name="T23" fmla="*/ 2147483646 h 303"/>
              <a:gd name="T24" fmla="*/ 2147483646 w 376"/>
              <a:gd name="T25" fmla="*/ 2147483646 h 303"/>
              <a:gd name="T26" fmla="*/ 2147483646 w 376"/>
              <a:gd name="T27" fmla="*/ 2147483646 h 303"/>
              <a:gd name="T28" fmla="*/ 2147483646 w 376"/>
              <a:gd name="T29" fmla="*/ 2147483646 h 303"/>
              <a:gd name="T30" fmla="*/ 2147483646 w 376"/>
              <a:gd name="T31" fmla="*/ 2147483646 h 303"/>
              <a:gd name="T32" fmla="*/ 2147483646 w 376"/>
              <a:gd name="T33" fmla="*/ 2147483646 h 303"/>
              <a:gd name="T34" fmla="*/ 2147483646 w 376"/>
              <a:gd name="T35" fmla="*/ 2147483646 h 303"/>
              <a:gd name="T36" fmla="*/ 0 w 376"/>
              <a:gd name="T37" fmla="*/ 2147483646 h 303"/>
              <a:gd name="T38" fmla="*/ 0 w 376"/>
              <a:gd name="T39" fmla="*/ 2147483646 h 3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6" h="303">
                <a:moveTo>
                  <a:pt x="0" y="293"/>
                </a:moveTo>
                <a:lnTo>
                  <a:pt x="0" y="293"/>
                </a:lnTo>
                <a:lnTo>
                  <a:pt x="8" y="273"/>
                </a:lnTo>
                <a:lnTo>
                  <a:pt x="60" y="242"/>
                </a:lnTo>
                <a:lnTo>
                  <a:pt x="52" y="159"/>
                </a:lnTo>
                <a:lnTo>
                  <a:pt x="78" y="87"/>
                </a:lnTo>
                <a:lnTo>
                  <a:pt x="109" y="87"/>
                </a:lnTo>
                <a:lnTo>
                  <a:pt x="189" y="12"/>
                </a:lnTo>
                <a:lnTo>
                  <a:pt x="247" y="0"/>
                </a:lnTo>
                <a:lnTo>
                  <a:pt x="275" y="25"/>
                </a:lnTo>
                <a:lnTo>
                  <a:pt x="324" y="13"/>
                </a:lnTo>
                <a:lnTo>
                  <a:pt x="375" y="51"/>
                </a:lnTo>
                <a:lnTo>
                  <a:pt x="277" y="128"/>
                </a:lnTo>
                <a:lnTo>
                  <a:pt x="286" y="191"/>
                </a:lnTo>
                <a:lnTo>
                  <a:pt x="199" y="262"/>
                </a:lnTo>
                <a:lnTo>
                  <a:pt x="179" y="261"/>
                </a:lnTo>
                <a:lnTo>
                  <a:pt x="146" y="229"/>
                </a:lnTo>
                <a:lnTo>
                  <a:pt x="12" y="302"/>
                </a:lnTo>
                <a:lnTo>
                  <a:pt x="0" y="293"/>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67" name="Freeform 71"/>
          <p:cNvSpPr>
            <a:spLocks/>
          </p:cNvSpPr>
          <p:nvPr/>
        </p:nvSpPr>
        <p:spPr bwMode="auto">
          <a:xfrm rot="235738">
            <a:off x="8365191" y="2266390"/>
            <a:ext cx="694765" cy="717176"/>
          </a:xfrm>
          <a:custGeom>
            <a:avLst/>
            <a:gdLst>
              <a:gd name="T0" fmla="*/ 0 w 404"/>
              <a:gd name="T1" fmla="*/ 2147483646 h 375"/>
              <a:gd name="T2" fmla="*/ 0 w 404"/>
              <a:gd name="T3" fmla="*/ 2147483646 h 375"/>
              <a:gd name="T4" fmla="*/ 2147483646 w 404"/>
              <a:gd name="T5" fmla="*/ 2147483646 h 375"/>
              <a:gd name="T6" fmla="*/ 2147483646 w 404"/>
              <a:gd name="T7" fmla="*/ 2147483646 h 375"/>
              <a:gd name="T8" fmla="*/ 2147483646 w 404"/>
              <a:gd name="T9" fmla="*/ 2147483646 h 375"/>
              <a:gd name="T10" fmla="*/ 2147483646 w 404"/>
              <a:gd name="T11" fmla="*/ 2147483646 h 375"/>
              <a:gd name="T12" fmla="*/ 2147483646 w 404"/>
              <a:gd name="T13" fmla="*/ 2147483646 h 375"/>
              <a:gd name="T14" fmla="*/ 2147483646 w 404"/>
              <a:gd name="T15" fmla="*/ 2147483646 h 375"/>
              <a:gd name="T16" fmla="*/ 2147483646 w 404"/>
              <a:gd name="T17" fmla="*/ 2147483646 h 375"/>
              <a:gd name="T18" fmla="*/ 2147483646 w 404"/>
              <a:gd name="T19" fmla="*/ 0 h 375"/>
              <a:gd name="T20" fmla="*/ 2147483646 w 404"/>
              <a:gd name="T21" fmla="*/ 2147483646 h 375"/>
              <a:gd name="T22" fmla="*/ 2147483646 w 404"/>
              <a:gd name="T23" fmla="*/ 2147483646 h 375"/>
              <a:gd name="T24" fmla="*/ 2147483646 w 404"/>
              <a:gd name="T25" fmla="*/ 2147483646 h 375"/>
              <a:gd name="T26" fmla="*/ 2147483646 w 404"/>
              <a:gd name="T27" fmla="*/ 2147483646 h 375"/>
              <a:gd name="T28" fmla="*/ 2147483646 w 404"/>
              <a:gd name="T29" fmla="*/ 2147483646 h 375"/>
              <a:gd name="T30" fmla="*/ 2147483646 w 404"/>
              <a:gd name="T31" fmla="*/ 2147483646 h 375"/>
              <a:gd name="T32" fmla="*/ 2147483646 w 404"/>
              <a:gd name="T33" fmla="*/ 2147483646 h 375"/>
              <a:gd name="T34" fmla="*/ 2147483646 w 404"/>
              <a:gd name="T35" fmla="*/ 2147483646 h 375"/>
              <a:gd name="T36" fmla="*/ 2147483646 w 404"/>
              <a:gd name="T37" fmla="*/ 2147483646 h 375"/>
              <a:gd name="T38" fmla="*/ 2147483646 w 404"/>
              <a:gd name="T39" fmla="*/ 2147483646 h 375"/>
              <a:gd name="T40" fmla="*/ 2147483646 w 404"/>
              <a:gd name="T41" fmla="*/ 2147483646 h 375"/>
              <a:gd name="T42" fmla="*/ 2147483646 w 404"/>
              <a:gd name="T43" fmla="*/ 2147483646 h 375"/>
              <a:gd name="T44" fmla="*/ 2147483646 w 404"/>
              <a:gd name="T45" fmla="*/ 2147483646 h 375"/>
              <a:gd name="T46" fmla="*/ 2147483646 w 404"/>
              <a:gd name="T47" fmla="*/ 2147483646 h 375"/>
              <a:gd name="T48" fmla="*/ 2147483646 w 404"/>
              <a:gd name="T49" fmla="*/ 2147483646 h 375"/>
              <a:gd name="T50" fmla="*/ 0 w 404"/>
              <a:gd name="T51" fmla="*/ 2147483646 h 375"/>
              <a:gd name="T52" fmla="*/ 0 w 404"/>
              <a:gd name="T53" fmla="*/ 2147483646 h 3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4" h="375">
                <a:moveTo>
                  <a:pt x="0" y="105"/>
                </a:moveTo>
                <a:lnTo>
                  <a:pt x="0" y="105"/>
                </a:lnTo>
                <a:lnTo>
                  <a:pt x="15" y="75"/>
                </a:lnTo>
                <a:lnTo>
                  <a:pt x="71" y="51"/>
                </a:lnTo>
                <a:lnTo>
                  <a:pt x="176" y="73"/>
                </a:lnTo>
                <a:lnTo>
                  <a:pt x="236" y="110"/>
                </a:lnTo>
                <a:lnTo>
                  <a:pt x="260" y="93"/>
                </a:lnTo>
                <a:lnTo>
                  <a:pt x="334" y="82"/>
                </a:lnTo>
                <a:lnTo>
                  <a:pt x="352" y="40"/>
                </a:lnTo>
                <a:lnTo>
                  <a:pt x="403" y="0"/>
                </a:lnTo>
                <a:lnTo>
                  <a:pt x="379" y="105"/>
                </a:lnTo>
                <a:lnTo>
                  <a:pt x="336" y="191"/>
                </a:lnTo>
                <a:lnTo>
                  <a:pt x="300" y="280"/>
                </a:lnTo>
                <a:lnTo>
                  <a:pt x="312" y="352"/>
                </a:lnTo>
                <a:lnTo>
                  <a:pt x="288" y="366"/>
                </a:lnTo>
                <a:lnTo>
                  <a:pt x="267" y="358"/>
                </a:lnTo>
                <a:lnTo>
                  <a:pt x="255" y="374"/>
                </a:lnTo>
                <a:lnTo>
                  <a:pt x="238" y="373"/>
                </a:lnTo>
                <a:lnTo>
                  <a:pt x="226" y="334"/>
                </a:lnTo>
                <a:lnTo>
                  <a:pt x="189" y="314"/>
                </a:lnTo>
                <a:lnTo>
                  <a:pt x="140" y="311"/>
                </a:lnTo>
                <a:lnTo>
                  <a:pt x="74" y="304"/>
                </a:lnTo>
                <a:lnTo>
                  <a:pt x="50" y="237"/>
                </a:lnTo>
                <a:lnTo>
                  <a:pt x="22" y="221"/>
                </a:lnTo>
                <a:lnTo>
                  <a:pt x="20" y="153"/>
                </a:lnTo>
                <a:lnTo>
                  <a:pt x="0" y="105"/>
                </a:lnTo>
              </a:path>
            </a:pathLst>
          </a:custGeom>
          <a:solidFill>
            <a:srgbClr val="C43C3C"/>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68" name="Freeform 72"/>
          <p:cNvSpPr>
            <a:spLocks/>
          </p:cNvSpPr>
          <p:nvPr/>
        </p:nvSpPr>
        <p:spPr bwMode="auto">
          <a:xfrm rot="235738">
            <a:off x="7055505" y="4183997"/>
            <a:ext cx="477650" cy="656944"/>
          </a:xfrm>
          <a:custGeom>
            <a:avLst/>
            <a:gdLst>
              <a:gd name="T0" fmla="*/ 0 w 277"/>
              <a:gd name="T1" fmla="*/ 2147483646 h 343"/>
              <a:gd name="T2" fmla="*/ 0 w 277"/>
              <a:gd name="T3" fmla="*/ 2147483646 h 343"/>
              <a:gd name="T4" fmla="*/ 2147483646 w 277"/>
              <a:gd name="T5" fmla="*/ 2147483646 h 343"/>
              <a:gd name="T6" fmla="*/ 2147483646 w 277"/>
              <a:gd name="T7" fmla="*/ 2147483646 h 343"/>
              <a:gd name="T8" fmla="*/ 2147483646 w 277"/>
              <a:gd name="T9" fmla="*/ 2147483646 h 343"/>
              <a:gd name="T10" fmla="*/ 2147483646 w 277"/>
              <a:gd name="T11" fmla="*/ 2147483646 h 343"/>
              <a:gd name="T12" fmla="*/ 2147483646 w 277"/>
              <a:gd name="T13" fmla="*/ 2147483646 h 343"/>
              <a:gd name="T14" fmla="*/ 2147483646 w 277"/>
              <a:gd name="T15" fmla="*/ 2147483646 h 343"/>
              <a:gd name="T16" fmla="*/ 2147483646 w 277"/>
              <a:gd name="T17" fmla="*/ 2147483646 h 343"/>
              <a:gd name="T18" fmla="*/ 2147483646 w 277"/>
              <a:gd name="T19" fmla="*/ 2147483646 h 343"/>
              <a:gd name="T20" fmla="*/ 2147483646 w 277"/>
              <a:gd name="T21" fmla="*/ 0 h 343"/>
              <a:gd name="T22" fmla="*/ 0 w 277"/>
              <a:gd name="T23" fmla="*/ 2147483646 h 343"/>
              <a:gd name="T24" fmla="*/ 0 w 277"/>
              <a:gd name="T25" fmla="*/ 2147483646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7" h="343">
                <a:moveTo>
                  <a:pt x="0" y="114"/>
                </a:moveTo>
                <a:lnTo>
                  <a:pt x="0" y="114"/>
                </a:lnTo>
                <a:lnTo>
                  <a:pt x="8" y="186"/>
                </a:lnTo>
                <a:lnTo>
                  <a:pt x="121" y="253"/>
                </a:lnTo>
                <a:lnTo>
                  <a:pt x="115" y="342"/>
                </a:lnTo>
                <a:lnTo>
                  <a:pt x="224" y="222"/>
                </a:lnTo>
                <a:lnTo>
                  <a:pt x="258" y="247"/>
                </a:lnTo>
                <a:lnTo>
                  <a:pt x="276" y="127"/>
                </a:lnTo>
                <a:lnTo>
                  <a:pt x="136" y="25"/>
                </a:lnTo>
                <a:lnTo>
                  <a:pt x="139" y="9"/>
                </a:lnTo>
                <a:lnTo>
                  <a:pt x="126" y="0"/>
                </a:lnTo>
                <a:lnTo>
                  <a:pt x="0" y="114"/>
                </a:lnTo>
              </a:path>
            </a:pathLst>
          </a:custGeom>
          <a:solidFill>
            <a:srgbClr val="47FFFF"/>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69" name="Freeform 73"/>
          <p:cNvSpPr>
            <a:spLocks/>
          </p:cNvSpPr>
          <p:nvPr/>
        </p:nvSpPr>
        <p:spPr bwMode="auto">
          <a:xfrm rot="235738">
            <a:off x="2837890" y="4671453"/>
            <a:ext cx="413217" cy="725581"/>
          </a:xfrm>
          <a:custGeom>
            <a:avLst/>
            <a:gdLst>
              <a:gd name="T0" fmla="*/ 0 w 241"/>
              <a:gd name="T1" fmla="*/ 2147483646 h 380"/>
              <a:gd name="T2" fmla="*/ 0 w 241"/>
              <a:gd name="T3" fmla="*/ 2147483646 h 380"/>
              <a:gd name="T4" fmla="*/ 2147483646 w 241"/>
              <a:gd name="T5" fmla="*/ 2147483646 h 380"/>
              <a:gd name="T6" fmla="*/ 2147483646 w 241"/>
              <a:gd name="T7" fmla="*/ 2147483646 h 380"/>
              <a:gd name="T8" fmla="*/ 2147483646 w 241"/>
              <a:gd name="T9" fmla="*/ 2147483646 h 380"/>
              <a:gd name="T10" fmla="*/ 2147483646 w 241"/>
              <a:gd name="T11" fmla="*/ 2147483646 h 380"/>
              <a:gd name="T12" fmla="*/ 2147483646 w 241"/>
              <a:gd name="T13" fmla="*/ 2147483646 h 380"/>
              <a:gd name="T14" fmla="*/ 2147483646 w 241"/>
              <a:gd name="T15" fmla="*/ 2147483646 h 380"/>
              <a:gd name="T16" fmla="*/ 2147483646 w 241"/>
              <a:gd name="T17" fmla="*/ 2147483646 h 380"/>
              <a:gd name="T18" fmla="*/ 2147483646 w 241"/>
              <a:gd name="T19" fmla="*/ 2147483646 h 380"/>
              <a:gd name="T20" fmla="*/ 2147483646 w 241"/>
              <a:gd name="T21" fmla="*/ 2147483646 h 380"/>
              <a:gd name="T22" fmla="*/ 2147483646 w 241"/>
              <a:gd name="T23" fmla="*/ 2147483646 h 380"/>
              <a:gd name="T24" fmla="*/ 2147483646 w 241"/>
              <a:gd name="T25" fmla="*/ 2147483646 h 380"/>
              <a:gd name="T26" fmla="*/ 2147483646 w 241"/>
              <a:gd name="T27" fmla="*/ 2147483646 h 380"/>
              <a:gd name="T28" fmla="*/ 2147483646 w 241"/>
              <a:gd name="T29" fmla="*/ 2147483646 h 380"/>
              <a:gd name="T30" fmla="*/ 2147483646 w 241"/>
              <a:gd name="T31" fmla="*/ 0 h 380"/>
              <a:gd name="T32" fmla="*/ 2147483646 w 241"/>
              <a:gd name="T33" fmla="*/ 2147483646 h 380"/>
              <a:gd name="T34" fmla="*/ 2147483646 w 241"/>
              <a:gd name="T35" fmla="*/ 2147483646 h 380"/>
              <a:gd name="T36" fmla="*/ 2147483646 w 241"/>
              <a:gd name="T37" fmla="*/ 2147483646 h 380"/>
              <a:gd name="T38" fmla="*/ 2147483646 w 241"/>
              <a:gd name="T39" fmla="*/ 2147483646 h 380"/>
              <a:gd name="T40" fmla="*/ 2147483646 w 241"/>
              <a:gd name="T41" fmla="*/ 2147483646 h 380"/>
              <a:gd name="T42" fmla="*/ 2147483646 w 241"/>
              <a:gd name="T43" fmla="*/ 2147483646 h 380"/>
              <a:gd name="T44" fmla="*/ 2147483646 w 241"/>
              <a:gd name="T45" fmla="*/ 2147483646 h 380"/>
              <a:gd name="T46" fmla="*/ 2147483646 w 241"/>
              <a:gd name="T47" fmla="*/ 2147483646 h 380"/>
              <a:gd name="T48" fmla="*/ 2147483646 w 241"/>
              <a:gd name="T49" fmla="*/ 2147483646 h 380"/>
              <a:gd name="T50" fmla="*/ 0 w 241"/>
              <a:gd name="T51" fmla="*/ 2147483646 h 380"/>
              <a:gd name="T52" fmla="*/ 0 w 241"/>
              <a:gd name="T53" fmla="*/ 2147483646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1" h="380">
                <a:moveTo>
                  <a:pt x="0" y="302"/>
                </a:moveTo>
                <a:lnTo>
                  <a:pt x="0" y="302"/>
                </a:lnTo>
                <a:lnTo>
                  <a:pt x="27" y="349"/>
                </a:lnTo>
                <a:lnTo>
                  <a:pt x="50" y="347"/>
                </a:lnTo>
                <a:lnTo>
                  <a:pt x="125" y="323"/>
                </a:lnTo>
                <a:lnTo>
                  <a:pt x="172" y="333"/>
                </a:lnTo>
                <a:lnTo>
                  <a:pt x="219" y="379"/>
                </a:lnTo>
                <a:lnTo>
                  <a:pt x="240" y="363"/>
                </a:lnTo>
                <a:lnTo>
                  <a:pt x="218" y="276"/>
                </a:lnTo>
                <a:lnTo>
                  <a:pt x="224" y="250"/>
                </a:lnTo>
                <a:lnTo>
                  <a:pt x="226" y="177"/>
                </a:lnTo>
                <a:lnTo>
                  <a:pt x="213" y="143"/>
                </a:lnTo>
                <a:lnTo>
                  <a:pt x="153" y="79"/>
                </a:lnTo>
                <a:lnTo>
                  <a:pt x="150" y="40"/>
                </a:lnTo>
                <a:lnTo>
                  <a:pt x="114" y="29"/>
                </a:lnTo>
                <a:lnTo>
                  <a:pt x="97" y="0"/>
                </a:lnTo>
                <a:lnTo>
                  <a:pt x="78" y="2"/>
                </a:lnTo>
                <a:lnTo>
                  <a:pt x="48" y="8"/>
                </a:lnTo>
                <a:lnTo>
                  <a:pt x="34" y="25"/>
                </a:lnTo>
                <a:lnTo>
                  <a:pt x="14" y="114"/>
                </a:lnTo>
                <a:lnTo>
                  <a:pt x="21" y="159"/>
                </a:lnTo>
                <a:lnTo>
                  <a:pt x="58" y="199"/>
                </a:lnTo>
                <a:lnTo>
                  <a:pt x="64" y="228"/>
                </a:lnTo>
                <a:lnTo>
                  <a:pt x="54" y="298"/>
                </a:lnTo>
                <a:lnTo>
                  <a:pt x="34" y="305"/>
                </a:lnTo>
                <a:lnTo>
                  <a:pt x="0" y="302"/>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defRPr/>
            </a:pPr>
            <a:endParaRPr lang="en-US" sz="1588" dirty="0">
              <a:solidFill>
                <a:schemeClr val="accent1"/>
              </a:solidFill>
              <a:latin typeface="+mj-lt"/>
            </a:endParaRPr>
          </a:p>
        </p:txBody>
      </p:sp>
      <p:sp>
        <p:nvSpPr>
          <p:cNvPr id="2122" name="Freeform 74"/>
          <p:cNvSpPr>
            <a:spLocks/>
          </p:cNvSpPr>
          <p:nvPr/>
        </p:nvSpPr>
        <p:spPr bwMode="auto">
          <a:xfrm rot="235738">
            <a:off x="4538383" y="5241552"/>
            <a:ext cx="542085" cy="698967"/>
          </a:xfrm>
          <a:custGeom>
            <a:avLst/>
            <a:gdLst>
              <a:gd name="T0" fmla="*/ 0 w 315"/>
              <a:gd name="T1" fmla="*/ 2147483647 h 366"/>
              <a:gd name="T2" fmla="*/ 0 w 315"/>
              <a:gd name="T3" fmla="*/ 2147483647 h 366"/>
              <a:gd name="T4" fmla="*/ 2147483647 w 315"/>
              <a:gd name="T5" fmla="*/ 2147483647 h 366"/>
              <a:gd name="T6" fmla="*/ 2147483647 w 315"/>
              <a:gd name="T7" fmla="*/ 2147483647 h 366"/>
              <a:gd name="T8" fmla="*/ 2147483647 w 315"/>
              <a:gd name="T9" fmla="*/ 2147483647 h 366"/>
              <a:gd name="T10" fmla="*/ 2147483647 w 315"/>
              <a:gd name="T11" fmla="*/ 2147483647 h 366"/>
              <a:gd name="T12" fmla="*/ 2147483647 w 315"/>
              <a:gd name="T13" fmla="*/ 2147483647 h 366"/>
              <a:gd name="T14" fmla="*/ 2147483647 w 315"/>
              <a:gd name="T15" fmla="*/ 2147483647 h 366"/>
              <a:gd name="T16" fmla="*/ 2147483647 w 315"/>
              <a:gd name="T17" fmla="*/ 0 h 366"/>
              <a:gd name="T18" fmla="*/ 0 w 315"/>
              <a:gd name="T19" fmla="*/ 2147483647 h 366"/>
              <a:gd name="T20" fmla="*/ 0 w 315"/>
              <a:gd name="T21" fmla="*/ 2147483647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5" h="366">
                <a:moveTo>
                  <a:pt x="0" y="11"/>
                </a:moveTo>
                <a:lnTo>
                  <a:pt x="0" y="11"/>
                </a:lnTo>
                <a:lnTo>
                  <a:pt x="19" y="365"/>
                </a:lnTo>
                <a:lnTo>
                  <a:pt x="224" y="347"/>
                </a:lnTo>
                <a:lnTo>
                  <a:pt x="232" y="241"/>
                </a:lnTo>
                <a:lnTo>
                  <a:pt x="272" y="153"/>
                </a:lnTo>
                <a:lnTo>
                  <a:pt x="314" y="130"/>
                </a:lnTo>
                <a:lnTo>
                  <a:pt x="257" y="28"/>
                </a:lnTo>
                <a:lnTo>
                  <a:pt x="81" y="0"/>
                </a:lnTo>
                <a:lnTo>
                  <a:pt x="0" y="11"/>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lgn="ctr">
              <a:defRPr/>
            </a:pPr>
            <a:endParaRPr lang="en-US" sz="1588" dirty="0">
              <a:solidFill>
                <a:schemeClr val="accent1"/>
              </a:solidFill>
              <a:latin typeface="+mj-lt"/>
            </a:endParaRPr>
          </a:p>
        </p:txBody>
      </p:sp>
      <p:sp>
        <p:nvSpPr>
          <p:cNvPr id="2123" name="Freeform 75"/>
          <p:cNvSpPr>
            <a:spLocks/>
          </p:cNvSpPr>
          <p:nvPr/>
        </p:nvSpPr>
        <p:spPr bwMode="auto">
          <a:xfrm rot="235738">
            <a:off x="3193676" y="5088872"/>
            <a:ext cx="425824" cy="515471"/>
          </a:xfrm>
          <a:custGeom>
            <a:avLst/>
            <a:gdLst>
              <a:gd name="T0" fmla="*/ 0 w 249"/>
              <a:gd name="T1" fmla="*/ 2147483647 h 269"/>
              <a:gd name="T2" fmla="*/ 0 w 249"/>
              <a:gd name="T3" fmla="*/ 2147483647 h 269"/>
              <a:gd name="T4" fmla="*/ 2147483647 w 249"/>
              <a:gd name="T5" fmla="*/ 2147483647 h 269"/>
              <a:gd name="T6" fmla="*/ 2147483647 w 249"/>
              <a:gd name="T7" fmla="*/ 0 h 269"/>
              <a:gd name="T8" fmla="*/ 2147483647 w 249"/>
              <a:gd name="T9" fmla="*/ 2147483647 h 269"/>
              <a:gd name="T10" fmla="*/ 2147483647 w 249"/>
              <a:gd name="T11" fmla="*/ 2147483647 h 269"/>
              <a:gd name="T12" fmla="*/ 2147483647 w 249"/>
              <a:gd name="T13" fmla="*/ 2147483647 h 269"/>
              <a:gd name="T14" fmla="*/ 2147483647 w 249"/>
              <a:gd name="T15" fmla="*/ 2147483647 h 269"/>
              <a:gd name="T16" fmla="*/ 2147483647 w 249"/>
              <a:gd name="T17" fmla="*/ 2147483647 h 269"/>
              <a:gd name="T18" fmla="*/ 0 w 249"/>
              <a:gd name="T19" fmla="*/ 2147483647 h 269"/>
              <a:gd name="T20" fmla="*/ 0 w 249"/>
              <a:gd name="T21" fmla="*/ 2147483647 h 2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 h="269">
                <a:moveTo>
                  <a:pt x="0" y="71"/>
                </a:moveTo>
                <a:lnTo>
                  <a:pt x="0" y="71"/>
                </a:lnTo>
                <a:lnTo>
                  <a:pt x="6" y="45"/>
                </a:lnTo>
                <a:lnTo>
                  <a:pt x="88" y="0"/>
                </a:lnTo>
                <a:lnTo>
                  <a:pt x="118" y="3"/>
                </a:lnTo>
                <a:lnTo>
                  <a:pt x="248" y="179"/>
                </a:lnTo>
                <a:lnTo>
                  <a:pt x="66" y="268"/>
                </a:lnTo>
                <a:lnTo>
                  <a:pt x="1" y="174"/>
                </a:lnTo>
                <a:lnTo>
                  <a:pt x="22" y="158"/>
                </a:lnTo>
                <a:lnTo>
                  <a:pt x="0" y="71"/>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lgn="ctr">
              <a:defRPr/>
            </a:pPr>
            <a:endParaRPr lang="en-US" sz="1588" dirty="0">
              <a:solidFill>
                <a:schemeClr val="accent1"/>
              </a:solidFill>
              <a:latin typeface="+mj-lt"/>
            </a:endParaRPr>
          </a:p>
        </p:txBody>
      </p:sp>
      <p:sp>
        <p:nvSpPr>
          <p:cNvPr id="4172" name="Freeform 76"/>
          <p:cNvSpPr>
            <a:spLocks/>
          </p:cNvSpPr>
          <p:nvPr/>
        </p:nvSpPr>
        <p:spPr bwMode="auto">
          <a:xfrm rot="235738">
            <a:off x="2368644" y="5011831"/>
            <a:ext cx="551890" cy="456640"/>
          </a:xfrm>
          <a:custGeom>
            <a:avLst/>
            <a:gdLst>
              <a:gd name="T0" fmla="*/ 0 w 321"/>
              <a:gd name="T1" fmla="*/ 0 h 239"/>
              <a:gd name="T2" fmla="*/ 0 w 321"/>
              <a:gd name="T3" fmla="*/ 0 h 239"/>
              <a:gd name="T4" fmla="*/ 2147483646 w 321"/>
              <a:gd name="T5" fmla="*/ 2147483646 h 239"/>
              <a:gd name="T6" fmla="*/ 2147483646 w 321"/>
              <a:gd name="T7" fmla="*/ 2147483646 h 239"/>
              <a:gd name="T8" fmla="*/ 2147483646 w 321"/>
              <a:gd name="T9" fmla="*/ 2147483646 h 239"/>
              <a:gd name="T10" fmla="*/ 2147483646 w 321"/>
              <a:gd name="T11" fmla="*/ 2147483646 h 239"/>
              <a:gd name="T12" fmla="*/ 2147483646 w 321"/>
              <a:gd name="T13" fmla="*/ 2147483646 h 239"/>
              <a:gd name="T14" fmla="*/ 2147483646 w 321"/>
              <a:gd name="T15" fmla="*/ 2147483646 h 239"/>
              <a:gd name="T16" fmla="*/ 2147483646 w 321"/>
              <a:gd name="T17" fmla="*/ 2147483646 h 239"/>
              <a:gd name="T18" fmla="*/ 0 w 321"/>
              <a:gd name="T19" fmla="*/ 0 h 239"/>
              <a:gd name="T20" fmla="*/ 0 w 321"/>
              <a:gd name="T21" fmla="*/ 0 h 2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1" h="239">
                <a:moveTo>
                  <a:pt x="0" y="0"/>
                </a:moveTo>
                <a:lnTo>
                  <a:pt x="0" y="0"/>
                </a:lnTo>
                <a:lnTo>
                  <a:pt x="54" y="11"/>
                </a:lnTo>
                <a:lnTo>
                  <a:pt x="265" y="109"/>
                </a:lnTo>
                <a:lnTo>
                  <a:pt x="292" y="156"/>
                </a:lnTo>
                <a:lnTo>
                  <a:pt x="315" y="154"/>
                </a:lnTo>
                <a:lnTo>
                  <a:pt x="320" y="228"/>
                </a:lnTo>
                <a:lnTo>
                  <a:pt x="101" y="238"/>
                </a:lnTo>
                <a:lnTo>
                  <a:pt x="96" y="229"/>
                </a:lnTo>
                <a:lnTo>
                  <a:pt x="0" y="0"/>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defRPr/>
            </a:pPr>
            <a:endParaRPr lang="en-US" sz="1588" dirty="0">
              <a:solidFill>
                <a:schemeClr val="accent1"/>
              </a:solidFill>
              <a:latin typeface="+mj-lt"/>
            </a:endParaRPr>
          </a:p>
        </p:txBody>
      </p:sp>
      <p:sp>
        <p:nvSpPr>
          <p:cNvPr id="4173" name="Freeform 77"/>
          <p:cNvSpPr>
            <a:spLocks/>
          </p:cNvSpPr>
          <p:nvPr/>
        </p:nvSpPr>
        <p:spPr bwMode="auto">
          <a:xfrm rot="235738">
            <a:off x="7290828" y="5279372"/>
            <a:ext cx="602316" cy="603716"/>
          </a:xfrm>
          <a:custGeom>
            <a:avLst/>
            <a:gdLst>
              <a:gd name="T0" fmla="*/ 0 w 350"/>
              <a:gd name="T1" fmla="*/ 2147483646 h 316"/>
              <a:gd name="T2" fmla="*/ 0 w 350"/>
              <a:gd name="T3" fmla="*/ 2147483646 h 316"/>
              <a:gd name="T4" fmla="*/ 2147483646 w 350"/>
              <a:gd name="T5" fmla="*/ 2147483646 h 316"/>
              <a:gd name="T6" fmla="*/ 2147483646 w 350"/>
              <a:gd name="T7" fmla="*/ 2147483646 h 316"/>
              <a:gd name="T8" fmla="*/ 2147483646 w 350"/>
              <a:gd name="T9" fmla="*/ 2147483646 h 316"/>
              <a:gd name="T10" fmla="*/ 2147483646 w 350"/>
              <a:gd name="T11" fmla="*/ 2147483646 h 316"/>
              <a:gd name="T12" fmla="*/ 2147483646 w 350"/>
              <a:gd name="T13" fmla="*/ 2147483646 h 316"/>
              <a:gd name="T14" fmla="*/ 2147483646 w 350"/>
              <a:gd name="T15" fmla="*/ 0 h 316"/>
              <a:gd name="T16" fmla="*/ 2147483646 w 350"/>
              <a:gd name="T17" fmla="*/ 2147483646 h 316"/>
              <a:gd name="T18" fmla="*/ 2147483646 w 350"/>
              <a:gd name="T19" fmla="*/ 2147483646 h 316"/>
              <a:gd name="T20" fmla="*/ 2147483646 w 350"/>
              <a:gd name="T21" fmla="*/ 2147483646 h 316"/>
              <a:gd name="T22" fmla="*/ 2147483646 w 350"/>
              <a:gd name="T23" fmla="*/ 2147483646 h 316"/>
              <a:gd name="T24" fmla="*/ 2147483646 w 350"/>
              <a:gd name="T25" fmla="*/ 2147483646 h 316"/>
              <a:gd name="T26" fmla="*/ 2147483646 w 350"/>
              <a:gd name="T27" fmla="*/ 2147483646 h 316"/>
              <a:gd name="T28" fmla="*/ 0 w 350"/>
              <a:gd name="T29" fmla="*/ 2147483646 h 316"/>
              <a:gd name="T30" fmla="*/ 0 w 350"/>
              <a:gd name="T31" fmla="*/ 2147483646 h 3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0" h="316">
                <a:moveTo>
                  <a:pt x="0" y="315"/>
                </a:moveTo>
                <a:lnTo>
                  <a:pt x="0" y="315"/>
                </a:lnTo>
                <a:lnTo>
                  <a:pt x="24" y="195"/>
                </a:lnTo>
                <a:lnTo>
                  <a:pt x="78" y="106"/>
                </a:lnTo>
                <a:lnTo>
                  <a:pt x="68" y="96"/>
                </a:lnTo>
                <a:lnTo>
                  <a:pt x="75" y="81"/>
                </a:lnTo>
                <a:lnTo>
                  <a:pt x="160" y="13"/>
                </a:lnTo>
                <a:lnTo>
                  <a:pt x="216" y="0"/>
                </a:lnTo>
                <a:lnTo>
                  <a:pt x="257" y="11"/>
                </a:lnTo>
                <a:lnTo>
                  <a:pt x="234" y="88"/>
                </a:lnTo>
                <a:lnTo>
                  <a:pt x="244" y="106"/>
                </a:lnTo>
                <a:lnTo>
                  <a:pt x="227" y="127"/>
                </a:lnTo>
                <a:lnTo>
                  <a:pt x="253" y="213"/>
                </a:lnTo>
                <a:lnTo>
                  <a:pt x="349" y="296"/>
                </a:lnTo>
                <a:lnTo>
                  <a:pt x="0" y="315"/>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74" name="Freeform 78"/>
          <p:cNvSpPr>
            <a:spLocks/>
          </p:cNvSpPr>
          <p:nvPr/>
        </p:nvSpPr>
        <p:spPr bwMode="auto">
          <a:xfrm rot="235738">
            <a:off x="4004703" y="4255434"/>
            <a:ext cx="544886" cy="456640"/>
          </a:xfrm>
          <a:custGeom>
            <a:avLst/>
            <a:gdLst>
              <a:gd name="T0" fmla="*/ 0 w 316"/>
              <a:gd name="T1" fmla="*/ 2147483646 h 238"/>
              <a:gd name="T2" fmla="*/ 0 w 316"/>
              <a:gd name="T3" fmla="*/ 2147483646 h 238"/>
              <a:gd name="T4" fmla="*/ 2147483646 w 316"/>
              <a:gd name="T5" fmla="*/ 2147483646 h 238"/>
              <a:gd name="T6" fmla="*/ 2147483646 w 316"/>
              <a:gd name="T7" fmla="*/ 2147483646 h 238"/>
              <a:gd name="T8" fmla="*/ 2147483646 w 316"/>
              <a:gd name="T9" fmla="*/ 0 h 238"/>
              <a:gd name="T10" fmla="*/ 2147483646 w 316"/>
              <a:gd name="T11" fmla="*/ 2147483646 h 238"/>
              <a:gd name="T12" fmla="*/ 2147483646 w 316"/>
              <a:gd name="T13" fmla="*/ 2147483646 h 238"/>
              <a:gd name="T14" fmla="*/ 2147483646 w 316"/>
              <a:gd name="T15" fmla="*/ 2147483646 h 238"/>
              <a:gd name="T16" fmla="*/ 2147483646 w 316"/>
              <a:gd name="T17" fmla="*/ 2147483646 h 238"/>
              <a:gd name="T18" fmla="*/ 2147483646 w 316"/>
              <a:gd name="T19" fmla="*/ 2147483646 h 238"/>
              <a:gd name="T20" fmla="*/ 2147483646 w 316"/>
              <a:gd name="T21" fmla="*/ 2147483646 h 238"/>
              <a:gd name="T22" fmla="*/ 2147483646 w 316"/>
              <a:gd name="T23" fmla="*/ 2147483646 h 238"/>
              <a:gd name="T24" fmla="*/ 2147483646 w 316"/>
              <a:gd name="T25" fmla="*/ 2147483646 h 238"/>
              <a:gd name="T26" fmla="*/ 2147483646 w 316"/>
              <a:gd name="T27" fmla="*/ 2147483646 h 238"/>
              <a:gd name="T28" fmla="*/ 2147483646 w 316"/>
              <a:gd name="T29" fmla="*/ 2147483646 h 238"/>
              <a:gd name="T30" fmla="*/ 2147483646 w 316"/>
              <a:gd name="T31" fmla="*/ 2147483646 h 238"/>
              <a:gd name="T32" fmla="*/ 2147483646 w 316"/>
              <a:gd name="T33" fmla="*/ 2147483646 h 238"/>
              <a:gd name="T34" fmla="*/ 2147483646 w 316"/>
              <a:gd name="T35" fmla="*/ 2147483646 h 238"/>
              <a:gd name="T36" fmla="*/ 0 w 316"/>
              <a:gd name="T37" fmla="*/ 2147483646 h 238"/>
              <a:gd name="T38" fmla="*/ 0 w 316"/>
              <a:gd name="T39" fmla="*/ 2147483646 h 2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6" h="238">
                <a:moveTo>
                  <a:pt x="0" y="51"/>
                </a:moveTo>
                <a:lnTo>
                  <a:pt x="0" y="51"/>
                </a:lnTo>
                <a:lnTo>
                  <a:pt x="6" y="40"/>
                </a:lnTo>
                <a:lnTo>
                  <a:pt x="16" y="14"/>
                </a:lnTo>
                <a:lnTo>
                  <a:pt x="69" y="0"/>
                </a:lnTo>
                <a:lnTo>
                  <a:pt x="271" y="81"/>
                </a:lnTo>
                <a:lnTo>
                  <a:pt x="315" y="81"/>
                </a:lnTo>
                <a:lnTo>
                  <a:pt x="293" y="143"/>
                </a:lnTo>
                <a:lnTo>
                  <a:pt x="271" y="164"/>
                </a:lnTo>
                <a:lnTo>
                  <a:pt x="294" y="208"/>
                </a:lnTo>
                <a:lnTo>
                  <a:pt x="238" y="217"/>
                </a:lnTo>
                <a:lnTo>
                  <a:pt x="225" y="237"/>
                </a:lnTo>
                <a:lnTo>
                  <a:pt x="163" y="237"/>
                </a:lnTo>
                <a:lnTo>
                  <a:pt x="162" y="233"/>
                </a:lnTo>
                <a:lnTo>
                  <a:pt x="143" y="236"/>
                </a:lnTo>
                <a:lnTo>
                  <a:pt x="117" y="203"/>
                </a:lnTo>
                <a:lnTo>
                  <a:pt x="100" y="91"/>
                </a:lnTo>
                <a:lnTo>
                  <a:pt x="22" y="68"/>
                </a:lnTo>
                <a:lnTo>
                  <a:pt x="0" y="51"/>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defRPr/>
            </a:pPr>
            <a:endParaRPr lang="en-US" sz="1588" dirty="0">
              <a:solidFill>
                <a:schemeClr val="accent1"/>
              </a:solidFill>
              <a:latin typeface="+mj-lt"/>
            </a:endParaRPr>
          </a:p>
        </p:txBody>
      </p:sp>
      <p:sp>
        <p:nvSpPr>
          <p:cNvPr id="4175" name="Freeform 79"/>
          <p:cNvSpPr>
            <a:spLocks/>
          </p:cNvSpPr>
          <p:nvPr/>
        </p:nvSpPr>
        <p:spPr bwMode="auto">
          <a:xfrm rot="235738">
            <a:off x="7435104" y="3700743"/>
            <a:ext cx="519673" cy="637335"/>
          </a:xfrm>
          <a:custGeom>
            <a:avLst/>
            <a:gdLst>
              <a:gd name="T0" fmla="*/ 0 w 303"/>
              <a:gd name="T1" fmla="*/ 2147483646 h 334"/>
              <a:gd name="T2" fmla="*/ 0 w 303"/>
              <a:gd name="T3" fmla="*/ 2147483646 h 334"/>
              <a:gd name="T4" fmla="*/ 2147483646 w 303"/>
              <a:gd name="T5" fmla="*/ 2147483646 h 334"/>
              <a:gd name="T6" fmla="*/ 2147483646 w 303"/>
              <a:gd name="T7" fmla="*/ 2147483646 h 334"/>
              <a:gd name="T8" fmla="*/ 2147483646 w 303"/>
              <a:gd name="T9" fmla="*/ 2147483646 h 334"/>
              <a:gd name="T10" fmla="*/ 2147483646 w 303"/>
              <a:gd name="T11" fmla="*/ 2147483646 h 334"/>
              <a:gd name="T12" fmla="*/ 2147483646 w 303"/>
              <a:gd name="T13" fmla="*/ 2147483646 h 334"/>
              <a:gd name="T14" fmla="*/ 2147483646 w 303"/>
              <a:gd name="T15" fmla="*/ 2147483646 h 334"/>
              <a:gd name="T16" fmla="*/ 2147483646 w 303"/>
              <a:gd name="T17" fmla="*/ 2147483646 h 334"/>
              <a:gd name="T18" fmla="*/ 2147483646 w 303"/>
              <a:gd name="T19" fmla="*/ 2147483646 h 334"/>
              <a:gd name="T20" fmla="*/ 2147483646 w 303"/>
              <a:gd name="T21" fmla="*/ 2147483646 h 334"/>
              <a:gd name="T22" fmla="*/ 2147483646 w 303"/>
              <a:gd name="T23" fmla="*/ 2147483646 h 334"/>
              <a:gd name="T24" fmla="*/ 2147483646 w 303"/>
              <a:gd name="T25" fmla="*/ 2147483646 h 334"/>
              <a:gd name="T26" fmla="*/ 2147483646 w 303"/>
              <a:gd name="T27" fmla="*/ 2147483646 h 334"/>
              <a:gd name="T28" fmla="*/ 2147483646 w 303"/>
              <a:gd name="T29" fmla="*/ 2147483646 h 334"/>
              <a:gd name="T30" fmla="*/ 2147483646 w 303"/>
              <a:gd name="T31" fmla="*/ 2147483646 h 334"/>
              <a:gd name="T32" fmla="*/ 2147483646 w 303"/>
              <a:gd name="T33" fmla="*/ 2147483646 h 334"/>
              <a:gd name="T34" fmla="*/ 2147483646 w 303"/>
              <a:gd name="T35" fmla="*/ 2147483646 h 334"/>
              <a:gd name="T36" fmla="*/ 2147483646 w 303"/>
              <a:gd name="T37" fmla="*/ 0 h 334"/>
              <a:gd name="T38" fmla="*/ 2147483646 w 303"/>
              <a:gd name="T39" fmla="*/ 2147483646 h 334"/>
              <a:gd name="T40" fmla="*/ 2147483646 w 303"/>
              <a:gd name="T41" fmla="*/ 2147483646 h 334"/>
              <a:gd name="T42" fmla="*/ 2147483646 w 303"/>
              <a:gd name="T43" fmla="*/ 2147483646 h 334"/>
              <a:gd name="T44" fmla="*/ 2147483646 w 303"/>
              <a:gd name="T45" fmla="*/ 2147483646 h 334"/>
              <a:gd name="T46" fmla="*/ 2147483646 w 303"/>
              <a:gd name="T47" fmla="*/ 2147483646 h 334"/>
              <a:gd name="T48" fmla="*/ 2147483646 w 303"/>
              <a:gd name="T49" fmla="*/ 2147483646 h 334"/>
              <a:gd name="T50" fmla="*/ 2147483646 w 303"/>
              <a:gd name="T51" fmla="*/ 2147483646 h 334"/>
              <a:gd name="T52" fmla="*/ 0 w 303"/>
              <a:gd name="T53" fmla="*/ 2147483646 h 334"/>
              <a:gd name="T54" fmla="*/ 0 w 303"/>
              <a:gd name="T55" fmla="*/ 2147483646 h 3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334">
                <a:moveTo>
                  <a:pt x="0" y="146"/>
                </a:moveTo>
                <a:lnTo>
                  <a:pt x="0" y="146"/>
                </a:lnTo>
                <a:lnTo>
                  <a:pt x="16" y="150"/>
                </a:lnTo>
                <a:lnTo>
                  <a:pt x="23" y="179"/>
                </a:lnTo>
                <a:lnTo>
                  <a:pt x="52" y="199"/>
                </a:lnTo>
                <a:lnTo>
                  <a:pt x="138" y="333"/>
                </a:lnTo>
                <a:lnTo>
                  <a:pt x="234" y="331"/>
                </a:lnTo>
                <a:lnTo>
                  <a:pt x="267" y="293"/>
                </a:lnTo>
                <a:lnTo>
                  <a:pt x="302" y="289"/>
                </a:lnTo>
                <a:lnTo>
                  <a:pt x="275" y="218"/>
                </a:lnTo>
                <a:lnTo>
                  <a:pt x="292" y="207"/>
                </a:lnTo>
                <a:lnTo>
                  <a:pt x="296" y="186"/>
                </a:lnTo>
                <a:lnTo>
                  <a:pt x="298" y="126"/>
                </a:lnTo>
                <a:lnTo>
                  <a:pt x="275" y="105"/>
                </a:lnTo>
                <a:lnTo>
                  <a:pt x="294" y="92"/>
                </a:lnTo>
                <a:lnTo>
                  <a:pt x="267" y="71"/>
                </a:lnTo>
                <a:lnTo>
                  <a:pt x="284" y="50"/>
                </a:lnTo>
                <a:lnTo>
                  <a:pt x="176" y="34"/>
                </a:lnTo>
                <a:lnTo>
                  <a:pt x="156" y="0"/>
                </a:lnTo>
                <a:lnTo>
                  <a:pt x="113" y="36"/>
                </a:lnTo>
                <a:lnTo>
                  <a:pt x="108" y="20"/>
                </a:lnTo>
                <a:lnTo>
                  <a:pt x="86" y="24"/>
                </a:lnTo>
                <a:lnTo>
                  <a:pt x="98" y="66"/>
                </a:lnTo>
                <a:lnTo>
                  <a:pt x="51" y="62"/>
                </a:lnTo>
                <a:lnTo>
                  <a:pt x="20" y="80"/>
                </a:lnTo>
                <a:lnTo>
                  <a:pt x="38" y="108"/>
                </a:lnTo>
                <a:lnTo>
                  <a:pt x="0" y="146"/>
                </a:lnTo>
              </a:path>
            </a:pathLst>
          </a:custGeom>
          <a:solidFill>
            <a:srgbClr val="C43C3C"/>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76" name="Freeform 80"/>
          <p:cNvSpPr>
            <a:spLocks/>
          </p:cNvSpPr>
          <p:nvPr/>
        </p:nvSpPr>
        <p:spPr bwMode="auto">
          <a:xfrm rot="235738">
            <a:off x="8877861" y="3644714"/>
            <a:ext cx="484654" cy="641537"/>
          </a:xfrm>
          <a:custGeom>
            <a:avLst/>
            <a:gdLst>
              <a:gd name="T0" fmla="*/ 0 w 282"/>
              <a:gd name="T1" fmla="*/ 2147483646 h 336"/>
              <a:gd name="T2" fmla="*/ 0 w 282"/>
              <a:gd name="T3" fmla="*/ 2147483646 h 336"/>
              <a:gd name="T4" fmla="*/ 2147483646 w 282"/>
              <a:gd name="T5" fmla="*/ 2147483646 h 336"/>
              <a:gd name="T6" fmla="*/ 2147483646 w 282"/>
              <a:gd name="T7" fmla="*/ 2147483646 h 336"/>
              <a:gd name="T8" fmla="*/ 2147483646 w 282"/>
              <a:gd name="T9" fmla="*/ 2147483646 h 336"/>
              <a:gd name="T10" fmla="*/ 2147483646 w 282"/>
              <a:gd name="T11" fmla="*/ 2147483646 h 336"/>
              <a:gd name="T12" fmla="*/ 2147483646 w 282"/>
              <a:gd name="T13" fmla="*/ 2147483646 h 336"/>
              <a:gd name="T14" fmla="*/ 2147483646 w 282"/>
              <a:gd name="T15" fmla="*/ 2147483646 h 336"/>
              <a:gd name="T16" fmla="*/ 2147483646 w 282"/>
              <a:gd name="T17" fmla="*/ 2147483646 h 336"/>
              <a:gd name="T18" fmla="*/ 2147483646 w 282"/>
              <a:gd name="T19" fmla="*/ 2147483646 h 336"/>
              <a:gd name="T20" fmla="*/ 2147483646 w 282"/>
              <a:gd name="T21" fmla="*/ 2147483646 h 336"/>
              <a:gd name="T22" fmla="*/ 2147483646 w 282"/>
              <a:gd name="T23" fmla="*/ 2147483646 h 336"/>
              <a:gd name="T24" fmla="*/ 2147483646 w 282"/>
              <a:gd name="T25" fmla="*/ 2147483646 h 336"/>
              <a:gd name="T26" fmla="*/ 2147483646 w 282"/>
              <a:gd name="T27" fmla="*/ 2147483646 h 336"/>
              <a:gd name="T28" fmla="*/ 2147483646 w 282"/>
              <a:gd name="T29" fmla="*/ 2147483646 h 336"/>
              <a:gd name="T30" fmla="*/ 2147483646 w 282"/>
              <a:gd name="T31" fmla="*/ 2147483646 h 336"/>
              <a:gd name="T32" fmla="*/ 2147483646 w 282"/>
              <a:gd name="T33" fmla="*/ 2147483646 h 336"/>
              <a:gd name="T34" fmla="*/ 2147483646 w 282"/>
              <a:gd name="T35" fmla="*/ 2147483646 h 336"/>
              <a:gd name="T36" fmla="*/ 2147483646 w 282"/>
              <a:gd name="T37" fmla="*/ 0 h 336"/>
              <a:gd name="T38" fmla="*/ 2147483646 w 282"/>
              <a:gd name="T39" fmla="*/ 2147483646 h 336"/>
              <a:gd name="T40" fmla="*/ 2147483646 w 282"/>
              <a:gd name="T41" fmla="*/ 2147483646 h 336"/>
              <a:gd name="T42" fmla="*/ 2147483646 w 282"/>
              <a:gd name="T43" fmla="*/ 2147483646 h 336"/>
              <a:gd name="T44" fmla="*/ 2147483646 w 282"/>
              <a:gd name="T45" fmla="*/ 2147483646 h 336"/>
              <a:gd name="T46" fmla="*/ 0 w 282"/>
              <a:gd name="T47" fmla="*/ 2147483646 h 336"/>
              <a:gd name="T48" fmla="*/ 0 w 282"/>
              <a:gd name="T49" fmla="*/ 2147483646 h 3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2" h="336">
                <a:moveTo>
                  <a:pt x="0" y="126"/>
                </a:moveTo>
                <a:lnTo>
                  <a:pt x="0" y="126"/>
                </a:lnTo>
                <a:lnTo>
                  <a:pt x="24" y="139"/>
                </a:lnTo>
                <a:lnTo>
                  <a:pt x="7" y="166"/>
                </a:lnTo>
                <a:lnTo>
                  <a:pt x="21" y="203"/>
                </a:lnTo>
                <a:lnTo>
                  <a:pt x="95" y="243"/>
                </a:lnTo>
                <a:lnTo>
                  <a:pt x="131" y="232"/>
                </a:lnTo>
                <a:lnTo>
                  <a:pt x="185" y="256"/>
                </a:lnTo>
                <a:lnTo>
                  <a:pt x="190" y="290"/>
                </a:lnTo>
                <a:lnTo>
                  <a:pt x="231" y="324"/>
                </a:lnTo>
                <a:lnTo>
                  <a:pt x="254" y="335"/>
                </a:lnTo>
                <a:lnTo>
                  <a:pt x="281" y="281"/>
                </a:lnTo>
                <a:lnTo>
                  <a:pt x="247" y="188"/>
                </a:lnTo>
                <a:lnTo>
                  <a:pt x="220" y="166"/>
                </a:lnTo>
                <a:lnTo>
                  <a:pt x="215" y="128"/>
                </a:lnTo>
                <a:lnTo>
                  <a:pt x="201" y="80"/>
                </a:lnTo>
                <a:lnTo>
                  <a:pt x="175" y="64"/>
                </a:lnTo>
                <a:lnTo>
                  <a:pt x="159" y="22"/>
                </a:lnTo>
                <a:lnTo>
                  <a:pt x="91" y="0"/>
                </a:lnTo>
                <a:lnTo>
                  <a:pt x="80" y="47"/>
                </a:lnTo>
                <a:lnTo>
                  <a:pt x="46" y="77"/>
                </a:lnTo>
                <a:lnTo>
                  <a:pt x="27" y="78"/>
                </a:lnTo>
                <a:lnTo>
                  <a:pt x="24" y="104"/>
                </a:lnTo>
                <a:lnTo>
                  <a:pt x="0" y="126"/>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77" name="Freeform 81"/>
          <p:cNvSpPr>
            <a:spLocks/>
          </p:cNvSpPr>
          <p:nvPr/>
        </p:nvSpPr>
        <p:spPr bwMode="auto">
          <a:xfrm rot="235738">
            <a:off x="6308912" y="4091548"/>
            <a:ext cx="547688" cy="467846"/>
          </a:xfrm>
          <a:custGeom>
            <a:avLst/>
            <a:gdLst>
              <a:gd name="T0" fmla="*/ 0 w 320"/>
              <a:gd name="T1" fmla="*/ 2147483646 h 246"/>
              <a:gd name="T2" fmla="*/ 0 w 320"/>
              <a:gd name="T3" fmla="*/ 2147483646 h 246"/>
              <a:gd name="T4" fmla="*/ 2147483646 w 320"/>
              <a:gd name="T5" fmla="*/ 2147483646 h 246"/>
              <a:gd name="T6" fmla="*/ 2147483646 w 320"/>
              <a:gd name="T7" fmla="*/ 2147483646 h 246"/>
              <a:gd name="T8" fmla="*/ 2147483646 w 320"/>
              <a:gd name="T9" fmla="*/ 2147483646 h 246"/>
              <a:gd name="T10" fmla="*/ 2147483646 w 320"/>
              <a:gd name="T11" fmla="*/ 2147483646 h 246"/>
              <a:gd name="T12" fmla="*/ 2147483646 w 320"/>
              <a:gd name="T13" fmla="*/ 2147483646 h 246"/>
              <a:gd name="T14" fmla="*/ 2147483646 w 320"/>
              <a:gd name="T15" fmla="*/ 2147483646 h 246"/>
              <a:gd name="T16" fmla="*/ 2147483646 w 320"/>
              <a:gd name="T17" fmla="*/ 2147483646 h 246"/>
              <a:gd name="T18" fmla="*/ 2147483646 w 320"/>
              <a:gd name="T19" fmla="*/ 2147483646 h 246"/>
              <a:gd name="T20" fmla="*/ 2147483646 w 320"/>
              <a:gd name="T21" fmla="*/ 2147483646 h 246"/>
              <a:gd name="T22" fmla="*/ 2147483646 w 320"/>
              <a:gd name="T23" fmla="*/ 2147483646 h 246"/>
              <a:gd name="T24" fmla="*/ 2147483646 w 320"/>
              <a:gd name="T25" fmla="*/ 2147483646 h 246"/>
              <a:gd name="T26" fmla="*/ 2147483646 w 320"/>
              <a:gd name="T27" fmla="*/ 2147483646 h 246"/>
              <a:gd name="T28" fmla="*/ 2147483646 w 320"/>
              <a:gd name="T29" fmla="*/ 2147483646 h 246"/>
              <a:gd name="T30" fmla="*/ 2147483646 w 320"/>
              <a:gd name="T31" fmla="*/ 2147483646 h 246"/>
              <a:gd name="T32" fmla="*/ 2147483646 w 320"/>
              <a:gd name="T33" fmla="*/ 0 h 246"/>
              <a:gd name="T34" fmla="*/ 2147483646 w 320"/>
              <a:gd name="T35" fmla="*/ 2147483646 h 246"/>
              <a:gd name="T36" fmla="*/ 0 w 320"/>
              <a:gd name="T37" fmla="*/ 2147483646 h 246"/>
              <a:gd name="T38" fmla="*/ 0 w 320"/>
              <a:gd name="T39" fmla="*/ 2147483646 h 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20" h="246">
                <a:moveTo>
                  <a:pt x="0" y="146"/>
                </a:moveTo>
                <a:lnTo>
                  <a:pt x="0" y="146"/>
                </a:lnTo>
                <a:lnTo>
                  <a:pt x="12" y="184"/>
                </a:lnTo>
                <a:lnTo>
                  <a:pt x="42" y="221"/>
                </a:lnTo>
                <a:lnTo>
                  <a:pt x="112" y="212"/>
                </a:lnTo>
                <a:lnTo>
                  <a:pt x="177" y="245"/>
                </a:lnTo>
                <a:lnTo>
                  <a:pt x="216" y="221"/>
                </a:lnTo>
                <a:lnTo>
                  <a:pt x="247" y="227"/>
                </a:lnTo>
                <a:lnTo>
                  <a:pt x="262" y="217"/>
                </a:lnTo>
                <a:lnTo>
                  <a:pt x="314" y="230"/>
                </a:lnTo>
                <a:lnTo>
                  <a:pt x="314" y="122"/>
                </a:lnTo>
                <a:lnTo>
                  <a:pt x="319" y="58"/>
                </a:lnTo>
                <a:lnTo>
                  <a:pt x="154" y="65"/>
                </a:lnTo>
                <a:lnTo>
                  <a:pt x="126" y="59"/>
                </a:lnTo>
                <a:lnTo>
                  <a:pt x="116" y="37"/>
                </a:lnTo>
                <a:lnTo>
                  <a:pt x="82" y="48"/>
                </a:lnTo>
                <a:lnTo>
                  <a:pt x="69" y="0"/>
                </a:lnTo>
                <a:lnTo>
                  <a:pt x="35" y="38"/>
                </a:lnTo>
                <a:lnTo>
                  <a:pt x="0" y="146"/>
                </a:lnTo>
              </a:path>
            </a:pathLst>
          </a:custGeom>
          <a:solidFill>
            <a:srgbClr val="47FFFF"/>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2130" name="Freeform 82"/>
          <p:cNvSpPr>
            <a:spLocks/>
          </p:cNvSpPr>
          <p:nvPr/>
        </p:nvSpPr>
        <p:spPr bwMode="auto">
          <a:xfrm rot="235738">
            <a:off x="2892519" y="5294779"/>
            <a:ext cx="469246" cy="494460"/>
          </a:xfrm>
          <a:custGeom>
            <a:avLst/>
            <a:gdLst>
              <a:gd name="T0" fmla="*/ 0 w 273"/>
              <a:gd name="T1" fmla="*/ 2147483647 h 259"/>
              <a:gd name="T2" fmla="*/ 0 w 273"/>
              <a:gd name="T3" fmla="*/ 2147483647 h 259"/>
              <a:gd name="T4" fmla="*/ 2147483647 w 273"/>
              <a:gd name="T5" fmla="*/ 2147483647 h 259"/>
              <a:gd name="T6" fmla="*/ 2147483647 w 273"/>
              <a:gd name="T7" fmla="*/ 2147483647 h 259"/>
              <a:gd name="T8" fmla="*/ 2147483647 w 273"/>
              <a:gd name="T9" fmla="*/ 2147483647 h 259"/>
              <a:gd name="T10" fmla="*/ 2147483647 w 273"/>
              <a:gd name="T11" fmla="*/ 2147483647 h 259"/>
              <a:gd name="T12" fmla="*/ 2147483647 w 273"/>
              <a:gd name="T13" fmla="*/ 2147483647 h 259"/>
              <a:gd name="T14" fmla="*/ 2147483647 w 273"/>
              <a:gd name="T15" fmla="*/ 2147483647 h 259"/>
              <a:gd name="T16" fmla="*/ 2147483647 w 273"/>
              <a:gd name="T17" fmla="*/ 0 h 259"/>
              <a:gd name="T18" fmla="*/ 0 w 273"/>
              <a:gd name="T19" fmla="*/ 2147483647 h 259"/>
              <a:gd name="T20" fmla="*/ 0 w 273"/>
              <a:gd name="T21" fmla="*/ 2147483647 h 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3" h="259">
                <a:moveTo>
                  <a:pt x="0" y="24"/>
                </a:moveTo>
                <a:lnTo>
                  <a:pt x="0" y="24"/>
                </a:lnTo>
                <a:lnTo>
                  <a:pt x="5" y="98"/>
                </a:lnTo>
                <a:lnTo>
                  <a:pt x="17" y="258"/>
                </a:lnTo>
                <a:lnTo>
                  <a:pt x="272" y="249"/>
                </a:lnTo>
                <a:lnTo>
                  <a:pt x="234" y="150"/>
                </a:lnTo>
                <a:lnTo>
                  <a:pt x="169" y="56"/>
                </a:lnTo>
                <a:lnTo>
                  <a:pt x="122" y="10"/>
                </a:lnTo>
                <a:lnTo>
                  <a:pt x="75" y="0"/>
                </a:lnTo>
                <a:lnTo>
                  <a:pt x="0" y="24"/>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lgn="ctr">
              <a:defRPr/>
            </a:pPr>
            <a:endParaRPr lang="en-US" sz="1588" dirty="0">
              <a:solidFill>
                <a:schemeClr val="accent1"/>
              </a:solidFill>
              <a:latin typeface="+mj-lt"/>
            </a:endParaRPr>
          </a:p>
        </p:txBody>
      </p:sp>
      <p:sp>
        <p:nvSpPr>
          <p:cNvPr id="4179" name="Freeform 83"/>
          <p:cNvSpPr>
            <a:spLocks/>
          </p:cNvSpPr>
          <p:nvPr/>
        </p:nvSpPr>
        <p:spPr bwMode="auto">
          <a:xfrm rot="235738">
            <a:off x="9560019" y="3507441"/>
            <a:ext cx="418819" cy="448235"/>
          </a:xfrm>
          <a:custGeom>
            <a:avLst/>
            <a:gdLst>
              <a:gd name="T0" fmla="*/ 0 w 243"/>
              <a:gd name="T1" fmla="*/ 2147483646 h 235"/>
              <a:gd name="T2" fmla="*/ 0 w 243"/>
              <a:gd name="T3" fmla="*/ 2147483646 h 235"/>
              <a:gd name="T4" fmla="*/ 2147483646 w 243"/>
              <a:gd name="T5" fmla="*/ 2147483646 h 235"/>
              <a:gd name="T6" fmla="*/ 2147483646 w 243"/>
              <a:gd name="T7" fmla="*/ 2147483646 h 235"/>
              <a:gd name="T8" fmla="*/ 2147483646 w 243"/>
              <a:gd name="T9" fmla="*/ 2147483646 h 235"/>
              <a:gd name="T10" fmla="*/ 2147483646 w 243"/>
              <a:gd name="T11" fmla="*/ 2147483646 h 235"/>
              <a:gd name="T12" fmla="*/ 2147483646 w 243"/>
              <a:gd name="T13" fmla="*/ 2147483646 h 235"/>
              <a:gd name="T14" fmla="*/ 2147483646 w 243"/>
              <a:gd name="T15" fmla="*/ 2147483646 h 235"/>
              <a:gd name="T16" fmla="*/ 2147483646 w 243"/>
              <a:gd name="T17" fmla="*/ 2147483646 h 235"/>
              <a:gd name="T18" fmla="*/ 2147483646 w 243"/>
              <a:gd name="T19" fmla="*/ 2147483646 h 235"/>
              <a:gd name="T20" fmla="*/ 2147483646 w 243"/>
              <a:gd name="T21" fmla="*/ 2147483646 h 235"/>
              <a:gd name="T22" fmla="*/ 2147483646 w 243"/>
              <a:gd name="T23" fmla="*/ 2147483646 h 235"/>
              <a:gd name="T24" fmla="*/ 2147483646 w 243"/>
              <a:gd name="T25" fmla="*/ 2147483646 h 235"/>
              <a:gd name="T26" fmla="*/ 2147483646 w 243"/>
              <a:gd name="T27" fmla="*/ 2147483646 h 235"/>
              <a:gd name="T28" fmla="*/ 2147483646 w 243"/>
              <a:gd name="T29" fmla="*/ 2147483646 h 235"/>
              <a:gd name="T30" fmla="*/ 2147483646 w 243"/>
              <a:gd name="T31" fmla="*/ 2147483646 h 235"/>
              <a:gd name="T32" fmla="*/ 2147483646 w 243"/>
              <a:gd name="T33" fmla="*/ 2147483646 h 235"/>
              <a:gd name="T34" fmla="*/ 2147483646 w 243"/>
              <a:gd name="T35" fmla="*/ 0 h 235"/>
              <a:gd name="T36" fmla="*/ 2147483646 w 243"/>
              <a:gd name="T37" fmla="*/ 2147483646 h 235"/>
              <a:gd name="T38" fmla="*/ 2147483646 w 243"/>
              <a:gd name="T39" fmla="*/ 2147483646 h 235"/>
              <a:gd name="T40" fmla="*/ 0 w 243"/>
              <a:gd name="T41" fmla="*/ 2147483646 h 235"/>
              <a:gd name="T42" fmla="*/ 0 w 243"/>
              <a:gd name="T43" fmla="*/ 2147483646 h 2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3" h="235">
                <a:moveTo>
                  <a:pt x="0" y="101"/>
                </a:moveTo>
                <a:lnTo>
                  <a:pt x="0" y="101"/>
                </a:lnTo>
                <a:lnTo>
                  <a:pt x="18" y="114"/>
                </a:lnTo>
                <a:lnTo>
                  <a:pt x="6" y="146"/>
                </a:lnTo>
                <a:lnTo>
                  <a:pt x="37" y="206"/>
                </a:lnTo>
                <a:lnTo>
                  <a:pt x="86" y="224"/>
                </a:lnTo>
                <a:lnTo>
                  <a:pt x="115" y="216"/>
                </a:lnTo>
                <a:lnTo>
                  <a:pt x="160" y="234"/>
                </a:lnTo>
                <a:lnTo>
                  <a:pt x="195" y="228"/>
                </a:lnTo>
                <a:lnTo>
                  <a:pt x="201" y="214"/>
                </a:lnTo>
                <a:lnTo>
                  <a:pt x="197" y="198"/>
                </a:lnTo>
                <a:lnTo>
                  <a:pt x="182" y="196"/>
                </a:lnTo>
                <a:lnTo>
                  <a:pt x="242" y="158"/>
                </a:lnTo>
                <a:lnTo>
                  <a:pt x="164" y="80"/>
                </a:lnTo>
                <a:lnTo>
                  <a:pt x="149" y="41"/>
                </a:lnTo>
                <a:lnTo>
                  <a:pt x="122" y="36"/>
                </a:lnTo>
                <a:lnTo>
                  <a:pt x="107" y="14"/>
                </a:lnTo>
                <a:lnTo>
                  <a:pt x="70" y="0"/>
                </a:lnTo>
                <a:lnTo>
                  <a:pt x="48" y="6"/>
                </a:lnTo>
                <a:lnTo>
                  <a:pt x="27" y="74"/>
                </a:lnTo>
                <a:lnTo>
                  <a:pt x="0" y="101"/>
                </a:lnTo>
              </a:path>
            </a:pathLst>
          </a:custGeom>
          <a:solidFill>
            <a:srgbClr val="92D050"/>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80" name="Freeform 84"/>
          <p:cNvSpPr>
            <a:spLocks/>
          </p:cNvSpPr>
          <p:nvPr/>
        </p:nvSpPr>
        <p:spPr bwMode="auto">
          <a:xfrm rot="235738">
            <a:off x="8001001" y="2297206"/>
            <a:ext cx="407614" cy="480453"/>
          </a:xfrm>
          <a:custGeom>
            <a:avLst/>
            <a:gdLst>
              <a:gd name="T0" fmla="*/ 0 w 238"/>
              <a:gd name="T1" fmla="*/ 2147483646 h 252"/>
              <a:gd name="T2" fmla="*/ 0 w 238"/>
              <a:gd name="T3" fmla="*/ 2147483646 h 252"/>
              <a:gd name="T4" fmla="*/ 2147483646 w 238"/>
              <a:gd name="T5" fmla="*/ 2147483646 h 252"/>
              <a:gd name="T6" fmla="*/ 2147483646 w 238"/>
              <a:gd name="T7" fmla="*/ 2147483646 h 252"/>
              <a:gd name="T8" fmla="*/ 2147483646 w 238"/>
              <a:gd name="T9" fmla="*/ 2147483646 h 252"/>
              <a:gd name="T10" fmla="*/ 2147483646 w 238"/>
              <a:gd name="T11" fmla="*/ 2147483646 h 252"/>
              <a:gd name="T12" fmla="*/ 2147483646 w 238"/>
              <a:gd name="T13" fmla="*/ 2147483646 h 252"/>
              <a:gd name="T14" fmla="*/ 2147483646 w 238"/>
              <a:gd name="T15" fmla="*/ 2147483646 h 252"/>
              <a:gd name="T16" fmla="*/ 2147483646 w 238"/>
              <a:gd name="T17" fmla="*/ 2147483646 h 252"/>
              <a:gd name="T18" fmla="*/ 2147483646 w 238"/>
              <a:gd name="T19" fmla="*/ 2147483646 h 252"/>
              <a:gd name="T20" fmla="*/ 2147483646 w 238"/>
              <a:gd name="T21" fmla="*/ 2147483646 h 252"/>
              <a:gd name="T22" fmla="*/ 2147483646 w 238"/>
              <a:gd name="T23" fmla="*/ 2147483646 h 252"/>
              <a:gd name="T24" fmla="*/ 2147483646 w 238"/>
              <a:gd name="T25" fmla="*/ 0 h 252"/>
              <a:gd name="T26" fmla="*/ 0 w 238"/>
              <a:gd name="T27" fmla="*/ 2147483646 h 252"/>
              <a:gd name="T28" fmla="*/ 0 w 238"/>
              <a:gd name="T29" fmla="*/ 2147483646 h 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8" h="252">
                <a:moveTo>
                  <a:pt x="0" y="152"/>
                </a:moveTo>
                <a:lnTo>
                  <a:pt x="0" y="152"/>
                </a:lnTo>
                <a:lnTo>
                  <a:pt x="27" y="153"/>
                </a:lnTo>
                <a:lnTo>
                  <a:pt x="42" y="210"/>
                </a:lnTo>
                <a:lnTo>
                  <a:pt x="62" y="228"/>
                </a:lnTo>
                <a:lnTo>
                  <a:pt x="120" y="251"/>
                </a:lnTo>
                <a:lnTo>
                  <a:pt x="237" y="186"/>
                </a:lnTo>
                <a:lnTo>
                  <a:pt x="235" y="118"/>
                </a:lnTo>
                <a:lnTo>
                  <a:pt x="215" y="70"/>
                </a:lnTo>
                <a:lnTo>
                  <a:pt x="200" y="83"/>
                </a:lnTo>
                <a:lnTo>
                  <a:pt x="173" y="76"/>
                </a:lnTo>
                <a:lnTo>
                  <a:pt x="135" y="70"/>
                </a:lnTo>
                <a:lnTo>
                  <a:pt x="34" y="0"/>
                </a:lnTo>
                <a:lnTo>
                  <a:pt x="0" y="152"/>
                </a:lnTo>
              </a:path>
            </a:pathLst>
          </a:custGeom>
          <a:solidFill>
            <a:srgbClr val="C43C3C"/>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81" name="Freeform 85"/>
          <p:cNvSpPr>
            <a:spLocks/>
          </p:cNvSpPr>
          <p:nvPr/>
        </p:nvSpPr>
        <p:spPr bwMode="auto">
          <a:xfrm rot="235738">
            <a:off x="5177118" y="3360365"/>
            <a:ext cx="621926" cy="595312"/>
          </a:xfrm>
          <a:custGeom>
            <a:avLst/>
            <a:gdLst>
              <a:gd name="T0" fmla="*/ 0 w 362"/>
              <a:gd name="T1" fmla="*/ 2147483646 h 311"/>
              <a:gd name="T2" fmla="*/ 0 w 362"/>
              <a:gd name="T3" fmla="*/ 2147483646 h 311"/>
              <a:gd name="T4" fmla="*/ 2147483646 w 362"/>
              <a:gd name="T5" fmla="*/ 2147483646 h 311"/>
              <a:gd name="T6" fmla="*/ 2147483646 w 362"/>
              <a:gd name="T7" fmla="*/ 2147483646 h 311"/>
              <a:gd name="T8" fmla="*/ 2147483646 w 362"/>
              <a:gd name="T9" fmla="*/ 2147483646 h 311"/>
              <a:gd name="T10" fmla="*/ 2147483646 w 362"/>
              <a:gd name="T11" fmla="*/ 2147483646 h 311"/>
              <a:gd name="T12" fmla="*/ 2147483646 w 362"/>
              <a:gd name="T13" fmla="*/ 2147483646 h 311"/>
              <a:gd name="T14" fmla="*/ 2147483646 w 362"/>
              <a:gd name="T15" fmla="*/ 2147483646 h 311"/>
              <a:gd name="T16" fmla="*/ 2147483646 w 362"/>
              <a:gd name="T17" fmla="*/ 2147483646 h 311"/>
              <a:gd name="T18" fmla="*/ 2147483646 w 362"/>
              <a:gd name="T19" fmla="*/ 0 h 311"/>
              <a:gd name="T20" fmla="*/ 2147483646 w 362"/>
              <a:gd name="T21" fmla="*/ 2147483646 h 311"/>
              <a:gd name="T22" fmla="*/ 2147483646 w 362"/>
              <a:gd name="T23" fmla="*/ 2147483646 h 311"/>
              <a:gd name="T24" fmla="*/ 2147483646 w 362"/>
              <a:gd name="T25" fmla="*/ 2147483646 h 311"/>
              <a:gd name="T26" fmla="*/ 2147483646 w 362"/>
              <a:gd name="T27" fmla="*/ 2147483646 h 311"/>
              <a:gd name="T28" fmla="*/ 2147483646 w 362"/>
              <a:gd name="T29" fmla="*/ 2147483646 h 311"/>
              <a:gd name="T30" fmla="*/ 2147483646 w 362"/>
              <a:gd name="T31" fmla="*/ 2147483646 h 311"/>
              <a:gd name="T32" fmla="*/ 2147483646 w 362"/>
              <a:gd name="T33" fmla="*/ 2147483646 h 311"/>
              <a:gd name="T34" fmla="*/ 2147483646 w 362"/>
              <a:gd name="T35" fmla="*/ 2147483646 h 311"/>
              <a:gd name="T36" fmla="*/ 2147483646 w 362"/>
              <a:gd name="T37" fmla="*/ 2147483646 h 311"/>
              <a:gd name="T38" fmla="*/ 0 w 362"/>
              <a:gd name="T39" fmla="*/ 2147483646 h 311"/>
              <a:gd name="T40" fmla="*/ 0 w 362"/>
              <a:gd name="T41" fmla="*/ 2147483646 h 3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2" h="311">
                <a:moveTo>
                  <a:pt x="0" y="142"/>
                </a:moveTo>
                <a:lnTo>
                  <a:pt x="0" y="142"/>
                </a:lnTo>
                <a:lnTo>
                  <a:pt x="19" y="140"/>
                </a:lnTo>
                <a:lnTo>
                  <a:pt x="24" y="120"/>
                </a:lnTo>
                <a:lnTo>
                  <a:pt x="2" y="87"/>
                </a:lnTo>
                <a:lnTo>
                  <a:pt x="11" y="66"/>
                </a:lnTo>
                <a:lnTo>
                  <a:pt x="64" y="76"/>
                </a:lnTo>
                <a:lnTo>
                  <a:pt x="99" y="58"/>
                </a:lnTo>
                <a:lnTo>
                  <a:pt x="58" y="32"/>
                </a:lnTo>
                <a:lnTo>
                  <a:pt x="86" y="0"/>
                </a:lnTo>
                <a:lnTo>
                  <a:pt x="114" y="7"/>
                </a:lnTo>
                <a:lnTo>
                  <a:pt x="146" y="118"/>
                </a:lnTo>
                <a:lnTo>
                  <a:pt x="167" y="130"/>
                </a:lnTo>
                <a:lnTo>
                  <a:pt x="256" y="146"/>
                </a:lnTo>
                <a:lnTo>
                  <a:pt x="284" y="168"/>
                </a:lnTo>
                <a:lnTo>
                  <a:pt x="329" y="139"/>
                </a:lnTo>
                <a:lnTo>
                  <a:pt x="361" y="244"/>
                </a:lnTo>
                <a:lnTo>
                  <a:pt x="336" y="300"/>
                </a:lnTo>
                <a:lnTo>
                  <a:pt x="238" y="310"/>
                </a:lnTo>
                <a:lnTo>
                  <a:pt x="0" y="142"/>
                </a:lnTo>
              </a:path>
            </a:pathLst>
          </a:custGeom>
          <a:solidFill>
            <a:srgbClr val="FFC000"/>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82" name="Freeform 87"/>
          <p:cNvSpPr>
            <a:spLocks/>
          </p:cNvSpPr>
          <p:nvPr/>
        </p:nvSpPr>
        <p:spPr bwMode="auto">
          <a:xfrm rot="235738">
            <a:off x="6850997" y="3651718"/>
            <a:ext cx="410415" cy="508466"/>
          </a:xfrm>
          <a:custGeom>
            <a:avLst/>
            <a:gdLst>
              <a:gd name="T0" fmla="*/ 0 w 238"/>
              <a:gd name="T1" fmla="*/ 2147483646 h 266"/>
              <a:gd name="T2" fmla="*/ 0 w 238"/>
              <a:gd name="T3" fmla="*/ 2147483646 h 266"/>
              <a:gd name="T4" fmla="*/ 2147483646 w 238"/>
              <a:gd name="T5" fmla="*/ 2147483646 h 266"/>
              <a:gd name="T6" fmla="*/ 2147483646 w 238"/>
              <a:gd name="T7" fmla="*/ 2147483646 h 266"/>
              <a:gd name="T8" fmla="*/ 2147483646 w 238"/>
              <a:gd name="T9" fmla="*/ 2147483646 h 266"/>
              <a:gd name="T10" fmla="*/ 2147483646 w 238"/>
              <a:gd name="T11" fmla="*/ 2147483646 h 266"/>
              <a:gd name="T12" fmla="*/ 2147483646 w 238"/>
              <a:gd name="T13" fmla="*/ 2147483646 h 266"/>
              <a:gd name="T14" fmla="*/ 2147483646 w 238"/>
              <a:gd name="T15" fmla="*/ 2147483646 h 266"/>
              <a:gd name="T16" fmla="*/ 2147483646 w 238"/>
              <a:gd name="T17" fmla="*/ 2147483646 h 266"/>
              <a:gd name="T18" fmla="*/ 2147483646 w 238"/>
              <a:gd name="T19" fmla="*/ 2147483646 h 266"/>
              <a:gd name="T20" fmla="*/ 2147483646 w 238"/>
              <a:gd name="T21" fmla="*/ 2147483646 h 266"/>
              <a:gd name="T22" fmla="*/ 2147483646 w 238"/>
              <a:gd name="T23" fmla="*/ 2147483646 h 266"/>
              <a:gd name="T24" fmla="*/ 2147483646 w 238"/>
              <a:gd name="T25" fmla="*/ 2147483646 h 266"/>
              <a:gd name="T26" fmla="*/ 2147483646 w 238"/>
              <a:gd name="T27" fmla="*/ 2147483646 h 266"/>
              <a:gd name="T28" fmla="*/ 2147483646 w 238"/>
              <a:gd name="T29" fmla="*/ 2147483646 h 266"/>
              <a:gd name="T30" fmla="*/ 2147483646 w 238"/>
              <a:gd name="T31" fmla="*/ 2147483646 h 266"/>
              <a:gd name="T32" fmla="*/ 2147483646 w 238"/>
              <a:gd name="T33" fmla="*/ 0 h 266"/>
              <a:gd name="T34" fmla="*/ 2147483646 w 238"/>
              <a:gd name="T35" fmla="*/ 2147483646 h 266"/>
              <a:gd name="T36" fmla="*/ 2147483646 w 238"/>
              <a:gd name="T37" fmla="*/ 2147483646 h 266"/>
              <a:gd name="T38" fmla="*/ 0 w 238"/>
              <a:gd name="T39" fmla="*/ 2147483646 h 266"/>
              <a:gd name="T40" fmla="*/ 0 w 238"/>
              <a:gd name="T41" fmla="*/ 2147483646 h 2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8" h="266">
                <a:moveTo>
                  <a:pt x="0" y="89"/>
                </a:moveTo>
                <a:lnTo>
                  <a:pt x="0" y="89"/>
                </a:lnTo>
                <a:lnTo>
                  <a:pt x="16" y="98"/>
                </a:lnTo>
                <a:lnTo>
                  <a:pt x="18" y="265"/>
                </a:lnTo>
                <a:lnTo>
                  <a:pt x="171" y="214"/>
                </a:lnTo>
                <a:lnTo>
                  <a:pt x="208" y="214"/>
                </a:lnTo>
                <a:lnTo>
                  <a:pt x="237" y="187"/>
                </a:lnTo>
                <a:lnTo>
                  <a:pt x="214" y="124"/>
                </a:lnTo>
                <a:lnTo>
                  <a:pt x="206" y="116"/>
                </a:lnTo>
                <a:lnTo>
                  <a:pt x="222" y="94"/>
                </a:lnTo>
                <a:lnTo>
                  <a:pt x="213" y="86"/>
                </a:lnTo>
                <a:lnTo>
                  <a:pt x="177" y="105"/>
                </a:lnTo>
                <a:lnTo>
                  <a:pt x="160" y="52"/>
                </a:lnTo>
                <a:lnTo>
                  <a:pt x="153" y="62"/>
                </a:lnTo>
                <a:lnTo>
                  <a:pt x="128" y="42"/>
                </a:lnTo>
                <a:lnTo>
                  <a:pt x="138" y="24"/>
                </a:lnTo>
                <a:lnTo>
                  <a:pt x="131" y="0"/>
                </a:lnTo>
                <a:lnTo>
                  <a:pt x="82" y="36"/>
                </a:lnTo>
                <a:lnTo>
                  <a:pt x="34" y="26"/>
                </a:lnTo>
                <a:lnTo>
                  <a:pt x="0" y="89"/>
                </a:lnTo>
              </a:path>
            </a:pathLst>
          </a:custGeom>
          <a:solidFill>
            <a:srgbClr val="47FFFF"/>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83" name="Freeform 89"/>
          <p:cNvSpPr>
            <a:spLocks/>
          </p:cNvSpPr>
          <p:nvPr/>
        </p:nvSpPr>
        <p:spPr bwMode="auto">
          <a:xfrm rot="235738">
            <a:off x="5829860" y="5549714"/>
            <a:ext cx="610721" cy="366993"/>
          </a:xfrm>
          <a:custGeom>
            <a:avLst/>
            <a:gdLst>
              <a:gd name="T0" fmla="*/ 0 w 356"/>
              <a:gd name="T1" fmla="*/ 2147483646 h 192"/>
              <a:gd name="T2" fmla="*/ 0 w 356"/>
              <a:gd name="T3" fmla="*/ 2147483646 h 192"/>
              <a:gd name="T4" fmla="*/ 2147483646 w 356"/>
              <a:gd name="T5" fmla="*/ 2147483646 h 192"/>
              <a:gd name="T6" fmla="*/ 2147483646 w 356"/>
              <a:gd name="T7" fmla="*/ 2147483646 h 192"/>
              <a:gd name="T8" fmla="*/ 2147483646 w 356"/>
              <a:gd name="T9" fmla="*/ 2147483646 h 192"/>
              <a:gd name="T10" fmla="*/ 2147483646 w 356"/>
              <a:gd name="T11" fmla="*/ 2147483646 h 192"/>
              <a:gd name="T12" fmla="*/ 2147483646 w 356"/>
              <a:gd name="T13" fmla="*/ 2147483646 h 192"/>
              <a:gd name="T14" fmla="*/ 2147483646 w 356"/>
              <a:gd name="T15" fmla="*/ 2147483646 h 192"/>
              <a:gd name="T16" fmla="*/ 2147483646 w 356"/>
              <a:gd name="T17" fmla="*/ 2147483646 h 192"/>
              <a:gd name="T18" fmla="*/ 2147483646 w 356"/>
              <a:gd name="T19" fmla="*/ 2147483646 h 192"/>
              <a:gd name="T20" fmla="*/ 2147483646 w 356"/>
              <a:gd name="T21" fmla="*/ 0 h 192"/>
              <a:gd name="T22" fmla="*/ 0 w 356"/>
              <a:gd name="T23" fmla="*/ 2147483646 h 192"/>
              <a:gd name="T24" fmla="*/ 0 w 356"/>
              <a:gd name="T25" fmla="*/ 2147483646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6" h="192">
                <a:moveTo>
                  <a:pt x="0" y="108"/>
                </a:moveTo>
                <a:lnTo>
                  <a:pt x="0" y="108"/>
                </a:lnTo>
                <a:lnTo>
                  <a:pt x="17" y="165"/>
                </a:lnTo>
                <a:lnTo>
                  <a:pt x="6" y="191"/>
                </a:lnTo>
                <a:lnTo>
                  <a:pt x="151" y="186"/>
                </a:lnTo>
                <a:lnTo>
                  <a:pt x="355" y="165"/>
                </a:lnTo>
                <a:lnTo>
                  <a:pt x="303" y="107"/>
                </a:lnTo>
                <a:lnTo>
                  <a:pt x="310" y="77"/>
                </a:lnTo>
                <a:lnTo>
                  <a:pt x="236" y="25"/>
                </a:lnTo>
                <a:lnTo>
                  <a:pt x="234" y="1"/>
                </a:lnTo>
                <a:lnTo>
                  <a:pt x="140" y="0"/>
                </a:lnTo>
                <a:lnTo>
                  <a:pt x="0" y="108"/>
                </a:lnTo>
              </a:path>
            </a:pathLst>
          </a:custGeom>
          <a:solidFill>
            <a:srgbClr val="47FFFF"/>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84" name="Freeform 90"/>
          <p:cNvSpPr>
            <a:spLocks/>
          </p:cNvSpPr>
          <p:nvPr/>
        </p:nvSpPr>
        <p:spPr bwMode="auto">
          <a:xfrm rot="235738">
            <a:off x="7918358" y="3241302"/>
            <a:ext cx="411816" cy="463644"/>
          </a:xfrm>
          <a:custGeom>
            <a:avLst/>
            <a:gdLst>
              <a:gd name="T0" fmla="*/ 0 w 240"/>
              <a:gd name="T1" fmla="*/ 2147483646 h 243"/>
              <a:gd name="T2" fmla="*/ 0 w 240"/>
              <a:gd name="T3" fmla="*/ 2147483646 h 243"/>
              <a:gd name="T4" fmla="*/ 2147483646 w 240"/>
              <a:gd name="T5" fmla="*/ 0 h 243"/>
              <a:gd name="T6" fmla="*/ 2147483646 w 240"/>
              <a:gd name="T7" fmla="*/ 2147483646 h 243"/>
              <a:gd name="T8" fmla="*/ 2147483646 w 240"/>
              <a:gd name="T9" fmla="*/ 2147483646 h 243"/>
              <a:gd name="T10" fmla="*/ 2147483646 w 240"/>
              <a:gd name="T11" fmla="*/ 2147483646 h 243"/>
              <a:gd name="T12" fmla="*/ 2147483646 w 240"/>
              <a:gd name="T13" fmla="*/ 2147483646 h 243"/>
              <a:gd name="T14" fmla="*/ 2147483646 w 240"/>
              <a:gd name="T15" fmla="*/ 2147483646 h 243"/>
              <a:gd name="T16" fmla="*/ 2147483646 w 240"/>
              <a:gd name="T17" fmla="*/ 2147483646 h 243"/>
              <a:gd name="T18" fmla="*/ 2147483646 w 240"/>
              <a:gd name="T19" fmla="*/ 2147483646 h 243"/>
              <a:gd name="T20" fmla="*/ 2147483646 w 240"/>
              <a:gd name="T21" fmla="*/ 2147483646 h 243"/>
              <a:gd name="T22" fmla="*/ 2147483646 w 240"/>
              <a:gd name="T23" fmla="*/ 2147483646 h 243"/>
              <a:gd name="T24" fmla="*/ 2147483646 w 240"/>
              <a:gd name="T25" fmla="*/ 2147483646 h 243"/>
              <a:gd name="T26" fmla="*/ 0 w 240"/>
              <a:gd name="T27" fmla="*/ 2147483646 h 243"/>
              <a:gd name="T28" fmla="*/ 0 w 240"/>
              <a:gd name="T29" fmla="*/ 2147483646 h 2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0" h="243">
                <a:moveTo>
                  <a:pt x="0" y="72"/>
                </a:moveTo>
                <a:lnTo>
                  <a:pt x="0" y="72"/>
                </a:lnTo>
                <a:lnTo>
                  <a:pt x="64" y="0"/>
                </a:lnTo>
                <a:lnTo>
                  <a:pt x="68" y="28"/>
                </a:lnTo>
                <a:lnTo>
                  <a:pt x="127" y="41"/>
                </a:lnTo>
                <a:lnTo>
                  <a:pt x="181" y="74"/>
                </a:lnTo>
                <a:lnTo>
                  <a:pt x="202" y="121"/>
                </a:lnTo>
                <a:lnTo>
                  <a:pt x="239" y="141"/>
                </a:lnTo>
                <a:lnTo>
                  <a:pt x="211" y="164"/>
                </a:lnTo>
                <a:lnTo>
                  <a:pt x="216" y="228"/>
                </a:lnTo>
                <a:lnTo>
                  <a:pt x="136" y="242"/>
                </a:lnTo>
                <a:lnTo>
                  <a:pt x="122" y="218"/>
                </a:lnTo>
                <a:lnTo>
                  <a:pt x="95" y="218"/>
                </a:lnTo>
                <a:lnTo>
                  <a:pt x="0" y="72"/>
                </a:lnTo>
              </a:path>
            </a:pathLst>
          </a:custGeom>
          <a:solidFill>
            <a:srgbClr val="C43C3C"/>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85" name="Freeform 91"/>
          <p:cNvSpPr>
            <a:spLocks/>
          </p:cNvSpPr>
          <p:nvPr/>
        </p:nvSpPr>
        <p:spPr bwMode="auto">
          <a:xfrm rot="235738">
            <a:off x="8594912" y="3377173"/>
            <a:ext cx="617725" cy="571500"/>
          </a:xfrm>
          <a:custGeom>
            <a:avLst/>
            <a:gdLst>
              <a:gd name="T0" fmla="*/ 0 w 360"/>
              <a:gd name="T1" fmla="*/ 2147483646 h 300"/>
              <a:gd name="T2" fmla="*/ 0 w 360"/>
              <a:gd name="T3" fmla="*/ 2147483646 h 300"/>
              <a:gd name="T4" fmla="*/ 2147483646 w 360"/>
              <a:gd name="T5" fmla="*/ 2147483646 h 300"/>
              <a:gd name="T6" fmla="*/ 2147483646 w 360"/>
              <a:gd name="T7" fmla="*/ 2147483646 h 300"/>
              <a:gd name="T8" fmla="*/ 2147483646 w 360"/>
              <a:gd name="T9" fmla="*/ 2147483646 h 300"/>
              <a:gd name="T10" fmla="*/ 2147483646 w 360"/>
              <a:gd name="T11" fmla="*/ 0 h 300"/>
              <a:gd name="T12" fmla="*/ 2147483646 w 360"/>
              <a:gd name="T13" fmla="*/ 2147483646 h 300"/>
              <a:gd name="T14" fmla="*/ 2147483646 w 360"/>
              <a:gd name="T15" fmla="*/ 2147483646 h 300"/>
              <a:gd name="T16" fmla="*/ 2147483646 w 360"/>
              <a:gd name="T17" fmla="*/ 2147483646 h 300"/>
              <a:gd name="T18" fmla="*/ 2147483646 w 360"/>
              <a:gd name="T19" fmla="*/ 2147483646 h 300"/>
              <a:gd name="T20" fmla="*/ 2147483646 w 360"/>
              <a:gd name="T21" fmla="*/ 2147483646 h 300"/>
              <a:gd name="T22" fmla="*/ 2147483646 w 360"/>
              <a:gd name="T23" fmla="*/ 2147483646 h 300"/>
              <a:gd name="T24" fmla="*/ 2147483646 w 360"/>
              <a:gd name="T25" fmla="*/ 2147483646 h 300"/>
              <a:gd name="T26" fmla="*/ 2147483646 w 360"/>
              <a:gd name="T27" fmla="*/ 2147483646 h 300"/>
              <a:gd name="T28" fmla="*/ 2147483646 w 360"/>
              <a:gd name="T29" fmla="*/ 2147483646 h 300"/>
              <a:gd name="T30" fmla="*/ 2147483646 w 360"/>
              <a:gd name="T31" fmla="*/ 2147483646 h 300"/>
              <a:gd name="T32" fmla="*/ 2147483646 w 360"/>
              <a:gd name="T33" fmla="*/ 2147483646 h 300"/>
              <a:gd name="T34" fmla="*/ 2147483646 w 360"/>
              <a:gd name="T35" fmla="*/ 2147483646 h 300"/>
              <a:gd name="T36" fmla="*/ 2147483646 w 360"/>
              <a:gd name="T37" fmla="*/ 2147483646 h 300"/>
              <a:gd name="T38" fmla="*/ 2147483646 w 360"/>
              <a:gd name="T39" fmla="*/ 2147483646 h 300"/>
              <a:gd name="T40" fmla="*/ 2147483646 w 360"/>
              <a:gd name="T41" fmla="*/ 2147483646 h 300"/>
              <a:gd name="T42" fmla="*/ 2147483646 w 360"/>
              <a:gd name="T43" fmla="*/ 2147483646 h 300"/>
              <a:gd name="T44" fmla="*/ 2147483646 w 360"/>
              <a:gd name="T45" fmla="*/ 2147483646 h 300"/>
              <a:gd name="T46" fmla="*/ 0 w 360"/>
              <a:gd name="T47" fmla="*/ 2147483646 h 300"/>
              <a:gd name="T48" fmla="*/ 0 w 360"/>
              <a:gd name="T49" fmla="*/ 2147483646 h 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00">
                <a:moveTo>
                  <a:pt x="0" y="193"/>
                </a:moveTo>
                <a:lnTo>
                  <a:pt x="0" y="193"/>
                </a:lnTo>
                <a:lnTo>
                  <a:pt x="39" y="133"/>
                </a:lnTo>
                <a:lnTo>
                  <a:pt x="36" y="65"/>
                </a:lnTo>
                <a:lnTo>
                  <a:pt x="48" y="39"/>
                </a:lnTo>
                <a:lnTo>
                  <a:pt x="120" y="0"/>
                </a:lnTo>
                <a:lnTo>
                  <a:pt x="117" y="26"/>
                </a:lnTo>
                <a:lnTo>
                  <a:pt x="126" y="34"/>
                </a:lnTo>
                <a:lnTo>
                  <a:pt x="304" y="51"/>
                </a:lnTo>
                <a:lnTo>
                  <a:pt x="342" y="74"/>
                </a:lnTo>
                <a:lnTo>
                  <a:pt x="359" y="122"/>
                </a:lnTo>
                <a:lnTo>
                  <a:pt x="334" y="155"/>
                </a:lnTo>
                <a:lnTo>
                  <a:pt x="266" y="133"/>
                </a:lnTo>
                <a:lnTo>
                  <a:pt x="255" y="180"/>
                </a:lnTo>
                <a:lnTo>
                  <a:pt x="221" y="210"/>
                </a:lnTo>
                <a:lnTo>
                  <a:pt x="202" y="211"/>
                </a:lnTo>
                <a:lnTo>
                  <a:pt x="199" y="237"/>
                </a:lnTo>
                <a:lnTo>
                  <a:pt x="175" y="259"/>
                </a:lnTo>
                <a:lnTo>
                  <a:pt x="199" y="272"/>
                </a:lnTo>
                <a:lnTo>
                  <a:pt x="182" y="299"/>
                </a:lnTo>
                <a:lnTo>
                  <a:pt x="176" y="284"/>
                </a:lnTo>
                <a:lnTo>
                  <a:pt x="136" y="269"/>
                </a:lnTo>
                <a:lnTo>
                  <a:pt x="131" y="251"/>
                </a:lnTo>
                <a:lnTo>
                  <a:pt x="0" y="193"/>
                </a:lnTo>
              </a:path>
            </a:pathLst>
          </a:custGeom>
          <a:solidFill>
            <a:srgbClr val="C43C3C"/>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86" name="Freeform 92"/>
          <p:cNvSpPr>
            <a:spLocks/>
          </p:cNvSpPr>
          <p:nvPr/>
        </p:nvSpPr>
        <p:spPr bwMode="auto">
          <a:xfrm rot="235738">
            <a:off x="4160184" y="4668651"/>
            <a:ext cx="606519" cy="634533"/>
          </a:xfrm>
          <a:custGeom>
            <a:avLst/>
            <a:gdLst>
              <a:gd name="T0" fmla="*/ 0 w 352"/>
              <a:gd name="T1" fmla="*/ 2147483646 h 332"/>
              <a:gd name="T2" fmla="*/ 0 w 352"/>
              <a:gd name="T3" fmla="*/ 2147483646 h 332"/>
              <a:gd name="T4" fmla="*/ 2147483646 w 352"/>
              <a:gd name="T5" fmla="*/ 2147483646 h 332"/>
              <a:gd name="T6" fmla="*/ 2147483646 w 352"/>
              <a:gd name="T7" fmla="*/ 2147483646 h 332"/>
              <a:gd name="T8" fmla="*/ 2147483646 w 352"/>
              <a:gd name="T9" fmla="*/ 2147483646 h 332"/>
              <a:gd name="T10" fmla="*/ 2147483646 w 352"/>
              <a:gd name="T11" fmla="*/ 2147483646 h 332"/>
              <a:gd name="T12" fmla="*/ 2147483646 w 352"/>
              <a:gd name="T13" fmla="*/ 2147483646 h 332"/>
              <a:gd name="T14" fmla="*/ 2147483646 w 352"/>
              <a:gd name="T15" fmla="*/ 2147483646 h 332"/>
              <a:gd name="T16" fmla="*/ 2147483646 w 352"/>
              <a:gd name="T17" fmla="*/ 2147483646 h 332"/>
              <a:gd name="T18" fmla="*/ 2147483646 w 352"/>
              <a:gd name="T19" fmla="*/ 2147483646 h 332"/>
              <a:gd name="T20" fmla="*/ 2147483646 w 352"/>
              <a:gd name="T21" fmla="*/ 2147483646 h 332"/>
              <a:gd name="T22" fmla="*/ 2147483646 w 352"/>
              <a:gd name="T23" fmla="*/ 2147483646 h 332"/>
              <a:gd name="T24" fmla="*/ 2147483646 w 352"/>
              <a:gd name="T25" fmla="*/ 2147483646 h 332"/>
              <a:gd name="T26" fmla="*/ 2147483646 w 352"/>
              <a:gd name="T27" fmla="*/ 2147483646 h 332"/>
              <a:gd name="T28" fmla="*/ 2147483646 w 352"/>
              <a:gd name="T29" fmla="*/ 2147483646 h 332"/>
              <a:gd name="T30" fmla="*/ 2147483646 w 352"/>
              <a:gd name="T31" fmla="*/ 2147483646 h 332"/>
              <a:gd name="T32" fmla="*/ 2147483646 w 352"/>
              <a:gd name="T33" fmla="*/ 2147483646 h 332"/>
              <a:gd name="T34" fmla="*/ 2147483646 w 352"/>
              <a:gd name="T35" fmla="*/ 2147483646 h 332"/>
              <a:gd name="T36" fmla="*/ 2147483646 w 352"/>
              <a:gd name="T37" fmla="*/ 2147483646 h 332"/>
              <a:gd name="T38" fmla="*/ 2147483646 w 352"/>
              <a:gd name="T39" fmla="*/ 2147483646 h 332"/>
              <a:gd name="T40" fmla="*/ 2147483646 w 352"/>
              <a:gd name="T41" fmla="*/ 2147483646 h 332"/>
              <a:gd name="T42" fmla="*/ 2147483646 w 352"/>
              <a:gd name="T43" fmla="*/ 2147483646 h 332"/>
              <a:gd name="T44" fmla="*/ 2147483646 w 352"/>
              <a:gd name="T45" fmla="*/ 2147483646 h 332"/>
              <a:gd name="T46" fmla="*/ 2147483646 w 352"/>
              <a:gd name="T47" fmla="*/ 2147483646 h 332"/>
              <a:gd name="T48" fmla="*/ 2147483646 w 352"/>
              <a:gd name="T49" fmla="*/ 0 h 332"/>
              <a:gd name="T50" fmla="*/ 2147483646 w 352"/>
              <a:gd name="T51" fmla="*/ 2147483646 h 332"/>
              <a:gd name="T52" fmla="*/ 2147483646 w 352"/>
              <a:gd name="T53" fmla="*/ 2147483646 h 332"/>
              <a:gd name="T54" fmla="*/ 2147483646 w 352"/>
              <a:gd name="T55" fmla="*/ 2147483646 h 332"/>
              <a:gd name="T56" fmla="*/ 2147483646 w 352"/>
              <a:gd name="T57" fmla="*/ 2147483646 h 332"/>
              <a:gd name="T58" fmla="*/ 0 w 352"/>
              <a:gd name="T59" fmla="*/ 2147483646 h 332"/>
              <a:gd name="T60" fmla="*/ 0 w 352"/>
              <a:gd name="T61" fmla="*/ 2147483646 h 3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52" h="332">
                <a:moveTo>
                  <a:pt x="0" y="118"/>
                </a:moveTo>
                <a:lnTo>
                  <a:pt x="0" y="118"/>
                </a:lnTo>
                <a:lnTo>
                  <a:pt x="2" y="152"/>
                </a:lnTo>
                <a:lnTo>
                  <a:pt x="48" y="188"/>
                </a:lnTo>
                <a:lnTo>
                  <a:pt x="44" y="232"/>
                </a:lnTo>
                <a:lnTo>
                  <a:pt x="100" y="301"/>
                </a:lnTo>
                <a:lnTo>
                  <a:pt x="102" y="331"/>
                </a:lnTo>
                <a:lnTo>
                  <a:pt x="183" y="324"/>
                </a:lnTo>
                <a:lnTo>
                  <a:pt x="243" y="298"/>
                </a:lnTo>
                <a:lnTo>
                  <a:pt x="324" y="287"/>
                </a:lnTo>
                <a:lnTo>
                  <a:pt x="323" y="276"/>
                </a:lnTo>
                <a:lnTo>
                  <a:pt x="346" y="275"/>
                </a:lnTo>
                <a:lnTo>
                  <a:pt x="351" y="249"/>
                </a:lnTo>
                <a:lnTo>
                  <a:pt x="342" y="236"/>
                </a:lnTo>
                <a:lnTo>
                  <a:pt x="314" y="229"/>
                </a:lnTo>
                <a:lnTo>
                  <a:pt x="336" y="188"/>
                </a:lnTo>
                <a:lnTo>
                  <a:pt x="335" y="152"/>
                </a:lnTo>
                <a:lnTo>
                  <a:pt x="273" y="115"/>
                </a:lnTo>
                <a:lnTo>
                  <a:pt x="268" y="65"/>
                </a:lnTo>
                <a:lnTo>
                  <a:pt x="227" y="39"/>
                </a:lnTo>
                <a:lnTo>
                  <a:pt x="201" y="42"/>
                </a:lnTo>
                <a:lnTo>
                  <a:pt x="187" y="53"/>
                </a:lnTo>
                <a:lnTo>
                  <a:pt x="188" y="68"/>
                </a:lnTo>
                <a:lnTo>
                  <a:pt x="169" y="65"/>
                </a:lnTo>
                <a:lnTo>
                  <a:pt x="185" y="0"/>
                </a:lnTo>
                <a:lnTo>
                  <a:pt x="129" y="9"/>
                </a:lnTo>
                <a:lnTo>
                  <a:pt x="116" y="29"/>
                </a:lnTo>
                <a:lnTo>
                  <a:pt x="54" y="29"/>
                </a:lnTo>
                <a:lnTo>
                  <a:pt x="39" y="75"/>
                </a:lnTo>
                <a:lnTo>
                  <a:pt x="0" y="118"/>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defRPr/>
            </a:pPr>
            <a:endParaRPr lang="en-US" sz="1588" dirty="0">
              <a:solidFill>
                <a:schemeClr val="accent1"/>
              </a:solidFill>
              <a:latin typeface="+mj-lt"/>
            </a:endParaRPr>
          </a:p>
        </p:txBody>
      </p:sp>
      <p:sp>
        <p:nvSpPr>
          <p:cNvPr id="4187" name="Freeform 93"/>
          <p:cNvSpPr>
            <a:spLocks/>
          </p:cNvSpPr>
          <p:nvPr/>
        </p:nvSpPr>
        <p:spPr bwMode="auto">
          <a:xfrm rot="235738">
            <a:off x="6016159" y="3606894"/>
            <a:ext cx="673753" cy="808224"/>
          </a:xfrm>
          <a:custGeom>
            <a:avLst/>
            <a:gdLst>
              <a:gd name="T0" fmla="*/ 0 w 392"/>
              <a:gd name="T1" fmla="*/ 2147483646 h 423"/>
              <a:gd name="T2" fmla="*/ 0 w 392"/>
              <a:gd name="T3" fmla="*/ 2147483646 h 423"/>
              <a:gd name="T4" fmla="*/ 0 w 392"/>
              <a:gd name="T5" fmla="*/ 2147483646 h 423"/>
              <a:gd name="T6" fmla="*/ 2147483646 w 392"/>
              <a:gd name="T7" fmla="*/ 2147483646 h 423"/>
              <a:gd name="T8" fmla="*/ 2147483646 w 392"/>
              <a:gd name="T9" fmla="*/ 2147483646 h 423"/>
              <a:gd name="T10" fmla="*/ 2147483646 w 392"/>
              <a:gd name="T11" fmla="*/ 2147483646 h 423"/>
              <a:gd name="T12" fmla="*/ 2147483646 w 392"/>
              <a:gd name="T13" fmla="*/ 2147483646 h 423"/>
              <a:gd name="T14" fmla="*/ 2147483646 w 392"/>
              <a:gd name="T15" fmla="*/ 0 h 423"/>
              <a:gd name="T16" fmla="*/ 2147483646 w 392"/>
              <a:gd name="T17" fmla="*/ 2147483646 h 423"/>
              <a:gd name="T18" fmla="*/ 2147483646 w 392"/>
              <a:gd name="T19" fmla="*/ 2147483646 h 423"/>
              <a:gd name="T20" fmla="*/ 2147483646 w 392"/>
              <a:gd name="T21" fmla="*/ 2147483646 h 423"/>
              <a:gd name="T22" fmla="*/ 2147483646 w 392"/>
              <a:gd name="T23" fmla="*/ 2147483646 h 423"/>
              <a:gd name="T24" fmla="*/ 2147483646 w 392"/>
              <a:gd name="T25" fmla="*/ 2147483646 h 423"/>
              <a:gd name="T26" fmla="*/ 2147483646 w 392"/>
              <a:gd name="T27" fmla="*/ 2147483646 h 423"/>
              <a:gd name="T28" fmla="*/ 2147483646 w 392"/>
              <a:gd name="T29" fmla="*/ 2147483646 h 423"/>
              <a:gd name="T30" fmla="*/ 2147483646 w 392"/>
              <a:gd name="T31" fmla="*/ 2147483646 h 423"/>
              <a:gd name="T32" fmla="*/ 2147483646 w 392"/>
              <a:gd name="T33" fmla="*/ 2147483646 h 423"/>
              <a:gd name="T34" fmla="*/ 2147483646 w 392"/>
              <a:gd name="T35" fmla="*/ 2147483646 h 423"/>
              <a:gd name="T36" fmla="*/ 2147483646 w 392"/>
              <a:gd name="T37" fmla="*/ 2147483646 h 423"/>
              <a:gd name="T38" fmla="*/ 2147483646 w 392"/>
              <a:gd name="T39" fmla="*/ 2147483646 h 423"/>
              <a:gd name="T40" fmla="*/ 2147483646 w 392"/>
              <a:gd name="T41" fmla="*/ 2147483646 h 423"/>
              <a:gd name="T42" fmla="*/ 2147483646 w 392"/>
              <a:gd name="T43" fmla="*/ 2147483646 h 423"/>
              <a:gd name="T44" fmla="*/ 2147483646 w 392"/>
              <a:gd name="T45" fmla="*/ 2147483646 h 423"/>
              <a:gd name="T46" fmla="*/ 2147483646 w 392"/>
              <a:gd name="T47" fmla="*/ 2147483646 h 423"/>
              <a:gd name="T48" fmla="*/ 2147483646 w 392"/>
              <a:gd name="T49" fmla="*/ 2147483646 h 423"/>
              <a:gd name="T50" fmla="*/ 2147483646 w 392"/>
              <a:gd name="T51" fmla="*/ 2147483646 h 423"/>
              <a:gd name="T52" fmla="*/ 2147483646 w 392"/>
              <a:gd name="T53" fmla="*/ 2147483646 h 423"/>
              <a:gd name="T54" fmla="*/ 0 w 392"/>
              <a:gd name="T55" fmla="*/ 2147483646 h 423"/>
              <a:gd name="T56" fmla="*/ 0 w 392"/>
              <a:gd name="T57" fmla="*/ 2147483646 h 4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2" h="423">
                <a:moveTo>
                  <a:pt x="0" y="237"/>
                </a:moveTo>
                <a:lnTo>
                  <a:pt x="0" y="237"/>
                </a:lnTo>
                <a:lnTo>
                  <a:pt x="0" y="204"/>
                </a:lnTo>
                <a:lnTo>
                  <a:pt x="77" y="165"/>
                </a:lnTo>
                <a:lnTo>
                  <a:pt x="88" y="114"/>
                </a:lnTo>
                <a:lnTo>
                  <a:pt x="140" y="70"/>
                </a:lnTo>
                <a:lnTo>
                  <a:pt x="125" y="28"/>
                </a:lnTo>
                <a:lnTo>
                  <a:pt x="149" y="0"/>
                </a:lnTo>
                <a:lnTo>
                  <a:pt x="238" y="69"/>
                </a:lnTo>
                <a:lnTo>
                  <a:pt x="370" y="30"/>
                </a:lnTo>
                <a:lnTo>
                  <a:pt x="391" y="84"/>
                </a:lnTo>
                <a:lnTo>
                  <a:pt x="364" y="86"/>
                </a:lnTo>
                <a:lnTo>
                  <a:pt x="354" y="131"/>
                </a:lnTo>
                <a:lnTo>
                  <a:pt x="324" y="110"/>
                </a:lnTo>
                <a:lnTo>
                  <a:pt x="328" y="128"/>
                </a:lnTo>
                <a:lnTo>
                  <a:pt x="271" y="185"/>
                </a:lnTo>
                <a:lnTo>
                  <a:pt x="275" y="214"/>
                </a:lnTo>
                <a:lnTo>
                  <a:pt x="259" y="210"/>
                </a:lnTo>
                <a:lnTo>
                  <a:pt x="251" y="245"/>
                </a:lnTo>
                <a:lnTo>
                  <a:pt x="217" y="283"/>
                </a:lnTo>
                <a:lnTo>
                  <a:pt x="182" y="391"/>
                </a:lnTo>
                <a:lnTo>
                  <a:pt x="160" y="422"/>
                </a:lnTo>
                <a:lnTo>
                  <a:pt x="144" y="420"/>
                </a:lnTo>
                <a:lnTo>
                  <a:pt x="124" y="387"/>
                </a:lnTo>
                <a:lnTo>
                  <a:pt x="131" y="336"/>
                </a:lnTo>
                <a:lnTo>
                  <a:pt x="115" y="304"/>
                </a:lnTo>
                <a:lnTo>
                  <a:pt x="54" y="272"/>
                </a:lnTo>
                <a:lnTo>
                  <a:pt x="0" y="237"/>
                </a:lnTo>
              </a:path>
            </a:pathLst>
          </a:custGeom>
          <a:solidFill>
            <a:srgbClr val="47FFFF"/>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88" name="Freeform 94"/>
          <p:cNvSpPr>
            <a:spLocks/>
          </p:cNvSpPr>
          <p:nvPr/>
        </p:nvSpPr>
        <p:spPr bwMode="auto">
          <a:xfrm rot="235738">
            <a:off x="7771280" y="2809875"/>
            <a:ext cx="434228" cy="392206"/>
          </a:xfrm>
          <a:custGeom>
            <a:avLst/>
            <a:gdLst>
              <a:gd name="T0" fmla="*/ 0 w 253"/>
              <a:gd name="T1" fmla="*/ 2147483646 h 205"/>
              <a:gd name="T2" fmla="*/ 0 w 253"/>
              <a:gd name="T3" fmla="*/ 2147483646 h 205"/>
              <a:gd name="T4" fmla="*/ 2147483646 w 253"/>
              <a:gd name="T5" fmla="*/ 2147483646 h 205"/>
              <a:gd name="T6" fmla="*/ 2147483646 w 253"/>
              <a:gd name="T7" fmla="*/ 2147483646 h 205"/>
              <a:gd name="T8" fmla="*/ 2147483646 w 253"/>
              <a:gd name="T9" fmla="*/ 0 h 205"/>
              <a:gd name="T10" fmla="*/ 2147483646 w 253"/>
              <a:gd name="T11" fmla="*/ 2147483646 h 205"/>
              <a:gd name="T12" fmla="*/ 2147483646 w 253"/>
              <a:gd name="T13" fmla="*/ 2147483646 h 205"/>
              <a:gd name="T14" fmla="*/ 2147483646 w 253"/>
              <a:gd name="T15" fmla="*/ 2147483646 h 205"/>
              <a:gd name="T16" fmla="*/ 2147483646 w 253"/>
              <a:gd name="T17" fmla="*/ 2147483646 h 205"/>
              <a:gd name="T18" fmla="*/ 2147483646 w 253"/>
              <a:gd name="T19" fmla="*/ 2147483646 h 205"/>
              <a:gd name="T20" fmla="*/ 2147483646 w 253"/>
              <a:gd name="T21" fmla="*/ 2147483646 h 205"/>
              <a:gd name="T22" fmla="*/ 0 w 253"/>
              <a:gd name="T23" fmla="*/ 2147483646 h 205"/>
              <a:gd name="T24" fmla="*/ 0 w 253"/>
              <a:gd name="T25" fmla="*/ 2147483646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3" h="205">
                <a:moveTo>
                  <a:pt x="0" y="82"/>
                </a:moveTo>
                <a:lnTo>
                  <a:pt x="0" y="82"/>
                </a:lnTo>
                <a:lnTo>
                  <a:pt x="51" y="7"/>
                </a:lnTo>
                <a:lnTo>
                  <a:pt x="113" y="24"/>
                </a:lnTo>
                <a:lnTo>
                  <a:pt x="152" y="0"/>
                </a:lnTo>
                <a:lnTo>
                  <a:pt x="200" y="77"/>
                </a:lnTo>
                <a:lnTo>
                  <a:pt x="226" y="70"/>
                </a:lnTo>
                <a:lnTo>
                  <a:pt x="252" y="85"/>
                </a:lnTo>
                <a:lnTo>
                  <a:pt x="252" y="116"/>
                </a:lnTo>
                <a:lnTo>
                  <a:pt x="170" y="204"/>
                </a:lnTo>
                <a:lnTo>
                  <a:pt x="74" y="166"/>
                </a:lnTo>
                <a:lnTo>
                  <a:pt x="0" y="82"/>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89" name="Freeform 95"/>
          <p:cNvSpPr>
            <a:spLocks/>
          </p:cNvSpPr>
          <p:nvPr/>
        </p:nvSpPr>
        <p:spPr bwMode="auto">
          <a:xfrm rot="235738">
            <a:off x="4466946" y="4134971"/>
            <a:ext cx="602316" cy="846044"/>
          </a:xfrm>
          <a:custGeom>
            <a:avLst/>
            <a:gdLst>
              <a:gd name="T0" fmla="*/ 0 w 350"/>
              <a:gd name="T1" fmla="*/ 2147483646 h 443"/>
              <a:gd name="T2" fmla="*/ 0 w 350"/>
              <a:gd name="T3" fmla="*/ 2147483646 h 443"/>
              <a:gd name="T4" fmla="*/ 2147483646 w 350"/>
              <a:gd name="T5" fmla="*/ 2147483646 h 443"/>
              <a:gd name="T6" fmla="*/ 2147483646 w 350"/>
              <a:gd name="T7" fmla="*/ 2147483646 h 443"/>
              <a:gd name="T8" fmla="*/ 2147483646 w 350"/>
              <a:gd name="T9" fmla="*/ 2147483646 h 443"/>
              <a:gd name="T10" fmla="*/ 2147483646 w 350"/>
              <a:gd name="T11" fmla="*/ 2147483646 h 443"/>
              <a:gd name="T12" fmla="*/ 2147483646 w 350"/>
              <a:gd name="T13" fmla="*/ 2147483646 h 443"/>
              <a:gd name="T14" fmla="*/ 2147483646 w 350"/>
              <a:gd name="T15" fmla="*/ 2147483646 h 443"/>
              <a:gd name="T16" fmla="*/ 2147483646 w 350"/>
              <a:gd name="T17" fmla="*/ 2147483646 h 443"/>
              <a:gd name="T18" fmla="*/ 2147483646 w 350"/>
              <a:gd name="T19" fmla="*/ 0 h 443"/>
              <a:gd name="T20" fmla="*/ 2147483646 w 350"/>
              <a:gd name="T21" fmla="*/ 2147483646 h 443"/>
              <a:gd name="T22" fmla="*/ 2147483646 w 350"/>
              <a:gd name="T23" fmla="*/ 2147483646 h 443"/>
              <a:gd name="T24" fmla="*/ 2147483646 w 350"/>
              <a:gd name="T25" fmla="*/ 2147483646 h 443"/>
              <a:gd name="T26" fmla="*/ 2147483646 w 350"/>
              <a:gd name="T27" fmla="*/ 2147483646 h 443"/>
              <a:gd name="T28" fmla="*/ 2147483646 w 350"/>
              <a:gd name="T29" fmla="*/ 2147483646 h 443"/>
              <a:gd name="T30" fmla="*/ 2147483646 w 350"/>
              <a:gd name="T31" fmla="*/ 2147483646 h 443"/>
              <a:gd name="T32" fmla="*/ 2147483646 w 350"/>
              <a:gd name="T33" fmla="*/ 2147483646 h 443"/>
              <a:gd name="T34" fmla="*/ 2147483646 w 350"/>
              <a:gd name="T35" fmla="*/ 2147483646 h 443"/>
              <a:gd name="T36" fmla="*/ 2147483646 w 350"/>
              <a:gd name="T37" fmla="*/ 2147483646 h 443"/>
              <a:gd name="T38" fmla="*/ 2147483646 w 350"/>
              <a:gd name="T39" fmla="*/ 2147483646 h 443"/>
              <a:gd name="T40" fmla="*/ 2147483646 w 350"/>
              <a:gd name="T41" fmla="*/ 2147483646 h 443"/>
              <a:gd name="T42" fmla="*/ 2147483646 w 350"/>
              <a:gd name="T43" fmla="*/ 2147483646 h 443"/>
              <a:gd name="T44" fmla="*/ 2147483646 w 350"/>
              <a:gd name="T45" fmla="*/ 2147483646 h 443"/>
              <a:gd name="T46" fmla="*/ 2147483646 w 350"/>
              <a:gd name="T47" fmla="*/ 2147483646 h 443"/>
              <a:gd name="T48" fmla="*/ 2147483646 w 350"/>
              <a:gd name="T49" fmla="*/ 2147483646 h 443"/>
              <a:gd name="T50" fmla="*/ 2147483646 w 350"/>
              <a:gd name="T51" fmla="*/ 2147483646 h 443"/>
              <a:gd name="T52" fmla="*/ 2147483646 w 350"/>
              <a:gd name="T53" fmla="*/ 2147483646 h 443"/>
              <a:gd name="T54" fmla="*/ 2147483646 w 350"/>
              <a:gd name="T55" fmla="*/ 2147483646 h 443"/>
              <a:gd name="T56" fmla="*/ 2147483646 w 350"/>
              <a:gd name="T57" fmla="*/ 2147483646 h 443"/>
              <a:gd name="T58" fmla="*/ 2147483646 w 350"/>
              <a:gd name="T59" fmla="*/ 2147483646 h 443"/>
              <a:gd name="T60" fmla="*/ 2147483646 w 350"/>
              <a:gd name="T61" fmla="*/ 2147483646 h 443"/>
              <a:gd name="T62" fmla="*/ 0 w 350"/>
              <a:gd name="T63" fmla="*/ 2147483646 h 443"/>
              <a:gd name="T64" fmla="*/ 0 w 350"/>
              <a:gd name="T65" fmla="*/ 2147483646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0" h="443">
                <a:moveTo>
                  <a:pt x="0" y="246"/>
                </a:moveTo>
                <a:lnTo>
                  <a:pt x="0" y="246"/>
                </a:lnTo>
                <a:lnTo>
                  <a:pt x="22" y="225"/>
                </a:lnTo>
                <a:lnTo>
                  <a:pt x="44" y="163"/>
                </a:lnTo>
                <a:lnTo>
                  <a:pt x="99" y="101"/>
                </a:lnTo>
                <a:lnTo>
                  <a:pt x="119" y="104"/>
                </a:lnTo>
                <a:lnTo>
                  <a:pt x="173" y="64"/>
                </a:lnTo>
                <a:lnTo>
                  <a:pt x="183" y="48"/>
                </a:lnTo>
                <a:lnTo>
                  <a:pt x="158" y="26"/>
                </a:lnTo>
                <a:lnTo>
                  <a:pt x="178" y="0"/>
                </a:lnTo>
                <a:lnTo>
                  <a:pt x="305" y="42"/>
                </a:lnTo>
                <a:lnTo>
                  <a:pt x="308" y="85"/>
                </a:lnTo>
                <a:lnTo>
                  <a:pt x="326" y="110"/>
                </a:lnTo>
                <a:lnTo>
                  <a:pt x="349" y="122"/>
                </a:lnTo>
                <a:lnTo>
                  <a:pt x="346" y="142"/>
                </a:lnTo>
                <a:lnTo>
                  <a:pt x="313" y="125"/>
                </a:lnTo>
                <a:lnTo>
                  <a:pt x="288" y="142"/>
                </a:lnTo>
                <a:lnTo>
                  <a:pt x="349" y="273"/>
                </a:lnTo>
                <a:lnTo>
                  <a:pt x="258" y="355"/>
                </a:lnTo>
                <a:lnTo>
                  <a:pt x="237" y="349"/>
                </a:lnTo>
                <a:lnTo>
                  <a:pt x="222" y="355"/>
                </a:lnTo>
                <a:lnTo>
                  <a:pt x="224" y="379"/>
                </a:lnTo>
                <a:lnTo>
                  <a:pt x="173" y="442"/>
                </a:lnTo>
                <a:lnTo>
                  <a:pt x="111" y="405"/>
                </a:lnTo>
                <a:lnTo>
                  <a:pt x="106" y="355"/>
                </a:lnTo>
                <a:lnTo>
                  <a:pt x="65" y="329"/>
                </a:lnTo>
                <a:lnTo>
                  <a:pt x="39" y="332"/>
                </a:lnTo>
                <a:lnTo>
                  <a:pt x="25" y="343"/>
                </a:lnTo>
                <a:lnTo>
                  <a:pt x="26" y="358"/>
                </a:lnTo>
                <a:lnTo>
                  <a:pt x="7" y="355"/>
                </a:lnTo>
                <a:lnTo>
                  <a:pt x="23" y="290"/>
                </a:lnTo>
                <a:lnTo>
                  <a:pt x="0" y="246"/>
                </a:lnTo>
              </a:path>
            </a:pathLst>
          </a:custGeom>
          <a:solidFill>
            <a:srgbClr val="FFC000"/>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90" name="Freeform 96"/>
          <p:cNvSpPr>
            <a:spLocks/>
          </p:cNvSpPr>
          <p:nvPr/>
        </p:nvSpPr>
        <p:spPr bwMode="auto">
          <a:xfrm>
            <a:off x="6093199" y="2786063"/>
            <a:ext cx="463644" cy="397809"/>
          </a:xfrm>
          <a:custGeom>
            <a:avLst/>
            <a:gdLst>
              <a:gd name="T0" fmla="*/ 2147483646 w 301"/>
              <a:gd name="T1" fmla="*/ 2147483646 h 251"/>
              <a:gd name="T2" fmla="*/ 0 w 301"/>
              <a:gd name="T3" fmla="*/ 2147483646 h 251"/>
              <a:gd name="T4" fmla="*/ 2147483646 w 301"/>
              <a:gd name="T5" fmla="*/ 2147483646 h 251"/>
              <a:gd name="T6" fmla="*/ 2147483646 w 301"/>
              <a:gd name="T7" fmla="*/ 2147483646 h 251"/>
              <a:gd name="T8" fmla="*/ 2147483646 w 301"/>
              <a:gd name="T9" fmla="*/ 0 h 251"/>
              <a:gd name="T10" fmla="*/ 2147483646 w 301"/>
              <a:gd name="T11" fmla="*/ 2147483646 h 251"/>
              <a:gd name="T12" fmla="*/ 2147483646 w 301"/>
              <a:gd name="T13" fmla="*/ 2147483646 h 251"/>
              <a:gd name="T14" fmla="*/ 2147483646 w 301"/>
              <a:gd name="T15" fmla="*/ 2147483646 h 251"/>
              <a:gd name="T16" fmla="*/ 2147483646 w 301"/>
              <a:gd name="T17" fmla="*/ 2147483646 h 251"/>
              <a:gd name="T18" fmla="*/ 2147483646 w 301"/>
              <a:gd name="T19" fmla="*/ 2147483646 h 251"/>
              <a:gd name="T20" fmla="*/ 2147483646 w 301"/>
              <a:gd name="T21" fmla="*/ 2147483646 h 251"/>
              <a:gd name="T22" fmla="*/ 0 w 301"/>
              <a:gd name="T23" fmla="*/ 2147483646 h 251"/>
              <a:gd name="T24" fmla="*/ 0 w 301"/>
              <a:gd name="T25" fmla="*/ 2147483646 h 2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1" h="251">
                <a:moveTo>
                  <a:pt x="1" y="158"/>
                </a:moveTo>
                <a:lnTo>
                  <a:pt x="0" y="159"/>
                </a:lnTo>
                <a:lnTo>
                  <a:pt x="15" y="98"/>
                </a:lnTo>
                <a:lnTo>
                  <a:pt x="98" y="67"/>
                </a:lnTo>
                <a:lnTo>
                  <a:pt x="160" y="0"/>
                </a:lnTo>
                <a:lnTo>
                  <a:pt x="255" y="31"/>
                </a:lnTo>
                <a:lnTo>
                  <a:pt x="233" y="93"/>
                </a:lnTo>
                <a:lnTo>
                  <a:pt x="301" y="174"/>
                </a:lnTo>
                <a:lnTo>
                  <a:pt x="245" y="239"/>
                </a:lnTo>
                <a:lnTo>
                  <a:pt x="155" y="251"/>
                </a:lnTo>
                <a:lnTo>
                  <a:pt x="61" y="201"/>
                </a:lnTo>
                <a:lnTo>
                  <a:pt x="0" y="159"/>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91" name="Freeform 97"/>
          <p:cNvSpPr>
            <a:spLocks/>
          </p:cNvSpPr>
          <p:nvPr/>
        </p:nvSpPr>
        <p:spPr bwMode="auto">
          <a:xfrm rot="235738">
            <a:off x="6759949" y="2480703"/>
            <a:ext cx="585507" cy="581305"/>
          </a:xfrm>
          <a:custGeom>
            <a:avLst/>
            <a:gdLst>
              <a:gd name="T0" fmla="*/ 0 w 341"/>
              <a:gd name="T1" fmla="*/ 2147483646 h 304"/>
              <a:gd name="T2" fmla="*/ 0 w 341"/>
              <a:gd name="T3" fmla="*/ 2147483646 h 304"/>
              <a:gd name="T4" fmla="*/ 2147483646 w 341"/>
              <a:gd name="T5" fmla="*/ 2147483646 h 304"/>
              <a:gd name="T6" fmla="*/ 2147483646 w 341"/>
              <a:gd name="T7" fmla="*/ 2147483646 h 304"/>
              <a:gd name="T8" fmla="*/ 2147483646 w 341"/>
              <a:gd name="T9" fmla="*/ 2147483646 h 304"/>
              <a:gd name="T10" fmla="*/ 2147483646 w 341"/>
              <a:gd name="T11" fmla="*/ 2147483646 h 304"/>
              <a:gd name="T12" fmla="*/ 2147483646 w 341"/>
              <a:gd name="T13" fmla="*/ 2147483646 h 304"/>
              <a:gd name="T14" fmla="*/ 2147483646 w 341"/>
              <a:gd name="T15" fmla="*/ 2147483646 h 304"/>
              <a:gd name="T16" fmla="*/ 2147483646 w 341"/>
              <a:gd name="T17" fmla="*/ 2147483646 h 304"/>
              <a:gd name="T18" fmla="*/ 2147483646 w 341"/>
              <a:gd name="T19" fmla="*/ 2147483646 h 304"/>
              <a:gd name="T20" fmla="*/ 2147483646 w 341"/>
              <a:gd name="T21" fmla="*/ 2147483646 h 304"/>
              <a:gd name="T22" fmla="*/ 2147483646 w 341"/>
              <a:gd name="T23" fmla="*/ 2147483646 h 304"/>
              <a:gd name="T24" fmla="*/ 2147483646 w 341"/>
              <a:gd name="T25" fmla="*/ 2147483646 h 304"/>
              <a:gd name="T26" fmla="*/ 2147483646 w 341"/>
              <a:gd name="T27" fmla="*/ 2147483646 h 304"/>
              <a:gd name="T28" fmla="*/ 2147483646 w 341"/>
              <a:gd name="T29" fmla="*/ 2147483646 h 304"/>
              <a:gd name="T30" fmla="*/ 2147483646 w 341"/>
              <a:gd name="T31" fmla="*/ 2147483646 h 304"/>
              <a:gd name="T32" fmla="*/ 2147483646 w 341"/>
              <a:gd name="T33" fmla="*/ 2147483646 h 304"/>
              <a:gd name="T34" fmla="*/ 2147483646 w 341"/>
              <a:gd name="T35" fmla="*/ 2147483646 h 304"/>
              <a:gd name="T36" fmla="*/ 2147483646 w 341"/>
              <a:gd name="T37" fmla="*/ 2147483646 h 304"/>
              <a:gd name="T38" fmla="*/ 2147483646 w 341"/>
              <a:gd name="T39" fmla="*/ 2147483646 h 304"/>
              <a:gd name="T40" fmla="*/ 2147483646 w 341"/>
              <a:gd name="T41" fmla="*/ 0 h 304"/>
              <a:gd name="T42" fmla="*/ 2147483646 w 341"/>
              <a:gd name="T43" fmla="*/ 2147483646 h 304"/>
              <a:gd name="T44" fmla="*/ 2147483646 w 341"/>
              <a:gd name="T45" fmla="*/ 2147483646 h 304"/>
              <a:gd name="T46" fmla="*/ 0 w 341"/>
              <a:gd name="T47" fmla="*/ 2147483646 h 304"/>
              <a:gd name="T48" fmla="*/ 0 w 341"/>
              <a:gd name="T49" fmla="*/ 2147483646 h 3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1" h="304">
                <a:moveTo>
                  <a:pt x="0" y="109"/>
                </a:moveTo>
                <a:lnTo>
                  <a:pt x="0" y="109"/>
                </a:lnTo>
                <a:lnTo>
                  <a:pt x="6" y="125"/>
                </a:lnTo>
                <a:lnTo>
                  <a:pt x="35" y="121"/>
                </a:lnTo>
                <a:lnTo>
                  <a:pt x="34" y="175"/>
                </a:lnTo>
                <a:lnTo>
                  <a:pt x="56" y="158"/>
                </a:lnTo>
                <a:lnTo>
                  <a:pt x="90" y="233"/>
                </a:lnTo>
                <a:lnTo>
                  <a:pt x="102" y="237"/>
                </a:lnTo>
                <a:lnTo>
                  <a:pt x="114" y="210"/>
                </a:lnTo>
                <a:lnTo>
                  <a:pt x="118" y="244"/>
                </a:lnTo>
                <a:lnTo>
                  <a:pt x="140" y="247"/>
                </a:lnTo>
                <a:lnTo>
                  <a:pt x="136" y="272"/>
                </a:lnTo>
                <a:lnTo>
                  <a:pt x="162" y="289"/>
                </a:lnTo>
                <a:lnTo>
                  <a:pt x="208" y="303"/>
                </a:lnTo>
                <a:lnTo>
                  <a:pt x="240" y="290"/>
                </a:lnTo>
                <a:lnTo>
                  <a:pt x="340" y="160"/>
                </a:lnTo>
                <a:lnTo>
                  <a:pt x="298" y="160"/>
                </a:lnTo>
                <a:lnTo>
                  <a:pt x="261" y="100"/>
                </a:lnTo>
                <a:lnTo>
                  <a:pt x="208" y="71"/>
                </a:lnTo>
                <a:lnTo>
                  <a:pt x="195" y="53"/>
                </a:lnTo>
                <a:lnTo>
                  <a:pt x="189" y="0"/>
                </a:lnTo>
                <a:lnTo>
                  <a:pt x="131" y="11"/>
                </a:lnTo>
                <a:lnTo>
                  <a:pt x="90" y="55"/>
                </a:lnTo>
                <a:lnTo>
                  <a:pt x="0" y="109"/>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92" name="Freeform 98"/>
          <p:cNvSpPr>
            <a:spLocks/>
          </p:cNvSpPr>
          <p:nvPr/>
        </p:nvSpPr>
        <p:spPr bwMode="auto">
          <a:xfrm rot="235738">
            <a:off x="8171890" y="4290453"/>
            <a:ext cx="469247" cy="410415"/>
          </a:xfrm>
          <a:custGeom>
            <a:avLst/>
            <a:gdLst>
              <a:gd name="T0" fmla="*/ 0 w 273"/>
              <a:gd name="T1" fmla="*/ 2147483646 h 214"/>
              <a:gd name="T2" fmla="*/ 0 w 273"/>
              <a:gd name="T3" fmla="*/ 2147483646 h 214"/>
              <a:gd name="T4" fmla="*/ 2147483646 w 273"/>
              <a:gd name="T5" fmla="*/ 2147483646 h 214"/>
              <a:gd name="T6" fmla="*/ 2147483646 w 273"/>
              <a:gd name="T7" fmla="*/ 2147483646 h 214"/>
              <a:gd name="T8" fmla="*/ 2147483646 w 273"/>
              <a:gd name="T9" fmla="*/ 2147483646 h 214"/>
              <a:gd name="T10" fmla="*/ 2147483646 w 273"/>
              <a:gd name="T11" fmla="*/ 2147483646 h 214"/>
              <a:gd name="T12" fmla="*/ 2147483646 w 273"/>
              <a:gd name="T13" fmla="*/ 0 h 214"/>
              <a:gd name="T14" fmla="*/ 2147483646 w 273"/>
              <a:gd name="T15" fmla="*/ 2147483646 h 214"/>
              <a:gd name="T16" fmla="*/ 2147483646 w 273"/>
              <a:gd name="T17" fmla="*/ 2147483646 h 214"/>
              <a:gd name="T18" fmla="*/ 2147483646 w 273"/>
              <a:gd name="T19" fmla="*/ 2147483646 h 214"/>
              <a:gd name="T20" fmla="*/ 2147483646 w 273"/>
              <a:gd name="T21" fmla="*/ 2147483646 h 214"/>
              <a:gd name="T22" fmla="*/ 2147483646 w 273"/>
              <a:gd name="T23" fmla="*/ 2147483646 h 214"/>
              <a:gd name="T24" fmla="*/ 2147483646 w 273"/>
              <a:gd name="T25" fmla="*/ 2147483646 h 214"/>
              <a:gd name="T26" fmla="*/ 2147483646 w 273"/>
              <a:gd name="T27" fmla="*/ 2147483646 h 214"/>
              <a:gd name="T28" fmla="*/ 2147483646 w 273"/>
              <a:gd name="T29" fmla="*/ 2147483646 h 214"/>
              <a:gd name="T30" fmla="*/ 0 w 273"/>
              <a:gd name="T31" fmla="*/ 2147483646 h 214"/>
              <a:gd name="T32" fmla="*/ 0 w 273"/>
              <a:gd name="T33" fmla="*/ 2147483646 h 2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3" h="214">
                <a:moveTo>
                  <a:pt x="0" y="54"/>
                </a:moveTo>
                <a:lnTo>
                  <a:pt x="0" y="54"/>
                </a:lnTo>
                <a:lnTo>
                  <a:pt x="5" y="24"/>
                </a:lnTo>
                <a:lnTo>
                  <a:pt x="50" y="48"/>
                </a:lnTo>
                <a:lnTo>
                  <a:pt x="94" y="31"/>
                </a:lnTo>
                <a:lnTo>
                  <a:pt x="104" y="6"/>
                </a:lnTo>
                <a:lnTo>
                  <a:pt x="167" y="0"/>
                </a:lnTo>
                <a:lnTo>
                  <a:pt x="209" y="12"/>
                </a:lnTo>
                <a:lnTo>
                  <a:pt x="239" y="44"/>
                </a:lnTo>
                <a:lnTo>
                  <a:pt x="253" y="150"/>
                </a:lnTo>
                <a:lnTo>
                  <a:pt x="272" y="213"/>
                </a:lnTo>
                <a:lnTo>
                  <a:pt x="209" y="196"/>
                </a:lnTo>
                <a:lnTo>
                  <a:pt x="199" y="167"/>
                </a:lnTo>
                <a:lnTo>
                  <a:pt x="188" y="159"/>
                </a:lnTo>
                <a:lnTo>
                  <a:pt x="84" y="163"/>
                </a:lnTo>
                <a:lnTo>
                  <a:pt x="0" y="54"/>
                </a:lnTo>
              </a:path>
            </a:pathLst>
          </a:custGeom>
          <a:solidFill>
            <a:srgbClr val="C43C3C"/>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93" name="Freeform 99"/>
          <p:cNvSpPr>
            <a:spLocks/>
          </p:cNvSpPr>
          <p:nvPr/>
        </p:nvSpPr>
        <p:spPr bwMode="auto">
          <a:xfrm rot="235738">
            <a:off x="7367868" y="2143125"/>
            <a:ext cx="403412" cy="582706"/>
          </a:xfrm>
          <a:custGeom>
            <a:avLst/>
            <a:gdLst>
              <a:gd name="T0" fmla="*/ 0 w 235"/>
              <a:gd name="T1" fmla="*/ 2147483646 h 305"/>
              <a:gd name="T2" fmla="*/ 0 w 235"/>
              <a:gd name="T3" fmla="*/ 2147483646 h 305"/>
              <a:gd name="T4" fmla="*/ 2147483646 w 235"/>
              <a:gd name="T5" fmla="*/ 2147483646 h 305"/>
              <a:gd name="T6" fmla="*/ 2147483646 w 235"/>
              <a:gd name="T7" fmla="*/ 2147483646 h 305"/>
              <a:gd name="T8" fmla="*/ 2147483646 w 235"/>
              <a:gd name="T9" fmla="*/ 2147483646 h 305"/>
              <a:gd name="T10" fmla="*/ 2147483646 w 235"/>
              <a:gd name="T11" fmla="*/ 0 h 305"/>
              <a:gd name="T12" fmla="*/ 2147483646 w 235"/>
              <a:gd name="T13" fmla="*/ 2147483646 h 305"/>
              <a:gd name="T14" fmla="*/ 0 w 235"/>
              <a:gd name="T15" fmla="*/ 2147483646 h 305"/>
              <a:gd name="T16" fmla="*/ 0 w 235"/>
              <a:gd name="T17" fmla="*/ 2147483646 h 3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 h="305">
                <a:moveTo>
                  <a:pt x="0" y="95"/>
                </a:moveTo>
                <a:lnTo>
                  <a:pt x="0" y="95"/>
                </a:lnTo>
                <a:lnTo>
                  <a:pt x="63" y="304"/>
                </a:lnTo>
                <a:lnTo>
                  <a:pt x="234" y="240"/>
                </a:lnTo>
                <a:lnTo>
                  <a:pt x="186" y="24"/>
                </a:lnTo>
                <a:lnTo>
                  <a:pt x="182" y="0"/>
                </a:lnTo>
                <a:lnTo>
                  <a:pt x="81" y="65"/>
                </a:lnTo>
                <a:lnTo>
                  <a:pt x="0" y="95"/>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94" name="Freeform 100"/>
          <p:cNvSpPr>
            <a:spLocks/>
          </p:cNvSpPr>
          <p:nvPr/>
        </p:nvSpPr>
        <p:spPr bwMode="auto">
          <a:xfrm rot="235738">
            <a:off x="8592111" y="4388505"/>
            <a:ext cx="642938" cy="719978"/>
          </a:xfrm>
          <a:custGeom>
            <a:avLst/>
            <a:gdLst>
              <a:gd name="T0" fmla="*/ 0 w 374"/>
              <a:gd name="T1" fmla="*/ 2147483646 h 378"/>
              <a:gd name="T2" fmla="*/ 0 w 374"/>
              <a:gd name="T3" fmla="*/ 2147483646 h 378"/>
              <a:gd name="T4" fmla="*/ 2147483646 w 374"/>
              <a:gd name="T5" fmla="*/ 2147483646 h 378"/>
              <a:gd name="T6" fmla="*/ 2147483646 w 374"/>
              <a:gd name="T7" fmla="*/ 2147483646 h 378"/>
              <a:gd name="T8" fmla="*/ 2147483646 w 374"/>
              <a:gd name="T9" fmla="*/ 2147483646 h 378"/>
              <a:gd name="T10" fmla="*/ 2147483646 w 374"/>
              <a:gd name="T11" fmla="*/ 2147483646 h 378"/>
              <a:gd name="T12" fmla="*/ 2147483646 w 374"/>
              <a:gd name="T13" fmla="*/ 2147483646 h 378"/>
              <a:gd name="T14" fmla="*/ 2147483646 w 374"/>
              <a:gd name="T15" fmla="*/ 2147483646 h 378"/>
              <a:gd name="T16" fmla="*/ 2147483646 w 374"/>
              <a:gd name="T17" fmla="*/ 2147483646 h 378"/>
              <a:gd name="T18" fmla="*/ 2147483646 w 374"/>
              <a:gd name="T19" fmla="*/ 2147483646 h 378"/>
              <a:gd name="T20" fmla="*/ 2147483646 w 374"/>
              <a:gd name="T21" fmla="*/ 2147483646 h 378"/>
              <a:gd name="T22" fmla="*/ 2147483646 w 374"/>
              <a:gd name="T23" fmla="*/ 2147483646 h 378"/>
              <a:gd name="T24" fmla="*/ 2147483646 w 374"/>
              <a:gd name="T25" fmla="*/ 2147483646 h 378"/>
              <a:gd name="T26" fmla="*/ 2147483646 w 374"/>
              <a:gd name="T27" fmla="*/ 2147483646 h 378"/>
              <a:gd name="T28" fmla="*/ 2147483646 w 374"/>
              <a:gd name="T29" fmla="*/ 2147483646 h 378"/>
              <a:gd name="T30" fmla="*/ 2147483646 w 374"/>
              <a:gd name="T31" fmla="*/ 2147483646 h 378"/>
              <a:gd name="T32" fmla="*/ 2147483646 w 374"/>
              <a:gd name="T33" fmla="*/ 2147483646 h 378"/>
              <a:gd name="T34" fmla="*/ 2147483646 w 374"/>
              <a:gd name="T35" fmla="*/ 2147483646 h 378"/>
              <a:gd name="T36" fmla="*/ 2147483646 w 374"/>
              <a:gd name="T37" fmla="*/ 2147483646 h 378"/>
              <a:gd name="T38" fmla="*/ 2147483646 w 374"/>
              <a:gd name="T39" fmla="*/ 2147483646 h 378"/>
              <a:gd name="T40" fmla="*/ 2147483646 w 374"/>
              <a:gd name="T41" fmla="*/ 2147483646 h 378"/>
              <a:gd name="T42" fmla="*/ 2147483646 w 374"/>
              <a:gd name="T43" fmla="*/ 2147483646 h 378"/>
              <a:gd name="T44" fmla="*/ 2147483646 w 374"/>
              <a:gd name="T45" fmla="*/ 0 h 378"/>
              <a:gd name="T46" fmla="*/ 2147483646 w 374"/>
              <a:gd name="T47" fmla="*/ 2147483646 h 378"/>
              <a:gd name="T48" fmla="*/ 2147483646 w 374"/>
              <a:gd name="T49" fmla="*/ 2147483646 h 378"/>
              <a:gd name="T50" fmla="*/ 0 w 374"/>
              <a:gd name="T51" fmla="*/ 2147483646 h 378"/>
              <a:gd name="T52" fmla="*/ 0 w 374"/>
              <a:gd name="T53" fmla="*/ 2147483646 h 3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4" h="378">
                <a:moveTo>
                  <a:pt x="0" y="119"/>
                </a:moveTo>
                <a:lnTo>
                  <a:pt x="0" y="119"/>
                </a:lnTo>
                <a:lnTo>
                  <a:pt x="19" y="182"/>
                </a:lnTo>
                <a:lnTo>
                  <a:pt x="41" y="194"/>
                </a:lnTo>
                <a:lnTo>
                  <a:pt x="46" y="153"/>
                </a:lnTo>
                <a:lnTo>
                  <a:pt x="75" y="144"/>
                </a:lnTo>
                <a:lnTo>
                  <a:pt x="78" y="124"/>
                </a:lnTo>
                <a:lnTo>
                  <a:pt x="142" y="141"/>
                </a:lnTo>
                <a:lnTo>
                  <a:pt x="142" y="166"/>
                </a:lnTo>
                <a:lnTo>
                  <a:pt x="151" y="184"/>
                </a:lnTo>
                <a:lnTo>
                  <a:pt x="229" y="217"/>
                </a:lnTo>
                <a:lnTo>
                  <a:pt x="227" y="263"/>
                </a:lnTo>
                <a:lnTo>
                  <a:pt x="273" y="292"/>
                </a:lnTo>
                <a:lnTo>
                  <a:pt x="273" y="351"/>
                </a:lnTo>
                <a:lnTo>
                  <a:pt x="303" y="377"/>
                </a:lnTo>
                <a:lnTo>
                  <a:pt x="355" y="346"/>
                </a:lnTo>
                <a:lnTo>
                  <a:pt x="347" y="263"/>
                </a:lnTo>
                <a:lnTo>
                  <a:pt x="373" y="191"/>
                </a:lnTo>
                <a:lnTo>
                  <a:pt x="336" y="174"/>
                </a:lnTo>
                <a:lnTo>
                  <a:pt x="317" y="147"/>
                </a:lnTo>
                <a:lnTo>
                  <a:pt x="288" y="166"/>
                </a:lnTo>
                <a:lnTo>
                  <a:pt x="261" y="26"/>
                </a:lnTo>
                <a:lnTo>
                  <a:pt x="201" y="0"/>
                </a:lnTo>
                <a:lnTo>
                  <a:pt x="105" y="96"/>
                </a:lnTo>
                <a:lnTo>
                  <a:pt x="42" y="79"/>
                </a:lnTo>
                <a:lnTo>
                  <a:pt x="0" y="119"/>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95" name="Freeform 101"/>
          <p:cNvSpPr>
            <a:spLocks/>
          </p:cNvSpPr>
          <p:nvPr/>
        </p:nvSpPr>
        <p:spPr bwMode="auto">
          <a:xfrm rot="235738">
            <a:off x="9557218" y="3824008"/>
            <a:ext cx="818029" cy="934291"/>
          </a:xfrm>
          <a:custGeom>
            <a:avLst/>
            <a:gdLst>
              <a:gd name="T0" fmla="*/ 0 w 477"/>
              <a:gd name="T1" fmla="*/ 2147483646 h 489"/>
              <a:gd name="T2" fmla="*/ 0 w 477"/>
              <a:gd name="T3" fmla="*/ 2147483646 h 489"/>
              <a:gd name="T4" fmla="*/ 2147483646 w 477"/>
              <a:gd name="T5" fmla="*/ 2147483646 h 489"/>
              <a:gd name="T6" fmla="*/ 2147483646 w 477"/>
              <a:gd name="T7" fmla="*/ 2147483646 h 489"/>
              <a:gd name="T8" fmla="*/ 2147483646 w 477"/>
              <a:gd name="T9" fmla="*/ 2147483646 h 489"/>
              <a:gd name="T10" fmla="*/ 2147483646 w 477"/>
              <a:gd name="T11" fmla="*/ 2147483646 h 489"/>
              <a:gd name="T12" fmla="*/ 2147483646 w 477"/>
              <a:gd name="T13" fmla="*/ 2147483646 h 489"/>
              <a:gd name="T14" fmla="*/ 2147483646 w 477"/>
              <a:gd name="T15" fmla="*/ 2147483646 h 489"/>
              <a:gd name="T16" fmla="*/ 2147483646 w 477"/>
              <a:gd name="T17" fmla="*/ 2147483646 h 489"/>
              <a:gd name="T18" fmla="*/ 2147483646 w 477"/>
              <a:gd name="T19" fmla="*/ 2147483646 h 489"/>
              <a:gd name="T20" fmla="*/ 2147483646 w 477"/>
              <a:gd name="T21" fmla="*/ 2147483646 h 489"/>
              <a:gd name="T22" fmla="*/ 2147483646 w 477"/>
              <a:gd name="T23" fmla="*/ 2147483646 h 489"/>
              <a:gd name="T24" fmla="*/ 2147483646 w 477"/>
              <a:gd name="T25" fmla="*/ 2147483646 h 489"/>
              <a:gd name="T26" fmla="*/ 2147483646 w 477"/>
              <a:gd name="T27" fmla="*/ 2147483646 h 489"/>
              <a:gd name="T28" fmla="*/ 2147483646 w 477"/>
              <a:gd name="T29" fmla="*/ 2147483646 h 489"/>
              <a:gd name="T30" fmla="*/ 2147483646 w 477"/>
              <a:gd name="T31" fmla="*/ 2147483646 h 489"/>
              <a:gd name="T32" fmla="*/ 2147483646 w 477"/>
              <a:gd name="T33" fmla="*/ 2147483646 h 489"/>
              <a:gd name="T34" fmla="*/ 2147483646 w 477"/>
              <a:gd name="T35" fmla="*/ 2147483646 h 489"/>
              <a:gd name="T36" fmla="*/ 2147483646 w 477"/>
              <a:gd name="T37" fmla="*/ 2147483646 h 489"/>
              <a:gd name="T38" fmla="*/ 2147483646 w 477"/>
              <a:gd name="T39" fmla="*/ 0 h 489"/>
              <a:gd name="T40" fmla="*/ 2147483646 w 477"/>
              <a:gd name="T41" fmla="*/ 2147483646 h 489"/>
              <a:gd name="T42" fmla="*/ 2147483646 w 477"/>
              <a:gd name="T43" fmla="*/ 2147483646 h 489"/>
              <a:gd name="T44" fmla="*/ 2147483646 w 477"/>
              <a:gd name="T45" fmla="*/ 2147483646 h 489"/>
              <a:gd name="T46" fmla="*/ 2147483646 w 477"/>
              <a:gd name="T47" fmla="*/ 2147483646 h 489"/>
              <a:gd name="T48" fmla="*/ 2147483646 w 477"/>
              <a:gd name="T49" fmla="*/ 2147483646 h 489"/>
              <a:gd name="T50" fmla="*/ 2147483646 w 477"/>
              <a:gd name="T51" fmla="*/ 2147483646 h 489"/>
              <a:gd name="T52" fmla="*/ 2147483646 w 477"/>
              <a:gd name="T53" fmla="*/ 2147483646 h 489"/>
              <a:gd name="T54" fmla="*/ 2147483646 w 477"/>
              <a:gd name="T55" fmla="*/ 2147483646 h 489"/>
              <a:gd name="T56" fmla="*/ 2147483646 w 477"/>
              <a:gd name="T57" fmla="*/ 2147483646 h 489"/>
              <a:gd name="T58" fmla="*/ 2147483646 w 477"/>
              <a:gd name="T59" fmla="*/ 2147483646 h 489"/>
              <a:gd name="T60" fmla="*/ 0 w 477"/>
              <a:gd name="T61" fmla="*/ 2147483646 h 489"/>
              <a:gd name="T62" fmla="*/ 0 w 477"/>
              <a:gd name="T63" fmla="*/ 2147483646 h 4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7" h="489">
                <a:moveTo>
                  <a:pt x="0" y="437"/>
                </a:moveTo>
                <a:lnTo>
                  <a:pt x="0" y="437"/>
                </a:lnTo>
                <a:lnTo>
                  <a:pt x="15" y="419"/>
                </a:lnTo>
                <a:lnTo>
                  <a:pt x="35" y="401"/>
                </a:lnTo>
                <a:lnTo>
                  <a:pt x="49" y="356"/>
                </a:lnTo>
                <a:lnTo>
                  <a:pt x="39" y="342"/>
                </a:lnTo>
                <a:lnTo>
                  <a:pt x="63" y="324"/>
                </a:lnTo>
                <a:lnTo>
                  <a:pt x="78" y="267"/>
                </a:lnTo>
                <a:lnTo>
                  <a:pt x="69" y="229"/>
                </a:lnTo>
                <a:lnTo>
                  <a:pt x="53" y="222"/>
                </a:lnTo>
                <a:lnTo>
                  <a:pt x="53" y="107"/>
                </a:lnTo>
                <a:lnTo>
                  <a:pt x="41" y="79"/>
                </a:lnTo>
                <a:lnTo>
                  <a:pt x="67" y="66"/>
                </a:lnTo>
                <a:lnTo>
                  <a:pt x="96" y="58"/>
                </a:lnTo>
                <a:lnTo>
                  <a:pt x="141" y="76"/>
                </a:lnTo>
                <a:lnTo>
                  <a:pt x="176" y="70"/>
                </a:lnTo>
                <a:lnTo>
                  <a:pt x="182" y="56"/>
                </a:lnTo>
                <a:lnTo>
                  <a:pt x="178" y="40"/>
                </a:lnTo>
                <a:lnTo>
                  <a:pt x="163" y="38"/>
                </a:lnTo>
                <a:lnTo>
                  <a:pt x="223" y="0"/>
                </a:lnTo>
                <a:lnTo>
                  <a:pt x="241" y="46"/>
                </a:lnTo>
                <a:lnTo>
                  <a:pt x="302" y="93"/>
                </a:lnTo>
                <a:lnTo>
                  <a:pt x="327" y="74"/>
                </a:lnTo>
                <a:lnTo>
                  <a:pt x="371" y="147"/>
                </a:lnTo>
                <a:lnTo>
                  <a:pt x="476" y="142"/>
                </a:lnTo>
                <a:lnTo>
                  <a:pt x="287" y="372"/>
                </a:lnTo>
                <a:lnTo>
                  <a:pt x="250" y="412"/>
                </a:lnTo>
                <a:lnTo>
                  <a:pt x="128" y="488"/>
                </a:lnTo>
                <a:lnTo>
                  <a:pt x="77" y="450"/>
                </a:lnTo>
                <a:lnTo>
                  <a:pt x="28" y="462"/>
                </a:lnTo>
                <a:lnTo>
                  <a:pt x="0" y="437"/>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96" name="Freeform 102"/>
          <p:cNvSpPr>
            <a:spLocks/>
          </p:cNvSpPr>
          <p:nvPr/>
        </p:nvSpPr>
        <p:spPr bwMode="auto">
          <a:xfrm rot="235738">
            <a:off x="8005203" y="3665725"/>
            <a:ext cx="451037" cy="315165"/>
          </a:xfrm>
          <a:custGeom>
            <a:avLst/>
            <a:gdLst>
              <a:gd name="T0" fmla="*/ 0 w 262"/>
              <a:gd name="T1" fmla="*/ 2147483646 h 165"/>
              <a:gd name="T2" fmla="*/ 0 w 262"/>
              <a:gd name="T3" fmla="*/ 2147483646 h 165"/>
              <a:gd name="T4" fmla="*/ 2147483646 w 262"/>
              <a:gd name="T5" fmla="*/ 2147483646 h 165"/>
              <a:gd name="T6" fmla="*/ 2147483646 w 262"/>
              <a:gd name="T7" fmla="*/ 2147483646 h 165"/>
              <a:gd name="T8" fmla="*/ 2147483646 w 262"/>
              <a:gd name="T9" fmla="*/ 2147483646 h 165"/>
              <a:gd name="T10" fmla="*/ 2147483646 w 262"/>
              <a:gd name="T11" fmla="*/ 2147483646 h 165"/>
              <a:gd name="T12" fmla="*/ 2147483646 w 262"/>
              <a:gd name="T13" fmla="*/ 2147483646 h 165"/>
              <a:gd name="T14" fmla="*/ 2147483646 w 262"/>
              <a:gd name="T15" fmla="*/ 2147483646 h 165"/>
              <a:gd name="T16" fmla="*/ 2147483646 w 262"/>
              <a:gd name="T17" fmla="*/ 2147483646 h 165"/>
              <a:gd name="T18" fmla="*/ 2147483646 w 262"/>
              <a:gd name="T19" fmla="*/ 2147483646 h 165"/>
              <a:gd name="T20" fmla="*/ 2147483646 w 262"/>
              <a:gd name="T21" fmla="*/ 2147483646 h 165"/>
              <a:gd name="T22" fmla="*/ 2147483646 w 262"/>
              <a:gd name="T23" fmla="*/ 2147483646 h 165"/>
              <a:gd name="T24" fmla="*/ 2147483646 w 262"/>
              <a:gd name="T25" fmla="*/ 2147483646 h 165"/>
              <a:gd name="T26" fmla="*/ 2147483646 w 262"/>
              <a:gd name="T27" fmla="*/ 0 h 165"/>
              <a:gd name="T28" fmla="*/ 2147483646 w 262"/>
              <a:gd name="T29" fmla="*/ 0 h 165"/>
              <a:gd name="T30" fmla="*/ 2147483646 w 262"/>
              <a:gd name="T31" fmla="*/ 2147483646 h 165"/>
              <a:gd name="T32" fmla="*/ 0 w 262"/>
              <a:gd name="T33" fmla="*/ 2147483646 h 165"/>
              <a:gd name="T34" fmla="*/ 0 w 262"/>
              <a:gd name="T35" fmla="*/ 2147483646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2" h="165">
                <a:moveTo>
                  <a:pt x="0" y="62"/>
                </a:moveTo>
                <a:lnTo>
                  <a:pt x="0" y="62"/>
                </a:lnTo>
                <a:lnTo>
                  <a:pt x="10" y="91"/>
                </a:lnTo>
                <a:lnTo>
                  <a:pt x="36" y="74"/>
                </a:lnTo>
                <a:lnTo>
                  <a:pt x="48" y="105"/>
                </a:lnTo>
                <a:lnTo>
                  <a:pt x="82" y="132"/>
                </a:lnTo>
                <a:lnTo>
                  <a:pt x="186" y="138"/>
                </a:lnTo>
                <a:lnTo>
                  <a:pt x="198" y="146"/>
                </a:lnTo>
                <a:lnTo>
                  <a:pt x="204" y="162"/>
                </a:lnTo>
                <a:lnTo>
                  <a:pt x="224" y="164"/>
                </a:lnTo>
                <a:lnTo>
                  <a:pt x="261" y="60"/>
                </a:lnTo>
                <a:lnTo>
                  <a:pt x="152" y="10"/>
                </a:lnTo>
                <a:lnTo>
                  <a:pt x="72" y="24"/>
                </a:lnTo>
                <a:lnTo>
                  <a:pt x="58" y="0"/>
                </a:lnTo>
                <a:lnTo>
                  <a:pt x="31" y="0"/>
                </a:lnTo>
                <a:lnTo>
                  <a:pt x="12" y="7"/>
                </a:lnTo>
                <a:lnTo>
                  <a:pt x="0" y="62"/>
                </a:lnTo>
              </a:path>
            </a:pathLst>
          </a:custGeom>
          <a:solidFill>
            <a:srgbClr val="C43C3C"/>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97" name="Freeform 103"/>
          <p:cNvSpPr>
            <a:spLocks/>
          </p:cNvSpPr>
          <p:nvPr/>
        </p:nvSpPr>
        <p:spPr bwMode="auto">
          <a:xfrm rot="235738">
            <a:off x="7075114" y="4619626"/>
            <a:ext cx="694765" cy="805423"/>
          </a:xfrm>
          <a:custGeom>
            <a:avLst/>
            <a:gdLst>
              <a:gd name="T0" fmla="*/ 0 w 404"/>
              <a:gd name="T1" fmla="*/ 2147483646 h 421"/>
              <a:gd name="T2" fmla="*/ 0 w 404"/>
              <a:gd name="T3" fmla="*/ 2147483646 h 421"/>
              <a:gd name="T4" fmla="*/ 2147483646 w 404"/>
              <a:gd name="T5" fmla="*/ 2147483646 h 421"/>
              <a:gd name="T6" fmla="*/ 2147483646 w 404"/>
              <a:gd name="T7" fmla="*/ 2147483646 h 421"/>
              <a:gd name="T8" fmla="*/ 2147483646 w 404"/>
              <a:gd name="T9" fmla="*/ 2147483646 h 421"/>
              <a:gd name="T10" fmla="*/ 2147483646 w 404"/>
              <a:gd name="T11" fmla="*/ 2147483646 h 421"/>
              <a:gd name="T12" fmla="*/ 2147483646 w 404"/>
              <a:gd name="T13" fmla="*/ 2147483646 h 421"/>
              <a:gd name="T14" fmla="*/ 2147483646 w 404"/>
              <a:gd name="T15" fmla="*/ 2147483646 h 421"/>
              <a:gd name="T16" fmla="*/ 2147483646 w 404"/>
              <a:gd name="T17" fmla="*/ 2147483646 h 421"/>
              <a:gd name="T18" fmla="*/ 2147483646 w 404"/>
              <a:gd name="T19" fmla="*/ 2147483646 h 421"/>
              <a:gd name="T20" fmla="*/ 2147483646 w 404"/>
              <a:gd name="T21" fmla="*/ 2147483646 h 421"/>
              <a:gd name="T22" fmla="*/ 2147483646 w 404"/>
              <a:gd name="T23" fmla="*/ 2147483646 h 421"/>
              <a:gd name="T24" fmla="*/ 2147483646 w 404"/>
              <a:gd name="T25" fmla="*/ 2147483646 h 421"/>
              <a:gd name="T26" fmla="*/ 2147483646 w 404"/>
              <a:gd name="T27" fmla="*/ 2147483646 h 421"/>
              <a:gd name="T28" fmla="*/ 2147483646 w 404"/>
              <a:gd name="T29" fmla="*/ 0 h 421"/>
              <a:gd name="T30" fmla="*/ 2147483646 w 404"/>
              <a:gd name="T31" fmla="*/ 2147483646 h 421"/>
              <a:gd name="T32" fmla="*/ 0 w 404"/>
              <a:gd name="T33" fmla="*/ 2147483646 h 421"/>
              <a:gd name="T34" fmla="*/ 0 w 404"/>
              <a:gd name="T35" fmla="*/ 2147483646 h 4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4" h="421">
                <a:moveTo>
                  <a:pt x="0" y="293"/>
                </a:moveTo>
                <a:lnTo>
                  <a:pt x="0" y="293"/>
                </a:lnTo>
                <a:lnTo>
                  <a:pt x="38" y="338"/>
                </a:lnTo>
                <a:lnTo>
                  <a:pt x="89" y="357"/>
                </a:lnTo>
                <a:lnTo>
                  <a:pt x="149" y="339"/>
                </a:lnTo>
                <a:lnTo>
                  <a:pt x="202" y="382"/>
                </a:lnTo>
                <a:lnTo>
                  <a:pt x="202" y="417"/>
                </a:lnTo>
                <a:lnTo>
                  <a:pt x="222" y="420"/>
                </a:lnTo>
                <a:lnTo>
                  <a:pt x="307" y="352"/>
                </a:lnTo>
                <a:lnTo>
                  <a:pt x="363" y="339"/>
                </a:lnTo>
                <a:lnTo>
                  <a:pt x="389" y="292"/>
                </a:lnTo>
                <a:lnTo>
                  <a:pt x="403" y="183"/>
                </a:lnTo>
                <a:lnTo>
                  <a:pt x="393" y="169"/>
                </a:lnTo>
                <a:lnTo>
                  <a:pt x="229" y="25"/>
                </a:lnTo>
                <a:lnTo>
                  <a:pt x="195" y="0"/>
                </a:lnTo>
                <a:lnTo>
                  <a:pt x="86" y="120"/>
                </a:lnTo>
                <a:lnTo>
                  <a:pt x="0" y="293"/>
                </a:lnTo>
              </a:path>
            </a:pathLst>
          </a:custGeom>
          <a:solidFill>
            <a:srgbClr val="47FFFF"/>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98" name="Freeform 104"/>
          <p:cNvSpPr>
            <a:spLocks/>
          </p:cNvSpPr>
          <p:nvPr/>
        </p:nvSpPr>
        <p:spPr bwMode="auto">
          <a:xfrm rot="235738">
            <a:off x="7781085" y="2568949"/>
            <a:ext cx="315165" cy="284350"/>
          </a:xfrm>
          <a:custGeom>
            <a:avLst/>
            <a:gdLst>
              <a:gd name="T0" fmla="*/ 0 w 183"/>
              <a:gd name="T1" fmla="*/ 2147483646 h 149"/>
              <a:gd name="T2" fmla="*/ 0 w 183"/>
              <a:gd name="T3" fmla="*/ 2147483646 h 149"/>
              <a:gd name="T4" fmla="*/ 2147483646 w 183"/>
              <a:gd name="T5" fmla="*/ 2147483646 h 149"/>
              <a:gd name="T6" fmla="*/ 2147483646 w 183"/>
              <a:gd name="T7" fmla="*/ 2147483646 h 149"/>
              <a:gd name="T8" fmla="*/ 2147483646 w 183"/>
              <a:gd name="T9" fmla="*/ 2147483646 h 149"/>
              <a:gd name="T10" fmla="*/ 2147483646 w 183"/>
              <a:gd name="T11" fmla="*/ 2147483646 h 149"/>
              <a:gd name="T12" fmla="*/ 2147483646 w 183"/>
              <a:gd name="T13" fmla="*/ 2147483646 h 149"/>
              <a:gd name="T14" fmla="*/ 2147483646 w 183"/>
              <a:gd name="T15" fmla="*/ 2147483646 h 149"/>
              <a:gd name="T16" fmla="*/ 2147483646 w 183"/>
              <a:gd name="T17" fmla="*/ 2147483646 h 149"/>
              <a:gd name="T18" fmla="*/ 2147483646 w 183"/>
              <a:gd name="T19" fmla="*/ 2147483646 h 149"/>
              <a:gd name="T20" fmla="*/ 2147483646 w 183"/>
              <a:gd name="T21" fmla="*/ 0 h 149"/>
              <a:gd name="T22" fmla="*/ 2147483646 w 183"/>
              <a:gd name="T23" fmla="*/ 0 h 149"/>
              <a:gd name="T24" fmla="*/ 2147483646 w 183"/>
              <a:gd name="T25" fmla="*/ 2147483646 h 149"/>
              <a:gd name="T26" fmla="*/ 2147483646 w 183"/>
              <a:gd name="T27" fmla="*/ 2147483646 h 149"/>
              <a:gd name="T28" fmla="*/ 0 w 183"/>
              <a:gd name="T29" fmla="*/ 2147483646 h 149"/>
              <a:gd name="T30" fmla="*/ 0 w 183"/>
              <a:gd name="T31" fmla="*/ 2147483646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 h="149">
                <a:moveTo>
                  <a:pt x="0" y="78"/>
                </a:moveTo>
                <a:lnTo>
                  <a:pt x="0" y="78"/>
                </a:lnTo>
                <a:lnTo>
                  <a:pt x="3" y="102"/>
                </a:lnTo>
                <a:lnTo>
                  <a:pt x="56" y="131"/>
                </a:lnTo>
                <a:lnTo>
                  <a:pt x="118" y="148"/>
                </a:lnTo>
                <a:lnTo>
                  <a:pt x="157" y="124"/>
                </a:lnTo>
                <a:lnTo>
                  <a:pt x="167" y="83"/>
                </a:lnTo>
                <a:lnTo>
                  <a:pt x="182" y="76"/>
                </a:lnTo>
                <a:lnTo>
                  <a:pt x="162" y="58"/>
                </a:lnTo>
                <a:lnTo>
                  <a:pt x="147" y="1"/>
                </a:lnTo>
                <a:lnTo>
                  <a:pt x="120" y="0"/>
                </a:lnTo>
                <a:lnTo>
                  <a:pt x="67" y="0"/>
                </a:lnTo>
                <a:lnTo>
                  <a:pt x="39" y="50"/>
                </a:lnTo>
                <a:lnTo>
                  <a:pt x="12" y="56"/>
                </a:lnTo>
                <a:lnTo>
                  <a:pt x="0" y="78"/>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199" name="Freeform 105"/>
          <p:cNvSpPr>
            <a:spLocks/>
          </p:cNvSpPr>
          <p:nvPr/>
        </p:nvSpPr>
        <p:spPr bwMode="auto">
          <a:xfrm rot="235738">
            <a:off x="7493934" y="4333875"/>
            <a:ext cx="416019" cy="628931"/>
          </a:xfrm>
          <a:custGeom>
            <a:avLst/>
            <a:gdLst>
              <a:gd name="T0" fmla="*/ 0 w 242"/>
              <a:gd name="T1" fmla="*/ 2147483646 h 329"/>
              <a:gd name="T2" fmla="*/ 0 w 242"/>
              <a:gd name="T3" fmla="*/ 2147483646 h 329"/>
              <a:gd name="T4" fmla="*/ 2147483646 w 242"/>
              <a:gd name="T5" fmla="*/ 2147483646 h 329"/>
              <a:gd name="T6" fmla="*/ 2147483646 w 242"/>
              <a:gd name="T7" fmla="*/ 2147483646 h 329"/>
              <a:gd name="T8" fmla="*/ 2147483646 w 242"/>
              <a:gd name="T9" fmla="*/ 2147483646 h 329"/>
              <a:gd name="T10" fmla="*/ 2147483646 w 242"/>
              <a:gd name="T11" fmla="*/ 2147483646 h 329"/>
              <a:gd name="T12" fmla="*/ 2147483646 w 242"/>
              <a:gd name="T13" fmla="*/ 2147483646 h 329"/>
              <a:gd name="T14" fmla="*/ 2147483646 w 242"/>
              <a:gd name="T15" fmla="*/ 0 h 329"/>
              <a:gd name="T16" fmla="*/ 2147483646 w 242"/>
              <a:gd name="T17" fmla="*/ 2147483646 h 329"/>
              <a:gd name="T18" fmla="*/ 2147483646 w 242"/>
              <a:gd name="T19" fmla="*/ 2147483646 h 329"/>
              <a:gd name="T20" fmla="*/ 2147483646 w 242"/>
              <a:gd name="T21" fmla="*/ 2147483646 h 329"/>
              <a:gd name="T22" fmla="*/ 2147483646 w 242"/>
              <a:gd name="T23" fmla="*/ 2147483646 h 329"/>
              <a:gd name="T24" fmla="*/ 2147483646 w 242"/>
              <a:gd name="T25" fmla="*/ 2147483646 h 329"/>
              <a:gd name="T26" fmla="*/ 0 w 242"/>
              <a:gd name="T27" fmla="*/ 2147483646 h 329"/>
              <a:gd name="T28" fmla="*/ 0 w 242"/>
              <a:gd name="T29" fmla="*/ 2147483646 h 3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2" h="329">
                <a:moveTo>
                  <a:pt x="0" y="184"/>
                </a:moveTo>
                <a:lnTo>
                  <a:pt x="0" y="184"/>
                </a:lnTo>
                <a:lnTo>
                  <a:pt x="18" y="64"/>
                </a:lnTo>
                <a:lnTo>
                  <a:pt x="20" y="54"/>
                </a:lnTo>
                <a:lnTo>
                  <a:pt x="44" y="65"/>
                </a:lnTo>
                <a:lnTo>
                  <a:pt x="82" y="17"/>
                </a:lnTo>
                <a:lnTo>
                  <a:pt x="80" y="2"/>
                </a:lnTo>
                <a:lnTo>
                  <a:pt x="176" y="0"/>
                </a:lnTo>
                <a:lnTo>
                  <a:pt x="215" y="109"/>
                </a:lnTo>
                <a:lnTo>
                  <a:pt x="240" y="126"/>
                </a:lnTo>
                <a:lnTo>
                  <a:pt x="241" y="165"/>
                </a:lnTo>
                <a:lnTo>
                  <a:pt x="194" y="211"/>
                </a:lnTo>
                <a:lnTo>
                  <a:pt x="164" y="328"/>
                </a:lnTo>
                <a:lnTo>
                  <a:pt x="0" y="184"/>
                </a:lnTo>
              </a:path>
            </a:pathLst>
          </a:custGeom>
          <a:solidFill>
            <a:srgbClr val="47FFFF"/>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200" name="Freeform 106"/>
          <p:cNvSpPr>
            <a:spLocks/>
          </p:cNvSpPr>
          <p:nvPr/>
        </p:nvSpPr>
        <p:spPr bwMode="auto">
          <a:xfrm rot="235738">
            <a:off x="8442232" y="2871508"/>
            <a:ext cx="473449" cy="613522"/>
          </a:xfrm>
          <a:custGeom>
            <a:avLst/>
            <a:gdLst>
              <a:gd name="T0" fmla="*/ 0 w 266"/>
              <a:gd name="T1" fmla="*/ 2147483646 h 327"/>
              <a:gd name="T2" fmla="*/ 0 w 266"/>
              <a:gd name="T3" fmla="*/ 2147483646 h 327"/>
              <a:gd name="T4" fmla="*/ 2147483646 w 266"/>
              <a:gd name="T5" fmla="*/ 2147483646 h 327"/>
              <a:gd name="T6" fmla="*/ 2147483646 w 266"/>
              <a:gd name="T7" fmla="*/ 2147483646 h 327"/>
              <a:gd name="T8" fmla="*/ 2147483646 w 266"/>
              <a:gd name="T9" fmla="*/ 2147483646 h 327"/>
              <a:gd name="T10" fmla="*/ 2147483646 w 266"/>
              <a:gd name="T11" fmla="*/ 2147483646 h 327"/>
              <a:gd name="T12" fmla="*/ 2147483646 w 266"/>
              <a:gd name="T13" fmla="*/ 2147483646 h 327"/>
              <a:gd name="T14" fmla="*/ 2147483646 w 266"/>
              <a:gd name="T15" fmla="*/ 2147483646 h 327"/>
              <a:gd name="T16" fmla="*/ 2147483646 w 266"/>
              <a:gd name="T17" fmla="*/ 2147483646 h 327"/>
              <a:gd name="T18" fmla="*/ 2147483646 w 266"/>
              <a:gd name="T19" fmla="*/ 2147483646 h 327"/>
              <a:gd name="T20" fmla="*/ 2147483646 w 266"/>
              <a:gd name="T21" fmla="*/ 2147483646 h 327"/>
              <a:gd name="T22" fmla="*/ 2147483646 w 266"/>
              <a:gd name="T23" fmla="*/ 2147483646 h 327"/>
              <a:gd name="T24" fmla="*/ 2147483646 w 266"/>
              <a:gd name="T25" fmla="*/ 2147483646 h 327"/>
              <a:gd name="T26" fmla="*/ 2147483646 w 266"/>
              <a:gd name="T27" fmla="*/ 2147483646 h 327"/>
              <a:gd name="T28" fmla="*/ 2147483646 w 266"/>
              <a:gd name="T29" fmla="*/ 2147483646 h 327"/>
              <a:gd name="T30" fmla="*/ 2147483646 w 266"/>
              <a:gd name="T31" fmla="*/ 2147483646 h 327"/>
              <a:gd name="T32" fmla="*/ 2147483646 w 266"/>
              <a:gd name="T33" fmla="*/ 2147483646 h 327"/>
              <a:gd name="T34" fmla="*/ 2147483646 w 266"/>
              <a:gd name="T35" fmla="*/ 2147483646 h 327"/>
              <a:gd name="T36" fmla="*/ 2147483646 w 266"/>
              <a:gd name="T37" fmla="*/ 2147483646 h 327"/>
              <a:gd name="T38" fmla="*/ 2147483646 w 266"/>
              <a:gd name="T39" fmla="*/ 2147483646 h 327"/>
              <a:gd name="T40" fmla="*/ 2147483646 w 266"/>
              <a:gd name="T41" fmla="*/ 2147483646 h 327"/>
              <a:gd name="T42" fmla="*/ 2147483646 w 266"/>
              <a:gd name="T43" fmla="*/ 0 h 327"/>
              <a:gd name="T44" fmla="*/ 2147483646 w 266"/>
              <a:gd name="T45" fmla="*/ 2147483646 h 327"/>
              <a:gd name="T46" fmla="*/ 2147483646 w 266"/>
              <a:gd name="T47" fmla="*/ 2147483646 h 327"/>
              <a:gd name="T48" fmla="*/ 2147483646 w 266"/>
              <a:gd name="T49" fmla="*/ 2147483646 h 327"/>
              <a:gd name="T50" fmla="*/ 2147483646 w 266"/>
              <a:gd name="T51" fmla="*/ 2147483646 h 327"/>
              <a:gd name="T52" fmla="*/ 0 w 266"/>
              <a:gd name="T53" fmla="*/ 2147483646 h 327"/>
              <a:gd name="T54" fmla="*/ 0 w 266"/>
              <a:gd name="T55" fmla="*/ 2147483646 h 3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6" h="327">
                <a:moveTo>
                  <a:pt x="0" y="186"/>
                </a:moveTo>
                <a:lnTo>
                  <a:pt x="0" y="186"/>
                </a:lnTo>
                <a:lnTo>
                  <a:pt x="20" y="193"/>
                </a:lnTo>
                <a:lnTo>
                  <a:pt x="13" y="233"/>
                </a:lnTo>
                <a:lnTo>
                  <a:pt x="51" y="228"/>
                </a:lnTo>
                <a:lnTo>
                  <a:pt x="91" y="277"/>
                </a:lnTo>
                <a:lnTo>
                  <a:pt x="105" y="261"/>
                </a:lnTo>
                <a:lnTo>
                  <a:pt x="105" y="290"/>
                </a:lnTo>
                <a:lnTo>
                  <a:pt x="135" y="326"/>
                </a:lnTo>
                <a:lnTo>
                  <a:pt x="147" y="300"/>
                </a:lnTo>
                <a:lnTo>
                  <a:pt x="219" y="261"/>
                </a:lnTo>
                <a:lnTo>
                  <a:pt x="265" y="200"/>
                </a:lnTo>
                <a:lnTo>
                  <a:pt x="249" y="188"/>
                </a:lnTo>
                <a:lnTo>
                  <a:pt x="243" y="149"/>
                </a:lnTo>
                <a:lnTo>
                  <a:pt x="219" y="142"/>
                </a:lnTo>
                <a:lnTo>
                  <a:pt x="209" y="119"/>
                </a:lnTo>
                <a:lnTo>
                  <a:pt x="189" y="107"/>
                </a:lnTo>
                <a:lnTo>
                  <a:pt x="180" y="63"/>
                </a:lnTo>
                <a:lnTo>
                  <a:pt x="163" y="62"/>
                </a:lnTo>
                <a:lnTo>
                  <a:pt x="151" y="23"/>
                </a:lnTo>
                <a:lnTo>
                  <a:pt x="114" y="3"/>
                </a:lnTo>
                <a:lnTo>
                  <a:pt x="65" y="0"/>
                </a:lnTo>
                <a:lnTo>
                  <a:pt x="84" y="27"/>
                </a:lnTo>
                <a:lnTo>
                  <a:pt x="57" y="129"/>
                </a:lnTo>
                <a:lnTo>
                  <a:pt x="35" y="136"/>
                </a:lnTo>
                <a:lnTo>
                  <a:pt x="39" y="156"/>
                </a:lnTo>
                <a:lnTo>
                  <a:pt x="0" y="186"/>
                </a:lnTo>
              </a:path>
            </a:pathLst>
          </a:custGeom>
          <a:solidFill>
            <a:srgbClr val="C43C3C"/>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201" name="Freeform 107"/>
          <p:cNvSpPr>
            <a:spLocks/>
          </p:cNvSpPr>
          <p:nvPr/>
        </p:nvSpPr>
        <p:spPr bwMode="auto">
          <a:xfrm rot="235738">
            <a:off x="6636684" y="5009030"/>
            <a:ext cx="487456" cy="529478"/>
          </a:xfrm>
          <a:custGeom>
            <a:avLst/>
            <a:gdLst>
              <a:gd name="T0" fmla="*/ 0 w 282"/>
              <a:gd name="T1" fmla="*/ 2147483646 h 278"/>
              <a:gd name="T2" fmla="*/ 0 w 282"/>
              <a:gd name="T3" fmla="*/ 2147483646 h 278"/>
              <a:gd name="T4" fmla="*/ 2147483646 w 282"/>
              <a:gd name="T5" fmla="*/ 2147483646 h 278"/>
              <a:gd name="T6" fmla="*/ 2147483646 w 282"/>
              <a:gd name="T7" fmla="*/ 2147483646 h 278"/>
              <a:gd name="T8" fmla="*/ 2147483646 w 282"/>
              <a:gd name="T9" fmla="*/ 0 h 278"/>
              <a:gd name="T10" fmla="*/ 2147483646 w 282"/>
              <a:gd name="T11" fmla="*/ 2147483646 h 278"/>
              <a:gd name="T12" fmla="*/ 2147483646 w 282"/>
              <a:gd name="T13" fmla="*/ 2147483646 h 278"/>
              <a:gd name="T14" fmla="*/ 2147483646 w 282"/>
              <a:gd name="T15" fmla="*/ 2147483646 h 278"/>
              <a:gd name="T16" fmla="*/ 2147483646 w 282"/>
              <a:gd name="T17" fmla="*/ 2147483646 h 278"/>
              <a:gd name="T18" fmla="*/ 2147483646 w 282"/>
              <a:gd name="T19" fmla="*/ 2147483646 h 278"/>
              <a:gd name="T20" fmla="*/ 2147483646 w 282"/>
              <a:gd name="T21" fmla="*/ 2147483646 h 278"/>
              <a:gd name="T22" fmla="*/ 2147483646 w 282"/>
              <a:gd name="T23" fmla="*/ 2147483646 h 278"/>
              <a:gd name="T24" fmla="*/ 2147483646 w 282"/>
              <a:gd name="T25" fmla="*/ 2147483646 h 278"/>
              <a:gd name="T26" fmla="*/ 2147483646 w 282"/>
              <a:gd name="T27" fmla="*/ 2147483646 h 278"/>
              <a:gd name="T28" fmla="*/ 0 w 282"/>
              <a:gd name="T29" fmla="*/ 2147483646 h 278"/>
              <a:gd name="T30" fmla="*/ 0 w 282"/>
              <a:gd name="T31" fmla="*/ 2147483646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2" h="278">
                <a:moveTo>
                  <a:pt x="0" y="220"/>
                </a:moveTo>
                <a:lnTo>
                  <a:pt x="0" y="220"/>
                </a:lnTo>
                <a:lnTo>
                  <a:pt x="14" y="204"/>
                </a:lnTo>
                <a:lnTo>
                  <a:pt x="18" y="163"/>
                </a:lnTo>
                <a:lnTo>
                  <a:pt x="113" y="0"/>
                </a:lnTo>
                <a:lnTo>
                  <a:pt x="206" y="79"/>
                </a:lnTo>
                <a:lnTo>
                  <a:pt x="243" y="70"/>
                </a:lnTo>
                <a:lnTo>
                  <a:pt x="281" y="115"/>
                </a:lnTo>
                <a:lnTo>
                  <a:pt x="235" y="159"/>
                </a:lnTo>
                <a:lnTo>
                  <a:pt x="211" y="157"/>
                </a:lnTo>
                <a:lnTo>
                  <a:pt x="144" y="249"/>
                </a:lnTo>
                <a:lnTo>
                  <a:pt x="116" y="277"/>
                </a:lnTo>
                <a:lnTo>
                  <a:pt x="44" y="226"/>
                </a:lnTo>
                <a:lnTo>
                  <a:pt x="36" y="265"/>
                </a:lnTo>
                <a:lnTo>
                  <a:pt x="0" y="220"/>
                </a:lnTo>
              </a:path>
            </a:pathLst>
          </a:custGeom>
          <a:solidFill>
            <a:srgbClr val="47FFFF"/>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202" name="Freeform 108"/>
          <p:cNvSpPr>
            <a:spLocks/>
          </p:cNvSpPr>
          <p:nvPr/>
        </p:nvSpPr>
        <p:spPr bwMode="auto">
          <a:xfrm rot="235738">
            <a:off x="7149353" y="2798669"/>
            <a:ext cx="423022" cy="633132"/>
          </a:xfrm>
          <a:custGeom>
            <a:avLst/>
            <a:gdLst>
              <a:gd name="T0" fmla="*/ 0 w 245"/>
              <a:gd name="T1" fmla="*/ 2147483646 h 332"/>
              <a:gd name="T2" fmla="*/ 0 w 245"/>
              <a:gd name="T3" fmla="*/ 2147483646 h 332"/>
              <a:gd name="T4" fmla="*/ 2147483646 w 245"/>
              <a:gd name="T5" fmla="*/ 2147483646 h 332"/>
              <a:gd name="T6" fmla="*/ 2147483646 w 245"/>
              <a:gd name="T7" fmla="*/ 2147483646 h 332"/>
              <a:gd name="T8" fmla="*/ 2147483646 w 245"/>
              <a:gd name="T9" fmla="*/ 2147483646 h 332"/>
              <a:gd name="T10" fmla="*/ 2147483646 w 245"/>
              <a:gd name="T11" fmla="*/ 2147483646 h 332"/>
              <a:gd name="T12" fmla="*/ 2147483646 w 245"/>
              <a:gd name="T13" fmla="*/ 2147483646 h 332"/>
              <a:gd name="T14" fmla="*/ 2147483646 w 245"/>
              <a:gd name="T15" fmla="*/ 2147483646 h 332"/>
              <a:gd name="T16" fmla="*/ 2147483646 w 245"/>
              <a:gd name="T17" fmla="*/ 2147483646 h 332"/>
              <a:gd name="T18" fmla="*/ 2147483646 w 245"/>
              <a:gd name="T19" fmla="*/ 2147483646 h 332"/>
              <a:gd name="T20" fmla="*/ 2147483646 w 245"/>
              <a:gd name="T21" fmla="*/ 0 h 332"/>
              <a:gd name="T22" fmla="*/ 2147483646 w 245"/>
              <a:gd name="T23" fmla="*/ 2147483646 h 332"/>
              <a:gd name="T24" fmla="*/ 0 w 245"/>
              <a:gd name="T25" fmla="*/ 2147483646 h 332"/>
              <a:gd name="T26" fmla="*/ 0 w 245"/>
              <a:gd name="T27" fmla="*/ 2147483646 h 3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5" h="332">
                <a:moveTo>
                  <a:pt x="0" y="136"/>
                </a:moveTo>
                <a:lnTo>
                  <a:pt x="0" y="136"/>
                </a:lnTo>
                <a:lnTo>
                  <a:pt x="28" y="265"/>
                </a:lnTo>
                <a:lnTo>
                  <a:pt x="34" y="291"/>
                </a:lnTo>
                <a:lnTo>
                  <a:pt x="87" y="289"/>
                </a:lnTo>
                <a:lnTo>
                  <a:pt x="98" y="331"/>
                </a:lnTo>
                <a:lnTo>
                  <a:pt x="102" y="312"/>
                </a:lnTo>
                <a:lnTo>
                  <a:pt x="244" y="226"/>
                </a:lnTo>
                <a:lnTo>
                  <a:pt x="211" y="166"/>
                </a:lnTo>
                <a:lnTo>
                  <a:pt x="177" y="76"/>
                </a:lnTo>
                <a:lnTo>
                  <a:pt x="107" y="0"/>
                </a:lnTo>
                <a:lnTo>
                  <a:pt x="100" y="6"/>
                </a:lnTo>
                <a:lnTo>
                  <a:pt x="0" y="136"/>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203" name="Freeform 109"/>
          <p:cNvSpPr>
            <a:spLocks/>
          </p:cNvSpPr>
          <p:nvPr/>
        </p:nvSpPr>
        <p:spPr bwMode="auto">
          <a:xfrm rot="235738">
            <a:off x="6329924" y="3069011"/>
            <a:ext cx="567297" cy="491658"/>
          </a:xfrm>
          <a:custGeom>
            <a:avLst/>
            <a:gdLst>
              <a:gd name="T0" fmla="*/ 0 w 330"/>
              <a:gd name="T1" fmla="*/ 2147483646 h 258"/>
              <a:gd name="T2" fmla="*/ 0 w 330"/>
              <a:gd name="T3" fmla="*/ 2147483646 h 258"/>
              <a:gd name="T4" fmla="*/ 2147483646 w 330"/>
              <a:gd name="T5" fmla="*/ 2147483646 h 258"/>
              <a:gd name="T6" fmla="*/ 2147483646 w 330"/>
              <a:gd name="T7" fmla="*/ 2147483646 h 258"/>
              <a:gd name="T8" fmla="*/ 2147483646 w 330"/>
              <a:gd name="T9" fmla="*/ 2147483646 h 258"/>
              <a:gd name="T10" fmla="*/ 2147483646 w 330"/>
              <a:gd name="T11" fmla="*/ 2147483646 h 258"/>
              <a:gd name="T12" fmla="*/ 2147483646 w 330"/>
              <a:gd name="T13" fmla="*/ 2147483646 h 258"/>
              <a:gd name="T14" fmla="*/ 2147483646 w 330"/>
              <a:gd name="T15" fmla="*/ 2147483646 h 258"/>
              <a:gd name="T16" fmla="*/ 2147483646 w 330"/>
              <a:gd name="T17" fmla="*/ 2147483646 h 258"/>
              <a:gd name="T18" fmla="*/ 2147483646 w 330"/>
              <a:gd name="T19" fmla="*/ 2147483646 h 258"/>
              <a:gd name="T20" fmla="*/ 2147483646 w 330"/>
              <a:gd name="T21" fmla="*/ 2147483646 h 258"/>
              <a:gd name="T22" fmla="*/ 2147483646 w 330"/>
              <a:gd name="T23" fmla="*/ 2147483646 h 258"/>
              <a:gd name="T24" fmla="*/ 2147483646 w 330"/>
              <a:gd name="T25" fmla="*/ 0 h 258"/>
              <a:gd name="T26" fmla="*/ 2147483646 w 330"/>
              <a:gd name="T27" fmla="*/ 0 h 258"/>
              <a:gd name="T28" fmla="*/ 2147483646 w 330"/>
              <a:gd name="T29" fmla="*/ 2147483646 h 258"/>
              <a:gd name="T30" fmla="*/ 0 w 330"/>
              <a:gd name="T31" fmla="*/ 2147483646 h 258"/>
              <a:gd name="T32" fmla="*/ 0 w 330"/>
              <a:gd name="T33" fmla="*/ 2147483646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 h="258">
                <a:moveTo>
                  <a:pt x="0" y="72"/>
                </a:moveTo>
                <a:lnTo>
                  <a:pt x="0" y="72"/>
                </a:lnTo>
                <a:lnTo>
                  <a:pt x="38" y="94"/>
                </a:lnTo>
                <a:lnTo>
                  <a:pt x="44" y="186"/>
                </a:lnTo>
                <a:lnTo>
                  <a:pt x="69" y="208"/>
                </a:lnTo>
                <a:lnTo>
                  <a:pt x="135" y="211"/>
                </a:lnTo>
                <a:lnTo>
                  <a:pt x="263" y="257"/>
                </a:lnTo>
                <a:lnTo>
                  <a:pt x="287" y="235"/>
                </a:lnTo>
                <a:lnTo>
                  <a:pt x="291" y="179"/>
                </a:lnTo>
                <a:lnTo>
                  <a:pt x="305" y="167"/>
                </a:lnTo>
                <a:lnTo>
                  <a:pt x="298" y="65"/>
                </a:lnTo>
                <a:lnTo>
                  <a:pt x="329" y="3"/>
                </a:lnTo>
                <a:lnTo>
                  <a:pt x="305" y="0"/>
                </a:lnTo>
                <a:lnTo>
                  <a:pt x="119" y="0"/>
                </a:lnTo>
                <a:lnTo>
                  <a:pt x="76" y="55"/>
                </a:lnTo>
                <a:lnTo>
                  <a:pt x="0" y="72"/>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2156" name="Freeform 110"/>
          <p:cNvSpPr>
            <a:spLocks/>
          </p:cNvSpPr>
          <p:nvPr/>
        </p:nvSpPr>
        <p:spPr bwMode="auto">
          <a:xfrm rot="235738">
            <a:off x="4915181" y="5514696"/>
            <a:ext cx="438430" cy="416018"/>
          </a:xfrm>
          <a:custGeom>
            <a:avLst/>
            <a:gdLst>
              <a:gd name="T0" fmla="*/ 0 w 255"/>
              <a:gd name="T1" fmla="*/ 2147483647 h 218"/>
              <a:gd name="T2" fmla="*/ 0 w 255"/>
              <a:gd name="T3" fmla="*/ 2147483647 h 218"/>
              <a:gd name="T4" fmla="*/ 2147483647 w 255"/>
              <a:gd name="T5" fmla="*/ 2147483647 h 218"/>
              <a:gd name="T6" fmla="*/ 2147483647 w 255"/>
              <a:gd name="T7" fmla="*/ 2147483647 h 218"/>
              <a:gd name="T8" fmla="*/ 2147483647 w 255"/>
              <a:gd name="T9" fmla="*/ 0 h 218"/>
              <a:gd name="T10" fmla="*/ 2147483647 w 255"/>
              <a:gd name="T11" fmla="*/ 2147483647 h 218"/>
              <a:gd name="T12" fmla="*/ 2147483647 w 255"/>
              <a:gd name="T13" fmla="*/ 2147483647 h 218"/>
              <a:gd name="T14" fmla="*/ 2147483647 w 255"/>
              <a:gd name="T15" fmla="*/ 2147483647 h 218"/>
              <a:gd name="T16" fmla="*/ 2147483647 w 255"/>
              <a:gd name="T17" fmla="*/ 2147483647 h 218"/>
              <a:gd name="T18" fmla="*/ 2147483647 w 255"/>
              <a:gd name="T19" fmla="*/ 2147483647 h 218"/>
              <a:gd name="T20" fmla="*/ 2147483647 w 255"/>
              <a:gd name="T21" fmla="*/ 2147483647 h 218"/>
              <a:gd name="T22" fmla="*/ 2147483647 w 255"/>
              <a:gd name="T23" fmla="*/ 2147483647 h 218"/>
              <a:gd name="T24" fmla="*/ 2147483647 w 255"/>
              <a:gd name="T25" fmla="*/ 2147483647 h 218"/>
              <a:gd name="T26" fmla="*/ 2147483647 w 255"/>
              <a:gd name="T27" fmla="*/ 2147483647 h 218"/>
              <a:gd name="T28" fmla="*/ 0 w 255"/>
              <a:gd name="T29" fmla="*/ 2147483647 h 218"/>
              <a:gd name="T30" fmla="*/ 0 w 255"/>
              <a:gd name="T31" fmla="*/ 2147483647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5" h="218">
                <a:moveTo>
                  <a:pt x="0" y="217"/>
                </a:moveTo>
                <a:lnTo>
                  <a:pt x="0" y="217"/>
                </a:lnTo>
                <a:lnTo>
                  <a:pt x="8" y="111"/>
                </a:lnTo>
                <a:lnTo>
                  <a:pt x="48" y="23"/>
                </a:lnTo>
                <a:lnTo>
                  <a:pt x="90" y="0"/>
                </a:lnTo>
                <a:lnTo>
                  <a:pt x="121" y="48"/>
                </a:lnTo>
                <a:lnTo>
                  <a:pt x="230" y="51"/>
                </a:lnTo>
                <a:lnTo>
                  <a:pt x="232" y="80"/>
                </a:lnTo>
                <a:lnTo>
                  <a:pt x="228" y="156"/>
                </a:lnTo>
                <a:lnTo>
                  <a:pt x="240" y="148"/>
                </a:lnTo>
                <a:lnTo>
                  <a:pt x="254" y="187"/>
                </a:lnTo>
                <a:lnTo>
                  <a:pt x="204" y="187"/>
                </a:lnTo>
                <a:lnTo>
                  <a:pt x="137" y="212"/>
                </a:lnTo>
                <a:lnTo>
                  <a:pt x="112" y="201"/>
                </a:lnTo>
                <a:lnTo>
                  <a:pt x="0" y="217"/>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lgn="ctr">
              <a:defRPr/>
            </a:pPr>
            <a:endParaRPr lang="en-US" sz="1588" dirty="0">
              <a:solidFill>
                <a:schemeClr val="accent1"/>
              </a:solidFill>
              <a:latin typeface="+mj-lt"/>
            </a:endParaRPr>
          </a:p>
        </p:txBody>
      </p:sp>
      <p:sp>
        <p:nvSpPr>
          <p:cNvPr id="4205" name="Freeform 111"/>
          <p:cNvSpPr>
            <a:spLocks/>
          </p:cNvSpPr>
          <p:nvPr/>
        </p:nvSpPr>
        <p:spPr bwMode="auto">
          <a:xfrm rot="235738">
            <a:off x="6299107" y="3419196"/>
            <a:ext cx="465044" cy="331974"/>
          </a:xfrm>
          <a:custGeom>
            <a:avLst/>
            <a:gdLst>
              <a:gd name="T0" fmla="*/ 0 w 270"/>
              <a:gd name="T1" fmla="*/ 2147483646 h 174"/>
              <a:gd name="T2" fmla="*/ 0 w 270"/>
              <a:gd name="T3" fmla="*/ 2147483646 h 174"/>
              <a:gd name="T4" fmla="*/ 2147483646 w 270"/>
              <a:gd name="T5" fmla="*/ 2147483646 h 174"/>
              <a:gd name="T6" fmla="*/ 2147483646 w 270"/>
              <a:gd name="T7" fmla="*/ 2147483646 h 174"/>
              <a:gd name="T8" fmla="*/ 2147483646 w 270"/>
              <a:gd name="T9" fmla="*/ 2147483646 h 174"/>
              <a:gd name="T10" fmla="*/ 2147483646 w 270"/>
              <a:gd name="T11" fmla="*/ 0 h 174"/>
              <a:gd name="T12" fmla="*/ 2147483646 w 270"/>
              <a:gd name="T13" fmla="*/ 2147483646 h 174"/>
              <a:gd name="T14" fmla="*/ 2147483646 w 270"/>
              <a:gd name="T15" fmla="*/ 2147483646 h 174"/>
              <a:gd name="T16" fmla="*/ 2147483646 w 270"/>
              <a:gd name="T17" fmla="*/ 2147483646 h 174"/>
              <a:gd name="T18" fmla="*/ 2147483646 w 270"/>
              <a:gd name="T19" fmla="*/ 2147483646 h 174"/>
              <a:gd name="T20" fmla="*/ 2147483646 w 270"/>
              <a:gd name="T21" fmla="*/ 2147483646 h 174"/>
              <a:gd name="T22" fmla="*/ 2147483646 w 270"/>
              <a:gd name="T23" fmla="*/ 2147483646 h 174"/>
              <a:gd name="T24" fmla="*/ 2147483646 w 270"/>
              <a:gd name="T25" fmla="*/ 2147483646 h 174"/>
              <a:gd name="T26" fmla="*/ 0 w 270"/>
              <a:gd name="T27" fmla="*/ 2147483646 h 174"/>
              <a:gd name="T28" fmla="*/ 0 w 270"/>
              <a:gd name="T29" fmla="*/ 2147483646 h 1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0" h="174">
                <a:moveTo>
                  <a:pt x="0" y="104"/>
                </a:moveTo>
                <a:lnTo>
                  <a:pt x="0" y="104"/>
                </a:lnTo>
                <a:lnTo>
                  <a:pt x="19" y="44"/>
                </a:lnTo>
                <a:lnTo>
                  <a:pt x="43" y="40"/>
                </a:lnTo>
                <a:lnTo>
                  <a:pt x="48" y="20"/>
                </a:lnTo>
                <a:lnTo>
                  <a:pt x="50" y="0"/>
                </a:lnTo>
                <a:lnTo>
                  <a:pt x="75" y="22"/>
                </a:lnTo>
                <a:lnTo>
                  <a:pt x="141" y="25"/>
                </a:lnTo>
                <a:lnTo>
                  <a:pt x="269" y="71"/>
                </a:lnTo>
                <a:lnTo>
                  <a:pt x="245" y="108"/>
                </a:lnTo>
                <a:lnTo>
                  <a:pt x="222" y="115"/>
                </a:lnTo>
                <a:lnTo>
                  <a:pt x="221" y="134"/>
                </a:lnTo>
                <a:lnTo>
                  <a:pt x="89" y="173"/>
                </a:lnTo>
                <a:lnTo>
                  <a:pt x="0" y="104"/>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206" name="Freeform 112"/>
          <p:cNvSpPr>
            <a:spLocks/>
          </p:cNvSpPr>
          <p:nvPr/>
        </p:nvSpPr>
        <p:spPr bwMode="auto">
          <a:xfrm rot="235738">
            <a:off x="6191250" y="4492159"/>
            <a:ext cx="630331" cy="488856"/>
          </a:xfrm>
          <a:custGeom>
            <a:avLst/>
            <a:gdLst>
              <a:gd name="T0" fmla="*/ 0 w 366"/>
              <a:gd name="T1" fmla="*/ 2147483646 h 256"/>
              <a:gd name="T2" fmla="*/ 0 w 366"/>
              <a:gd name="T3" fmla="*/ 2147483646 h 256"/>
              <a:gd name="T4" fmla="*/ 2147483646 w 366"/>
              <a:gd name="T5" fmla="*/ 2147483646 h 256"/>
              <a:gd name="T6" fmla="*/ 2147483646 w 366"/>
              <a:gd name="T7" fmla="*/ 2147483646 h 256"/>
              <a:gd name="T8" fmla="*/ 2147483646 w 366"/>
              <a:gd name="T9" fmla="*/ 2147483646 h 256"/>
              <a:gd name="T10" fmla="*/ 2147483646 w 366"/>
              <a:gd name="T11" fmla="*/ 2147483646 h 256"/>
              <a:gd name="T12" fmla="*/ 2147483646 w 366"/>
              <a:gd name="T13" fmla="*/ 2147483646 h 256"/>
              <a:gd name="T14" fmla="*/ 2147483646 w 366"/>
              <a:gd name="T15" fmla="*/ 2147483646 h 256"/>
              <a:gd name="T16" fmla="*/ 2147483646 w 366"/>
              <a:gd name="T17" fmla="*/ 2147483646 h 256"/>
              <a:gd name="T18" fmla="*/ 2147483646 w 366"/>
              <a:gd name="T19" fmla="*/ 2147483646 h 256"/>
              <a:gd name="T20" fmla="*/ 2147483646 w 366"/>
              <a:gd name="T21" fmla="*/ 2147483646 h 256"/>
              <a:gd name="T22" fmla="*/ 2147483646 w 366"/>
              <a:gd name="T23" fmla="*/ 2147483646 h 256"/>
              <a:gd name="T24" fmla="*/ 2147483646 w 366"/>
              <a:gd name="T25" fmla="*/ 2147483646 h 256"/>
              <a:gd name="T26" fmla="*/ 2147483646 w 366"/>
              <a:gd name="T27" fmla="*/ 2147483646 h 256"/>
              <a:gd name="T28" fmla="*/ 2147483646 w 366"/>
              <a:gd name="T29" fmla="*/ 2147483646 h 256"/>
              <a:gd name="T30" fmla="*/ 2147483646 w 366"/>
              <a:gd name="T31" fmla="*/ 2147483646 h 256"/>
              <a:gd name="T32" fmla="*/ 2147483646 w 366"/>
              <a:gd name="T33" fmla="*/ 2147483646 h 256"/>
              <a:gd name="T34" fmla="*/ 2147483646 w 366"/>
              <a:gd name="T35" fmla="*/ 2147483646 h 256"/>
              <a:gd name="T36" fmla="*/ 2147483646 w 366"/>
              <a:gd name="T37" fmla="*/ 0 h 256"/>
              <a:gd name="T38" fmla="*/ 2147483646 w 366"/>
              <a:gd name="T39" fmla="*/ 2147483646 h 256"/>
              <a:gd name="T40" fmla="*/ 0 w 366"/>
              <a:gd name="T41" fmla="*/ 2147483646 h 256"/>
              <a:gd name="T42" fmla="*/ 0 w 366"/>
              <a:gd name="T43" fmla="*/ 2147483646 h 2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6" h="256">
                <a:moveTo>
                  <a:pt x="0" y="28"/>
                </a:moveTo>
                <a:lnTo>
                  <a:pt x="0" y="28"/>
                </a:lnTo>
                <a:lnTo>
                  <a:pt x="7" y="57"/>
                </a:lnTo>
                <a:lnTo>
                  <a:pt x="97" y="111"/>
                </a:lnTo>
                <a:lnTo>
                  <a:pt x="138" y="176"/>
                </a:lnTo>
                <a:lnTo>
                  <a:pt x="143" y="224"/>
                </a:lnTo>
                <a:lnTo>
                  <a:pt x="187" y="255"/>
                </a:lnTo>
                <a:lnTo>
                  <a:pt x="226" y="230"/>
                </a:lnTo>
                <a:lnTo>
                  <a:pt x="223" y="206"/>
                </a:lnTo>
                <a:lnTo>
                  <a:pt x="266" y="196"/>
                </a:lnTo>
                <a:lnTo>
                  <a:pt x="277" y="165"/>
                </a:lnTo>
                <a:lnTo>
                  <a:pt x="297" y="173"/>
                </a:lnTo>
                <a:lnTo>
                  <a:pt x="326" y="82"/>
                </a:lnTo>
                <a:lnTo>
                  <a:pt x="365" y="18"/>
                </a:lnTo>
                <a:lnTo>
                  <a:pt x="313" y="5"/>
                </a:lnTo>
                <a:lnTo>
                  <a:pt x="298" y="15"/>
                </a:lnTo>
                <a:lnTo>
                  <a:pt x="267" y="9"/>
                </a:lnTo>
                <a:lnTo>
                  <a:pt x="228" y="33"/>
                </a:lnTo>
                <a:lnTo>
                  <a:pt x="163" y="0"/>
                </a:lnTo>
                <a:lnTo>
                  <a:pt x="93" y="9"/>
                </a:lnTo>
                <a:lnTo>
                  <a:pt x="0" y="28"/>
                </a:lnTo>
              </a:path>
            </a:pathLst>
          </a:custGeom>
          <a:solidFill>
            <a:srgbClr val="47FFFF"/>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2159" name="Freeform 113"/>
          <p:cNvSpPr>
            <a:spLocks/>
          </p:cNvSpPr>
          <p:nvPr/>
        </p:nvSpPr>
        <p:spPr bwMode="auto">
          <a:xfrm rot="235738">
            <a:off x="4275044" y="5235949"/>
            <a:ext cx="296956" cy="714375"/>
          </a:xfrm>
          <a:custGeom>
            <a:avLst/>
            <a:gdLst>
              <a:gd name="T0" fmla="*/ 0 w 173"/>
              <a:gd name="T1" fmla="*/ 2147483647 h 374"/>
              <a:gd name="T2" fmla="*/ 0 w 173"/>
              <a:gd name="T3" fmla="*/ 2147483647 h 374"/>
              <a:gd name="T4" fmla="*/ 2147483647 w 173"/>
              <a:gd name="T5" fmla="*/ 2147483647 h 374"/>
              <a:gd name="T6" fmla="*/ 2147483647 w 173"/>
              <a:gd name="T7" fmla="*/ 2147483647 h 374"/>
              <a:gd name="T8" fmla="*/ 2147483647 w 173"/>
              <a:gd name="T9" fmla="*/ 0 h 374"/>
              <a:gd name="T10" fmla="*/ 2147483647 w 173"/>
              <a:gd name="T11" fmla="*/ 2147483647 h 374"/>
              <a:gd name="T12" fmla="*/ 2147483647 w 173"/>
              <a:gd name="T13" fmla="*/ 2147483647 h 374"/>
              <a:gd name="T14" fmla="*/ 0 w 173"/>
              <a:gd name="T15" fmla="*/ 2147483647 h 374"/>
              <a:gd name="T16" fmla="*/ 0 w 173"/>
              <a:gd name="T17" fmla="*/ 2147483647 h 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374">
                <a:moveTo>
                  <a:pt x="0" y="373"/>
                </a:moveTo>
                <a:lnTo>
                  <a:pt x="0" y="373"/>
                </a:lnTo>
                <a:lnTo>
                  <a:pt x="12" y="33"/>
                </a:lnTo>
                <a:lnTo>
                  <a:pt x="93" y="26"/>
                </a:lnTo>
                <a:lnTo>
                  <a:pt x="153" y="0"/>
                </a:lnTo>
                <a:lnTo>
                  <a:pt x="172" y="354"/>
                </a:lnTo>
                <a:lnTo>
                  <a:pt x="139" y="355"/>
                </a:lnTo>
                <a:lnTo>
                  <a:pt x="0" y="373"/>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lgn="ctr">
              <a:defRPr/>
            </a:pPr>
            <a:endParaRPr lang="en-US" sz="1588" dirty="0">
              <a:solidFill>
                <a:schemeClr val="accent1"/>
              </a:solidFill>
              <a:latin typeface="+mj-lt"/>
            </a:endParaRPr>
          </a:p>
        </p:txBody>
      </p:sp>
      <p:sp>
        <p:nvSpPr>
          <p:cNvPr id="2160" name="Freeform 114"/>
          <p:cNvSpPr>
            <a:spLocks/>
          </p:cNvSpPr>
          <p:nvPr/>
        </p:nvSpPr>
        <p:spPr bwMode="auto">
          <a:xfrm rot="235738">
            <a:off x="3288927" y="5343806"/>
            <a:ext cx="570100" cy="600915"/>
          </a:xfrm>
          <a:custGeom>
            <a:avLst/>
            <a:gdLst>
              <a:gd name="T0" fmla="*/ 0 w 332"/>
              <a:gd name="T1" fmla="*/ 2147483647 h 315"/>
              <a:gd name="T2" fmla="*/ 0 w 332"/>
              <a:gd name="T3" fmla="*/ 2147483647 h 315"/>
              <a:gd name="T4" fmla="*/ 2147483647 w 332"/>
              <a:gd name="T5" fmla="*/ 2147483647 h 315"/>
              <a:gd name="T6" fmla="*/ 2147483647 w 332"/>
              <a:gd name="T7" fmla="*/ 2147483647 h 315"/>
              <a:gd name="T8" fmla="*/ 2147483647 w 332"/>
              <a:gd name="T9" fmla="*/ 2147483647 h 315"/>
              <a:gd name="T10" fmla="*/ 2147483647 w 332"/>
              <a:gd name="T11" fmla="*/ 2147483647 h 315"/>
              <a:gd name="T12" fmla="*/ 2147483647 w 332"/>
              <a:gd name="T13" fmla="*/ 2147483647 h 315"/>
              <a:gd name="T14" fmla="*/ 2147483647 w 332"/>
              <a:gd name="T15" fmla="*/ 2147483647 h 315"/>
              <a:gd name="T16" fmla="*/ 2147483647 w 332"/>
              <a:gd name="T17" fmla="*/ 0 h 315"/>
              <a:gd name="T18" fmla="*/ 2147483647 w 332"/>
              <a:gd name="T19" fmla="*/ 2147483647 h 315"/>
              <a:gd name="T20" fmla="*/ 2147483647 w 332"/>
              <a:gd name="T21" fmla="*/ 2147483647 h 315"/>
              <a:gd name="T22" fmla="*/ 0 w 332"/>
              <a:gd name="T23" fmla="*/ 2147483647 h 315"/>
              <a:gd name="T24" fmla="*/ 0 w 332"/>
              <a:gd name="T25" fmla="*/ 2147483647 h 3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2" h="315">
                <a:moveTo>
                  <a:pt x="0" y="141"/>
                </a:moveTo>
                <a:lnTo>
                  <a:pt x="0" y="141"/>
                </a:lnTo>
                <a:lnTo>
                  <a:pt x="38" y="240"/>
                </a:lnTo>
                <a:lnTo>
                  <a:pt x="70" y="296"/>
                </a:lnTo>
                <a:lnTo>
                  <a:pt x="214" y="295"/>
                </a:lnTo>
                <a:lnTo>
                  <a:pt x="227" y="314"/>
                </a:lnTo>
                <a:lnTo>
                  <a:pt x="331" y="305"/>
                </a:lnTo>
                <a:lnTo>
                  <a:pt x="319" y="25"/>
                </a:lnTo>
                <a:lnTo>
                  <a:pt x="276" y="0"/>
                </a:lnTo>
                <a:lnTo>
                  <a:pt x="218" y="49"/>
                </a:lnTo>
                <a:lnTo>
                  <a:pt x="182" y="52"/>
                </a:lnTo>
                <a:lnTo>
                  <a:pt x="0" y="141"/>
                </a:lnTo>
              </a:path>
            </a:pathLst>
          </a:custGeom>
          <a:solidFill>
            <a:schemeClr val="accent1">
              <a:lumMod val="40000"/>
              <a:lumOff val="60000"/>
            </a:schemeClr>
          </a:solidFill>
          <a:ln w="9525" cap="flat" cmpd="sng">
            <a:solidFill>
              <a:srgbClr val="000000"/>
            </a:solidFill>
            <a:prstDash val="solid"/>
            <a:round/>
            <a:headEnd type="none" w="med" len="med"/>
            <a:tailEnd type="none" w="med" len="med"/>
          </a:ln>
        </p:spPr>
        <p:txBody>
          <a:bodyPr/>
          <a:lstStyle/>
          <a:p>
            <a:pPr algn="ctr">
              <a:defRPr/>
            </a:pPr>
            <a:endParaRPr lang="en-US" sz="1588" dirty="0">
              <a:solidFill>
                <a:schemeClr val="accent1"/>
              </a:solidFill>
              <a:latin typeface="+mj-lt"/>
            </a:endParaRPr>
          </a:p>
        </p:txBody>
      </p:sp>
      <p:sp>
        <p:nvSpPr>
          <p:cNvPr id="4209" name="Freeform 115"/>
          <p:cNvSpPr>
            <a:spLocks/>
          </p:cNvSpPr>
          <p:nvPr/>
        </p:nvSpPr>
        <p:spPr bwMode="auto">
          <a:xfrm rot="235738">
            <a:off x="6320118" y="2426073"/>
            <a:ext cx="334776" cy="409015"/>
          </a:xfrm>
          <a:custGeom>
            <a:avLst/>
            <a:gdLst>
              <a:gd name="T0" fmla="*/ 0 w 195"/>
              <a:gd name="T1" fmla="*/ 2147483646 h 215"/>
              <a:gd name="T2" fmla="*/ 0 w 195"/>
              <a:gd name="T3" fmla="*/ 2147483646 h 215"/>
              <a:gd name="T4" fmla="*/ 2147483646 w 195"/>
              <a:gd name="T5" fmla="*/ 2147483646 h 215"/>
              <a:gd name="T6" fmla="*/ 2147483646 w 195"/>
              <a:gd name="T7" fmla="*/ 0 h 215"/>
              <a:gd name="T8" fmla="*/ 2147483646 w 195"/>
              <a:gd name="T9" fmla="*/ 2147483646 h 215"/>
              <a:gd name="T10" fmla="*/ 2147483646 w 195"/>
              <a:gd name="T11" fmla="*/ 2147483646 h 215"/>
              <a:gd name="T12" fmla="*/ 2147483646 w 195"/>
              <a:gd name="T13" fmla="*/ 2147483646 h 215"/>
              <a:gd name="T14" fmla="*/ 2147483646 w 195"/>
              <a:gd name="T15" fmla="*/ 2147483646 h 215"/>
              <a:gd name="T16" fmla="*/ 2147483646 w 195"/>
              <a:gd name="T17" fmla="*/ 2147483646 h 215"/>
              <a:gd name="T18" fmla="*/ 2147483646 w 195"/>
              <a:gd name="T19" fmla="*/ 2147483646 h 215"/>
              <a:gd name="T20" fmla="*/ 2147483646 w 195"/>
              <a:gd name="T21" fmla="*/ 2147483646 h 215"/>
              <a:gd name="T22" fmla="*/ 0 w 195"/>
              <a:gd name="T23" fmla="*/ 2147483646 h 215"/>
              <a:gd name="T24" fmla="*/ 0 w 195"/>
              <a:gd name="T25" fmla="*/ 2147483646 h 2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5" h="215">
                <a:moveTo>
                  <a:pt x="0" y="64"/>
                </a:moveTo>
                <a:lnTo>
                  <a:pt x="0" y="64"/>
                </a:lnTo>
                <a:lnTo>
                  <a:pt x="14" y="26"/>
                </a:lnTo>
                <a:lnTo>
                  <a:pt x="73" y="0"/>
                </a:lnTo>
                <a:lnTo>
                  <a:pt x="168" y="143"/>
                </a:lnTo>
                <a:lnTo>
                  <a:pt x="194" y="136"/>
                </a:lnTo>
                <a:lnTo>
                  <a:pt x="140" y="201"/>
                </a:lnTo>
                <a:lnTo>
                  <a:pt x="104" y="214"/>
                </a:lnTo>
                <a:lnTo>
                  <a:pt x="18" y="194"/>
                </a:lnTo>
                <a:lnTo>
                  <a:pt x="31" y="173"/>
                </a:lnTo>
                <a:lnTo>
                  <a:pt x="20" y="144"/>
                </a:lnTo>
                <a:lnTo>
                  <a:pt x="0" y="64"/>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210" name="Freeform 116"/>
          <p:cNvSpPr>
            <a:spLocks/>
          </p:cNvSpPr>
          <p:nvPr/>
        </p:nvSpPr>
        <p:spPr bwMode="auto">
          <a:xfrm rot="235738">
            <a:off x="3274919" y="3884240"/>
            <a:ext cx="505666" cy="725581"/>
          </a:xfrm>
          <a:custGeom>
            <a:avLst/>
            <a:gdLst>
              <a:gd name="T0" fmla="*/ 0 w 293"/>
              <a:gd name="T1" fmla="*/ 2147483646 h 380"/>
              <a:gd name="T2" fmla="*/ 0 w 293"/>
              <a:gd name="T3" fmla="*/ 2147483646 h 380"/>
              <a:gd name="T4" fmla="*/ 2147483646 w 293"/>
              <a:gd name="T5" fmla="*/ 2147483646 h 380"/>
              <a:gd name="T6" fmla="*/ 2147483646 w 293"/>
              <a:gd name="T7" fmla="*/ 2147483646 h 380"/>
              <a:gd name="T8" fmla="*/ 2147483646 w 293"/>
              <a:gd name="T9" fmla="*/ 2147483646 h 380"/>
              <a:gd name="T10" fmla="*/ 2147483646 w 293"/>
              <a:gd name="T11" fmla="*/ 2147483646 h 380"/>
              <a:gd name="T12" fmla="*/ 2147483646 w 293"/>
              <a:gd name="T13" fmla="*/ 2147483646 h 380"/>
              <a:gd name="T14" fmla="*/ 2147483646 w 293"/>
              <a:gd name="T15" fmla="*/ 2147483646 h 380"/>
              <a:gd name="T16" fmla="*/ 2147483646 w 293"/>
              <a:gd name="T17" fmla="*/ 2147483646 h 380"/>
              <a:gd name="T18" fmla="*/ 2147483646 w 293"/>
              <a:gd name="T19" fmla="*/ 2147483646 h 380"/>
              <a:gd name="T20" fmla="*/ 2147483646 w 293"/>
              <a:gd name="T21" fmla="*/ 2147483646 h 380"/>
              <a:gd name="T22" fmla="*/ 2147483646 w 293"/>
              <a:gd name="T23" fmla="*/ 2147483646 h 380"/>
              <a:gd name="T24" fmla="*/ 2147483646 w 293"/>
              <a:gd name="T25" fmla="*/ 0 h 380"/>
              <a:gd name="T26" fmla="*/ 2147483646 w 293"/>
              <a:gd name="T27" fmla="*/ 2147483646 h 380"/>
              <a:gd name="T28" fmla="*/ 2147483646 w 293"/>
              <a:gd name="T29" fmla="*/ 2147483646 h 380"/>
              <a:gd name="T30" fmla="*/ 2147483646 w 293"/>
              <a:gd name="T31" fmla="*/ 2147483646 h 380"/>
              <a:gd name="T32" fmla="*/ 0 w 293"/>
              <a:gd name="T33" fmla="*/ 2147483646 h 380"/>
              <a:gd name="T34" fmla="*/ 0 w 293"/>
              <a:gd name="T35" fmla="*/ 2147483646 h 3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3" h="380">
                <a:moveTo>
                  <a:pt x="0" y="213"/>
                </a:moveTo>
                <a:lnTo>
                  <a:pt x="0" y="213"/>
                </a:lnTo>
                <a:lnTo>
                  <a:pt x="3" y="247"/>
                </a:lnTo>
                <a:lnTo>
                  <a:pt x="28" y="285"/>
                </a:lnTo>
                <a:lnTo>
                  <a:pt x="64" y="346"/>
                </a:lnTo>
                <a:lnTo>
                  <a:pt x="83" y="345"/>
                </a:lnTo>
                <a:lnTo>
                  <a:pt x="107" y="318"/>
                </a:lnTo>
                <a:lnTo>
                  <a:pt x="140" y="379"/>
                </a:lnTo>
                <a:lnTo>
                  <a:pt x="169" y="368"/>
                </a:lnTo>
                <a:lnTo>
                  <a:pt x="292" y="219"/>
                </a:lnTo>
                <a:lnTo>
                  <a:pt x="257" y="119"/>
                </a:lnTo>
                <a:lnTo>
                  <a:pt x="214" y="112"/>
                </a:lnTo>
                <a:lnTo>
                  <a:pt x="147" y="0"/>
                </a:lnTo>
                <a:lnTo>
                  <a:pt x="160" y="63"/>
                </a:lnTo>
                <a:lnTo>
                  <a:pt x="153" y="98"/>
                </a:lnTo>
                <a:lnTo>
                  <a:pt x="83" y="98"/>
                </a:lnTo>
                <a:lnTo>
                  <a:pt x="0" y="213"/>
                </a:lnTo>
              </a:path>
            </a:pathLst>
          </a:custGeom>
          <a:solidFill>
            <a:srgbClr val="FFC000"/>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211" name="Freeform 117"/>
          <p:cNvSpPr>
            <a:spLocks/>
          </p:cNvSpPr>
          <p:nvPr/>
        </p:nvSpPr>
        <p:spPr bwMode="auto">
          <a:xfrm rot="235738">
            <a:off x="4997824" y="5017434"/>
            <a:ext cx="635934" cy="662548"/>
          </a:xfrm>
          <a:custGeom>
            <a:avLst/>
            <a:gdLst>
              <a:gd name="T0" fmla="*/ 0 w 370"/>
              <a:gd name="T1" fmla="*/ 2147483646 h 346"/>
              <a:gd name="T2" fmla="*/ 0 w 370"/>
              <a:gd name="T3" fmla="*/ 2147483646 h 346"/>
              <a:gd name="T4" fmla="*/ 2147483646 w 370"/>
              <a:gd name="T5" fmla="*/ 2147483646 h 346"/>
              <a:gd name="T6" fmla="*/ 2147483646 w 370"/>
              <a:gd name="T7" fmla="*/ 0 h 346"/>
              <a:gd name="T8" fmla="*/ 2147483646 w 370"/>
              <a:gd name="T9" fmla="*/ 2147483646 h 346"/>
              <a:gd name="T10" fmla="*/ 2147483646 w 370"/>
              <a:gd name="T11" fmla="*/ 2147483646 h 346"/>
              <a:gd name="T12" fmla="*/ 2147483646 w 370"/>
              <a:gd name="T13" fmla="*/ 2147483646 h 346"/>
              <a:gd name="T14" fmla="*/ 2147483646 w 370"/>
              <a:gd name="T15" fmla="*/ 2147483646 h 346"/>
              <a:gd name="T16" fmla="*/ 2147483646 w 370"/>
              <a:gd name="T17" fmla="*/ 2147483646 h 346"/>
              <a:gd name="T18" fmla="*/ 2147483646 w 370"/>
              <a:gd name="T19" fmla="*/ 2147483646 h 346"/>
              <a:gd name="T20" fmla="*/ 2147483646 w 370"/>
              <a:gd name="T21" fmla="*/ 2147483646 h 346"/>
              <a:gd name="T22" fmla="*/ 2147483646 w 370"/>
              <a:gd name="T23" fmla="*/ 2147483646 h 346"/>
              <a:gd name="T24" fmla="*/ 2147483646 w 370"/>
              <a:gd name="T25" fmla="*/ 2147483646 h 346"/>
              <a:gd name="T26" fmla="*/ 2147483646 w 370"/>
              <a:gd name="T27" fmla="*/ 2147483646 h 346"/>
              <a:gd name="T28" fmla="*/ 2147483646 w 370"/>
              <a:gd name="T29" fmla="*/ 2147483646 h 346"/>
              <a:gd name="T30" fmla="*/ 2147483646 w 370"/>
              <a:gd name="T31" fmla="*/ 2147483646 h 346"/>
              <a:gd name="T32" fmla="*/ 0 w 370"/>
              <a:gd name="T33" fmla="*/ 2147483646 h 346"/>
              <a:gd name="T34" fmla="*/ 0 w 370"/>
              <a:gd name="T35" fmla="*/ 2147483646 h 3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0" h="346">
                <a:moveTo>
                  <a:pt x="0" y="163"/>
                </a:moveTo>
                <a:lnTo>
                  <a:pt x="0" y="163"/>
                </a:lnTo>
                <a:lnTo>
                  <a:pt x="26" y="17"/>
                </a:lnTo>
                <a:lnTo>
                  <a:pt x="108" y="0"/>
                </a:lnTo>
                <a:lnTo>
                  <a:pt x="133" y="27"/>
                </a:lnTo>
                <a:lnTo>
                  <a:pt x="175" y="9"/>
                </a:lnTo>
                <a:lnTo>
                  <a:pt x="255" y="79"/>
                </a:lnTo>
                <a:lnTo>
                  <a:pt x="290" y="51"/>
                </a:lnTo>
                <a:lnTo>
                  <a:pt x="317" y="77"/>
                </a:lnTo>
                <a:lnTo>
                  <a:pt x="369" y="83"/>
                </a:lnTo>
                <a:lnTo>
                  <a:pt x="344" y="194"/>
                </a:lnTo>
                <a:lnTo>
                  <a:pt x="322" y="196"/>
                </a:lnTo>
                <a:lnTo>
                  <a:pt x="199" y="345"/>
                </a:lnTo>
                <a:lnTo>
                  <a:pt x="197" y="316"/>
                </a:lnTo>
                <a:lnTo>
                  <a:pt x="88" y="313"/>
                </a:lnTo>
                <a:lnTo>
                  <a:pt x="57" y="265"/>
                </a:lnTo>
                <a:lnTo>
                  <a:pt x="0" y="163"/>
                </a:lnTo>
              </a:path>
            </a:pathLst>
          </a:custGeom>
          <a:solidFill>
            <a:srgbClr val="47FFFF"/>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212" name="Freeform 119"/>
          <p:cNvSpPr>
            <a:spLocks/>
          </p:cNvSpPr>
          <p:nvPr/>
        </p:nvSpPr>
        <p:spPr bwMode="auto">
          <a:xfrm rot="235738">
            <a:off x="6866405" y="5247155"/>
            <a:ext cx="558894" cy="624728"/>
          </a:xfrm>
          <a:custGeom>
            <a:avLst/>
            <a:gdLst>
              <a:gd name="T0" fmla="*/ 0 w 325"/>
              <a:gd name="T1" fmla="*/ 2147483646 h 327"/>
              <a:gd name="T2" fmla="*/ 0 w 325"/>
              <a:gd name="T3" fmla="*/ 2147483646 h 327"/>
              <a:gd name="T4" fmla="*/ 2147483646 w 325"/>
              <a:gd name="T5" fmla="*/ 2147483646 h 327"/>
              <a:gd name="T6" fmla="*/ 2147483646 w 325"/>
              <a:gd name="T7" fmla="*/ 2147483646 h 327"/>
              <a:gd name="T8" fmla="*/ 2147483646 w 325"/>
              <a:gd name="T9" fmla="*/ 2147483646 h 327"/>
              <a:gd name="T10" fmla="*/ 2147483646 w 325"/>
              <a:gd name="T11" fmla="*/ 2147483646 h 327"/>
              <a:gd name="T12" fmla="*/ 2147483646 w 325"/>
              <a:gd name="T13" fmla="*/ 2147483646 h 327"/>
              <a:gd name="T14" fmla="*/ 2147483646 w 325"/>
              <a:gd name="T15" fmla="*/ 2147483646 h 327"/>
              <a:gd name="T16" fmla="*/ 2147483646 w 325"/>
              <a:gd name="T17" fmla="*/ 2147483646 h 327"/>
              <a:gd name="T18" fmla="*/ 2147483646 w 325"/>
              <a:gd name="T19" fmla="*/ 2147483646 h 327"/>
              <a:gd name="T20" fmla="*/ 2147483646 w 325"/>
              <a:gd name="T21" fmla="*/ 2147483646 h 327"/>
              <a:gd name="T22" fmla="*/ 2147483646 w 325"/>
              <a:gd name="T23" fmla="*/ 2147483646 h 327"/>
              <a:gd name="T24" fmla="*/ 2147483646 w 325"/>
              <a:gd name="T25" fmla="*/ 2147483646 h 327"/>
              <a:gd name="T26" fmla="*/ 2147483646 w 325"/>
              <a:gd name="T27" fmla="*/ 2147483646 h 327"/>
              <a:gd name="T28" fmla="*/ 2147483646 w 325"/>
              <a:gd name="T29" fmla="*/ 2147483646 h 327"/>
              <a:gd name="T30" fmla="*/ 2147483646 w 325"/>
              <a:gd name="T31" fmla="*/ 0 h 327"/>
              <a:gd name="T32" fmla="*/ 2147483646 w 325"/>
              <a:gd name="T33" fmla="*/ 2147483646 h 327"/>
              <a:gd name="T34" fmla="*/ 2147483646 w 325"/>
              <a:gd name="T35" fmla="*/ 2147483646 h 327"/>
              <a:gd name="T36" fmla="*/ 0 w 325"/>
              <a:gd name="T37" fmla="*/ 2147483646 h 327"/>
              <a:gd name="T38" fmla="*/ 0 w 325"/>
              <a:gd name="T39" fmla="*/ 2147483646 h 3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25" h="327">
                <a:moveTo>
                  <a:pt x="0" y="134"/>
                </a:moveTo>
                <a:lnTo>
                  <a:pt x="0" y="134"/>
                </a:lnTo>
                <a:lnTo>
                  <a:pt x="39" y="213"/>
                </a:lnTo>
                <a:lnTo>
                  <a:pt x="35" y="248"/>
                </a:lnTo>
                <a:lnTo>
                  <a:pt x="87" y="326"/>
                </a:lnTo>
                <a:lnTo>
                  <a:pt x="207" y="322"/>
                </a:lnTo>
                <a:lnTo>
                  <a:pt x="246" y="316"/>
                </a:lnTo>
                <a:lnTo>
                  <a:pt x="270" y="196"/>
                </a:lnTo>
                <a:lnTo>
                  <a:pt x="324" y="107"/>
                </a:lnTo>
                <a:lnTo>
                  <a:pt x="314" y="97"/>
                </a:lnTo>
                <a:lnTo>
                  <a:pt x="321" y="82"/>
                </a:lnTo>
                <a:lnTo>
                  <a:pt x="301" y="79"/>
                </a:lnTo>
                <a:lnTo>
                  <a:pt x="301" y="44"/>
                </a:lnTo>
                <a:lnTo>
                  <a:pt x="248" y="1"/>
                </a:lnTo>
                <a:lnTo>
                  <a:pt x="188" y="19"/>
                </a:lnTo>
                <a:lnTo>
                  <a:pt x="137" y="0"/>
                </a:lnTo>
                <a:lnTo>
                  <a:pt x="91" y="44"/>
                </a:lnTo>
                <a:lnTo>
                  <a:pt x="67" y="42"/>
                </a:lnTo>
                <a:lnTo>
                  <a:pt x="0" y="134"/>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213" name="Freeform 120"/>
          <p:cNvSpPr>
            <a:spLocks/>
          </p:cNvSpPr>
          <p:nvPr/>
        </p:nvSpPr>
        <p:spPr bwMode="auto">
          <a:xfrm rot="235738">
            <a:off x="3531254" y="4303059"/>
            <a:ext cx="641537" cy="511269"/>
          </a:xfrm>
          <a:custGeom>
            <a:avLst/>
            <a:gdLst>
              <a:gd name="T0" fmla="*/ 0 w 374"/>
              <a:gd name="T1" fmla="*/ 2147483646 h 268"/>
              <a:gd name="T2" fmla="*/ 0 w 374"/>
              <a:gd name="T3" fmla="*/ 2147483646 h 268"/>
              <a:gd name="T4" fmla="*/ 2147483646 w 374"/>
              <a:gd name="T5" fmla="*/ 2147483646 h 268"/>
              <a:gd name="T6" fmla="*/ 2147483646 w 374"/>
              <a:gd name="T7" fmla="*/ 2147483646 h 268"/>
              <a:gd name="T8" fmla="*/ 2147483646 w 374"/>
              <a:gd name="T9" fmla="*/ 0 h 268"/>
              <a:gd name="T10" fmla="*/ 2147483646 w 374"/>
              <a:gd name="T11" fmla="*/ 2147483646 h 268"/>
              <a:gd name="T12" fmla="*/ 2147483646 w 374"/>
              <a:gd name="T13" fmla="*/ 2147483646 h 268"/>
              <a:gd name="T14" fmla="*/ 2147483646 w 374"/>
              <a:gd name="T15" fmla="*/ 2147483646 h 268"/>
              <a:gd name="T16" fmla="*/ 2147483646 w 374"/>
              <a:gd name="T17" fmla="*/ 2147483646 h 268"/>
              <a:gd name="T18" fmla="*/ 2147483646 w 374"/>
              <a:gd name="T19" fmla="*/ 2147483646 h 268"/>
              <a:gd name="T20" fmla="*/ 2147483646 w 374"/>
              <a:gd name="T21" fmla="*/ 2147483646 h 268"/>
              <a:gd name="T22" fmla="*/ 2147483646 w 374"/>
              <a:gd name="T23" fmla="*/ 2147483646 h 268"/>
              <a:gd name="T24" fmla="*/ 2147483646 w 374"/>
              <a:gd name="T25" fmla="*/ 2147483646 h 268"/>
              <a:gd name="T26" fmla="*/ 2147483646 w 374"/>
              <a:gd name="T27" fmla="*/ 2147483646 h 268"/>
              <a:gd name="T28" fmla="*/ 2147483646 w 374"/>
              <a:gd name="T29" fmla="*/ 2147483646 h 268"/>
              <a:gd name="T30" fmla="*/ 2147483646 w 374"/>
              <a:gd name="T31" fmla="*/ 2147483646 h 268"/>
              <a:gd name="T32" fmla="*/ 0 w 374"/>
              <a:gd name="T33" fmla="*/ 2147483646 h 268"/>
              <a:gd name="T34" fmla="*/ 0 w 374"/>
              <a:gd name="T35" fmla="*/ 2147483646 h 2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4" h="268">
                <a:moveTo>
                  <a:pt x="0" y="189"/>
                </a:moveTo>
                <a:lnTo>
                  <a:pt x="0" y="189"/>
                </a:lnTo>
                <a:lnTo>
                  <a:pt x="9" y="161"/>
                </a:lnTo>
                <a:lnTo>
                  <a:pt x="132" y="12"/>
                </a:lnTo>
                <a:lnTo>
                  <a:pt x="279" y="0"/>
                </a:lnTo>
                <a:lnTo>
                  <a:pt x="273" y="11"/>
                </a:lnTo>
                <a:lnTo>
                  <a:pt x="295" y="28"/>
                </a:lnTo>
                <a:lnTo>
                  <a:pt x="373" y="51"/>
                </a:lnTo>
                <a:lnTo>
                  <a:pt x="288" y="132"/>
                </a:lnTo>
                <a:lnTo>
                  <a:pt x="231" y="151"/>
                </a:lnTo>
                <a:lnTo>
                  <a:pt x="87" y="267"/>
                </a:lnTo>
                <a:lnTo>
                  <a:pt x="101" y="241"/>
                </a:lnTo>
                <a:lnTo>
                  <a:pt x="65" y="239"/>
                </a:lnTo>
                <a:lnTo>
                  <a:pt x="63" y="210"/>
                </a:lnTo>
                <a:lnTo>
                  <a:pt x="29" y="222"/>
                </a:lnTo>
                <a:lnTo>
                  <a:pt x="17" y="213"/>
                </a:lnTo>
                <a:lnTo>
                  <a:pt x="0" y="189"/>
                </a:lnTo>
              </a:path>
            </a:pathLst>
          </a:custGeom>
          <a:solidFill>
            <a:srgbClr val="FFC000"/>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214" name="Freeform 121"/>
          <p:cNvSpPr>
            <a:spLocks/>
          </p:cNvSpPr>
          <p:nvPr/>
        </p:nvSpPr>
        <p:spPr bwMode="auto">
          <a:xfrm rot="235738">
            <a:off x="7681632" y="5241552"/>
            <a:ext cx="610721" cy="633132"/>
          </a:xfrm>
          <a:custGeom>
            <a:avLst/>
            <a:gdLst>
              <a:gd name="T0" fmla="*/ 0 w 355"/>
              <a:gd name="T1" fmla="*/ 2147483646 h 332"/>
              <a:gd name="T2" fmla="*/ 0 w 355"/>
              <a:gd name="T3" fmla="*/ 2147483646 h 332"/>
              <a:gd name="T4" fmla="*/ 2147483646 w 355"/>
              <a:gd name="T5" fmla="*/ 2147483646 h 332"/>
              <a:gd name="T6" fmla="*/ 2147483646 w 355"/>
              <a:gd name="T7" fmla="*/ 2147483646 h 332"/>
              <a:gd name="T8" fmla="*/ 2147483646 w 355"/>
              <a:gd name="T9" fmla="*/ 2147483646 h 332"/>
              <a:gd name="T10" fmla="*/ 2147483646 w 355"/>
              <a:gd name="T11" fmla="*/ 2147483646 h 332"/>
              <a:gd name="T12" fmla="*/ 2147483646 w 355"/>
              <a:gd name="T13" fmla="*/ 2147483646 h 332"/>
              <a:gd name="T14" fmla="*/ 2147483646 w 355"/>
              <a:gd name="T15" fmla="*/ 0 h 332"/>
              <a:gd name="T16" fmla="*/ 2147483646 w 355"/>
              <a:gd name="T17" fmla="*/ 2147483646 h 332"/>
              <a:gd name="T18" fmla="*/ 2147483646 w 355"/>
              <a:gd name="T19" fmla="*/ 2147483646 h 332"/>
              <a:gd name="T20" fmla="*/ 2147483646 w 355"/>
              <a:gd name="T21" fmla="*/ 2147483646 h 332"/>
              <a:gd name="T22" fmla="*/ 2147483646 w 355"/>
              <a:gd name="T23" fmla="*/ 2147483646 h 332"/>
              <a:gd name="T24" fmla="*/ 2147483646 w 355"/>
              <a:gd name="T25" fmla="*/ 2147483646 h 332"/>
              <a:gd name="T26" fmla="*/ 2147483646 w 355"/>
              <a:gd name="T27" fmla="*/ 2147483646 h 332"/>
              <a:gd name="T28" fmla="*/ 2147483646 w 355"/>
              <a:gd name="T29" fmla="*/ 2147483646 h 332"/>
              <a:gd name="T30" fmla="*/ 2147483646 w 355"/>
              <a:gd name="T31" fmla="*/ 2147483646 h 332"/>
              <a:gd name="T32" fmla="*/ 2147483646 w 355"/>
              <a:gd name="T33" fmla="*/ 2147483646 h 332"/>
              <a:gd name="T34" fmla="*/ 2147483646 w 355"/>
              <a:gd name="T35" fmla="*/ 2147483646 h 332"/>
              <a:gd name="T36" fmla="*/ 0 w 355"/>
              <a:gd name="T37" fmla="*/ 2147483646 h 332"/>
              <a:gd name="T38" fmla="*/ 0 w 355"/>
              <a:gd name="T39" fmla="*/ 2147483646 h 3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5" h="332">
                <a:moveTo>
                  <a:pt x="0" y="162"/>
                </a:moveTo>
                <a:lnTo>
                  <a:pt x="0" y="162"/>
                </a:lnTo>
                <a:lnTo>
                  <a:pt x="17" y="141"/>
                </a:lnTo>
                <a:lnTo>
                  <a:pt x="7" y="123"/>
                </a:lnTo>
                <a:lnTo>
                  <a:pt x="30" y="46"/>
                </a:lnTo>
                <a:lnTo>
                  <a:pt x="49" y="19"/>
                </a:lnTo>
                <a:lnTo>
                  <a:pt x="112" y="22"/>
                </a:lnTo>
                <a:lnTo>
                  <a:pt x="121" y="0"/>
                </a:lnTo>
                <a:lnTo>
                  <a:pt x="144" y="2"/>
                </a:lnTo>
                <a:lnTo>
                  <a:pt x="170" y="19"/>
                </a:lnTo>
                <a:lnTo>
                  <a:pt x="203" y="95"/>
                </a:lnTo>
                <a:lnTo>
                  <a:pt x="240" y="113"/>
                </a:lnTo>
                <a:lnTo>
                  <a:pt x="293" y="191"/>
                </a:lnTo>
                <a:lnTo>
                  <a:pt x="335" y="182"/>
                </a:lnTo>
                <a:lnTo>
                  <a:pt x="354" y="195"/>
                </a:lnTo>
                <a:lnTo>
                  <a:pt x="245" y="316"/>
                </a:lnTo>
                <a:lnTo>
                  <a:pt x="122" y="331"/>
                </a:lnTo>
                <a:lnTo>
                  <a:pt x="26" y="248"/>
                </a:lnTo>
                <a:lnTo>
                  <a:pt x="0" y="162"/>
                </a:lnTo>
              </a:path>
            </a:pathLst>
          </a:custGeom>
          <a:solidFill>
            <a:srgbClr val="92D050"/>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215" name="Freeform 123"/>
          <p:cNvSpPr>
            <a:spLocks/>
          </p:cNvSpPr>
          <p:nvPr/>
        </p:nvSpPr>
        <p:spPr bwMode="auto">
          <a:xfrm rot="235738">
            <a:off x="7006478" y="3288927"/>
            <a:ext cx="284350" cy="570100"/>
          </a:xfrm>
          <a:custGeom>
            <a:avLst/>
            <a:gdLst>
              <a:gd name="T0" fmla="*/ 0 w 165"/>
              <a:gd name="T1" fmla="*/ 2147483646 h 298"/>
              <a:gd name="T2" fmla="*/ 0 w 165"/>
              <a:gd name="T3" fmla="*/ 2147483646 h 298"/>
              <a:gd name="T4" fmla="*/ 0 w 165"/>
              <a:gd name="T5" fmla="*/ 2147483646 h 298"/>
              <a:gd name="T6" fmla="*/ 2147483646 w 165"/>
              <a:gd name="T7" fmla="*/ 0 h 298"/>
              <a:gd name="T8" fmla="*/ 2147483646 w 165"/>
              <a:gd name="T9" fmla="*/ 2147483646 h 298"/>
              <a:gd name="T10" fmla="*/ 2147483646 w 165"/>
              <a:gd name="T11" fmla="*/ 2147483646 h 298"/>
              <a:gd name="T12" fmla="*/ 2147483646 w 165"/>
              <a:gd name="T13" fmla="*/ 2147483646 h 298"/>
              <a:gd name="T14" fmla="*/ 2147483646 w 165"/>
              <a:gd name="T15" fmla="*/ 2147483646 h 298"/>
              <a:gd name="T16" fmla="*/ 2147483646 w 165"/>
              <a:gd name="T17" fmla="*/ 2147483646 h 298"/>
              <a:gd name="T18" fmla="*/ 2147483646 w 165"/>
              <a:gd name="T19" fmla="*/ 2147483646 h 298"/>
              <a:gd name="T20" fmla="*/ 2147483646 w 165"/>
              <a:gd name="T21" fmla="*/ 2147483646 h 298"/>
              <a:gd name="T22" fmla="*/ 2147483646 w 165"/>
              <a:gd name="T23" fmla="*/ 2147483646 h 298"/>
              <a:gd name="T24" fmla="*/ 2147483646 w 165"/>
              <a:gd name="T25" fmla="*/ 2147483646 h 298"/>
              <a:gd name="T26" fmla="*/ 2147483646 w 165"/>
              <a:gd name="T27" fmla="*/ 2147483646 h 298"/>
              <a:gd name="T28" fmla="*/ 2147483646 w 165"/>
              <a:gd name="T29" fmla="*/ 2147483646 h 298"/>
              <a:gd name="T30" fmla="*/ 2147483646 w 165"/>
              <a:gd name="T31" fmla="*/ 2147483646 h 298"/>
              <a:gd name="T32" fmla="*/ 2147483646 w 165"/>
              <a:gd name="T33" fmla="*/ 2147483646 h 298"/>
              <a:gd name="T34" fmla="*/ 0 w 165"/>
              <a:gd name="T35" fmla="*/ 2147483646 h 298"/>
              <a:gd name="T36" fmla="*/ 0 w 165"/>
              <a:gd name="T37" fmla="*/ 2147483646 h 2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5" h="298">
                <a:moveTo>
                  <a:pt x="0" y="86"/>
                </a:moveTo>
                <a:lnTo>
                  <a:pt x="0" y="86"/>
                </a:lnTo>
                <a:lnTo>
                  <a:pt x="0" y="56"/>
                </a:lnTo>
                <a:lnTo>
                  <a:pt x="94" y="0"/>
                </a:lnTo>
                <a:lnTo>
                  <a:pt x="100" y="26"/>
                </a:lnTo>
                <a:lnTo>
                  <a:pt x="153" y="24"/>
                </a:lnTo>
                <a:lnTo>
                  <a:pt x="164" y="66"/>
                </a:lnTo>
                <a:lnTo>
                  <a:pt x="153" y="152"/>
                </a:lnTo>
                <a:lnTo>
                  <a:pt x="136" y="278"/>
                </a:lnTo>
                <a:lnTo>
                  <a:pt x="100" y="297"/>
                </a:lnTo>
                <a:lnTo>
                  <a:pt x="83" y="244"/>
                </a:lnTo>
                <a:lnTo>
                  <a:pt x="76" y="254"/>
                </a:lnTo>
                <a:lnTo>
                  <a:pt x="51" y="234"/>
                </a:lnTo>
                <a:lnTo>
                  <a:pt x="61" y="216"/>
                </a:lnTo>
                <a:lnTo>
                  <a:pt x="54" y="192"/>
                </a:lnTo>
                <a:lnTo>
                  <a:pt x="34" y="161"/>
                </a:lnTo>
                <a:lnTo>
                  <a:pt x="31" y="96"/>
                </a:lnTo>
                <a:lnTo>
                  <a:pt x="0" y="86"/>
                </a:lnTo>
              </a:path>
            </a:pathLst>
          </a:custGeom>
          <a:solidFill>
            <a:schemeClr val="bg2"/>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216" name="Text Box 125"/>
          <p:cNvSpPr txBox="1">
            <a:spLocks noChangeArrowheads="1"/>
          </p:cNvSpPr>
          <p:nvPr/>
        </p:nvSpPr>
        <p:spPr bwMode="auto">
          <a:xfrm>
            <a:off x="7746066" y="2674004"/>
            <a:ext cx="369794" cy="75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265" b="1" dirty="0">
                <a:solidFill>
                  <a:schemeClr val="accent1"/>
                </a:solidFill>
                <a:latin typeface="+mj-lt"/>
              </a:rPr>
              <a:t>ROBERTSON</a:t>
            </a:r>
          </a:p>
        </p:txBody>
      </p:sp>
      <p:sp>
        <p:nvSpPr>
          <p:cNvPr id="4217" name="Text Box 129"/>
          <p:cNvSpPr txBox="1">
            <a:spLocks noChangeArrowheads="1"/>
          </p:cNvSpPr>
          <p:nvPr/>
        </p:nvSpPr>
        <p:spPr bwMode="auto">
          <a:xfrm>
            <a:off x="6453188" y="5076265"/>
            <a:ext cx="232522" cy="9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ADAIR</a:t>
            </a:r>
          </a:p>
        </p:txBody>
      </p:sp>
      <p:sp>
        <p:nvSpPr>
          <p:cNvPr id="4218" name="Text Box 130"/>
          <p:cNvSpPr txBox="1">
            <a:spLocks noChangeArrowheads="1"/>
          </p:cNvSpPr>
          <p:nvPr/>
        </p:nvSpPr>
        <p:spPr bwMode="auto">
          <a:xfrm>
            <a:off x="5446059" y="5644963"/>
            <a:ext cx="238125" cy="910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ALLEN</a:t>
            </a:r>
          </a:p>
        </p:txBody>
      </p:sp>
      <p:sp>
        <p:nvSpPr>
          <p:cNvPr id="4219" name="Text Box 131"/>
          <p:cNvSpPr txBox="1">
            <a:spLocks noChangeArrowheads="1"/>
          </p:cNvSpPr>
          <p:nvPr/>
        </p:nvSpPr>
        <p:spPr bwMode="auto">
          <a:xfrm>
            <a:off x="2124916" y="5226144"/>
            <a:ext cx="345981"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BALLARD</a:t>
            </a:r>
          </a:p>
        </p:txBody>
      </p:sp>
      <p:sp>
        <p:nvSpPr>
          <p:cNvPr id="4220" name="Text Box 132"/>
          <p:cNvSpPr txBox="1">
            <a:spLocks noChangeArrowheads="1"/>
          </p:cNvSpPr>
          <p:nvPr/>
        </p:nvSpPr>
        <p:spPr bwMode="auto">
          <a:xfrm>
            <a:off x="5689787" y="5277971"/>
            <a:ext cx="316566" cy="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BARREN</a:t>
            </a:r>
          </a:p>
        </p:txBody>
      </p:sp>
      <p:sp>
        <p:nvSpPr>
          <p:cNvPr id="4221" name="Text Box 133"/>
          <p:cNvSpPr txBox="1">
            <a:spLocks noChangeArrowheads="1"/>
          </p:cNvSpPr>
          <p:nvPr/>
        </p:nvSpPr>
        <p:spPr bwMode="auto">
          <a:xfrm>
            <a:off x="8232122" y="3239901"/>
            <a:ext cx="201706"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BATH</a:t>
            </a:r>
          </a:p>
        </p:txBody>
      </p:sp>
      <p:sp>
        <p:nvSpPr>
          <p:cNvPr id="4222" name="Text Box 134"/>
          <p:cNvSpPr txBox="1">
            <a:spLocks noChangeArrowheads="1"/>
          </p:cNvSpPr>
          <p:nvPr/>
        </p:nvSpPr>
        <p:spPr bwMode="auto">
          <a:xfrm>
            <a:off x="8419821" y="5562321"/>
            <a:ext cx="182096"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BELL</a:t>
            </a:r>
          </a:p>
        </p:txBody>
      </p:sp>
      <p:sp>
        <p:nvSpPr>
          <p:cNvPr id="4223" name="Text Box 135"/>
          <p:cNvSpPr txBox="1">
            <a:spLocks noChangeArrowheads="1"/>
          </p:cNvSpPr>
          <p:nvPr/>
        </p:nvSpPr>
        <p:spPr bwMode="auto">
          <a:xfrm>
            <a:off x="6988269" y="1962431"/>
            <a:ext cx="275944"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BOONE</a:t>
            </a:r>
          </a:p>
        </p:txBody>
      </p:sp>
      <p:sp>
        <p:nvSpPr>
          <p:cNvPr id="4224" name="Text Box 136"/>
          <p:cNvSpPr txBox="1">
            <a:spLocks noChangeArrowheads="1"/>
          </p:cNvSpPr>
          <p:nvPr/>
        </p:nvSpPr>
        <p:spPr bwMode="auto">
          <a:xfrm>
            <a:off x="7604593" y="3155857"/>
            <a:ext cx="383801"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BOURBON</a:t>
            </a:r>
          </a:p>
        </p:txBody>
      </p:sp>
      <p:sp>
        <p:nvSpPr>
          <p:cNvPr id="4225" name="Text Box 137"/>
          <p:cNvSpPr txBox="1">
            <a:spLocks noChangeArrowheads="1"/>
          </p:cNvSpPr>
          <p:nvPr/>
        </p:nvSpPr>
        <p:spPr bwMode="auto">
          <a:xfrm>
            <a:off x="9398934" y="2856100"/>
            <a:ext cx="214313" cy="95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BOYD</a:t>
            </a:r>
          </a:p>
        </p:txBody>
      </p:sp>
      <p:sp>
        <p:nvSpPr>
          <p:cNvPr id="4226" name="Text Box 138"/>
          <p:cNvSpPr txBox="1">
            <a:spLocks noChangeArrowheads="1"/>
          </p:cNvSpPr>
          <p:nvPr/>
        </p:nvSpPr>
        <p:spPr bwMode="auto">
          <a:xfrm>
            <a:off x="6921034" y="4176993"/>
            <a:ext cx="250731"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BOYLE</a:t>
            </a:r>
          </a:p>
        </p:txBody>
      </p:sp>
      <p:sp>
        <p:nvSpPr>
          <p:cNvPr id="4227" name="Text Box 139"/>
          <p:cNvSpPr txBox="1">
            <a:spLocks noChangeArrowheads="1"/>
          </p:cNvSpPr>
          <p:nvPr/>
        </p:nvSpPr>
        <p:spPr bwMode="auto">
          <a:xfrm>
            <a:off x="7723654" y="2361640"/>
            <a:ext cx="369794" cy="93850"/>
          </a:xfrm>
          <a:prstGeom prst="rect">
            <a:avLst/>
          </a:prstGeom>
          <a:solidFill>
            <a:srgbClr val="C43C3C"/>
          </a:solidFill>
          <a:ln>
            <a:noFill/>
          </a:ln>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BRACKEN</a:t>
            </a:r>
          </a:p>
        </p:txBody>
      </p:sp>
      <p:sp>
        <p:nvSpPr>
          <p:cNvPr id="4228" name="Text Box 140"/>
          <p:cNvSpPr txBox="1">
            <a:spLocks noChangeArrowheads="1"/>
          </p:cNvSpPr>
          <p:nvPr/>
        </p:nvSpPr>
        <p:spPr bwMode="auto">
          <a:xfrm>
            <a:off x="8635534" y="4214813"/>
            <a:ext cx="421621" cy="95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BREATHITT</a:t>
            </a:r>
          </a:p>
        </p:txBody>
      </p:sp>
      <p:sp>
        <p:nvSpPr>
          <p:cNvPr id="4229" name="Text Box 141"/>
          <p:cNvSpPr txBox="1">
            <a:spLocks noChangeArrowheads="1"/>
          </p:cNvSpPr>
          <p:nvPr/>
        </p:nvSpPr>
        <p:spPr bwMode="auto">
          <a:xfrm>
            <a:off x="5930713" y="3647515"/>
            <a:ext cx="303960" cy="9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BULLITT</a:t>
            </a:r>
          </a:p>
        </p:txBody>
      </p:sp>
      <p:sp>
        <p:nvSpPr>
          <p:cNvPr id="4230" name="Text Box 142"/>
          <p:cNvSpPr txBox="1">
            <a:spLocks noChangeArrowheads="1"/>
          </p:cNvSpPr>
          <p:nvPr/>
        </p:nvSpPr>
        <p:spPr bwMode="auto">
          <a:xfrm>
            <a:off x="4888566" y="4884365"/>
            <a:ext cx="301159" cy="910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BUTLER</a:t>
            </a:r>
          </a:p>
        </p:txBody>
      </p:sp>
      <p:sp>
        <p:nvSpPr>
          <p:cNvPr id="4231" name="Text Box 143"/>
          <p:cNvSpPr txBox="1">
            <a:spLocks noChangeArrowheads="1"/>
          </p:cNvSpPr>
          <p:nvPr/>
        </p:nvSpPr>
        <p:spPr bwMode="auto">
          <a:xfrm>
            <a:off x="2955552" y="5940519"/>
            <a:ext cx="423022" cy="9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CALLOWAY</a:t>
            </a:r>
          </a:p>
        </p:txBody>
      </p:sp>
      <p:sp>
        <p:nvSpPr>
          <p:cNvPr id="4232" name="Text Box 144"/>
          <p:cNvSpPr txBox="1">
            <a:spLocks noChangeArrowheads="1"/>
          </p:cNvSpPr>
          <p:nvPr/>
        </p:nvSpPr>
        <p:spPr bwMode="auto">
          <a:xfrm rot="4093141">
            <a:off x="7338453" y="1991846"/>
            <a:ext cx="416019" cy="910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CAMPBELL</a:t>
            </a:r>
          </a:p>
        </p:txBody>
      </p:sp>
      <p:sp>
        <p:nvSpPr>
          <p:cNvPr id="4233" name="Text Box 145"/>
          <p:cNvSpPr txBox="1">
            <a:spLocks noChangeArrowheads="1"/>
          </p:cNvSpPr>
          <p:nvPr/>
        </p:nvSpPr>
        <p:spPr bwMode="auto">
          <a:xfrm>
            <a:off x="2106706" y="5538508"/>
            <a:ext cx="366993"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Clr>
                <a:srgbClr val="104160"/>
              </a:buClr>
              <a:buSzPct val="90000"/>
              <a:buFont typeface="Monotype Sorts" pitchFamily="2" charset="2"/>
              <a:buNone/>
            </a:pPr>
            <a:r>
              <a:rPr lang="en-US" altLang="en-US" sz="353" b="1" dirty="0">
                <a:solidFill>
                  <a:schemeClr val="accent1"/>
                </a:solidFill>
                <a:latin typeface="+mj-lt"/>
              </a:rPr>
              <a:t>CARLISLE</a:t>
            </a:r>
          </a:p>
        </p:txBody>
      </p:sp>
      <p:sp>
        <p:nvSpPr>
          <p:cNvPr id="4234" name="Text Box 146"/>
          <p:cNvSpPr txBox="1">
            <a:spLocks noChangeArrowheads="1"/>
          </p:cNvSpPr>
          <p:nvPr/>
        </p:nvSpPr>
        <p:spPr bwMode="auto">
          <a:xfrm>
            <a:off x="6465795" y="2514321"/>
            <a:ext cx="357188" cy="9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Clr>
                <a:srgbClr val="104160"/>
              </a:buClr>
              <a:buSzPct val="90000"/>
              <a:buFont typeface="Monotype Sorts" pitchFamily="2" charset="2"/>
              <a:buNone/>
            </a:pPr>
            <a:r>
              <a:rPr lang="en-US" altLang="en-US" sz="353" b="1" dirty="0">
                <a:solidFill>
                  <a:schemeClr val="accent1"/>
                </a:solidFill>
                <a:latin typeface="+mj-lt"/>
              </a:rPr>
              <a:t>CARROLL</a:t>
            </a:r>
          </a:p>
        </p:txBody>
      </p:sp>
      <p:sp>
        <p:nvSpPr>
          <p:cNvPr id="4235" name="Text Box 147"/>
          <p:cNvSpPr txBox="1">
            <a:spLocks noChangeArrowheads="1"/>
          </p:cNvSpPr>
          <p:nvPr/>
        </p:nvSpPr>
        <p:spPr bwMode="auto">
          <a:xfrm>
            <a:off x="8973111" y="2889717"/>
            <a:ext cx="312364" cy="95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CARTER</a:t>
            </a:r>
          </a:p>
        </p:txBody>
      </p:sp>
      <p:sp>
        <p:nvSpPr>
          <p:cNvPr id="4236" name="Text Box 148"/>
          <p:cNvSpPr txBox="1">
            <a:spLocks noChangeArrowheads="1"/>
          </p:cNvSpPr>
          <p:nvPr/>
        </p:nvSpPr>
        <p:spPr bwMode="auto">
          <a:xfrm>
            <a:off x="6859401" y="4693864"/>
            <a:ext cx="256334"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CASEY</a:t>
            </a:r>
          </a:p>
        </p:txBody>
      </p:sp>
      <p:sp>
        <p:nvSpPr>
          <p:cNvPr id="4237" name="Text Box 149"/>
          <p:cNvSpPr txBox="1">
            <a:spLocks noChangeArrowheads="1"/>
          </p:cNvSpPr>
          <p:nvPr/>
        </p:nvSpPr>
        <p:spPr bwMode="auto">
          <a:xfrm>
            <a:off x="3874434" y="5450261"/>
            <a:ext cx="411816"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CHRISTIAN</a:t>
            </a:r>
          </a:p>
        </p:txBody>
      </p:sp>
      <p:sp>
        <p:nvSpPr>
          <p:cNvPr id="4238" name="Text Box 150"/>
          <p:cNvSpPr txBox="1">
            <a:spLocks noChangeArrowheads="1"/>
          </p:cNvSpPr>
          <p:nvPr/>
        </p:nvSpPr>
        <p:spPr bwMode="auto">
          <a:xfrm>
            <a:off x="7726456" y="3532655"/>
            <a:ext cx="253534" cy="910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CLARK</a:t>
            </a:r>
          </a:p>
        </p:txBody>
      </p:sp>
      <p:sp>
        <p:nvSpPr>
          <p:cNvPr id="4239" name="Text Box 151"/>
          <p:cNvSpPr txBox="1">
            <a:spLocks noChangeArrowheads="1"/>
          </p:cNvSpPr>
          <p:nvPr/>
        </p:nvSpPr>
        <p:spPr bwMode="auto">
          <a:xfrm>
            <a:off x="8304961" y="4821331"/>
            <a:ext cx="197503" cy="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CLAY</a:t>
            </a:r>
          </a:p>
        </p:txBody>
      </p:sp>
      <p:sp>
        <p:nvSpPr>
          <p:cNvPr id="4240" name="Text Box 152"/>
          <p:cNvSpPr txBox="1">
            <a:spLocks noChangeArrowheads="1"/>
          </p:cNvSpPr>
          <p:nvPr/>
        </p:nvSpPr>
        <p:spPr bwMode="auto">
          <a:xfrm>
            <a:off x="6608669" y="5681382"/>
            <a:ext cx="336176" cy="9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CLINTON</a:t>
            </a:r>
          </a:p>
        </p:txBody>
      </p:sp>
      <p:sp>
        <p:nvSpPr>
          <p:cNvPr id="4241" name="Text Box 153"/>
          <p:cNvSpPr txBox="1">
            <a:spLocks noChangeArrowheads="1"/>
          </p:cNvSpPr>
          <p:nvPr/>
        </p:nvSpPr>
        <p:spPr bwMode="auto">
          <a:xfrm>
            <a:off x="3116636" y="4740088"/>
            <a:ext cx="493059" cy="9244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CRITTENDEN</a:t>
            </a:r>
          </a:p>
        </p:txBody>
      </p:sp>
      <p:sp>
        <p:nvSpPr>
          <p:cNvPr id="4242" name="Text Box 154"/>
          <p:cNvSpPr txBox="1">
            <a:spLocks noChangeArrowheads="1"/>
          </p:cNvSpPr>
          <p:nvPr/>
        </p:nvSpPr>
        <p:spPr bwMode="auto">
          <a:xfrm>
            <a:off x="4347882" y="4101353"/>
            <a:ext cx="324971" cy="938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DAVIESS</a:t>
            </a:r>
          </a:p>
        </p:txBody>
      </p:sp>
      <p:sp>
        <p:nvSpPr>
          <p:cNvPr id="4243" name="Text Box 155"/>
          <p:cNvSpPr txBox="1">
            <a:spLocks noChangeArrowheads="1"/>
          </p:cNvSpPr>
          <p:nvPr/>
        </p:nvSpPr>
        <p:spPr bwMode="auto">
          <a:xfrm>
            <a:off x="8925486" y="3234298"/>
            <a:ext cx="306761"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ELLIOTT</a:t>
            </a:r>
          </a:p>
        </p:txBody>
      </p:sp>
      <p:sp>
        <p:nvSpPr>
          <p:cNvPr id="4244" name="Text Box 156"/>
          <p:cNvSpPr txBox="1">
            <a:spLocks noChangeArrowheads="1"/>
          </p:cNvSpPr>
          <p:nvPr/>
        </p:nvSpPr>
        <p:spPr bwMode="auto">
          <a:xfrm>
            <a:off x="7992595" y="3999100"/>
            <a:ext cx="253534" cy="93849"/>
          </a:xfrm>
          <a:prstGeom prst="rect">
            <a:avLst/>
          </a:prstGeom>
          <a:solidFill>
            <a:srgbClr val="C43C3C"/>
          </a:solidFill>
          <a:ln>
            <a:noFill/>
          </a:ln>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ESTILL</a:t>
            </a:r>
          </a:p>
        </p:txBody>
      </p:sp>
      <p:sp>
        <p:nvSpPr>
          <p:cNvPr id="4245" name="Text Box 157"/>
          <p:cNvSpPr txBox="1">
            <a:spLocks noChangeArrowheads="1"/>
          </p:cNvSpPr>
          <p:nvPr/>
        </p:nvSpPr>
        <p:spPr bwMode="auto">
          <a:xfrm>
            <a:off x="7325846" y="3464019"/>
            <a:ext cx="341779"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FAYETTE</a:t>
            </a:r>
          </a:p>
        </p:txBody>
      </p:sp>
      <p:sp>
        <p:nvSpPr>
          <p:cNvPr id="4246" name="Text Box 158"/>
          <p:cNvSpPr txBox="1">
            <a:spLocks noChangeArrowheads="1"/>
          </p:cNvSpPr>
          <p:nvPr/>
        </p:nvSpPr>
        <p:spPr bwMode="auto">
          <a:xfrm>
            <a:off x="8199905" y="2865905"/>
            <a:ext cx="336176" cy="910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FLEMING</a:t>
            </a:r>
          </a:p>
        </p:txBody>
      </p:sp>
      <p:sp>
        <p:nvSpPr>
          <p:cNvPr id="4247" name="Text Box 159"/>
          <p:cNvSpPr txBox="1">
            <a:spLocks noChangeArrowheads="1"/>
          </p:cNvSpPr>
          <p:nvPr/>
        </p:nvSpPr>
        <p:spPr bwMode="auto">
          <a:xfrm>
            <a:off x="9358313" y="4060732"/>
            <a:ext cx="253533"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FLOYD</a:t>
            </a:r>
          </a:p>
        </p:txBody>
      </p:sp>
      <p:sp>
        <p:nvSpPr>
          <p:cNvPr id="4248" name="Text Box 160"/>
          <p:cNvSpPr txBox="1">
            <a:spLocks noChangeArrowheads="1"/>
          </p:cNvSpPr>
          <p:nvPr/>
        </p:nvSpPr>
        <p:spPr bwMode="auto">
          <a:xfrm>
            <a:off x="2057680" y="6070787"/>
            <a:ext cx="306761" cy="9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FULTON</a:t>
            </a:r>
          </a:p>
        </p:txBody>
      </p:sp>
      <p:sp>
        <p:nvSpPr>
          <p:cNvPr id="4249" name="Text Box 161"/>
          <p:cNvSpPr txBox="1">
            <a:spLocks noChangeArrowheads="1"/>
          </p:cNvSpPr>
          <p:nvPr/>
        </p:nvSpPr>
        <p:spPr bwMode="auto">
          <a:xfrm>
            <a:off x="6720728" y="2319618"/>
            <a:ext cx="365592" cy="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Clr>
                <a:srgbClr val="104160"/>
              </a:buClr>
              <a:buSzPct val="90000"/>
              <a:buFont typeface="Monotype Sorts" pitchFamily="2" charset="2"/>
              <a:buNone/>
            </a:pPr>
            <a:r>
              <a:rPr lang="en-US" altLang="en-US" sz="353" b="1" dirty="0">
                <a:solidFill>
                  <a:schemeClr val="accent1"/>
                </a:solidFill>
                <a:latin typeface="+mj-lt"/>
              </a:rPr>
              <a:t>GALLATIN</a:t>
            </a:r>
          </a:p>
        </p:txBody>
      </p:sp>
      <p:sp>
        <p:nvSpPr>
          <p:cNvPr id="4250" name="Text Box 162"/>
          <p:cNvSpPr txBox="1">
            <a:spLocks noChangeArrowheads="1"/>
          </p:cNvSpPr>
          <p:nvPr/>
        </p:nvSpPr>
        <p:spPr bwMode="auto">
          <a:xfrm>
            <a:off x="7143750" y="2500314"/>
            <a:ext cx="264739" cy="910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GRANT</a:t>
            </a:r>
          </a:p>
        </p:txBody>
      </p:sp>
      <p:sp>
        <p:nvSpPr>
          <p:cNvPr id="4251" name="Text Box 163"/>
          <p:cNvSpPr txBox="1">
            <a:spLocks noChangeArrowheads="1"/>
          </p:cNvSpPr>
          <p:nvPr/>
        </p:nvSpPr>
        <p:spPr bwMode="auto">
          <a:xfrm>
            <a:off x="2563346" y="5778033"/>
            <a:ext cx="315166"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GRAVES</a:t>
            </a:r>
          </a:p>
        </p:txBody>
      </p:sp>
      <p:sp>
        <p:nvSpPr>
          <p:cNvPr id="4252" name="Text Box 164"/>
          <p:cNvSpPr txBox="1">
            <a:spLocks noChangeArrowheads="1"/>
          </p:cNvSpPr>
          <p:nvPr/>
        </p:nvSpPr>
        <p:spPr bwMode="auto">
          <a:xfrm>
            <a:off x="5184122" y="4507566"/>
            <a:ext cx="381000"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GRAYSON</a:t>
            </a:r>
          </a:p>
        </p:txBody>
      </p:sp>
      <p:sp>
        <p:nvSpPr>
          <p:cNvPr id="4253" name="Text Box 165"/>
          <p:cNvSpPr txBox="1">
            <a:spLocks noChangeArrowheads="1"/>
          </p:cNvSpPr>
          <p:nvPr/>
        </p:nvSpPr>
        <p:spPr bwMode="auto">
          <a:xfrm>
            <a:off x="6139424" y="4822732"/>
            <a:ext cx="270341" cy="95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GREEN</a:t>
            </a:r>
          </a:p>
        </p:txBody>
      </p:sp>
      <p:sp>
        <p:nvSpPr>
          <p:cNvPr id="4254" name="Text Box 166"/>
          <p:cNvSpPr txBox="1">
            <a:spLocks noChangeArrowheads="1"/>
          </p:cNvSpPr>
          <p:nvPr/>
        </p:nvSpPr>
        <p:spPr bwMode="auto">
          <a:xfrm>
            <a:off x="9041747" y="2552140"/>
            <a:ext cx="378199" cy="95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GREENUP</a:t>
            </a:r>
          </a:p>
        </p:txBody>
      </p:sp>
      <p:sp>
        <p:nvSpPr>
          <p:cNvPr id="4255" name="Text Box 167"/>
          <p:cNvSpPr txBox="1">
            <a:spLocks noChangeArrowheads="1"/>
          </p:cNvSpPr>
          <p:nvPr/>
        </p:nvSpPr>
        <p:spPr bwMode="auto">
          <a:xfrm>
            <a:off x="4598615" y="3838015"/>
            <a:ext cx="382400"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Clr>
                <a:srgbClr val="104160"/>
              </a:buClr>
              <a:buSzPct val="90000"/>
              <a:buFont typeface="Monotype Sorts" pitchFamily="2" charset="2"/>
              <a:buNone/>
            </a:pPr>
            <a:r>
              <a:rPr lang="en-US" altLang="en-US" sz="353" b="1" dirty="0">
                <a:solidFill>
                  <a:schemeClr val="accent1"/>
                </a:solidFill>
                <a:latin typeface="+mj-lt"/>
              </a:rPr>
              <a:t>HANCOCK</a:t>
            </a:r>
          </a:p>
        </p:txBody>
      </p:sp>
      <p:sp>
        <p:nvSpPr>
          <p:cNvPr id="4256" name="Text Box 168"/>
          <p:cNvSpPr txBox="1">
            <a:spLocks noChangeArrowheads="1"/>
          </p:cNvSpPr>
          <p:nvPr/>
        </p:nvSpPr>
        <p:spPr bwMode="auto">
          <a:xfrm>
            <a:off x="5615549" y="4083144"/>
            <a:ext cx="294154"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HARDIN</a:t>
            </a:r>
          </a:p>
        </p:txBody>
      </p:sp>
      <p:sp>
        <p:nvSpPr>
          <p:cNvPr id="4257" name="Text Box 169"/>
          <p:cNvSpPr txBox="1">
            <a:spLocks noChangeArrowheads="1"/>
          </p:cNvSpPr>
          <p:nvPr/>
        </p:nvSpPr>
        <p:spPr bwMode="auto">
          <a:xfrm>
            <a:off x="8828835" y="5308787"/>
            <a:ext cx="308162" cy="9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HARLAN</a:t>
            </a:r>
          </a:p>
        </p:txBody>
      </p:sp>
      <p:sp>
        <p:nvSpPr>
          <p:cNvPr id="4258" name="Text Box 170"/>
          <p:cNvSpPr txBox="1">
            <a:spLocks noChangeArrowheads="1"/>
          </p:cNvSpPr>
          <p:nvPr/>
        </p:nvSpPr>
        <p:spPr bwMode="auto">
          <a:xfrm>
            <a:off x="7422497" y="2801471"/>
            <a:ext cx="402011" cy="9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HARRISON</a:t>
            </a:r>
          </a:p>
        </p:txBody>
      </p:sp>
      <p:sp>
        <p:nvSpPr>
          <p:cNvPr id="4259" name="Text Box 171"/>
          <p:cNvSpPr txBox="1">
            <a:spLocks noChangeArrowheads="1"/>
          </p:cNvSpPr>
          <p:nvPr/>
        </p:nvSpPr>
        <p:spPr bwMode="auto">
          <a:xfrm>
            <a:off x="5785037" y="4751294"/>
            <a:ext cx="207309" cy="9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HART</a:t>
            </a:r>
          </a:p>
        </p:txBody>
      </p:sp>
      <p:sp>
        <p:nvSpPr>
          <p:cNvPr id="4260" name="Text Box 172"/>
          <p:cNvSpPr txBox="1">
            <a:spLocks noChangeArrowheads="1"/>
          </p:cNvSpPr>
          <p:nvPr/>
        </p:nvSpPr>
        <p:spPr bwMode="auto">
          <a:xfrm>
            <a:off x="3711948" y="4036919"/>
            <a:ext cx="487456" cy="910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HENDERSON</a:t>
            </a:r>
          </a:p>
        </p:txBody>
      </p:sp>
      <p:sp>
        <p:nvSpPr>
          <p:cNvPr id="4261" name="Text Box 173"/>
          <p:cNvSpPr txBox="1">
            <a:spLocks noChangeArrowheads="1"/>
          </p:cNvSpPr>
          <p:nvPr/>
        </p:nvSpPr>
        <p:spPr bwMode="auto">
          <a:xfrm>
            <a:off x="6554041" y="2878511"/>
            <a:ext cx="266140"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HENRY</a:t>
            </a:r>
          </a:p>
        </p:txBody>
      </p:sp>
      <p:sp>
        <p:nvSpPr>
          <p:cNvPr id="4262" name="Text Box 174"/>
          <p:cNvSpPr txBox="1">
            <a:spLocks noChangeArrowheads="1"/>
          </p:cNvSpPr>
          <p:nvPr/>
        </p:nvSpPr>
        <p:spPr bwMode="auto">
          <a:xfrm>
            <a:off x="2138923" y="5790640"/>
            <a:ext cx="352985" cy="9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Clr>
                <a:srgbClr val="104160"/>
              </a:buClr>
              <a:buSzPct val="90000"/>
              <a:buFont typeface="Monotype Sorts" pitchFamily="2" charset="2"/>
              <a:buNone/>
            </a:pPr>
            <a:r>
              <a:rPr lang="en-US" altLang="en-US" sz="353" b="1" dirty="0">
                <a:solidFill>
                  <a:schemeClr val="accent1"/>
                </a:solidFill>
                <a:latin typeface="+mj-lt"/>
              </a:rPr>
              <a:t>HICKMAN</a:t>
            </a:r>
          </a:p>
        </p:txBody>
      </p:sp>
      <p:sp>
        <p:nvSpPr>
          <p:cNvPr id="4263" name="Text Box 175"/>
          <p:cNvSpPr txBox="1">
            <a:spLocks noChangeArrowheads="1"/>
          </p:cNvSpPr>
          <p:nvPr/>
        </p:nvSpPr>
        <p:spPr bwMode="auto">
          <a:xfrm>
            <a:off x="3795993" y="4814328"/>
            <a:ext cx="341779" cy="93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HOPKINS</a:t>
            </a:r>
          </a:p>
        </p:txBody>
      </p:sp>
      <p:sp>
        <p:nvSpPr>
          <p:cNvPr id="4264" name="Text Box 176"/>
          <p:cNvSpPr txBox="1">
            <a:spLocks noChangeArrowheads="1"/>
          </p:cNvSpPr>
          <p:nvPr/>
        </p:nvSpPr>
        <p:spPr bwMode="auto">
          <a:xfrm>
            <a:off x="7891743" y="4438931"/>
            <a:ext cx="357188"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JACKSON</a:t>
            </a:r>
          </a:p>
        </p:txBody>
      </p:sp>
      <p:sp>
        <p:nvSpPr>
          <p:cNvPr id="4265" name="Text Box 177"/>
          <p:cNvSpPr txBox="1">
            <a:spLocks noChangeArrowheads="1"/>
          </p:cNvSpPr>
          <p:nvPr/>
        </p:nvSpPr>
        <p:spPr bwMode="auto">
          <a:xfrm>
            <a:off x="5920909" y="3293129"/>
            <a:ext cx="453838"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JEFFERSON</a:t>
            </a:r>
          </a:p>
        </p:txBody>
      </p:sp>
      <p:sp>
        <p:nvSpPr>
          <p:cNvPr id="4266" name="Text Box 178"/>
          <p:cNvSpPr txBox="1">
            <a:spLocks noChangeArrowheads="1"/>
          </p:cNvSpPr>
          <p:nvPr/>
        </p:nvSpPr>
        <p:spPr bwMode="auto">
          <a:xfrm>
            <a:off x="9197228" y="3655919"/>
            <a:ext cx="373997" cy="406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JOHNSON</a:t>
            </a:r>
          </a:p>
        </p:txBody>
      </p:sp>
      <p:sp>
        <p:nvSpPr>
          <p:cNvPr id="4267" name="Text Box 179"/>
          <p:cNvSpPr txBox="1">
            <a:spLocks noChangeArrowheads="1"/>
          </p:cNvSpPr>
          <p:nvPr/>
        </p:nvSpPr>
        <p:spPr bwMode="auto">
          <a:xfrm rot="4943775">
            <a:off x="7205382" y="2022662"/>
            <a:ext cx="326372" cy="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KENTON</a:t>
            </a:r>
          </a:p>
        </p:txBody>
      </p:sp>
      <p:sp>
        <p:nvSpPr>
          <p:cNvPr id="4268" name="Text Box 180"/>
          <p:cNvSpPr txBox="1">
            <a:spLocks noChangeArrowheads="1"/>
          </p:cNvSpPr>
          <p:nvPr/>
        </p:nvSpPr>
        <p:spPr bwMode="auto">
          <a:xfrm>
            <a:off x="9160809" y="4483754"/>
            <a:ext cx="257735" cy="8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KNOTT</a:t>
            </a:r>
          </a:p>
        </p:txBody>
      </p:sp>
      <p:sp>
        <p:nvSpPr>
          <p:cNvPr id="4269" name="Text Box 181"/>
          <p:cNvSpPr txBox="1">
            <a:spLocks noChangeArrowheads="1"/>
          </p:cNvSpPr>
          <p:nvPr/>
        </p:nvSpPr>
        <p:spPr bwMode="auto">
          <a:xfrm>
            <a:off x="8138273" y="5317191"/>
            <a:ext cx="215713" cy="9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KNOX</a:t>
            </a:r>
          </a:p>
        </p:txBody>
      </p:sp>
      <p:sp>
        <p:nvSpPr>
          <p:cNvPr id="4270" name="Text Box 182"/>
          <p:cNvSpPr txBox="1">
            <a:spLocks noChangeArrowheads="1"/>
          </p:cNvSpPr>
          <p:nvPr/>
        </p:nvSpPr>
        <p:spPr bwMode="auto">
          <a:xfrm>
            <a:off x="5953125" y="4342280"/>
            <a:ext cx="250732" cy="910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LARUE</a:t>
            </a:r>
          </a:p>
        </p:txBody>
      </p:sp>
      <p:sp>
        <p:nvSpPr>
          <p:cNvPr id="4271" name="Text Box 183"/>
          <p:cNvSpPr txBox="1">
            <a:spLocks noChangeArrowheads="1"/>
          </p:cNvSpPr>
          <p:nvPr/>
        </p:nvSpPr>
        <p:spPr bwMode="auto">
          <a:xfrm>
            <a:off x="7845519" y="4922184"/>
            <a:ext cx="295555" cy="9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LAUREL</a:t>
            </a:r>
          </a:p>
        </p:txBody>
      </p:sp>
      <p:sp>
        <p:nvSpPr>
          <p:cNvPr id="4272" name="Text Box 184"/>
          <p:cNvSpPr txBox="1">
            <a:spLocks noChangeArrowheads="1"/>
          </p:cNvSpPr>
          <p:nvPr/>
        </p:nvSpPr>
        <p:spPr bwMode="auto">
          <a:xfrm>
            <a:off x="9263063" y="3321144"/>
            <a:ext cx="431426" cy="95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LAWRENCE</a:t>
            </a:r>
          </a:p>
        </p:txBody>
      </p:sp>
      <p:sp>
        <p:nvSpPr>
          <p:cNvPr id="4273" name="Text Box 185"/>
          <p:cNvSpPr txBox="1">
            <a:spLocks noChangeArrowheads="1"/>
          </p:cNvSpPr>
          <p:nvPr/>
        </p:nvSpPr>
        <p:spPr bwMode="auto">
          <a:xfrm>
            <a:off x="8335777" y="4104155"/>
            <a:ext cx="141474" cy="91048"/>
          </a:xfrm>
          <a:prstGeom prst="rect">
            <a:avLst/>
          </a:prstGeom>
          <a:solidFill>
            <a:srgbClr val="C43C3C"/>
          </a:solidFill>
          <a:ln>
            <a:noFill/>
          </a:ln>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LEE</a:t>
            </a:r>
          </a:p>
        </p:txBody>
      </p:sp>
      <p:sp>
        <p:nvSpPr>
          <p:cNvPr id="4274" name="Text Box 186"/>
          <p:cNvSpPr txBox="1">
            <a:spLocks noChangeArrowheads="1"/>
          </p:cNvSpPr>
          <p:nvPr/>
        </p:nvSpPr>
        <p:spPr bwMode="auto">
          <a:xfrm>
            <a:off x="8692963" y="4902574"/>
            <a:ext cx="253534" cy="910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LESLIE</a:t>
            </a:r>
          </a:p>
        </p:txBody>
      </p:sp>
      <p:sp>
        <p:nvSpPr>
          <p:cNvPr id="4275" name="Text Box 187"/>
          <p:cNvSpPr txBox="1">
            <a:spLocks noChangeArrowheads="1"/>
          </p:cNvSpPr>
          <p:nvPr/>
        </p:nvSpPr>
        <p:spPr bwMode="auto">
          <a:xfrm>
            <a:off x="9212637" y="4821331"/>
            <a:ext cx="355787" cy="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LETCHER</a:t>
            </a:r>
          </a:p>
        </p:txBody>
      </p:sp>
      <p:sp>
        <p:nvSpPr>
          <p:cNvPr id="4276" name="Text Box 188"/>
          <p:cNvSpPr txBox="1">
            <a:spLocks noChangeArrowheads="1"/>
          </p:cNvSpPr>
          <p:nvPr/>
        </p:nvSpPr>
        <p:spPr bwMode="auto">
          <a:xfrm>
            <a:off x="8543085" y="2588559"/>
            <a:ext cx="236724" cy="9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LEWIS</a:t>
            </a:r>
          </a:p>
        </p:txBody>
      </p:sp>
      <p:sp>
        <p:nvSpPr>
          <p:cNvPr id="4277" name="Text Box 189"/>
          <p:cNvSpPr txBox="1">
            <a:spLocks noChangeArrowheads="1"/>
          </p:cNvSpPr>
          <p:nvPr/>
        </p:nvSpPr>
        <p:spPr bwMode="auto">
          <a:xfrm>
            <a:off x="7131144" y="4427725"/>
            <a:ext cx="329172" cy="896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LINCOLN</a:t>
            </a:r>
          </a:p>
        </p:txBody>
      </p:sp>
      <p:sp>
        <p:nvSpPr>
          <p:cNvPr id="4278" name="Text Box 190"/>
          <p:cNvSpPr txBox="1">
            <a:spLocks noChangeArrowheads="1"/>
          </p:cNvSpPr>
          <p:nvPr/>
        </p:nvSpPr>
        <p:spPr bwMode="auto">
          <a:xfrm>
            <a:off x="2906526" y="4986618"/>
            <a:ext cx="280147" cy="7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Clr>
                <a:srgbClr val="104160"/>
              </a:buClr>
              <a:buSzPct val="90000"/>
              <a:buFont typeface="Monotype Sorts" pitchFamily="2" charset="2"/>
              <a:buNone/>
            </a:pPr>
            <a:r>
              <a:rPr lang="en-US" altLang="en-US" sz="265" b="1" dirty="0">
                <a:solidFill>
                  <a:schemeClr val="accent1"/>
                </a:solidFill>
                <a:latin typeface="+mj-lt"/>
              </a:rPr>
              <a:t>LIVINGSTON</a:t>
            </a:r>
          </a:p>
        </p:txBody>
      </p:sp>
      <p:sp>
        <p:nvSpPr>
          <p:cNvPr id="4279" name="Text Box 191"/>
          <p:cNvSpPr txBox="1">
            <a:spLocks noChangeArrowheads="1"/>
          </p:cNvSpPr>
          <p:nvPr/>
        </p:nvSpPr>
        <p:spPr bwMode="auto">
          <a:xfrm>
            <a:off x="4637835" y="5541309"/>
            <a:ext cx="266140" cy="95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LOGAN</a:t>
            </a:r>
          </a:p>
        </p:txBody>
      </p:sp>
      <p:sp>
        <p:nvSpPr>
          <p:cNvPr id="4280" name="Text Box 192"/>
          <p:cNvSpPr txBox="1">
            <a:spLocks noChangeArrowheads="1"/>
          </p:cNvSpPr>
          <p:nvPr/>
        </p:nvSpPr>
        <p:spPr bwMode="auto">
          <a:xfrm>
            <a:off x="3286125" y="5279372"/>
            <a:ext cx="205909" cy="9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LYON</a:t>
            </a:r>
          </a:p>
        </p:txBody>
      </p:sp>
      <p:sp>
        <p:nvSpPr>
          <p:cNvPr id="4281" name="Text Box 193"/>
          <p:cNvSpPr txBox="1">
            <a:spLocks noChangeArrowheads="1"/>
          </p:cNvSpPr>
          <p:nvPr/>
        </p:nvSpPr>
        <p:spPr bwMode="auto">
          <a:xfrm>
            <a:off x="7302034" y="5598740"/>
            <a:ext cx="438430" cy="9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MCCREARY</a:t>
            </a:r>
          </a:p>
        </p:txBody>
      </p:sp>
      <p:sp>
        <p:nvSpPr>
          <p:cNvPr id="4282" name="Text Box 194"/>
          <p:cNvSpPr txBox="1">
            <a:spLocks noChangeArrowheads="1"/>
          </p:cNvSpPr>
          <p:nvPr/>
        </p:nvSpPr>
        <p:spPr bwMode="auto">
          <a:xfrm>
            <a:off x="4196604" y="4445934"/>
            <a:ext cx="317967" cy="9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MCLEAN</a:t>
            </a:r>
          </a:p>
        </p:txBody>
      </p:sp>
      <p:sp>
        <p:nvSpPr>
          <p:cNvPr id="4283" name="Text Box 195"/>
          <p:cNvSpPr txBox="1">
            <a:spLocks noChangeArrowheads="1"/>
          </p:cNvSpPr>
          <p:nvPr/>
        </p:nvSpPr>
        <p:spPr bwMode="auto">
          <a:xfrm>
            <a:off x="7547162" y="3929063"/>
            <a:ext cx="354386" cy="93849"/>
          </a:xfrm>
          <a:prstGeom prst="rect">
            <a:avLst/>
          </a:prstGeom>
          <a:solidFill>
            <a:srgbClr val="C43C3C"/>
          </a:solidFill>
          <a:ln>
            <a:noFill/>
          </a:ln>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MADISON</a:t>
            </a:r>
          </a:p>
        </p:txBody>
      </p:sp>
      <p:sp>
        <p:nvSpPr>
          <p:cNvPr id="4284" name="Text Box 196"/>
          <p:cNvSpPr txBox="1">
            <a:spLocks noChangeArrowheads="1"/>
          </p:cNvSpPr>
          <p:nvPr/>
        </p:nvSpPr>
        <p:spPr bwMode="auto">
          <a:xfrm>
            <a:off x="6425174" y="4322669"/>
            <a:ext cx="305360" cy="9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MARION</a:t>
            </a:r>
          </a:p>
        </p:txBody>
      </p:sp>
      <p:sp>
        <p:nvSpPr>
          <p:cNvPr id="4285" name="Text Box 197"/>
          <p:cNvSpPr txBox="1">
            <a:spLocks noChangeArrowheads="1"/>
          </p:cNvSpPr>
          <p:nvPr/>
        </p:nvSpPr>
        <p:spPr bwMode="auto">
          <a:xfrm>
            <a:off x="2889718" y="5539908"/>
            <a:ext cx="411816" cy="93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MARSHALL</a:t>
            </a:r>
          </a:p>
        </p:txBody>
      </p:sp>
      <p:sp>
        <p:nvSpPr>
          <p:cNvPr id="4286" name="Text Box 198"/>
          <p:cNvSpPr txBox="1">
            <a:spLocks noChangeArrowheads="1"/>
          </p:cNvSpPr>
          <p:nvPr/>
        </p:nvSpPr>
        <p:spPr bwMode="auto">
          <a:xfrm>
            <a:off x="9607644" y="3713350"/>
            <a:ext cx="292753" cy="9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MARTIN</a:t>
            </a:r>
          </a:p>
        </p:txBody>
      </p:sp>
      <p:sp>
        <p:nvSpPr>
          <p:cNvPr id="4287" name="Text Box 199"/>
          <p:cNvSpPr txBox="1">
            <a:spLocks noChangeArrowheads="1"/>
          </p:cNvSpPr>
          <p:nvPr/>
        </p:nvSpPr>
        <p:spPr bwMode="auto">
          <a:xfrm>
            <a:off x="8080842" y="2532530"/>
            <a:ext cx="278746" cy="9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MASON</a:t>
            </a:r>
          </a:p>
        </p:txBody>
      </p:sp>
      <p:sp>
        <p:nvSpPr>
          <p:cNvPr id="4288" name="Text Box 200"/>
          <p:cNvSpPr txBox="1">
            <a:spLocks noChangeArrowheads="1"/>
          </p:cNvSpPr>
          <p:nvPr/>
        </p:nvSpPr>
        <p:spPr bwMode="auto">
          <a:xfrm>
            <a:off x="5418044" y="3725956"/>
            <a:ext cx="271743" cy="9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MEADE</a:t>
            </a:r>
          </a:p>
        </p:txBody>
      </p:sp>
      <p:sp>
        <p:nvSpPr>
          <p:cNvPr id="4289" name="Text Box 201"/>
          <p:cNvSpPr txBox="1">
            <a:spLocks noChangeArrowheads="1"/>
          </p:cNvSpPr>
          <p:nvPr/>
        </p:nvSpPr>
        <p:spPr bwMode="auto">
          <a:xfrm>
            <a:off x="8314765" y="3581681"/>
            <a:ext cx="338978"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MENIFEE</a:t>
            </a:r>
          </a:p>
        </p:txBody>
      </p:sp>
      <p:sp>
        <p:nvSpPr>
          <p:cNvPr id="4290" name="Text Box 202"/>
          <p:cNvSpPr txBox="1">
            <a:spLocks noChangeArrowheads="1"/>
          </p:cNvSpPr>
          <p:nvPr/>
        </p:nvSpPr>
        <p:spPr bwMode="auto">
          <a:xfrm>
            <a:off x="6893019" y="3892644"/>
            <a:ext cx="330574"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MERCER</a:t>
            </a:r>
          </a:p>
        </p:txBody>
      </p:sp>
      <p:sp>
        <p:nvSpPr>
          <p:cNvPr id="4291" name="Text Box 203"/>
          <p:cNvSpPr txBox="1">
            <a:spLocks noChangeArrowheads="1"/>
          </p:cNvSpPr>
          <p:nvPr/>
        </p:nvSpPr>
        <p:spPr bwMode="auto">
          <a:xfrm>
            <a:off x="5941919" y="5679982"/>
            <a:ext cx="343181"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MONROE</a:t>
            </a:r>
          </a:p>
        </p:txBody>
      </p:sp>
      <p:sp>
        <p:nvSpPr>
          <p:cNvPr id="4292" name="Text Box 204"/>
          <p:cNvSpPr txBox="1">
            <a:spLocks noChangeArrowheads="1"/>
          </p:cNvSpPr>
          <p:nvPr/>
        </p:nvSpPr>
        <p:spPr bwMode="auto">
          <a:xfrm>
            <a:off x="8708372" y="3581681"/>
            <a:ext cx="343180"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MORGAN</a:t>
            </a:r>
          </a:p>
        </p:txBody>
      </p:sp>
      <p:sp>
        <p:nvSpPr>
          <p:cNvPr id="4293" name="Text Box 205"/>
          <p:cNvSpPr txBox="1">
            <a:spLocks noChangeArrowheads="1"/>
          </p:cNvSpPr>
          <p:nvPr/>
        </p:nvSpPr>
        <p:spPr bwMode="auto">
          <a:xfrm>
            <a:off x="6159033" y="3901048"/>
            <a:ext cx="312364"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NELSON</a:t>
            </a:r>
          </a:p>
        </p:txBody>
      </p:sp>
      <p:sp>
        <p:nvSpPr>
          <p:cNvPr id="4294" name="Text Box 206"/>
          <p:cNvSpPr txBox="1">
            <a:spLocks noChangeArrowheads="1"/>
          </p:cNvSpPr>
          <p:nvPr/>
        </p:nvSpPr>
        <p:spPr bwMode="auto">
          <a:xfrm>
            <a:off x="4678457" y="4511769"/>
            <a:ext cx="193301"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OHIO</a:t>
            </a:r>
          </a:p>
        </p:txBody>
      </p:sp>
      <p:sp>
        <p:nvSpPr>
          <p:cNvPr id="4295" name="Text Box 207"/>
          <p:cNvSpPr txBox="1">
            <a:spLocks noChangeArrowheads="1"/>
          </p:cNvSpPr>
          <p:nvPr/>
        </p:nvSpPr>
        <p:spPr bwMode="auto">
          <a:xfrm>
            <a:off x="6166037" y="2954151"/>
            <a:ext cx="326372"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OLDHAM</a:t>
            </a:r>
          </a:p>
        </p:txBody>
      </p:sp>
      <p:sp>
        <p:nvSpPr>
          <p:cNvPr id="4296" name="Text Box 208"/>
          <p:cNvSpPr txBox="1">
            <a:spLocks noChangeArrowheads="1"/>
          </p:cNvSpPr>
          <p:nvPr/>
        </p:nvSpPr>
        <p:spPr bwMode="auto">
          <a:xfrm>
            <a:off x="6923835" y="2700618"/>
            <a:ext cx="235324" cy="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OWEN</a:t>
            </a:r>
          </a:p>
        </p:txBody>
      </p:sp>
      <p:sp>
        <p:nvSpPr>
          <p:cNvPr id="4297" name="Text Box 209"/>
          <p:cNvSpPr txBox="1">
            <a:spLocks noChangeArrowheads="1"/>
          </p:cNvSpPr>
          <p:nvPr/>
        </p:nvSpPr>
        <p:spPr bwMode="auto">
          <a:xfrm>
            <a:off x="8268541" y="4388504"/>
            <a:ext cx="323569"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OWSLEY</a:t>
            </a:r>
          </a:p>
        </p:txBody>
      </p:sp>
      <p:sp>
        <p:nvSpPr>
          <p:cNvPr id="4298" name="Text Box 210"/>
          <p:cNvSpPr txBox="1">
            <a:spLocks noChangeArrowheads="1"/>
          </p:cNvSpPr>
          <p:nvPr/>
        </p:nvSpPr>
        <p:spPr bwMode="auto">
          <a:xfrm>
            <a:off x="8806423" y="4535581"/>
            <a:ext cx="261937"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PERRY</a:t>
            </a:r>
          </a:p>
        </p:txBody>
      </p:sp>
      <p:sp>
        <p:nvSpPr>
          <p:cNvPr id="4299" name="Text Box 211"/>
          <p:cNvSpPr txBox="1">
            <a:spLocks noChangeArrowheads="1"/>
          </p:cNvSpPr>
          <p:nvPr/>
        </p:nvSpPr>
        <p:spPr bwMode="auto">
          <a:xfrm>
            <a:off x="9869581" y="4202206"/>
            <a:ext cx="169489"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PIKE</a:t>
            </a:r>
          </a:p>
        </p:txBody>
      </p:sp>
      <p:sp>
        <p:nvSpPr>
          <p:cNvPr id="4300" name="Text Box 212"/>
          <p:cNvSpPr txBox="1">
            <a:spLocks noChangeArrowheads="1"/>
          </p:cNvSpPr>
          <p:nvPr/>
        </p:nvSpPr>
        <p:spPr bwMode="auto">
          <a:xfrm>
            <a:off x="8093449" y="3734361"/>
            <a:ext cx="316566" cy="92449"/>
          </a:xfrm>
          <a:prstGeom prst="rect">
            <a:avLst/>
          </a:prstGeom>
          <a:solidFill>
            <a:srgbClr val="C43C3C"/>
          </a:solidFill>
          <a:ln>
            <a:noFill/>
          </a:ln>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POWELL</a:t>
            </a:r>
          </a:p>
        </p:txBody>
      </p:sp>
      <p:sp>
        <p:nvSpPr>
          <p:cNvPr id="4301" name="Text Box 213"/>
          <p:cNvSpPr txBox="1">
            <a:spLocks noChangeArrowheads="1"/>
          </p:cNvSpPr>
          <p:nvPr/>
        </p:nvSpPr>
        <p:spPr bwMode="auto">
          <a:xfrm>
            <a:off x="7293629" y="4975412"/>
            <a:ext cx="317966" cy="9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PULASKI</a:t>
            </a:r>
          </a:p>
        </p:txBody>
      </p:sp>
      <p:sp>
        <p:nvSpPr>
          <p:cNvPr id="4302" name="Text Box 214"/>
          <p:cNvSpPr txBox="1">
            <a:spLocks noChangeArrowheads="1"/>
          </p:cNvSpPr>
          <p:nvPr/>
        </p:nvSpPr>
        <p:spPr bwMode="auto">
          <a:xfrm>
            <a:off x="8536081" y="3123640"/>
            <a:ext cx="295556"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ROWAN</a:t>
            </a:r>
          </a:p>
        </p:txBody>
      </p:sp>
      <p:sp>
        <p:nvSpPr>
          <p:cNvPr id="4303" name="Text Box 215"/>
          <p:cNvSpPr txBox="1">
            <a:spLocks noChangeArrowheads="1"/>
          </p:cNvSpPr>
          <p:nvPr/>
        </p:nvSpPr>
        <p:spPr bwMode="auto">
          <a:xfrm>
            <a:off x="6695515" y="5207934"/>
            <a:ext cx="345982" cy="9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RUSSELL</a:t>
            </a:r>
          </a:p>
        </p:txBody>
      </p:sp>
      <p:sp>
        <p:nvSpPr>
          <p:cNvPr id="4304" name="Text Box 216"/>
          <p:cNvSpPr txBox="1">
            <a:spLocks noChangeArrowheads="1"/>
          </p:cNvSpPr>
          <p:nvPr/>
        </p:nvSpPr>
        <p:spPr bwMode="auto">
          <a:xfrm>
            <a:off x="7203982" y="3056404"/>
            <a:ext cx="257735" cy="95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SCOTT</a:t>
            </a:r>
          </a:p>
        </p:txBody>
      </p:sp>
      <p:sp>
        <p:nvSpPr>
          <p:cNvPr id="4305" name="Text Box 217"/>
          <p:cNvSpPr txBox="1">
            <a:spLocks noChangeArrowheads="1"/>
          </p:cNvSpPr>
          <p:nvPr/>
        </p:nvSpPr>
        <p:spPr bwMode="auto">
          <a:xfrm>
            <a:off x="6485405" y="3231497"/>
            <a:ext cx="299757"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SHELBY</a:t>
            </a:r>
          </a:p>
        </p:txBody>
      </p:sp>
      <p:sp>
        <p:nvSpPr>
          <p:cNvPr id="4306" name="Text Box 218"/>
          <p:cNvSpPr txBox="1">
            <a:spLocks noChangeArrowheads="1"/>
          </p:cNvSpPr>
          <p:nvPr/>
        </p:nvSpPr>
        <p:spPr bwMode="auto">
          <a:xfrm>
            <a:off x="4943195" y="5710798"/>
            <a:ext cx="351584" cy="9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SIMPSON</a:t>
            </a:r>
          </a:p>
        </p:txBody>
      </p:sp>
      <p:sp>
        <p:nvSpPr>
          <p:cNvPr id="4307" name="Text Box 219"/>
          <p:cNvSpPr txBox="1">
            <a:spLocks noChangeArrowheads="1"/>
          </p:cNvSpPr>
          <p:nvPr/>
        </p:nvSpPr>
        <p:spPr bwMode="auto">
          <a:xfrm>
            <a:off x="6341129" y="3536857"/>
            <a:ext cx="366993" cy="9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SPENCER</a:t>
            </a:r>
          </a:p>
        </p:txBody>
      </p:sp>
      <p:sp>
        <p:nvSpPr>
          <p:cNvPr id="4308" name="Text Box 220"/>
          <p:cNvSpPr txBox="1">
            <a:spLocks noChangeArrowheads="1"/>
          </p:cNvSpPr>
          <p:nvPr/>
        </p:nvSpPr>
        <p:spPr bwMode="auto">
          <a:xfrm>
            <a:off x="6406963" y="4609820"/>
            <a:ext cx="303960" cy="9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TAYLOR</a:t>
            </a:r>
          </a:p>
        </p:txBody>
      </p:sp>
      <p:sp>
        <p:nvSpPr>
          <p:cNvPr id="4309" name="Text Box 221"/>
          <p:cNvSpPr txBox="1">
            <a:spLocks noChangeArrowheads="1"/>
          </p:cNvSpPr>
          <p:nvPr/>
        </p:nvSpPr>
        <p:spPr bwMode="auto">
          <a:xfrm>
            <a:off x="4312865" y="5560919"/>
            <a:ext cx="215713"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TODD</a:t>
            </a:r>
          </a:p>
        </p:txBody>
      </p:sp>
      <p:sp>
        <p:nvSpPr>
          <p:cNvPr id="4310" name="Text Box 222"/>
          <p:cNvSpPr txBox="1">
            <a:spLocks noChangeArrowheads="1"/>
          </p:cNvSpPr>
          <p:nvPr/>
        </p:nvSpPr>
        <p:spPr bwMode="auto">
          <a:xfrm>
            <a:off x="3459816" y="5639360"/>
            <a:ext cx="242328" cy="910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TRIGG</a:t>
            </a:r>
          </a:p>
        </p:txBody>
      </p:sp>
      <p:sp>
        <p:nvSpPr>
          <p:cNvPr id="4311" name="Text Box 223"/>
          <p:cNvSpPr txBox="1">
            <a:spLocks noChangeArrowheads="1"/>
          </p:cNvSpPr>
          <p:nvPr/>
        </p:nvSpPr>
        <p:spPr bwMode="auto">
          <a:xfrm>
            <a:off x="6261287" y="2688011"/>
            <a:ext cx="329173"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Clr>
                <a:srgbClr val="104160"/>
              </a:buClr>
              <a:buSzPct val="90000"/>
              <a:buFont typeface="Monotype Sorts" pitchFamily="2" charset="2"/>
              <a:buNone/>
            </a:pPr>
            <a:r>
              <a:rPr lang="en-US" altLang="en-US" sz="353" b="1" dirty="0">
                <a:solidFill>
                  <a:schemeClr val="accent1"/>
                </a:solidFill>
                <a:latin typeface="+mj-lt"/>
              </a:rPr>
              <a:t>TRIMBLE</a:t>
            </a:r>
          </a:p>
        </p:txBody>
      </p:sp>
      <p:sp>
        <p:nvSpPr>
          <p:cNvPr id="4312" name="Text Box 224"/>
          <p:cNvSpPr txBox="1">
            <a:spLocks noChangeArrowheads="1"/>
          </p:cNvSpPr>
          <p:nvPr/>
        </p:nvSpPr>
        <p:spPr bwMode="auto">
          <a:xfrm>
            <a:off x="3402387" y="4251232"/>
            <a:ext cx="246529" cy="9244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UNION</a:t>
            </a:r>
          </a:p>
        </p:txBody>
      </p:sp>
      <p:sp>
        <p:nvSpPr>
          <p:cNvPr id="4313" name="Text Box 225"/>
          <p:cNvSpPr txBox="1">
            <a:spLocks noChangeArrowheads="1"/>
          </p:cNvSpPr>
          <p:nvPr/>
        </p:nvSpPr>
        <p:spPr bwMode="auto">
          <a:xfrm>
            <a:off x="5135096" y="5258360"/>
            <a:ext cx="340379" cy="910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WARREN</a:t>
            </a:r>
          </a:p>
        </p:txBody>
      </p:sp>
      <p:sp>
        <p:nvSpPr>
          <p:cNvPr id="4314" name="Text Box 226"/>
          <p:cNvSpPr txBox="1">
            <a:spLocks noChangeArrowheads="1"/>
          </p:cNvSpPr>
          <p:nvPr/>
        </p:nvSpPr>
        <p:spPr bwMode="auto">
          <a:xfrm>
            <a:off x="6986868" y="5516096"/>
            <a:ext cx="278747"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WAYNE</a:t>
            </a:r>
          </a:p>
        </p:txBody>
      </p:sp>
      <p:sp>
        <p:nvSpPr>
          <p:cNvPr id="4315" name="Text Box 227"/>
          <p:cNvSpPr txBox="1">
            <a:spLocks noChangeArrowheads="1"/>
          </p:cNvSpPr>
          <p:nvPr/>
        </p:nvSpPr>
        <p:spPr bwMode="auto">
          <a:xfrm>
            <a:off x="3685336" y="4440331"/>
            <a:ext cx="376797" cy="92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WEBSTER</a:t>
            </a:r>
          </a:p>
        </p:txBody>
      </p:sp>
      <p:sp>
        <p:nvSpPr>
          <p:cNvPr id="4316" name="Text Box 228"/>
          <p:cNvSpPr txBox="1">
            <a:spLocks noChangeArrowheads="1"/>
          </p:cNvSpPr>
          <p:nvPr/>
        </p:nvSpPr>
        <p:spPr bwMode="auto">
          <a:xfrm>
            <a:off x="7760074" y="5539908"/>
            <a:ext cx="338978"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WHITLEY</a:t>
            </a:r>
          </a:p>
        </p:txBody>
      </p:sp>
      <p:sp>
        <p:nvSpPr>
          <p:cNvPr id="4317" name="Text Box 229"/>
          <p:cNvSpPr txBox="1">
            <a:spLocks noChangeArrowheads="1"/>
          </p:cNvSpPr>
          <p:nvPr/>
        </p:nvSpPr>
        <p:spPr bwMode="auto">
          <a:xfrm>
            <a:off x="8484255" y="3856225"/>
            <a:ext cx="270341"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WOLFE</a:t>
            </a:r>
          </a:p>
        </p:txBody>
      </p:sp>
      <p:sp>
        <p:nvSpPr>
          <p:cNvPr id="4318" name="Text Box 231"/>
          <p:cNvSpPr txBox="1">
            <a:spLocks noChangeArrowheads="1"/>
          </p:cNvSpPr>
          <p:nvPr/>
        </p:nvSpPr>
        <p:spPr bwMode="auto">
          <a:xfrm>
            <a:off x="2470898" y="5289177"/>
            <a:ext cx="424423" cy="854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McCRACKEN</a:t>
            </a:r>
          </a:p>
        </p:txBody>
      </p:sp>
      <p:sp>
        <p:nvSpPr>
          <p:cNvPr id="4319" name="Text Box 233"/>
          <p:cNvSpPr txBox="1">
            <a:spLocks noChangeArrowheads="1"/>
          </p:cNvSpPr>
          <p:nvPr/>
        </p:nvSpPr>
        <p:spPr bwMode="auto">
          <a:xfrm>
            <a:off x="5352210" y="4906776"/>
            <a:ext cx="309562" cy="938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EDMONSON</a:t>
            </a:r>
          </a:p>
        </p:txBody>
      </p:sp>
      <p:sp>
        <p:nvSpPr>
          <p:cNvPr id="4320" name="Text Box 236"/>
          <p:cNvSpPr txBox="1">
            <a:spLocks noChangeArrowheads="1"/>
          </p:cNvSpPr>
          <p:nvPr/>
        </p:nvSpPr>
        <p:spPr bwMode="auto">
          <a:xfrm>
            <a:off x="4255434" y="4950198"/>
            <a:ext cx="442632" cy="1064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MUHLENBERG</a:t>
            </a:r>
          </a:p>
        </p:txBody>
      </p:sp>
      <p:sp>
        <p:nvSpPr>
          <p:cNvPr id="4321" name="Text Box 240"/>
          <p:cNvSpPr txBox="1">
            <a:spLocks noChangeArrowheads="1"/>
          </p:cNvSpPr>
          <p:nvPr/>
        </p:nvSpPr>
        <p:spPr bwMode="auto">
          <a:xfrm>
            <a:off x="3457015" y="5062257"/>
            <a:ext cx="358588" cy="1078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CALDWELL</a:t>
            </a:r>
          </a:p>
        </p:txBody>
      </p:sp>
      <p:sp>
        <p:nvSpPr>
          <p:cNvPr id="4322" name="Text Box 242"/>
          <p:cNvSpPr txBox="1">
            <a:spLocks noChangeArrowheads="1"/>
          </p:cNvSpPr>
          <p:nvPr/>
        </p:nvSpPr>
        <p:spPr bwMode="auto">
          <a:xfrm>
            <a:off x="6290703" y="5555316"/>
            <a:ext cx="357187" cy="910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CUMBERLAND</a:t>
            </a:r>
          </a:p>
        </p:txBody>
      </p:sp>
      <p:sp>
        <p:nvSpPr>
          <p:cNvPr id="4323" name="Text Box 246"/>
          <p:cNvSpPr txBox="1">
            <a:spLocks noChangeArrowheads="1"/>
          </p:cNvSpPr>
          <p:nvPr/>
        </p:nvSpPr>
        <p:spPr bwMode="auto">
          <a:xfrm>
            <a:off x="7506541" y="4557993"/>
            <a:ext cx="385202" cy="9945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ROCKASTLE</a:t>
            </a:r>
          </a:p>
        </p:txBody>
      </p:sp>
      <p:sp>
        <p:nvSpPr>
          <p:cNvPr id="4324" name="Text Box 249"/>
          <p:cNvSpPr txBox="1">
            <a:spLocks noChangeArrowheads="1"/>
          </p:cNvSpPr>
          <p:nvPr/>
        </p:nvSpPr>
        <p:spPr bwMode="auto">
          <a:xfrm>
            <a:off x="8925486" y="3905250"/>
            <a:ext cx="312364" cy="74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MAGOFFIN</a:t>
            </a:r>
          </a:p>
        </p:txBody>
      </p:sp>
      <p:sp>
        <p:nvSpPr>
          <p:cNvPr id="4325" name="Text Box 251"/>
          <p:cNvSpPr txBox="1">
            <a:spLocks noChangeArrowheads="1"/>
          </p:cNvSpPr>
          <p:nvPr/>
        </p:nvSpPr>
        <p:spPr bwMode="auto">
          <a:xfrm>
            <a:off x="7940769" y="3472423"/>
            <a:ext cx="425824" cy="994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265" b="1" dirty="0">
                <a:solidFill>
                  <a:schemeClr val="accent1"/>
                </a:solidFill>
                <a:latin typeface="+mj-lt"/>
              </a:rPr>
              <a:t>MONTGOMERY</a:t>
            </a:r>
          </a:p>
        </p:txBody>
      </p:sp>
      <p:sp>
        <p:nvSpPr>
          <p:cNvPr id="4326" name="Text Box 255"/>
          <p:cNvSpPr txBox="1">
            <a:spLocks noChangeArrowheads="1"/>
          </p:cNvSpPr>
          <p:nvPr/>
        </p:nvSpPr>
        <p:spPr bwMode="auto">
          <a:xfrm>
            <a:off x="7224993" y="4099953"/>
            <a:ext cx="390806" cy="10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GARRARD</a:t>
            </a:r>
          </a:p>
        </p:txBody>
      </p:sp>
      <p:sp>
        <p:nvSpPr>
          <p:cNvPr id="4327" name="Text Box 259"/>
          <p:cNvSpPr txBox="1">
            <a:spLocks noChangeArrowheads="1"/>
          </p:cNvSpPr>
          <p:nvPr/>
        </p:nvSpPr>
        <p:spPr bwMode="auto">
          <a:xfrm>
            <a:off x="7230596" y="3751169"/>
            <a:ext cx="298357" cy="74239"/>
          </a:xfrm>
          <a:prstGeom prst="rect">
            <a:avLst/>
          </a:prstGeom>
          <a:solidFill>
            <a:srgbClr val="C43C3C"/>
          </a:solidFill>
          <a:ln>
            <a:noFill/>
          </a:ln>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JESSAMINE</a:t>
            </a:r>
          </a:p>
        </p:txBody>
      </p:sp>
      <p:sp>
        <p:nvSpPr>
          <p:cNvPr id="4328" name="Text Box 261"/>
          <p:cNvSpPr>
            <a:spLocks noChangeArrowheads="1"/>
          </p:cNvSpPr>
          <p:nvPr/>
        </p:nvSpPr>
        <p:spPr bwMode="auto">
          <a:xfrm>
            <a:off x="6439181" y="3756772"/>
            <a:ext cx="444033" cy="459441"/>
          </a:xfrm>
          <a:custGeom>
            <a:avLst/>
            <a:gdLst>
              <a:gd name="T0" fmla="*/ 337327 w 504079"/>
              <a:gd name="T1" fmla="*/ 0 h 520979"/>
              <a:gd name="T2" fmla="*/ 416166 w 504079"/>
              <a:gd name="T3" fmla="*/ 49231 h 520979"/>
              <a:gd name="T4" fmla="*/ 495722 w 504079"/>
              <a:gd name="T5" fmla="*/ 75790 h 520979"/>
              <a:gd name="T6" fmla="*/ 465345 w 504079"/>
              <a:gd name="T7" fmla="*/ 515827 h 520979"/>
              <a:gd name="T8" fmla="*/ 231166 w 504079"/>
              <a:gd name="T9" fmla="*/ 518195 h 520979"/>
              <a:gd name="T10" fmla="*/ 97686 w 504079"/>
              <a:gd name="T11" fmla="*/ 503986 h 520979"/>
              <a:gd name="T12" fmla="*/ 102371 w 504079"/>
              <a:gd name="T13" fmla="*/ 482669 h 520979"/>
              <a:gd name="T14" fmla="*/ 88253 w 504079"/>
              <a:gd name="T15" fmla="*/ 459772 h 520979"/>
              <a:gd name="T16" fmla="*/ 20410 w 504079"/>
              <a:gd name="T17" fmla="*/ 477932 h 520979"/>
              <a:gd name="T18" fmla="*/ 18068 w 504079"/>
              <a:gd name="T19" fmla="*/ 444773 h 520979"/>
              <a:gd name="T20" fmla="*/ 4014 w 504079"/>
              <a:gd name="T21" fmla="*/ 361873 h 520979"/>
              <a:gd name="T22" fmla="*/ 18066 w 504079"/>
              <a:gd name="T23" fmla="*/ 295554 h 520979"/>
              <a:gd name="T24" fmla="*/ 1673 w 504079"/>
              <a:gd name="T25" fmla="*/ 376085 h 520979"/>
              <a:gd name="T26" fmla="*/ 18068 w 504079"/>
              <a:gd name="T27" fmla="*/ 297924 h 520979"/>
              <a:gd name="T28" fmla="*/ 55534 w 504079"/>
              <a:gd name="T29" fmla="*/ 309766 h 520979"/>
              <a:gd name="T30" fmla="*/ 55536 w 504079"/>
              <a:gd name="T31" fmla="*/ 307398 h 520979"/>
              <a:gd name="T32" fmla="*/ 46168 w 504079"/>
              <a:gd name="T33" fmla="*/ 238711 h 520979"/>
              <a:gd name="T34" fmla="*/ 163257 w 504079"/>
              <a:gd name="T35" fmla="*/ 132127 h 520979"/>
              <a:gd name="T36" fmla="*/ 163254 w 504079"/>
              <a:gd name="T37" fmla="*/ 89494 h 520979"/>
              <a:gd name="T38" fmla="*/ 219459 w 504079"/>
              <a:gd name="T39" fmla="*/ 139231 h 520979"/>
              <a:gd name="T40" fmla="*/ 245996 w 504079"/>
              <a:gd name="T41" fmla="*/ 47645 h 520979"/>
              <a:gd name="T42" fmla="*/ 337327 w 504079"/>
              <a:gd name="T43" fmla="*/ 0 h 5209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4079"/>
              <a:gd name="T67" fmla="*/ 0 h 520979"/>
              <a:gd name="T68" fmla="*/ 504079 w 504079"/>
              <a:gd name="T69" fmla="*/ 520979 h 5209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4079" h="520979">
                <a:moveTo>
                  <a:pt x="343012" y="0"/>
                </a:moveTo>
                <a:cubicBezTo>
                  <a:pt x="368941" y="43485"/>
                  <a:pt x="371059" y="48869"/>
                  <a:pt x="423182" y="49492"/>
                </a:cubicBezTo>
                <a:lnTo>
                  <a:pt x="504079" y="76200"/>
                </a:lnTo>
                <a:cubicBezTo>
                  <a:pt x="499317" y="140891"/>
                  <a:pt x="479926" y="389700"/>
                  <a:pt x="473190" y="518598"/>
                </a:cubicBezTo>
                <a:cubicBezTo>
                  <a:pt x="390254" y="526053"/>
                  <a:pt x="283879" y="509073"/>
                  <a:pt x="235063" y="520979"/>
                </a:cubicBezTo>
                <a:cubicBezTo>
                  <a:pt x="158477" y="514146"/>
                  <a:pt x="141413" y="506957"/>
                  <a:pt x="99333" y="506692"/>
                </a:cubicBezTo>
                <a:cubicBezTo>
                  <a:pt x="75521" y="501136"/>
                  <a:pt x="105696" y="492670"/>
                  <a:pt x="104097" y="485262"/>
                </a:cubicBezTo>
                <a:cubicBezTo>
                  <a:pt x="102498" y="477854"/>
                  <a:pt x="101647" y="463432"/>
                  <a:pt x="89741" y="462241"/>
                </a:cubicBezTo>
                <a:cubicBezTo>
                  <a:pt x="79026" y="443191"/>
                  <a:pt x="46935" y="467534"/>
                  <a:pt x="20753" y="480498"/>
                </a:cubicBezTo>
                <a:cubicBezTo>
                  <a:pt x="8461" y="478382"/>
                  <a:pt x="21150" y="466608"/>
                  <a:pt x="18372" y="447161"/>
                </a:cubicBezTo>
                <a:cubicBezTo>
                  <a:pt x="15594" y="427714"/>
                  <a:pt x="3688" y="389217"/>
                  <a:pt x="4084" y="363817"/>
                </a:cubicBezTo>
                <a:cubicBezTo>
                  <a:pt x="3687" y="333258"/>
                  <a:pt x="21148" y="294761"/>
                  <a:pt x="18370" y="297142"/>
                </a:cubicBezTo>
                <a:cubicBezTo>
                  <a:pt x="8063" y="283913"/>
                  <a:pt x="-4647" y="375724"/>
                  <a:pt x="1703" y="378105"/>
                </a:cubicBezTo>
                <a:cubicBezTo>
                  <a:pt x="5275" y="391599"/>
                  <a:pt x="9244" y="310636"/>
                  <a:pt x="18372" y="299524"/>
                </a:cubicBezTo>
                <a:cubicBezTo>
                  <a:pt x="27500" y="288412"/>
                  <a:pt x="53692" y="322939"/>
                  <a:pt x="56470" y="311430"/>
                </a:cubicBezTo>
                <a:cubicBezTo>
                  <a:pt x="62026" y="296349"/>
                  <a:pt x="58059" y="320955"/>
                  <a:pt x="56472" y="309049"/>
                </a:cubicBezTo>
                <a:cubicBezTo>
                  <a:pt x="54885" y="297143"/>
                  <a:pt x="31071" y="270948"/>
                  <a:pt x="46946" y="239992"/>
                </a:cubicBezTo>
                <a:cubicBezTo>
                  <a:pt x="62821" y="209036"/>
                  <a:pt x="146166" y="157840"/>
                  <a:pt x="166009" y="132837"/>
                </a:cubicBezTo>
                <a:cubicBezTo>
                  <a:pt x="169183" y="88784"/>
                  <a:pt x="154100" y="87196"/>
                  <a:pt x="166006" y="89974"/>
                </a:cubicBezTo>
                <a:cubicBezTo>
                  <a:pt x="192994" y="66956"/>
                  <a:pt x="209930" y="148977"/>
                  <a:pt x="223159" y="139981"/>
                </a:cubicBezTo>
                <a:cubicBezTo>
                  <a:pt x="236388" y="130985"/>
                  <a:pt x="227786" y="64885"/>
                  <a:pt x="250143" y="47905"/>
                </a:cubicBezTo>
                <a:cubicBezTo>
                  <a:pt x="303324" y="40668"/>
                  <a:pt x="306500" y="33431"/>
                  <a:pt x="343012" y="0"/>
                </a:cubicBezTo>
                <a:close/>
              </a:path>
            </a:pathLst>
          </a:custGeom>
          <a:solidFill>
            <a:srgbClr val="47FFFF"/>
          </a:solidFill>
          <a:ln w="9525">
            <a:solidFill>
              <a:schemeClr val="tx1"/>
            </a:solidFill>
            <a:miter lim="800000"/>
            <a:headEnd/>
            <a:tailEnd/>
          </a:ln>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WASHINGTON</a:t>
            </a:r>
          </a:p>
        </p:txBody>
      </p:sp>
      <p:sp>
        <p:nvSpPr>
          <p:cNvPr id="4329" name="Text Box 265"/>
          <p:cNvSpPr txBox="1">
            <a:spLocks noChangeArrowheads="1"/>
          </p:cNvSpPr>
          <p:nvPr/>
        </p:nvSpPr>
        <p:spPr bwMode="auto">
          <a:xfrm>
            <a:off x="6761350" y="3564872"/>
            <a:ext cx="294154" cy="9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ANDERSON</a:t>
            </a:r>
          </a:p>
        </p:txBody>
      </p:sp>
      <p:sp>
        <p:nvSpPr>
          <p:cNvPr id="4330" name="Text Box 268"/>
          <p:cNvSpPr txBox="1">
            <a:spLocks noChangeArrowheads="1"/>
          </p:cNvSpPr>
          <p:nvPr/>
        </p:nvSpPr>
        <p:spPr bwMode="auto">
          <a:xfrm>
            <a:off x="6876210" y="3188074"/>
            <a:ext cx="285750" cy="9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FRANKLIN</a:t>
            </a:r>
          </a:p>
        </p:txBody>
      </p:sp>
      <p:sp>
        <p:nvSpPr>
          <p:cNvPr id="4331" name="Text Box 271"/>
          <p:cNvSpPr txBox="1">
            <a:spLocks noChangeArrowheads="1"/>
          </p:cNvSpPr>
          <p:nvPr/>
        </p:nvSpPr>
        <p:spPr bwMode="auto">
          <a:xfrm>
            <a:off x="5018835" y="3972485"/>
            <a:ext cx="474849" cy="102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BRECKINRIDGE</a:t>
            </a:r>
          </a:p>
        </p:txBody>
      </p:sp>
      <p:sp>
        <p:nvSpPr>
          <p:cNvPr id="4332" name="Text Box 275"/>
          <p:cNvSpPr txBox="1">
            <a:spLocks noChangeArrowheads="1"/>
          </p:cNvSpPr>
          <p:nvPr/>
        </p:nvSpPr>
        <p:spPr bwMode="auto">
          <a:xfrm>
            <a:off x="6091799" y="5273769"/>
            <a:ext cx="275944" cy="910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METCALFE</a:t>
            </a:r>
          </a:p>
        </p:txBody>
      </p:sp>
      <p:sp>
        <p:nvSpPr>
          <p:cNvPr id="4333" name="Text Box 277"/>
          <p:cNvSpPr txBox="1">
            <a:spLocks noChangeArrowheads="1"/>
          </p:cNvSpPr>
          <p:nvPr/>
        </p:nvSpPr>
        <p:spPr bwMode="auto">
          <a:xfrm>
            <a:off x="7405688" y="2378449"/>
            <a:ext cx="331974" cy="74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PENDELTON</a:t>
            </a:r>
          </a:p>
        </p:txBody>
      </p:sp>
      <p:sp>
        <p:nvSpPr>
          <p:cNvPr id="4334" name="Text Box 282"/>
          <p:cNvSpPr txBox="1">
            <a:spLocks noChangeArrowheads="1"/>
          </p:cNvSpPr>
          <p:nvPr/>
        </p:nvSpPr>
        <p:spPr bwMode="auto">
          <a:xfrm>
            <a:off x="7856725" y="2968159"/>
            <a:ext cx="296956" cy="7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55613">
              <a:spcBef>
                <a:spcPct val="20000"/>
              </a:spcBef>
              <a:buChar char="•"/>
              <a:defRPr sz="3200">
                <a:solidFill>
                  <a:schemeClr val="tx1"/>
                </a:solidFill>
                <a:latin typeface="Times New Roman" panose="02020603050405020304" pitchFamily="18" charset="0"/>
              </a:defRPr>
            </a:lvl1pPr>
            <a:lvl2pPr marL="742950" indent="-285750" defTabSz="455613">
              <a:spcBef>
                <a:spcPct val="20000"/>
              </a:spcBef>
              <a:buChar char="–"/>
              <a:defRPr sz="2800">
                <a:solidFill>
                  <a:schemeClr val="tx1"/>
                </a:solidFill>
                <a:latin typeface="Times New Roman" panose="02020603050405020304" pitchFamily="18" charset="0"/>
              </a:defRPr>
            </a:lvl2pPr>
            <a:lvl3pPr marL="1143000" indent="-228600" defTabSz="455613">
              <a:spcBef>
                <a:spcPct val="20000"/>
              </a:spcBef>
              <a:buChar char="•"/>
              <a:defRPr sz="2500">
                <a:solidFill>
                  <a:schemeClr val="tx1"/>
                </a:solidFill>
                <a:latin typeface="Times New Roman" panose="02020603050405020304" pitchFamily="18" charset="0"/>
              </a:defRPr>
            </a:lvl3pPr>
            <a:lvl4pPr marL="1600200" indent="-228600" defTabSz="455613">
              <a:spcBef>
                <a:spcPct val="20000"/>
              </a:spcBef>
              <a:buChar char="–"/>
              <a:defRPr sz="2000">
                <a:solidFill>
                  <a:schemeClr val="tx1"/>
                </a:solidFill>
                <a:latin typeface="Times New Roman" panose="02020603050405020304" pitchFamily="18" charset="0"/>
              </a:defRPr>
            </a:lvl4pPr>
            <a:lvl5pPr marL="2057400" indent="-228600" defTabSz="455613">
              <a:spcBef>
                <a:spcPct val="20000"/>
              </a:spcBef>
              <a:buChar char="»"/>
              <a:defRPr sz="2000">
                <a:solidFill>
                  <a:schemeClr val="tx1"/>
                </a:solidFill>
                <a:latin typeface="Times New Roman" panose="02020603050405020304" pitchFamily="18" charset="0"/>
              </a:defRPr>
            </a:lvl5pPr>
            <a:lvl6pPr marL="25146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5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
                <a:srgbClr val="104160"/>
              </a:buClr>
              <a:buSzPct val="90000"/>
              <a:buFont typeface="Monotype Sorts" pitchFamily="2" charset="2"/>
              <a:buNone/>
            </a:pPr>
            <a:r>
              <a:rPr lang="en-US" altLang="en-US" sz="353" b="1" dirty="0">
                <a:solidFill>
                  <a:schemeClr val="accent1"/>
                </a:solidFill>
                <a:latin typeface="+mj-lt"/>
              </a:rPr>
              <a:t>NICHOLAS</a:t>
            </a:r>
          </a:p>
        </p:txBody>
      </p:sp>
      <p:sp>
        <p:nvSpPr>
          <p:cNvPr id="4335" name="Freeform 297"/>
          <p:cNvSpPr>
            <a:spLocks/>
          </p:cNvSpPr>
          <p:nvPr/>
        </p:nvSpPr>
        <p:spPr bwMode="auto">
          <a:xfrm rot="235738">
            <a:off x="8386203" y="3727358"/>
            <a:ext cx="530878" cy="399209"/>
          </a:xfrm>
          <a:custGeom>
            <a:avLst/>
            <a:gdLst>
              <a:gd name="T0" fmla="*/ 0 w 309"/>
              <a:gd name="T1" fmla="*/ 2147483646 h 209"/>
              <a:gd name="T2" fmla="*/ 0 w 309"/>
              <a:gd name="T3" fmla="*/ 2147483646 h 209"/>
              <a:gd name="T4" fmla="*/ 2147483646 w 309"/>
              <a:gd name="T5" fmla="*/ 2147483646 h 209"/>
              <a:gd name="T6" fmla="*/ 2147483646 w 309"/>
              <a:gd name="T7" fmla="*/ 2147483646 h 209"/>
              <a:gd name="T8" fmla="*/ 2147483646 w 309"/>
              <a:gd name="T9" fmla="*/ 0 h 209"/>
              <a:gd name="T10" fmla="*/ 2147483646 w 309"/>
              <a:gd name="T11" fmla="*/ 2147483646 h 209"/>
              <a:gd name="T12" fmla="*/ 2147483646 w 309"/>
              <a:gd name="T13" fmla="*/ 2147483646 h 209"/>
              <a:gd name="T14" fmla="*/ 2147483646 w 309"/>
              <a:gd name="T15" fmla="*/ 2147483646 h 209"/>
              <a:gd name="T16" fmla="*/ 2147483646 w 309"/>
              <a:gd name="T17" fmla="*/ 2147483646 h 209"/>
              <a:gd name="T18" fmla="*/ 2147483646 w 309"/>
              <a:gd name="T19" fmla="*/ 2147483646 h 209"/>
              <a:gd name="T20" fmla="*/ 2147483646 w 309"/>
              <a:gd name="T21" fmla="*/ 2147483646 h 209"/>
              <a:gd name="T22" fmla="*/ 2147483646 w 309"/>
              <a:gd name="T23" fmla="*/ 2147483646 h 209"/>
              <a:gd name="T24" fmla="*/ 2147483646 w 309"/>
              <a:gd name="T25" fmla="*/ 2147483646 h 209"/>
              <a:gd name="T26" fmla="*/ 2147483646 w 309"/>
              <a:gd name="T27" fmla="*/ 2147483646 h 209"/>
              <a:gd name="T28" fmla="*/ 2147483646 w 309"/>
              <a:gd name="T29" fmla="*/ 2147483646 h 209"/>
              <a:gd name="T30" fmla="*/ 2147483646 w 309"/>
              <a:gd name="T31" fmla="*/ 2147483646 h 209"/>
              <a:gd name="T32" fmla="*/ 2147483646 w 309"/>
              <a:gd name="T33" fmla="*/ 2147483646 h 209"/>
              <a:gd name="T34" fmla="*/ 2147483646 w 309"/>
              <a:gd name="T35" fmla="*/ 2147483646 h 209"/>
              <a:gd name="T36" fmla="*/ 0 w 309"/>
              <a:gd name="T37" fmla="*/ 2147483646 h 209"/>
              <a:gd name="T38" fmla="*/ 0 w 309"/>
              <a:gd name="T39" fmla="*/ 2147483646 h 2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9" h="209">
                <a:moveTo>
                  <a:pt x="0" y="148"/>
                </a:moveTo>
                <a:lnTo>
                  <a:pt x="0" y="148"/>
                </a:lnTo>
                <a:lnTo>
                  <a:pt x="37" y="44"/>
                </a:lnTo>
                <a:lnTo>
                  <a:pt x="75" y="50"/>
                </a:lnTo>
                <a:lnTo>
                  <a:pt x="112" y="0"/>
                </a:lnTo>
                <a:lnTo>
                  <a:pt x="243" y="58"/>
                </a:lnTo>
                <a:lnTo>
                  <a:pt x="248" y="76"/>
                </a:lnTo>
                <a:lnTo>
                  <a:pt x="288" y="91"/>
                </a:lnTo>
                <a:lnTo>
                  <a:pt x="294" y="106"/>
                </a:lnTo>
                <a:lnTo>
                  <a:pt x="308" y="143"/>
                </a:lnTo>
                <a:lnTo>
                  <a:pt x="250" y="150"/>
                </a:lnTo>
                <a:lnTo>
                  <a:pt x="211" y="136"/>
                </a:lnTo>
                <a:lnTo>
                  <a:pt x="176" y="196"/>
                </a:lnTo>
                <a:lnTo>
                  <a:pt x="151" y="207"/>
                </a:lnTo>
                <a:lnTo>
                  <a:pt x="136" y="190"/>
                </a:lnTo>
                <a:lnTo>
                  <a:pt x="103" y="208"/>
                </a:lnTo>
                <a:lnTo>
                  <a:pt x="102" y="189"/>
                </a:lnTo>
                <a:lnTo>
                  <a:pt x="84" y="197"/>
                </a:lnTo>
                <a:lnTo>
                  <a:pt x="0" y="148"/>
                </a:lnTo>
              </a:path>
            </a:pathLst>
          </a:custGeom>
          <a:solidFill>
            <a:srgbClr val="C43C3C"/>
          </a:solidFill>
          <a:ln w="9525" cap="flat" cmpd="sng">
            <a:solidFill>
              <a:schemeClr val="tx1"/>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336" name="Freeform 345"/>
          <p:cNvSpPr>
            <a:spLocks/>
          </p:cNvSpPr>
          <p:nvPr/>
        </p:nvSpPr>
        <p:spPr bwMode="auto">
          <a:xfrm rot="250371">
            <a:off x="6013358" y="4986618"/>
            <a:ext cx="400610" cy="574301"/>
          </a:xfrm>
          <a:custGeom>
            <a:avLst/>
            <a:gdLst>
              <a:gd name="T0" fmla="*/ 0 w 230"/>
              <a:gd name="T1" fmla="*/ 2147483646 h 298"/>
              <a:gd name="T2" fmla="*/ 0 w 230"/>
              <a:gd name="T3" fmla="*/ 2147483646 h 298"/>
              <a:gd name="T4" fmla="*/ 2147483646 w 230"/>
              <a:gd name="T5" fmla="*/ 2147483646 h 298"/>
              <a:gd name="T6" fmla="*/ 2147483646 w 230"/>
              <a:gd name="T7" fmla="*/ 0 h 298"/>
              <a:gd name="T8" fmla="*/ 2147483646 w 230"/>
              <a:gd name="T9" fmla="*/ 2147483646 h 298"/>
              <a:gd name="T10" fmla="*/ 2147483646 w 230"/>
              <a:gd name="T11" fmla="*/ 2147483646 h 298"/>
              <a:gd name="T12" fmla="*/ 2147483646 w 230"/>
              <a:gd name="T13" fmla="*/ 2147483646 h 298"/>
              <a:gd name="T14" fmla="*/ 2147483646 w 230"/>
              <a:gd name="T15" fmla="*/ 2147483646 h 298"/>
              <a:gd name="T16" fmla="*/ 2147483646 w 230"/>
              <a:gd name="T17" fmla="*/ 2147483646 h 298"/>
              <a:gd name="T18" fmla="*/ 2147483646 w 230"/>
              <a:gd name="T19" fmla="*/ 2147483646 h 298"/>
              <a:gd name="T20" fmla="*/ 2147483646 w 230"/>
              <a:gd name="T21" fmla="*/ 2147483646 h 298"/>
              <a:gd name="T22" fmla="*/ 2147483646 w 230"/>
              <a:gd name="T23" fmla="*/ 2147483646 h 298"/>
              <a:gd name="T24" fmla="*/ 2147483646 w 230"/>
              <a:gd name="T25" fmla="*/ 2147483646 h 298"/>
              <a:gd name="T26" fmla="*/ 2147483646 w 230"/>
              <a:gd name="T27" fmla="*/ 2147483646 h 298"/>
              <a:gd name="T28" fmla="*/ 2147483646 w 230"/>
              <a:gd name="T29" fmla="*/ 2147483646 h 298"/>
              <a:gd name="T30" fmla="*/ 2147483646 w 230"/>
              <a:gd name="T31" fmla="*/ 2147483646 h 298"/>
              <a:gd name="T32" fmla="*/ 2147483646 w 230"/>
              <a:gd name="T33" fmla="*/ 2147483646 h 298"/>
              <a:gd name="T34" fmla="*/ 0 w 230"/>
              <a:gd name="T35" fmla="*/ 2147483646 h 298"/>
              <a:gd name="T36" fmla="*/ 0 w 230"/>
              <a:gd name="T37" fmla="*/ 2147483646 h 2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0" h="298">
                <a:moveTo>
                  <a:pt x="0" y="36"/>
                </a:moveTo>
                <a:lnTo>
                  <a:pt x="0" y="36"/>
                </a:lnTo>
                <a:lnTo>
                  <a:pt x="20" y="10"/>
                </a:lnTo>
                <a:lnTo>
                  <a:pt x="50" y="0"/>
                </a:lnTo>
                <a:lnTo>
                  <a:pt x="101" y="40"/>
                </a:lnTo>
                <a:lnTo>
                  <a:pt x="160" y="54"/>
                </a:lnTo>
                <a:lnTo>
                  <a:pt x="180" y="126"/>
                </a:lnTo>
                <a:lnTo>
                  <a:pt x="229" y="160"/>
                </a:lnTo>
                <a:lnTo>
                  <a:pt x="225" y="189"/>
                </a:lnTo>
                <a:lnTo>
                  <a:pt x="203" y="241"/>
                </a:lnTo>
                <a:lnTo>
                  <a:pt x="166" y="261"/>
                </a:lnTo>
                <a:lnTo>
                  <a:pt x="155" y="257"/>
                </a:lnTo>
                <a:lnTo>
                  <a:pt x="157" y="241"/>
                </a:lnTo>
                <a:lnTo>
                  <a:pt x="145" y="243"/>
                </a:lnTo>
                <a:lnTo>
                  <a:pt x="144" y="297"/>
                </a:lnTo>
                <a:lnTo>
                  <a:pt x="50" y="296"/>
                </a:lnTo>
                <a:lnTo>
                  <a:pt x="21" y="88"/>
                </a:lnTo>
                <a:lnTo>
                  <a:pt x="0" y="36"/>
                </a:lnTo>
              </a:path>
            </a:pathLst>
          </a:custGeom>
          <a:solidFill>
            <a:srgbClr val="47FFFF"/>
          </a:solidFill>
          <a:ln w="9525" cap="flat" cmpd="sng">
            <a:solidFill>
              <a:srgbClr val="000000"/>
            </a:solidFill>
            <a:prstDash val="solid"/>
            <a:round/>
            <a:headEnd type="none" w="med" len="med"/>
            <a:tailEnd type="none" w="med" len="med"/>
          </a:ln>
        </p:spPr>
        <p:txBody>
          <a:bodyPr/>
          <a:lstStyle/>
          <a:p>
            <a:endParaRPr lang="en-US" sz="1588" dirty="0">
              <a:solidFill>
                <a:schemeClr val="accent1"/>
              </a:solidFill>
              <a:latin typeface="+mj-lt"/>
            </a:endParaRPr>
          </a:p>
        </p:txBody>
      </p:sp>
      <p:sp>
        <p:nvSpPr>
          <p:cNvPr id="4340" name="Rectangle 25"/>
          <p:cNvSpPr>
            <a:spLocks noChangeArrowheads="1"/>
          </p:cNvSpPr>
          <p:nvPr/>
        </p:nvSpPr>
        <p:spPr bwMode="auto">
          <a:xfrm>
            <a:off x="1687273" y="1207435"/>
            <a:ext cx="1607657" cy="254934"/>
          </a:xfrm>
          <a:prstGeom prst="rect">
            <a:avLst/>
          </a:prstGeom>
          <a:solidFill>
            <a:srgbClr val="7030A0">
              <a:alpha val="49803"/>
            </a:srgbClr>
          </a:solidFill>
          <a:ln w="9525" algn="ctr">
            <a:solidFill>
              <a:srgbClr val="000000"/>
            </a:solidFill>
            <a:round/>
            <a:headEnd/>
            <a:tailEnd/>
          </a:ln>
        </p:spPr>
        <p:txBody>
          <a:bodyPr/>
          <a:lstStyle>
            <a:lvl1pPr defTabSz="1019175">
              <a:spcBef>
                <a:spcPct val="20000"/>
              </a:spcBef>
              <a:buChar char="•"/>
              <a:defRPr sz="3200">
                <a:solidFill>
                  <a:schemeClr val="tx1"/>
                </a:solidFill>
                <a:latin typeface="Times New Roman" panose="02020603050405020304" pitchFamily="18" charset="0"/>
              </a:defRPr>
            </a:lvl1pPr>
            <a:lvl2pPr marL="742950" indent="-285750" defTabSz="1019175">
              <a:spcBef>
                <a:spcPct val="20000"/>
              </a:spcBef>
              <a:buChar char="–"/>
              <a:defRPr sz="2800">
                <a:solidFill>
                  <a:schemeClr val="tx1"/>
                </a:solidFill>
                <a:latin typeface="Times New Roman" panose="02020603050405020304" pitchFamily="18" charset="0"/>
              </a:defRPr>
            </a:lvl2pPr>
            <a:lvl3pPr marL="1143000" indent="-228600" defTabSz="1019175">
              <a:spcBef>
                <a:spcPct val="20000"/>
              </a:spcBef>
              <a:buChar char="•"/>
              <a:defRPr sz="2500">
                <a:solidFill>
                  <a:schemeClr val="tx1"/>
                </a:solidFill>
                <a:latin typeface="Times New Roman" panose="02020603050405020304" pitchFamily="18" charset="0"/>
              </a:defRPr>
            </a:lvl3pPr>
            <a:lvl4pPr marL="1600200" indent="-228600" defTabSz="1019175">
              <a:spcBef>
                <a:spcPct val="20000"/>
              </a:spcBef>
              <a:buChar char="–"/>
              <a:defRPr sz="2000">
                <a:solidFill>
                  <a:schemeClr val="tx1"/>
                </a:solidFill>
                <a:latin typeface="Times New Roman" panose="02020603050405020304" pitchFamily="18" charset="0"/>
              </a:defRPr>
            </a:lvl4pPr>
            <a:lvl5pPr marL="2057400" indent="-228600" defTabSz="1019175">
              <a:spcBef>
                <a:spcPct val="20000"/>
              </a:spcBef>
              <a:buChar char="»"/>
              <a:defRPr sz="2000">
                <a:solidFill>
                  <a:schemeClr val="tx1"/>
                </a:solidFill>
                <a:latin typeface="Times New Roman" panose="02020603050405020304" pitchFamily="18" charset="0"/>
              </a:defRPr>
            </a:lvl5pPr>
            <a:lvl6pPr marL="25146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971" dirty="0">
              <a:solidFill>
                <a:schemeClr val="accent1"/>
              </a:solidFill>
              <a:latin typeface="+mj-lt"/>
            </a:endParaRPr>
          </a:p>
        </p:txBody>
      </p:sp>
      <p:sp>
        <p:nvSpPr>
          <p:cNvPr id="4341" name="Rectangle 26"/>
          <p:cNvSpPr>
            <a:spLocks noChangeArrowheads="1"/>
          </p:cNvSpPr>
          <p:nvPr/>
        </p:nvSpPr>
        <p:spPr bwMode="auto">
          <a:xfrm>
            <a:off x="1687273" y="1462974"/>
            <a:ext cx="1607657" cy="354386"/>
          </a:xfrm>
          <a:prstGeom prst="rect">
            <a:avLst/>
          </a:prstGeom>
          <a:solidFill>
            <a:schemeClr val="bg2">
              <a:alpha val="50195"/>
            </a:schemeClr>
          </a:solidFill>
          <a:ln w="9525" algn="ctr">
            <a:solidFill>
              <a:srgbClr val="000000"/>
            </a:solidFill>
            <a:round/>
            <a:headEnd/>
            <a:tailEnd/>
          </a:ln>
        </p:spPr>
        <p:txBody>
          <a:bodyPr/>
          <a:lstStyle>
            <a:lvl1pPr defTabSz="1019175">
              <a:spcBef>
                <a:spcPct val="20000"/>
              </a:spcBef>
              <a:buChar char="•"/>
              <a:defRPr sz="3200">
                <a:solidFill>
                  <a:schemeClr val="tx1"/>
                </a:solidFill>
                <a:latin typeface="Times New Roman" panose="02020603050405020304" pitchFamily="18" charset="0"/>
              </a:defRPr>
            </a:lvl1pPr>
            <a:lvl2pPr marL="742950" indent="-285750" defTabSz="1019175">
              <a:spcBef>
                <a:spcPct val="20000"/>
              </a:spcBef>
              <a:buChar char="–"/>
              <a:defRPr sz="2800">
                <a:solidFill>
                  <a:schemeClr val="tx1"/>
                </a:solidFill>
                <a:latin typeface="Times New Roman" panose="02020603050405020304" pitchFamily="18" charset="0"/>
              </a:defRPr>
            </a:lvl2pPr>
            <a:lvl3pPr marL="1143000" indent="-228600" defTabSz="1019175">
              <a:spcBef>
                <a:spcPct val="20000"/>
              </a:spcBef>
              <a:buChar char="•"/>
              <a:defRPr sz="2500">
                <a:solidFill>
                  <a:schemeClr val="tx1"/>
                </a:solidFill>
                <a:latin typeface="Times New Roman" panose="02020603050405020304" pitchFamily="18" charset="0"/>
              </a:defRPr>
            </a:lvl3pPr>
            <a:lvl4pPr marL="1600200" indent="-228600" defTabSz="1019175">
              <a:spcBef>
                <a:spcPct val="20000"/>
              </a:spcBef>
              <a:buChar char="–"/>
              <a:defRPr sz="2000">
                <a:solidFill>
                  <a:schemeClr val="tx1"/>
                </a:solidFill>
                <a:latin typeface="Times New Roman" panose="02020603050405020304" pitchFamily="18" charset="0"/>
              </a:defRPr>
            </a:lvl4pPr>
            <a:lvl5pPr marL="2057400" indent="-228600" defTabSz="1019175">
              <a:spcBef>
                <a:spcPct val="20000"/>
              </a:spcBef>
              <a:buChar char="»"/>
              <a:defRPr sz="2000">
                <a:solidFill>
                  <a:schemeClr val="tx1"/>
                </a:solidFill>
                <a:latin typeface="Times New Roman" panose="02020603050405020304" pitchFamily="18" charset="0"/>
              </a:defRPr>
            </a:lvl5pPr>
            <a:lvl6pPr marL="25146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971" dirty="0">
              <a:solidFill>
                <a:schemeClr val="accent1"/>
              </a:solidFill>
              <a:latin typeface="+mj-lt"/>
            </a:endParaRPr>
          </a:p>
        </p:txBody>
      </p:sp>
      <p:sp>
        <p:nvSpPr>
          <p:cNvPr id="4343" name="Rectangle 28"/>
          <p:cNvSpPr>
            <a:spLocks noChangeArrowheads="1"/>
          </p:cNvSpPr>
          <p:nvPr/>
        </p:nvSpPr>
        <p:spPr bwMode="auto">
          <a:xfrm>
            <a:off x="1687274" y="2140989"/>
            <a:ext cx="1607656" cy="330394"/>
          </a:xfrm>
          <a:prstGeom prst="rect">
            <a:avLst/>
          </a:prstGeom>
          <a:solidFill>
            <a:srgbClr val="8BCD43">
              <a:alpha val="49804"/>
            </a:srgbClr>
          </a:solidFill>
          <a:ln w="9525" algn="ctr">
            <a:solidFill>
              <a:srgbClr val="000000"/>
            </a:solidFill>
            <a:round/>
            <a:headEnd/>
            <a:tailEnd/>
          </a:ln>
        </p:spPr>
        <p:txBody>
          <a:bodyPr/>
          <a:lstStyle>
            <a:lvl1pPr defTabSz="1019175">
              <a:spcBef>
                <a:spcPct val="20000"/>
              </a:spcBef>
              <a:buChar char="•"/>
              <a:defRPr sz="3200">
                <a:solidFill>
                  <a:schemeClr val="tx1"/>
                </a:solidFill>
                <a:latin typeface="Times New Roman" panose="02020603050405020304" pitchFamily="18" charset="0"/>
              </a:defRPr>
            </a:lvl1pPr>
            <a:lvl2pPr marL="742950" indent="-285750" defTabSz="1019175">
              <a:spcBef>
                <a:spcPct val="20000"/>
              </a:spcBef>
              <a:buChar char="–"/>
              <a:defRPr sz="2800">
                <a:solidFill>
                  <a:schemeClr val="tx1"/>
                </a:solidFill>
                <a:latin typeface="Times New Roman" panose="02020603050405020304" pitchFamily="18" charset="0"/>
              </a:defRPr>
            </a:lvl2pPr>
            <a:lvl3pPr marL="1143000" indent="-228600" defTabSz="1019175">
              <a:spcBef>
                <a:spcPct val="20000"/>
              </a:spcBef>
              <a:buChar char="•"/>
              <a:defRPr sz="2500">
                <a:solidFill>
                  <a:schemeClr val="tx1"/>
                </a:solidFill>
                <a:latin typeface="Times New Roman" panose="02020603050405020304" pitchFamily="18" charset="0"/>
              </a:defRPr>
            </a:lvl3pPr>
            <a:lvl4pPr marL="1600200" indent="-228600" defTabSz="1019175">
              <a:spcBef>
                <a:spcPct val="20000"/>
              </a:spcBef>
              <a:buChar char="–"/>
              <a:defRPr sz="2000">
                <a:solidFill>
                  <a:schemeClr val="tx1"/>
                </a:solidFill>
                <a:latin typeface="Times New Roman" panose="02020603050405020304" pitchFamily="18" charset="0"/>
              </a:defRPr>
            </a:lvl4pPr>
            <a:lvl5pPr marL="2057400" indent="-228600" defTabSz="1019175">
              <a:spcBef>
                <a:spcPct val="20000"/>
              </a:spcBef>
              <a:buChar char="»"/>
              <a:defRPr sz="2000">
                <a:solidFill>
                  <a:schemeClr val="tx1"/>
                </a:solidFill>
                <a:latin typeface="Times New Roman" panose="02020603050405020304" pitchFamily="18" charset="0"/>
              </a:defRPr>
            </a:lvl5pPr>
            <a:lvl6pPr marL="25146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971" dirty="0">
              <a:solidFill>
                <a:schemeClr val="accent1"/>
              </a:solidFill>
              <a:latin typeface="+mj-lt"/>
            </a:endParaRPr>
          </a:p>
        </p:txBody>
      </p:sp>
      <p:sp>
        <p:nvSpPr>
          <p:cNvPr id="4344" name="Rectangle 29"/>
          <p:cNvSpPr>
            <a:spLocks noChangeArrowheads="1"/>
          </p:cNvSpPr>
          <p:nvPr/>
        </p:nvSpPr>
        <p:spPr bwMode="auto">
          <a:xfrm>
            <a:off x="1694474" y="2469459"/>
            <a:ext cx="1600455" cy="362791"/>
          </a:xfrm>
          <a:prstGeom prst="rect">
            <a:avLst/>
          </a:prstGeom>
          <a:solidFill>
            <a:srgbClr val="00B0F0">
              <a:alpha val="50195"/>
            </a:srgbClr>
          </a:solidFill>
          <a:ln w="9525" algn="ctr">
            <a:solidFill>
              <a:srgbClr val="000000"/>
            </a:solidFill>
            <a:round/>
            <a:headEnd/>
            <a:tailEnd/>
          </a:ln>
        </p:spPr>
        <p:txBody>
          <a:bodyPr/>
          <a:lstStyle>
            <a:lvl1pPr defTabSz="1019175">
              <a:spcBef>
                <a:spcPct val="20000"/>
              </a:spcBef>
              <a:buChar char="•"/>
              <a:defRPr sz="3200">
                <a:solidFill>
                  <a:schemeClr val="tx1"/>
                </a:solidFill>
                <a:latin typeface="Times New Roman" panose="02020603050405020304" pitchFamily="18" charset="0"/>
              </a:defRPr>
            </a:lvl1pPr>
            <a:lvl2pPr marL="742950" indent="-285750" defTabSz="1019175">
              <a:spcBef>
                <a:spcPct val="20000"/>
              </a:spcBef>
              <a:buChar char="–"/>
              <a:defRPr sz="2800">
                <a:solidFill>
                  <a:schemeClr val="tx1"/>
                </a:solidFill>
                <a:latin typeface="Times New Roman" panose="02020603050405020304" pitchFamily="18" charset="0"/>
              </a:defRPr>
            </a:lvl2pPr>
            <a:lvl3pPr marL="1143000" indent="-228600" defTabSz="1019175">
              <a:spcBef>
                <a:spcPct val="20000"/>
              </a:spcBef>
              <a:buChar char="•"/>
              <a:defRPr sz="2500">
                <a:solidFill>
                  <a:schemeClr val="tx1"/>
                </a:solidFill>
                <a:latin typeface="Times New Roman" panose="02020603050405020304" pitchFamily="18" charset="0"/>
              </a:defRPr>
            </a:lvl3pPr>
            <a:lvl4pPr marL="1600200" indent="-228600" defTabSz="1019175">
              <a:spcBef>
                <a:spcPct val="20000"/>
              </a:spcBef>
              <a:buChar char="–"/>
              <a:defRPr sz="2000">
                <a:solidFill>
                  <a:schemeClr val="tx1"/>
                </a:solidFill>
                <a:latin typeface="Times New Roman" panose="02020603050405020304" pitchFamily="18" charset="0"/>
              </a:defRPr>
            </a:lvl4pPr>
            <a:lvl5pPr marL="2057400" indent="-228600" defTabSz="1019175">
              <a:spcBef>
                <a:spcPct val="20000"/>
              </a:spcBef>
              <a:buChar char="»"/>
              <a:defRPr sz="2000">
                <a:solidFill>
                  <a:schemeClr val="tx1"/>
                </a:solidFill>
                <a:latin typeface="Times New Roman" panose="02020603050405020304" pitchFamily="18" charset="0"/>
              </a:defRPr>
            </a:lvl5pPr>
            <a:lvl6pPr marL="25146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971" dirty="0">
              <a:solidFill>
                <a:schemeClr val="accent1"/>
              </a:solidFill>
              <a:latin typeface="+mj-lt"/>
            </a:endParaRPr>
          </a:p>
        </p:txBody>
      </p:sp>
      <p:sp>
        <p:nvSpPr>
          <p:cNvPr id="4345" name="Rectangle 30"/>
          <p:cNvSpPr>
            <a:spLocks noChangeArrowheads="1"/>
          </p:cNvSpPr>
          <p:nvPr/>
        </p:nvSpPr>
        <p:spPr bwMode="auto">
          <a:xfrm>
            <a:off x="1694512" y="2831874"/>
            <a:ext cx="1600417" cy="315165"/>
          </a:xfrm>
          <a:prstGeom prst="rect">
            <a:avLst/>
          </a:prstGeom>
          <a:solidFill>
            <a:schemeClr val="tx2">
              <a:lumMod val="20000"/>
              <a:lumOff val="80000"/>
              <a:alpha val="50195"/>
            </a:schemeClr>
          </a:solidFill>
          <a:ln w="9525" algn="ctr">
            <a:solidFill>
              <a:srgbClr val="000000"/>
            </a:solidFill>
            <a:round/>
            <a:headEnd/>
            <a:tailEnd/>
          </a:ln>
        </p:spPr>
        <p:txBody>
          <a:bodyPr/>
          <a:lstStyle>
            <a:lvl1pPr defTabSz="1019175">
              <a:spcBef>
                <a:spcPct val="20000"/>
              </a:spcBef>
              <a:buChar char="•"/>
              <a:defRPr sz="3200">
                <a:solidFill>
                  <a:schemeClr val="tx1"/>
                </a:solidFill>
                <a:latin typeface="Times New Roman" panose="02020603050405020304" pitchFamily="18" charset="0"/>
              </a:defRPr>
            </a:lvl1pPr>
            <a:lvl2pPr marL="742950" indent="-285750" defTabSz="1019175">
              <a:spcBef>
                <a:spcPct val="20000"/>
              </a:spcBef>
              <a:buChar char="–"/>
              <a:defRPr sz="2800">
                <a:solidFill>
                  <a:schemeClr val="tx1"/>
                </a:solidFill>
                <a:latin typeface="Times New Roman" panose="02020603050405020304" pitchFamily="18" charset="0"/>
              </a:defRPr>
            </a:lvl2pPr>
            <a:lvl3pPr marL="1143000" indent="-228600" defTabSz="1019175">
              <a:spcBef>
                <a:spcPct val="20000"/>
              </a:spcBef>
              <a:buChar char="•"/>
              <a:defRPr sz="2500">
                <a:solidFill>
                  <a:schemeClr val="tx1"/>
                </a:solidFill>
                <a:latin typeface="Times New Roman" panose="02020603050405020304" pitchFamily="18" charset="0"/>
              </a:defRPr>
            </a:lvl3pPr>
            <a:lvl4pPr marL="1600200" indent="-228600" defTabSz="1019175">
              <a:spcBef>
                <a:spcPct val="20000"/>
              </a:spcBef>
              <a:buChar char="–"/>
              <a:defRPr sz="2000">
                <a:solidFill>
                  <a:schemeClr val="tx1"/>
                </a:solidFill>
                <a:latin typeface="Times New Roman" panose="02020603050405020304" pitchFamily="18" charset="0"/>
              </a:defRPr>
            </a:lvl4pPr>
            <a:lvl5pPr marL="2057400" indent="-228600" defTabSz="1019175">
              <a:spcBef>
                <a:spcPct val="20000"/>
              </a:spcBef>
              <a:buChar char="»"/>
              <a:defRPr sz="2000">
                <a:solidFill>
                  <a:schemeClr val="tx1"/>
                </a:solidFill>
                <a:latin typeface="Times New Roman" panose="02020603050405020304" pitchFamily="18" charset="0"/>
              </a:defRPr>
            </a:lvl5pPr>
            <a:lvl6pPr marL="25146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971" dirty="0">
              <a:solidFill>
                <a:schemeClr val="accent1"/>
              </a:solidFill>
              <a:latin typeface="+mj-lt"/>
            </a:endParaRPr>
          </a:p>
        </p:txBody>
      </p:sp>
      <p:sp>
        <p:nvSpPr>
          <p:cNvPr id="4346" name="Rectangle 2047"/>
          <p:cNvSpPr>
            <a:spLocks noChangeArrowheads="1"/>
          </p:cNvSpPr>
          <p:nvPr/>
        </p:nvSpPr>
        <p:spPr bwMode="auto">
          <a:xfrm>
            <a:off x="1691884" y="3147661"/>
            <a:ext cx="1609650" cy="322169"/>
          </a:xfrm>
          <a:prstGeom prst="rect">
            <a:avLst/>
          </a:prstGeom>
          <a:solidFill>
            <a:srgbClr val="FFC000">
              <a:alpha val="50195"/>
            </a:srgbClr>
          </a:solidFill>
          <a:ln w="9525" algn="ctr">
            <a:solidFill>
              <a:srgbClr val="000000"/>
            </a:solidFill>
            <a:round/>
            <a:headEnd/>
            <a:tailEnd/>
          </a:ln>
        </p:spPr>
        <p:txBody>
          <a:bodyPr/>
          <a:lstStyle>
            <a:lvl1pPr defTabSz="1019175">
              <a:spcBef>
                <a:spcPct val="20000"/>
              </a:spcBef>
              <a:buChar char="•"/>
              <a:defRPr sz="3200">
                <a:solidFill>
                  <a:schemeClr val="tx1"/>
                </a:solidFill>
                <a:latin typeface="Times New Roman" panose="02020603050405020304" pitchFamily="18" charset="0"/>
              </a:defRPr>
            </a:lvl1pPr>
            <a:lvl2pPr marL="742950" indent="-285750" defTabSz="1019175">
              <a:spcBef>
                <a:spcPct val="20000"/>
              </a:spcBef>
              <a:buChar char="–"/>
              <a:defRPr sz="2800">
                <a:solidFill>
                  <a:schemeClr val="tx1"/>
                </a:solidFill>
                <a:latin typeface="Times New Roman" panose="02020603050405020304" pitchFamily="18" charset="0"/>
              </a:defRPr>
            </a:lvl2pPr>
            <a:lvl3pPr marL="1143000" indent="-228600" defTabSz="1019175">
              <a:spcBef>
                <a:spcPct val="20000"/>
              </a:spcBef>
              <a:buChar char="•"/>
              <a:defRPr sz="2500">
                <a:solidFill>
                  <a:schemeClr val="tx1"/>
                </a:solidFill>
                <a:latin typeface="Times New Roman" panose="02020603050405020304" pitchFamily="18" charset="0"/>
              </a:defRPr>
            </a:lvl3pPr>
            <a:lvl4pPr marL="1600200" indent="-228600" defTabSz="1019175">
              <a:spcBef>
                <a:spcPct val="20000"/>
              </a:spcBef>
              <a:buChar char="–"/>
              <a:defRPr sz="2000">
                <a:solidFill>
                  <a:schemeClr val="tx1"/>
                </a:solidFill>
                <a:latin typeface="Times New Roman" panose="02020603050405020304" pitchFamily="18" charset="0"/>
              </a:defRPr>
            </a:lvl4pPr>
            <a:lvl5pPr marL="2057400" indent="-228600" defTabSz="1019175">
              <a:spcBef>
                <a:spcPct val="20000"/>
              </a:spcBef>
              <a:buChar char="»"/>
              <a:defRPr sz="2000">
                <a:solidFill>
                  <a:schemeClr val="tx1"/>
                </a:solidFill>
                <a:latin typeface="Times New Roman" panose="02020603050405020304" pitchFamily="18" charset="0"/>
              </a:defRPr>
            </a:lvl5pPr>
            <a:lvl6pPr marL="25146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91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971" dirty="0">
              <a:solidFill>
                <a:schemeClr val="accent1"/>
              </a:solidFill>
              <a:latin typeface="+mj-lt"/>
            </a:endParaRPr>
          </a:p>
        </p:txBody>
      </p:sp>
      <p:sp>
        <p:nvSpPr>
          <p:cNvPr id="3" name="TextBox 2"/>
          <p:cNvSpPr txBox="1"/>
          <p:nvPr/>
        </p:nvSpPr>
        <p:spPr>
          <a:xfrm>
            <a:off x="8354252" y="1352873"/>
            <a:ext cx="1176617" cy="369332"/>
          </a:xfrm>
          <a:prstGeom prst="rect">
            <a:avLst/>
          </a:prstGeom>
          <a:solidFill>
            <a:schemeClr val="bg1">
              <a:lumMod val="65000"/>
            </a:schemeClr>
          </a:solidFill>
          <a:ln>
            <a:solidFill>
              <a:schemeClr val="tx1"/>
            </a:solidFill>
          </a:ln>
        </p:spPr>
        <p:txBody>
          <a:bodyPr wrap="square" rtlCol="0">
            <a:spAutoFit/>
          </a:bodyPr>
          <a:lstStyle/>
          <a:p>
            <a:pPr algn="ctr"/>
            <a:r>
              <a:rPr lang="en-US" sz="900" b="1" dirty="0" smtClean="0">
                <a:solidFill>
                  <a:schemeClr val="accent1"/>
                </a:solidFill>
                <a:latin typeface="+mj-lt"/>
              </a:rPr>
              <a:t>Sarah G. Johnson</a:t>
            </a:r>
          </a:p>
          <a:p>
            <a:pPr algn="ctr"/>
            <a:r>
              <a:rPr lang="en-US" sz="900" b="1" dirty="0" smtClean="0">
                <a:solidFill>
                  <a:schemeClr val="accent1"/>
                </a:solidFill>
                <a:latin typeface="+mj-lt"/>
              </a:rPr>
              <a:t> Director</a:t>
            </a:r>
            <a:endParaRPr lang="en-US" sz="900" b="1" dirty="0">
              <a:solidFill>
                <a:schemeClr val="accent1"/>
              </a:solidFill>
              <a:latin typeface="+mj-lt"/>
            </a:endParaRPr>
          </a:p>
        </p:txBody>
      </p:sp>
      <p:sp>
        <p:nvSpPr>
          <p:cNvPr id="5" name="TextBox 4"/>
          <p:cNvSpPr txBox="1"/>
          <p:nvPr/>
        </p:nvSpPr>
        <p:spPr>
          <a:xfrm>
            <a:off x="10311043" y="1382049"/>
            <a:ext cx="1239442" cy="369332"/>
          </a:xfrm>
          <a:prstGeom prst="rect">
            <a:avLst/>
          </a:prstGeom>
          <a:solidFill>
            <a:schemeClr val="bg1">
              <a:lumMod val="75000"/>
            </a:schemeClr>
          </a:solidFill>
          <a:ln>
            <a:solidFill>
              <a:schemeClr val="tx1"/>
            </a:solidFill>
          </a:ln>
        </p:spPr>
        <p:txBody>
          <a:bodyPr wrap="none" rtlCol="0">
            <a:spAutoFit/>
          </a:bodyPr>
          <a:lstStyle/>
          <a:p>
            <a:r>
              <a:rPr lang="en-US" sz="900" b="1" dirty="0" smtClean="0">
                <a:solidFill>
                  <a:schemeClr val="accent1"/>
                </a:solidFill>
                <a:latin typeface="+mj-lt"/>
              </a:rPr>
              <a:t>Jeannie Waldridge</a:t>
            </a:r>
          </a:p>
          <a:p>
            <a:r>
              <a:rPr lang="en-US" sz="900" b="1" dirty="0" smtClean="0">
                <a:solidFill>
                  <a:schemeClr val="accent1"/>
                </a:solidFill>
                <a:latin typeface="+mj-lt"/>
              </a:rPr>
              <a:t> Assistant Director</a:t>
            </a:r>
            <a:endParaRPr lang="en-US" sz="900" b="1" dirty="0">
              <a:solidFill>
                <a:schemeClr val="accent1"/>
              </a:solidFill>
              <a:latin typeface="+mj-lt"/>
            </a:endParaRPr>
          </a:p>
        </p:txBody>
      </p:sp>
      <p:sp>
        <p:nvSpPr>
          <p:cNvPr id="7" name="TextBox 6"/>
          <p:cNvSpPr txBox="1"/>
          <p:nvPr/>
        </p:nvSpPr>
        <p:spPr>
          <a:xfrm>
            <a:off x="190936" y="2934158"/>
            <a:ext cx="1324219" cy="507831"/>
          </a:xfrm>
          <a:prstGeom prst="rect">
            <a:avLst/>
          </a:prstGeom>
          <a:solidFill>
            <a:schemeClr val="bg1">
              <a:lumMod val="75000"/>
            </a:schemeClr>
          </a:solidFill>
          <a:ln>
            <a:solidFill>
              <a:schemeClr val="tx1"/>
            </a:solidFill>
          </a:ln>
        </p:spPr>
        <p:txBody>
          <a:bodyPr wrap="square" rtlCol="0">
            <a:spAutoFit/>
          </a:bodyPr>
          <a:lstStyle/>
          <a:p>
            <a:pPr algn="ctr"/>
            <a:r>
              <a:rPr lang="en-US" sz="900" b="1" dirty="0" smtClean="0">
                <a:solidFill>
                  <a:schemeClr val="accent1"/>
                </a:solidFill>
                <a:latin typeface="+mj-lt"/>
              </a:rPr>
              <a:t>Ashley Short</a:t>
            </a:r>
          </a:p>
          <a:p>
            <a:pPr algn="ctr"/>
            <a:r>
              <a:rPr lang="en-US" sz="900" b="1" dirty="0" smtClean="0">
                <a:solidFill>
                  <a:schemeClr val="accent1"/>
                </a:solidFill>
                <a:latin typeface="+mj-lt"/>
              </a:rPr>
              <a:t>Executive Staff Advisor</a:t>
            </a:r>
            <a:endParaRPr lang="en-US" sz="900" b="1" dirty="0">
              <a:solidFill>
                <a:schemeClr val="accent1"/>
              </a:solidFill>
              <a:latin typeface="+mj-lt"/>
            </a:endParaRPr>
          </a:p>
        </p:txBody>
      </p:sp>
      <p:sp>
        <p:nvSpPr>
          <p:cNvPr id="9" name="TextBox 8"/>
          <p:cNvSpPr txBox="1"/>
          <p:nvPr/>
        </p:nvSpPr>
        <p:spPr>
          <a:xfrm>
            <a:off x="4883182" y="2594396"/>
            <a:ext cx="1124026" cy="507831"/>
          </a:xfrm>
          <a:prstGeom prst="rect">
            <a:avLst/>
          </a:prstGeom>
          <a:solidFill>
            <a:srgbClr val="AC75D5"/>
          </a:solidFill>
          <a:ln>
            <a:solidFill>
              <a:schemeClr val="tx1"/>
            </a:solidFill>
          </a:ln>
        </p:spPr>
        <p:txBody>
          <a:bodyPr wrap="none" rtlCol="0">
            <a:spAutoFit/>
          </a:bodyPr>
          <a:lstStyle/>
          <a:p>
            <a:r>
              <a:rPr lang="en-US" sz="900" b="1" dirty="0" smtClean="0">
                <a:solidFill>
                  <a:schemeClr val="accent1"/>
                </a:solidFill>
                <a:latin typeface="+mj-lt"/>
              </a:rPr>
              <a:t>Mylea McFelea</a:t>
            </a:r>
          </a:p>
          <a:p>
            <a:r>
              <a:rPr lang="en-US" sz="900" b="1" dirty="0" smtClean="0">
                <a:solidFill>
                  <a:schemeClr val="accent1"/>
                </a:solidFill>
                <a:latin typeface="+mj-lt"/>
              </a:rPr>
              <a:t>Louisville Region</a:t>
            </a:r>
          </a:p>
          <a:p>
            <a:r>
              <a:rPr lang="en-US" sz="900" b="1" dirty="0" smtClean="0">
                <a:solidFill>
                  <a:schemeClr val="accent1"/>
                </a:solidFill>
                <a:latin typeface="+mj-lt"/>
              </a:rPr>
              <a:t>Branch Manager</a:t>
            </a:r>
            <a:endParaRPr lang="en-US" sz="900" b="1" dirty="0">
              <a:solidFill>
                <a:schemeClr val="accent1"/>
              </a:solidFill>
              <a:latin typeface="+mj-lt"/>
            </a:endParaRPr>
          </a:p>
        </p:txBody>
      </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99434" y="113663"/>
            <a:ext cx="877823" cy="1097280"/>
          </a:xfrm>
          <a:prstGeom prst="rect">
            <a:avLst/>
          </a:prstGeom>
          <a:ln>
            <a:solidFill>
              <a:schemeClr val="tx1"/>
            </a:solidFill>
          </a:ln>
        </p:spPr>
      </p:pic>
      <p:sp>
        <p:nvSpPr>
          <p:cNvPr id="11" name="TextBox 10"/>
          <p:cNvSpPr txBox="1"/>
          <p:nvPr/>
        </p:nvSpPr>
        <p:spPr>
          <a:xfrm>
            <a:off x="6226932" y="1166301"/>
            <a:ext cx="1359744" cy="507831"/>
          </a:xfrm>
          <a:prstGeom prst="rect">
            <a:avLst/>
          </a:prstGeom>
          <a:solidFill>
            <a:schemeClr val="bg2"/>
          </a:solidFill>
          <a:ln>
            <a:solidFill>
              <a:schemeClr val="tx1"/>
            </a:solidFill>
          </a:ln>
        </p:spPr>
        <p:txBody>
          <a:bodyPr wrap="square" rtlCol="0">
            <a:spAutoFit/>
          </a:bodyPr>
          <a:lstStyle/>
          <a:p>
            <a:pPr algn="ctr"/>
            <a:r>
              <a:rPr lang="en-US" sz="900" b="1" dirty="0" smtClean="0">
                <a:solidFill>
                  <a:schemeClr val="accent1"/>
                </a:solidFill>
                <a:latin typeface="+mj-lt"/>
              </a:rPr>
              <a:t>Maryann Strickland</a:t>
            </a:r>
          </a:p>
          <a:p>
            <a:pPr algn="ctr"/>
            <a:r>
              <a:rPr lang="en-US" sz="900" b="1" dirty="0" smtClean="0">
                <a:solidFill>
                  <a:schemeClr val="accent1"/>
                </a:solidFill>
                <a:latin typeface="+mj-lt"/>
              </a:rPr>
              <a:t>North Central Region</a:t>
            </a:r>
          </a:p>
          <a:p>
            <a:pPr algn="ctr"/>
            <a:r>
              <a:rPr lang="en-US" sz="900" b="1" dirty="0" smtClean="0">
                <a:solidFill>
                  <a:schemeClr val="accent1"/>
                </a:solidFill>
                <a:latin typeface="+mj-lt"/>
              </a:rPr>
              <a:t>Branch Manager</a:t>
            </a:r>
          </a:p>
        </p:txBody>
      </p:sp>
      <p:sp>
        <p:nvSpPr>
          <p:cNvPr id="14" name="TextBox 13"/>
          <p:cNvSpPr txBox="1"/>
          <p:nvPr/>
        </p:nvSpPr>
        <p:spPr>
          <a:xfrm>
            <a:off x="10664839" y="4912109"/>
            <a:ext cx="1173512" cy="646331"/>
          </a:xfrm>
          <a:prstGeom prst="rect">
            <a:avLst/>
          </a:prstGeom>
          <a:solidFill>
            <a:srgbClr val="92D050"/>
          </a:solidFill>
          <a:ln>
            <a:solidFill>
              <a:schemeClr val="tx1"/>
            </a:solidFill>
          </a:ln>
        </p:spPr>
        <p:txBody>
          <a:bodyPr wrap="square" rtlCol="0">
            <a:spAutoFit/>
          </a:bodyPr>
          <a:lstStyle/>
          <a:p>
            <a:pPr algn="ctr"/>
            <a:r>
              <a:rPr lang="en-US" sz="900" b="1" dirty="0" smtClean="0">
                <a:solidFill>
                  <a:schemeClr val="accent1"/>
                </a:solidFill>
                <a:latin typeface="+mj-lt"/>
              </a:rPr>
              <a:t>Denise Thorpe</a:t>
            </a:r>
          </a:p>
          <a:p>
            <a:pPr algn="ctr"/>
            <a:r>
              <a:rPr lang="en-US" sz="900" b="1" dirty="0" smtClean="0">
                <a:solidFill>
                  <a:schemeClr val="accent1"/>
                </a:solidFill>
                <a:latin typeface="+mj-lt"/>
              </a:rPr>
              <a:t>Special Detailed</a:t>
            </a:r>
          </a:p>
          <a:p>
            <a:pPr algn="ctr"/>
            <a:r>
              <a:rPr lang="en-US" sz="900" b="1" dirty="0" smtClean="0">
                <a:solidFill>
                  <a:schemeClr val="accent1"/>
                </a:solidFill>
                <a:latin typeface="+mj-lt"/>
              </a:rPr>
              <a:t>South East Region</a:t>
            </a:r>
          </a:p>
          <a:p>
            <a:pPr algn="ctr"/>
            <a:r>
              <a:rPr lang="en-US" sz="900" b="1" dirty="0" smtClean="0">
                <a:solidFill>
                  <a:schemeClr val="accent1"/>
                </a:solidFill>
                <a:latin typeface="+mj-lt"/>
              </a:rPr>
              <a:t>Branch Manager</a:t>
            </a:r>
            <a:endParaRPr lang="en-US" sz="900" b="1" dirty="0">
              <a:solidFill>
                <a:schemeClr val="accent1"/>
              </a:solidFill>
              <a:latin typeface="+mj-lt"/>
            </a:endParaRPr>
          </a:p>
        </p:txBody>
      </p:sp>
      <p:pic>
        <p:nvPicPr>
          <p:cNvPr id="15" name="Picture 14"/>
          <p:cNvPicPr>
            <a:picLocks noChangeAspect="1"/>
          </p:cNvPicPr>
          <p:nvPr/>
        </p:nvPicPr>
        <p:blipFill rotWithShape="1">
          <a:blip r:embed="rId12" cstate="print">
            <a:extLst>
              <a:ext uri="{28A0092B-C50C-407E-A947-70E740481C1C}">
                <a14:useLocalDpi xmlns:a14="http://schemas.microsoft.com/office/drawing/2010/main" val="0"/>
              </a:ext>
            </a:extLst>
          </a:blip>
          <a:srcRect l="-106609" t="2394" r="124043" b="463"/>
          <a:stretch/>
        </p:blipFill>
        <p:spPr>
          <a:xfrm>
            <a:off x="3631485" y="195942"/>
            <a:ext cx="747655" cy="914400"/>
          </a:xfrm>
          <a:prstGeom prst="rect">
            <a:avLst/>
          </a:prstGeom>
        </p:spPr>
      </p:pic>
      <p:sp>
        <p:nvSpPr>
          <p:cNvPr id="17" name="TextBox 16"/>
          <p:cNvSpPr txBox="1"/>
          <p:nvPr/>
        </p:nvSpPr>
        <p:spPr>
          <a:xfrm>
            <a:off x="3459733" y="3161996"/>
            <a:ext cx="1213794" cy="507831"/>
          </a:xfrm>
          <a:prstGeom prst="rect">
            <a:avLst/>
          </a:prstGeom>
          <a:solidFill>
            <a:srgbClr val="FFC000"/>
          </a:solidFill>
          <a:ln>
            <a:solidFill>
              <a:schemeClr val="tx1"/>
            </a:solidFill>
          </a:ln>
        </p:spPr>
        <p:txBody>
          <a:bodyPr wrap="none" rtlCol="0">
            <a:spAutoFit/>
          </a:bodyPr>
          <a:lstStyle/>
          <a:p>
            <a:pPr algn="ctr"/>
            <a:r>
              <a:rPr lang="en-US" sz="900" b="1" dirty="0" smtClean="0">
                <a:solidFill>
                  <a:schemeClr val="accent1"/>
                </a:solidFill>
                <a:latin typeface="+mj-lt"/>
              </a:rPr>
              <a:t>Erin Kron-Chia</a:t>
            </a:r>
          </a:p>
          <a:p>
            <a:pPr algn="ctr"/>
            <a:r>
              <a:rPr lang="en-US" sz="900" b="1" dirty="0" smtClean="0">
                <a:solidFill>
                  <a:schemeClr val="accent1"/>
                </a:solidFill>
                <a:latin typeface="+mj-lt"/>
              </a:rPr>
              <a:t>North West Region</a:t>
            </a:r>
          </a:p>
          <a:p>
            <a:pPr algn="ctr"/>
            <a:r>
              <a:rPr lang="en-US" sz="900" b="1" dirty="0" smtClean="0">
                <a:solidFill>
                  <a:schemeClr val="accent1"/>
                </a:solidFill>
                <a:latin typeface="+mj-lt"/>
              </a:rPr>
              <a:t>Branch Manager</a:t>
            </a:r>
            <a:endParaRPr lang="en-US" sz="900" b="1" dirty="0">
              <a:solidFill>
                <a:schemeClr val="accent1"/>
              </a:solidFill>
              <a:latin typeface="+mj-lt"/>
            </a:endParaRPr>
          </a:p>
        </p:txBody>
      </p:sp>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6414" y="4109309"/>
            <a:ext cx="878851" cy="1097280"/>
          </a:xfrm>
          <a:prstGeom prst="rect">
            <a:avLst/>
          </a:prstGeom>
          <a:ln>
            <a:solidFill>
              <a:schemeClr val="tx1"/>
            </a:solidFill>
          </a:ln>
        </p:spPr>
      </p:pic>
      <p:sp>
        <p:nvSpPr>
          <p:cNvPr id="19" name="TextBox 18"/>
          <p:cNvSpPr txBox="1"/>
          <p:nvPr/>
        </p:nvSpPr>
        <p:spPr>
          <a:xfrm>
            <a:off x="472677" y="5207496"/>
            <a:ext cx="1221809" cy="507831"/>
          </a:xfrm>
          <a:prstGeom prst="rect">
            <a:avLst/>
          </a:prstGeom>
          <a:solidFill>
            <a:srgbClr val="5D9EFF"/>
          </a:solidFill>
          <a:ln>
            <a:solidFill>
              <a:schemeClr val="tx1"/>
            </a:solidFill>
          </a:ln>
        </p:spPr>
        <p:txBody>
          <a:bodyPr wrap="none" rtlCol="0">
            <a:spAutoFit/>
          </a:bodyPr>
          <a:lstStyle/>
          <a:p>
            <a:pPr algn="ctr"/>
            <a:r>
              <a:rPr lang="en-US" sz="900" b="1" dirty="0" smtClean="0">
                <a:solidFill>
                  <a:schemeClr val="accent1"/>
                </a:solidFill>
                <a:latin typeface="+mj-lt"/>
              </a:rPr>
              <a:t>Hillery Ohnemus </a:t>
            </a:r>
          </a:p>
          <a:p>
            <a:pPr algn="ctr"/>
            <a:r>
              <a:rPr lang="en-US" sz="900" b="1" dirty="0" smtClean="0">
                <a:solidFill>
                  <a:schemeClr val="accent1"/>
                </a:solidFill>
                <a:latin typeface="+mj-lt"/>
              </a:rPr>
              <a:t>South West Region</a:t>
            </a:r>
          </a:p>
          <a:p>
            <a:pPr algn="ctr"/>
            <a:r>
              <a:rPr lang="en-US" sz="900" b="1" dirty="0" smtClean="0">
                <a:solidFill>
                  <a:schemeClr val="accent1"/>
                </a:solidFill>
                <a:latin typeface="+mj-lt"/>
              </a:rPr>
              <a:t>Branch Manager</a:t>
            </a:r>
            <a:endParaRPr lang="en-US" sz="900" b="1" dirty="0">
              <a:solidFill>
                <a:schemeClr val="accent1"/>
              </a:solidFill>
              <a:latin typeface="+mj-lt"/>
            </a:endParaRPr>
          </a:p>
        </p:txBody>
      </p:sp>
      <p:sp>
        <p:nvSpPr>
          <p:cNvPr id="21" name="TextBox 20"/>
          <p:cNvSpPr txBox="1"/>
          <p:nvPr/>
        </p:nvSpPr>
        <p:spPr>
          <a:xfrm>
            <a:off x="9980747" y="3140198"/>
            <a:ext cx="1159292" cy="507831"/>
          </a:xfrm>
          <a:prstGeom prst="rect">
            <a:avLst/>
          </a:prstGeom>
          <a:solidFill>
            <a:srgbClr val="C43C3C"/>
          </a:solidFill>
          <a:ln>
            <a:solidFill>
              <a:schemeClr val="tx1"/>
            </a:solidFill>
          </a:ln>
        </p:spPr>
        <p:txBody>
          <a:bodyPr wrap="none" rtlCol="0">
            <a:spAutoFit/>
          </a:bodyPr>
          <a:lstStyle/>
          <a:p>
            <a:pPr algn="ctr"/>
            <a:r>
              <a:rPr lang="en-US" sz="900" b="1" dirty="0" smtClean="0">
                <a:solidFill>
                  <a:schemeClr val="accent1"/>
                </a:solidFill>
                <a:latin typeface="+mj-lt"/>
              </a:rPr>
              <a:t>Jay Volkert </a:t>
            </a:r>
          </a:p>
          <a:p>
            <a:pPr algn="ctr"/>
            <a:r>
              <a:rPr lang="en-US" sz="900" b="1" dirty="0" smtClean="0">
                <a:solidFill>
                  <a:schemeClr val="accent1"/>
                </a:solidFill>
                <a:latin typeface="+mj-lt"/>
              </a:rPr>
              <a:t>North East Region</a:t>
            </a:r>
          </a:p>
          <a:p>
            <a:pPr algn="ctr"/>
            <a:r>
              <a:rPr lang="en-US" sz="900" b="1" dirty="0" smtClean="0">
                <a:solidFill>
                  <a:schemeClr val="accent1"/>
                </a:solidFill>
                <a:latin typeface="+mj-lt"/>
              </a:rPr>
              <a:t>Branch Manager</a:t>
            </a:r>
            <a:endParaRPr lang="en-US" sz="900" b="1" dirty="0">
              <a:solidFill>
                <a:schemeClr val="accent1"/>
              </a:solidFill>
              <a:latin typeface="+mj-lt"/>
            </a:endParaRPr>
          </a:p>
        </p:txBody>
      </p:sp>
      <p:sp>
        <p:nvSpPr>
          <p:cNvPr id="23" name="TextBox 22"/>
          <p:cNvSpPr txBox="1"/>
          <p:nvPr/>
        </p:nvSpPr>
        <p:spPr>
          <a:xfrm>
            <a:off x="9345884" y="6216544"/>
            <a:ext cx="1367683" cy="507831"/>
          </a:xfrm>
          <a:prstGeom prst="rect">
            <a:avLst/>
          </a:prstGeom>
          <a:solidFill>
            <a:srgbClr val="47FFFF"/>
          </a:solidFill>
          <a:ln>
            <a:solidFill>
              <a:schemeClr val="tx1"/>
            </a:solidFill>
          </a:ln>
        </p:spPr>
        <p:txBody>
          <a:bodyPr wrap="none" rtlCol="0">
            <a:spAutoFit/>
          </a:bodyPr>
          <a:lstStyle/>
          <a:p>
            <a:pPr algn="ctr"/>
            <a:r>
              <a:rPr lang="en-US" sz="900" b="1" dirty="0" smtClean="0">
                <a:solidFill>
                  <a:schemeClr val="accent1"/>
                </a:solidFill>
                <a:latin typeface="+mj-lt"/>
              </a:rPr>
              <a:t>Veronica Hunt</a:t>
            </a:r>
          </a:p>
          <a:p>
            <a:pPr algn="ctr"/>
            <a:r>
              <a:rPr lang="en-US" sz="900" b="1" dirty="0" smtClean="0">
                <a:solidFill>
                  <a:schemeClr val="accent1"/>
                </a:solidFill>
                <a:latin typeface="+mj-lt"/>
              </a:rPr>
              <a:t>South Central Region</a:t>
            </a:r>
          </a:p>
          <a:p>
            <a:pPr algn="ctr"/>
            <a:r>
              <a:rPr lang="en-US" sz="900" b="1" dirty="0" smtClean="0">
                <a:solidFill>
                  <a:schemeClr val="accent1"/>
                </a:solidFill>
                <a:latin typeface="+mj-lt"/>
              </a:rPr>
              <a:t>Branch Manager</a:t>
            </a:r>
            <a:endParaRPr lang="en-US" sz="900" b="1" dirty="0">
              <a:solidFill>
                <a:schemeClr val="accent1"/>
              </a:solidFill>
              <a:latin typeface="+mj-lt"/>
            </a:endParaRPr>
          </a:p>
        </p:txBody>
      </p:sp>
      <p:sp>
        <p:nvSpPr>
          <p:cNvPr id="272" name="Rectangle 271"/>
          <p:cNvSpPr/>
          <p:nvPr/>
        </p:nvSpPr>
        <p:spPr>
          <a:xfrm>
            <a:off x="608677" y="142626"/>
            <a:ext cx="4603408" cy="954107"/>
          </a:xfrm>
          <a:prstGeom prst="rect">
            <a:avLst/>
          </a:prstGeom>
          <a:solidFill>
            <a:srgbClr val="CCD4E1"/>
          </a:solidFill>
          <a:ln>
            <a:solidFill>
              <a:schemeClr val="accent1"/>
            </a:solidFill>
          </a:ln>
          <a:scene3d>
            <a:camera prst="orthographicFront"/>
            <a:lightRig rig="threePt" dir="t"/>
          </a:scene3d>
          <a:sp3d>
            <a:bevelT w="139700" prst="cross"/>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u="sng" dirty="0" smtClean="0">
                <a:ln w="12700">
                  <a:noFill/>
                </a:ln>
                <a:solidFill>
                  <a:schemeClr val="accent1"/>
                </a:solidFill>
                <a:effectLst>
                  <a:outerShdw blurRad="38100" dist="38100" dir="2700000" algn="tl">
                    <a:srgbClr val="000000">
                      <a:alpha val="43137"/>
                    </a:srgbClr>
                  </a:outerShdw>
                </a:effectLst>
              </a:rPr>
              <a:t>Addiction Services Division Regions</a:t>
            </a:r>
            <a:endParaRPr lang="en-US" sz="2800" b="1" u="sng" dirty="0">
              <a:ln w="12700">
                <a:noFill/>
              </a:ln>
              <a:solidFill>
                <a:schemeClr val="accent1"/>
              </a:solidFill>
              <a:effectLst>
                <a:outerShdw blurRad="38100" dist="38100" dir="2700000" algn="tl">
                  <a:srgbClr val="000000">
                    <a:alpha val="43137"/>
                  </a:srgbClr>
                </a:outerShdw>
              </a:effectLst>
            </a:endParaRPr>
          </a:p>
        </p:txBody>
      </p:sp>
      <p:sp>
        <p:nvSpPr>
          <p:cNvPr id="4339" name="TextBox 22"/>
          <p:cNvSpPr txBox="1">
            <a:spLocks noChangeArrowheads="1"/>
          </p:cNvSpPr>
          <p:nvPr/>
        </p:nvSpPr>
        <p:spPr bwMode="auto">
          <a:xfrm>
            <a:off x="1472090" y="1207119"/>
            <a:ext cx="2029814"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5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100" b="1" u="sng" dirty="0">
                <a:solidFill>
                  <a:schemeClr val="accent1"/>
                </a:solidFill>
                <a:latin typeface="+mj-lt"/>
              </a:rPr>
              <a:t>Louisville Region</a:t>
            </a:r>
          </a:p>
          <a:p>
            <a:pPr algn="ctr">
              <a:spcBef>
                <a:spcPct val="0"/>
              </a:spcBef>
              <a:buFontTx/>
              <a:buNone/>
            </a:pPr>
            <a:endParaRPr lang="en-US" altLang="en-US" sz="1100" b="1" u="sng" dirty="0">
              <a:solidFill>
                <a:schemeClr val="accent1"/>
              </a:solidFill>
              <a:latin typeface="+mj-lt"/>
            </a:endParaRPr>
          </a:p>
          <a:p>
            <a:pPr algn="ctr">
              <a:spcBef>
                <a:spcPct val="0"/>
              </a:spcBef>
              <a:buFontTx/>
              <a:buNone/>
            </a:pPr>
            <a:r>
              <a:rPr lang="en-US" altLang="en-US" sz="1100" b="1" u="sng" dirty="0">
                <a:solidFill>
                  <a:schemeClr val="accent1"/>
                </a:solidFill>
                <a:latin typeface="+mj-lt"/>
              </a:rPr>
              <a:t>North Central Region</a:t>
            </a:r>
          </a:p>
          <a:p>
            <a:pPr algn="ctr">
              <a:spcBef>
                <a:spcPct val="0"/>
              </a:spcBef>
              <a:buFontTx/>
              <a:buNone/>
            </a:pPr>
            <a:endParaRPr lang="en-US" altLang="en-US" sz="1100" b="1" u="sng" dirty="0">
              <a:solidFill>
                <a:schemeClr val="accent1"/>
              </a:solidFill>
              <a:latin typeface="+mj-lt"/>
            </a:endParaRPr>
          </a:p>
          <a:p>
            <a:pPr algn="ctr">
              <a:spcBef>
                <a:spcPct val="0"/>
              </a:spcBef>
              <a:buFontTx/>
              <a:buNone/>
            </a:pPr>
            <a:r>
              <a:rPr lang="en-US" altLang="en-US" sz="1100" b="1" u="sng" dirty="0">
                <a:solidFill>
                  <a:schemeClr val="accent1"/>
                </a:solidFill>
                <a:latin typeface="+mj-lt"/>
              </a:rPr>
              <a:t>North East Region</a:t>
            </a:r>
          </a:p>
          <a:p>
            <a:pPr algn="ctr">
              <a:spcBef>
                <a:spcPct val="0"/>
              </a:spcBef>
              <a:buFontTx/>
              <a:buNone/>
            </a:pPr>
            <a:endParaRPr lang="en-US" altLang="en-US" sz="1100" b="1" u="sng" dirty="0">
              <a:solidFill>
                <a:schemeClr val="accent1"/>
              </a:solidFill>
              <a:latin typeface="+mj-lt"/>
            </a:endParaRPr>
          </a:p>
          <a:p>
            <a:pPr algn="ctr">
              <a:spcBef>
                <a:spcPct val="0"/>
              </a:spcBef>
              <a:buFontTx/>
              <a:buNone/>
            </a:pPr>
            <a:r>
              <a:rPr lang="en-US" altLang="en-US" sz="1100" b="1" u="sng" dirty="0">
                <a:solidFill>
                  <a:schemeClr val="accent1"/>
                </a:solidFill>
                <a:latin typeface="+mj-lt"/>
              </a:rPr>
              <a:t>South East Region</a:t>
            </a:r>
          </a:p>
          <a:p>
            <a:pPr algn="ctr">
              <a:spcBef>
                <a:spcPct val="0"/>
              </a:spcBef>
              <a:buFontTx/>
              <a:buNone/>
            </a:pPr>
            <a:endParaRPr lang="en-US" altLang="en-US" sz="1100" b="1" u="sng" dirty="0">
              <a:solidFill>
                <a:schemeClr val="accent1"/>
              </a:solidFill>
              <a:latin typeface="+mj-lt"/>
            </a:endParaRPr>
          </a:p>
          <a:p>
            <a:pPr algn="ctr">
              <a:spcBef>
                <a:spcPct val="0"/>
              </a:spcBef>
              <a:buFontTx/>
              <a:buNone/>
            </a:pPr>
            <a:r>
              <a:rPr lang="en-US" altLang="en-US" sz="1100" b="1" u="sng" dirty="0">
                <a:solidFill>
                  <a:schemeClr val="accent1"/>
                </a:solidFill>
                <a:latin typeface="+mj-lt"/>
              </a:rPr>
              <a:t>South Central Region</a:t>
            </a:r>
          </a:p>
          <a:p>
            <a:pPr algn="ctr">
              <a:spcBef>
                <a:spcPct val="0"/>
              </a:spcBef>
              <a:buFontTx/>
              <a:buNone/>
            </a:pPr>
            <a:endParaRPr lang="en-US" altLang="en-US" sz="1100" b="1" u="sng" dirty="0">
              <a:solidFill>
                <a:schemeClr val="accent1"/>
              </a:solidFill>
              <a:latin typeface="+mj-lt"/>
            </a:endParaRPr>
          </a:p>
          <a:p>
            <a:pPr algn="ctr">
              <a:spcBef>
                <a:spcPct val="0"/>
              </a:spcBef>
              <a:buFontTx/>
              <a:buNone/>
            </a:pPr>
            <a:r>
              <a:rPr lang="en-US" altLang="en-US" sz="1100" b="1" u="sng" dirty="0">
                <a:solidFill>
                  <a:schemeClr val="accent1"/>
                </a:solidFill>
                <a:latin typeface="+mj-lt"/>
              </a:rPr>
              <a:t>South West Region</a:t>
            </a:r>
          </a:p>
          <a:p>
            <a:pPr algn="ctr">
              <a:spcBef>
                <a:spcPct val="0"/>
              </a:spcBef>
              <a:buFontTx/>
              <a:buNone/>
            </a:pPr>
            <a:endParaRPr lang="en-US" altLang="en-US" sz="1100" b="1" u="sng" dirty="0">
              <a:solidFill>
                <a:schemeClr val="accent1"/>
              </a:solidFill>
              <a:latin typeface="+mj-lt"/>
            </a:endParaRPr>
          </a:p>
          <a:p>
            <a:pPr algn="ctr">
              <a:spcBef>
                <a:spcPct val="0"/>
              </a:spcBef>
              <a:buFontTx/>
              <a:buNone/>
            </a:pPr>
            <a:r>
              <a:rPr lang="en-US" altLang="en-US" sz="1100" b="1" u="sng" dirty="0" smtClean="0">
                <a:solidFill>
                  <a:schemeClr val="accent1"/>
                </a:solidFill>
                <a:latin typeface="+mj-lt"/>
              </a:rPr>
              <a:t>North West Region</a:t>
            </a:r>
            <a:endParaRPr lang="en-US" altLang="en-US" sz="1100" b="1" u="sng" dirty="0">
              <a:solidFill>
                <a:schemeClr val="accent1"/>
              </a:solidFill>
              <a:latin typeface="+mj-lt"/>
            </a:endParaRPr>
          </a:p>
        </p:txBody>
      </p:sp>
    </p:spTree>
    <p:extLst>
      <p:ext uri="{BB962C8B-B14F-4D97-AF65-F5344CB8AC3E}">
        <p14:creationId xmlns:p14="http://schemas.microsoft.com/office/powerpoint/2010/main" val="3888158607"/>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51944"/>
            <a:ext cx="8596668" cy="696686"/>
          </a:xfrm>
        </p:spPr>
        <p:txBody>
          <a:bodyPr>
            <a:noAutofit/>
          </a:bodyPr>
          <a:lstStyle/>
          <a:p>
            <a:pPr algn="ctr"/>
            <a:r>
              <a:rPr lang="en-US" sz="4000" b="1" dirty="0" smtClean="0"/>
              <a:t>Other Services Provided </a:t>
            </a:r>
            <a:endParaRPr lang="en-US" sz="4000" b="1" dirty="0"/>
          </a:p>
        </p:txBody>
      </p:sp>
      <p:sp>
        <p:nvSpPr>
          <p:cNvPr id="3" name="Content Placeholder 2"/>
          <p:cNvSpPr>
            <a:spLocks noGrp="1"/>
          </p:cNvSpPr>
          <p:nvPr>
            <p:ph idx="1"/>
          </p:nvPr>
        </p:nvSpPr>
        <p:spPr>
          <a:xfrm>
            <a:off x="677333" y="1560514"/>
            <a:ext cx="9067558" cy="5493429"/>
          </a:xfrm>
        </p:spPr>
        <p:txBody>
          <a:bodyPr>
            <a:normAutofit/>
          </a:bodyPr>
          <a:lstStyle/>
          <a:p>
            <a:r>
              <a:rPr lang="en-US" sz="2400" dirty="0" smtClean="0">
                <a:solidFill>
                  <a:schemeClr val="tx1"/>
                </a:solidFill>
              </a:rPr>
              <a:t>Circuit Judges- Evaluation and treatment as a condition of supervision; Probation, Pretrial diversion, Shock probation, Misdemeanor convicted in circuit court</a:t>
            </a:r>
          </a:p>
          <a:p>
            <a:r>
              <a:rPr lang="en-US" sz="2400" dirty="0" smtClean="0">
                <a:solidFill>
                  <a:schemeClr val="tx1"/>
                </a:solidFill>
              </a:rPr>
              <a:t>District Judges- In some areas misdemeanor supervision</a:t>
            </a:r>
          </a:p>
          <a:p>
            <a:r>
              <a:rPr lang="en-US" sz="2400" dirty="0" smtClean="0">
                <a:solidFill>
                  <a:schemeClr val="tx1"/>
                </a:solidFill>
              </a:rPr>
              <a:t>SB133– Women’s Medical Release</a:t>
            </a:r>
          </a:p>
          <a:p>
            <a:r>
              <a:rPr lang="en-US" sz="2400" dirty="0" smtClean="0">
                <a:solidFill>
                  <a:schemeClr val="tx1"/>
                </a:solidFill>
              </a:rPr>
              <a:t>P&amp;P Office- </a:t>
            </a:r>
            <a:r>
              <a:rPr lang="en-US" sz="2400" dirty="0">
                <a:solidFill>
                  <a:schemeClr val="tx1"/>
                </a:solidFill>
              </a:rPr>
              <a:t>V</a:t>
            </a:r>
            <a:r>
              <a:rPr lang="en-US" sz="2400" dirty="0" smtClean="0">
                <a:solidFill>
                  <a:schemeClr val="tx1"/>
                </a:solidFill>
              </a:rPr>
              <a:t>iolation of supervision, violation </a:t>
            </a:r>
            <a:r>
              <a:rPr lang="en-US" sz="2400" dirty="0">
                <a:solidFill>
                  <a:schemeClr val="tx1"/>
                </a:solidFill>
              </a:rPr>
              <a:t>of HIP, </a:t>
            </a:r>
            <a:r>
              <a:rPr lang="en-US" sz="2400" dirty="0" smtClean="0">
                <a:solidFill>
                  <a:schemeClr val="tx1"/>
                </a:solidFill>
              </a:rPr>
              <a:t>violation of MRS, graduated </a:t>
            </a:r>
            <a:r>
              <a:rPr lang="en-US" sz="2400" dirty="0">
                <a:solidFill>
                  <a:schemeClr val="tx1"/>
                </a:solidFill>
              </a:rPr>
              <a:t>sanction, </a:t>
            </a:r>
            <a:r>
              <a:rPr lang="en-US" sz="2400" dirty="0" smtClean="0">
                <a:solidFill>
                  <a:schemeClr val="tx1"/>
                </a:solidFill>
              </a:rPr>
              <a:t>or Aftercare needs</a:t>
            </a:r>
          </a:p>
          <a:p>
            <a:r>
              <a:rPr lang="en-US" sz="2400" dirty="0" smtClean="0">
                <a:solidFill>
                  <a:schemeClr val="tx1"/>
                </a:solidFill>
              </a:rPr>
              <a:t>Parole </a:t>
            </a:r>
            <a:r>
              <a:rPr lang="en-US" sz="2400" dirty="0">
                <a:solidFill>
                  <a:schemeClr val="tx1"/>
                </a:solidFill>
              </a:rPr>
              <a:t>Board- Substance abuse </a:t>
            </a:r>
            <a:r>
              <a:rPr lang="en-US" sz="2400" dirty="0" smtClean="0">
                <a:solidFill>
                  <a:schemeClr val="tx1"/>
                </a:solidFill>
              </a:rPr>
              <a:t>evaluation, SAP-IOP, long term residential (RKC/RSC), or Aftercare needs </a:t>
            </a:r>
          </a:p>
        </p:txBody>
      </p:sp>
    </p:spTree>
    <p:extLst>
      <p:ext uri="{BB962C8B-B14F-4D97-AF65-F5344CB8AC3E}">
        <p14:creationId xmlns:p14="http://schemas.microsoft.com/office/powerpoint/2010/main" val="286623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1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650"/>
                            </p:stCondLst>
                            <p:childTnLst>
                              <p:par>
                                <p:cTn id="15" presetID="2" presetClass="entr" presetSubtype="8"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1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800"/>
                            </p:stCondLst>
                            <p:childTnLst>
                              <p:par>
                                <p:cTn id="20" presetID="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1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1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950"/>
                            </p:stCondLst>
                            <p:childTnLst>
                              <p:par>
                                <p:cTn id="25" presetID="2" presetClass="entr" presetSubtype="8"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1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1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1100"/>
                            </p:stCondLst>
                            <p:childTnLst>
                              <p:par>
                                <p:cTn id="30" presetID="2" presetClass="entr" presetSubtype="8"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1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1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3690"/>
            <a:ext cx="8596668" cy="1320800"/>
          </a:xfrm>
        </p:spPr>
        <p:txBody>
          <a:bodyPr>
            <a:noAutofit/>
          </a:bodyPr>
          <a:lstStyle/>
          <a:p>
            <a:pPr algn="ctr"/>
            <a:r>
              <a:rPr lang="en-US" b="1" dirty="0" smtClean="0">
                <a:ln w="0"/>
              </a:rPr>
              <a:t>Community SSC Assessment Total</a:t>
            </a:r>
            <a:br>
              <a:rPr lang="en-US" b="1" dirty="0" smtClean="0">
                <a:ln w="0"/>
              </a:rPr>
            </a:br>
            <a:r>
              <a:rPr lang="en-US" b="1" dirty="0" smtClean="0">
                <a:ln w="0"/>
              </a:rPr>
              <a:t>FY 19</a:t>
            </a:r>
            <a:r>
              <a:rPr lang="en-US" b="1" i="1" dirty="0">
                <a:solidFill>
                  <a:srgbClr val="FF0000"/>
                </a:solidFill>
                <a:effectLst>
                  <a:outerShdw blurRad="38100" dist="38100" dir="2700000" algn="tl">
                    <a:srgbClr val="000000">
                      <a:alpha val="43137"/>
                    </a:srgbClr>
                  </a:outerShdw>
                </a:effectLst>
              </a:rPr>
              <a:t/>
            </a:r>
            <a:br>
              <a:rPr lang="en-US" b="1" i="1" dirty="0">
                <a:solidFill>
                  <a:srgbClr val="FF0000"/>
                </a:solidFill>
                <a:effectLst>
                  <a:outerShdw blurRad="38100" dist="38100" dir="2700000" algn="tl">
                    <a:srgbClr val="000000">
                      <a:alpha val="43137"/>
                    </a:srgbClr>
                  </a:outerShdw>
                </a:effectLst>
              </a:rPr>
            </a:br>
            <a:endParaRPr lang="en-US" b="1" i="1" dirty="0">
              <a:ln w="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346923"/>
            <a:ext cx="8596668" cy="3880773"/>
          </a:xfrm>
        </p:spPr>
        <p:txBody>
          <a:bodyPr>
            <a:normAutofit/>
          </a:bodyPr>
          <a:lstStyle/>
          <a:p>
            <a:pPr marL="0" indent="0" algn="ctr">
              <a:buNone/>
            </a:pPr>
            <a:r>
              <a:rPr lang="en-US" sz="9600" b="1" dirty="0" smtClean="0">
                <a:ln w="0"/>
                <a:solidFill>
                  <a:schemeClr val="tx1"/>
                </a:solidFill>
                <a:effectLst>
                  <a:outerShdw blurRad="38100" dist="38100" dir="2700000" algn="tl">
                    <a:srgbClr val="000000">
                      <a:alpha val="43137"/>
                    </a:srgbClr>
                  </a:outerShdw>
                </a:effectLst>
              </a:rPr>
              <a:t>18,317</a:t>
            </a:r>
          </a:p>
        </p:txBody>
      </p:sp>
      <p:graphicFrame>
        <p:nvGraphicFramePr>
          <p:cNvPr id="4" name="Table 3"/>
          <p:cNvGraphicFramePr>
            <a:graphicFrameLocks noGrp="1"/>
          </p:cNvGraphicFramePr>
          <p:nvPr>
            <p:extLst>
              <p:ext uri="{D42A27DB-BD31-4B8C-83A1-F6EECF244321}">
                <p14:modId xmlns:p14="http://schemas.microsoft.com/office/powerpoint/2010/main" val="2741917541"/>
              </p:ext>
            </p:extLst>
          </p:nvPr>
        </p:nvGraphicFramePr>
        <p:xfrm>
          <a:off x="2076994" y="2785290"/>
          <a:ext cx="6061165" cy="3880773"/>
        </p:xfrm>
        <a:graphic>
          <a:graphicData uri="http://schemas.openxmlformats.org/drawingml/2006/table">
            <a:tbl>
              <a:tblPr>
                <a:tableStyleId>{2D5ABB26-0587-4C30-8999-92F81FD0307C}</a:tableStyleId>
              </a:tblPr>
              <a:tblGrid>
                <a:gridCol w="3445485">
                  <a:extLst>
                    <a:ext uri="{9D8B030D-6E8A-4147-A177-3AD203B41FA5}">
                      <a16:colId xmlns:a16="http://schemas.microsoft.com/office/drawing/2014/main" xmlns="" val="2297891789"/>
                    </a:ext>
                  </a:extLst>
                </a:gridCol>
                <a:gridCol w="2615680">
                  <a:extLst>
                    <a:ext uri="{9D8B030D-6E8A-4147-A177-3AD203B41FA5}">
                      <a16:colId xmlns:a16="http://schemas.microsoft.com/office/drawing/2014/main" xmlns="" val="605610608"/>
                    </a:ext>
                  </a:extLst>
                </a:gridCol>
              </a:tblGrid>
              <a:tr h="547404">
                <a:tc>
                  <a:txBody>
                    <a:bodyPr/>
                    <a:lstStyle/>
                    <a:p>
                      <a:pPr algn="l" fontAlgn="b"/>
                      <a:r>
                        <a:rPr lang="en-US" sz="1800" b="1" u="sng" strike="noStrike" dirty="0" smtClean="0">
                          <a:effectLst/>
                        </a:rPr>
                        <a:t>Assessment </a:t>
                      </a:r>
                      <a:r>
                        <a:rPr lang="en-US" sz="1800" b="1" u="sng" strike="noStrike" dirty="0">
                          <a:effectLst/>
                        </a:rPr>
                        <a:t>Type</a:t>
                      </a:r>
                      <a:endParaRPr lang="en-US" sz="1800" b="1" i="0" u="sng" strike="noStrike" dirty="0">
                        <a:solidFill>
                          <a:schemeClr val="tx1"/>
                        </a:solidFill>
                        <a:effectLst/>
                        <a:latin typeface="Calibri" panose="020F0502020204030204" pitchFamily="34" charset="0"/>
                      </a:endParaRPr>
                    </a:p>
                  </a:txBody>
                  <a:tcPr marL="7620" marR="7620" marT="7620" marB="0" anchor="b"/>
                </a:tc>
                <a:tc>
                  <a:txBody>
                    <a:bodyPr/>
                    <a:lstStyle/>
                    <a:p>
                      <a:pPr algn="ctr" fontAlgn="b"/>
                      <a:r>
                        <a:rPr lang="en-US" sz="1800" b="1" u="sng" strike="noStrike" dirty="0">
                          <a:effectLst/>
                        </a:rPr>
                        <a:t>Totals</a:t>
                      </a:r>
                      <a:endParaRPr lang="en-US" sz="1800" b="1" i="0" u="sng" strike="noStrike" dirty="0">
                        <a:solidFill>
                          <a:schemeClr val="tx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4268056463"/>
                  </a:ext>
                </a:extLst>
              </a:tr>
              <a:tr h="547404">
                <a:tc>
                  <a:txBody>
                    <a:bodyPr/>
                    <a:lstStyle/>
                    <a:p>
                      <a:pPr algn="l" fontAlgn="b"/>
                      <a:r>
                        <a:rPr lang="en-US" sz="1800" u="none" strike="noStrike" dirty="0" smtClean="0">
                          <a:effectLst/>
                        </a:rPr>
                        <a:t>Parolees (27%)</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smtClean="0">
                          <a:effectLst/>
                        </a:rPr>
                        <a:t>4,873</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4035681284"/>
                  </a:ext>
                </a:extLst>
              </a:tr>
              <a:tr h="617916">
                <a:tc>
                  <a:txBody>
                    <a:bodyPr/>
                    <a:lstStyle/>
                    <a:p>
                      <a:pPr algn="l" fontAlgn="b"/>
                      <a:r>
                        <a:rPr lang="en-US" sz="1800" u="none" strike="noStrike" dirty="0" smtClean="0">
                          <a:effectLst/>
                        </a:rPr>
                        <a:t>Probationers (42%)</a:t>
                      </a:r>
                      <a:endParaRPr lang="en-US"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fontAlgn="b"/>
                      <a:r>
                        <a:rPr lang="en-US" sz="1800" u="none" strike="noStrike" dirty="0" smtClean="0">
                          <a:effectLst/>
                        </a:rPr>
                        <a:t>7,693</a:t>
                      </a:r>
                      <a:endParaRPr lang="en-US"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xmlns="" val="92057699"/>
                  </a:ext>
                </a:extLst>
              </a:tr>
              <a:tr h="525837">
                <a:tc>
                  <a:txBody>
                    <a:bodyPr/>
                    <a:lstStyle/>
                    <a:p>
                      <a:pPr algn="l" fontAlgn="b"/>
                      <a:r>
                        <a:rPr lang="en-US" sz="1800" u="none" strike="noStrike" dirty="0">
                          <a:effectLst/>
                        </a:rPr>
                        <a:t>SAP </a:t>
                      </a:r>
                      <a:r>
                        <a:rPr lang="en-US" sz="1800" u="none" strike="noStrike" dirty="0" smtClean="0">
                          <a:effectLst/>
                        </a:rPr>
                        <a:t>Aftercare (9%)</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smtClean="0">
                          <a:effectLst/>
                        </a:rPr>
                        <a:t>1,676</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903535540"/>
                  </a:ext>
                </a:extLst>
              </a:tr>
              <a:tr h="547404">
                <a:tc>
                  <a:txBody>
                    <a:bodyPr/>
                    <a:lstStyle/>
                    <a:p>
                      <a:pPr algn="l" fontAlgn="b"/>
                      <a:r>
                        <a:rPr lang="en-US" sz="1800" u="none" strike="noStrike" dirty="0" smtClean="0">
                          <a:effectLst/>
                        </a:rPr>
                        <a:t>ISC</a:t>
                      </a:r>
                      <a:r>
                        <a:rPr lang="en-US" sz="1800" u="none" strike="noStrike" baseline="0" dirty="0" smtClean="0">
                          <a:effectLst/>
                        </a:rPr>
                        <a:t> (2%)</a:t>
                      </a:r>
                      <a:endParaRPr lang="en-US"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fontAlgn="b"/>
                      <a:r>
                        <a:rPr lang="en-US" sz="1800" u="none" strike="noStrike" dirty="0" smtClean="0">
                          <a:effectLst/>
                        </a:rPr>
                        <a:t>393</a:t>
                      </a:r>
                      <a:endParaRPr lang="en-US"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xmlns="" val="1072646279"/>
                  </a:ext>
                </a:extLst>
              </a:tr>
              <a:tr h="547404">
                <a:tc>
                  <a:txBody>
                    <a:bodyPr/>
                    <a:lstStyle/>
                    <a:p>
                      <a:pPr algn="l" fontAlgn="b"/>
                      <a:r>
                        <a:rPr lang="en-US" sz="1800" u="none" strike="noStrike" dirty="0" smtClean="0">
                          <a:effectLst/>
                        </a:rPr>
                        <a:t>Misdemeanant (3%)</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smtClean="0">
                          <a:effectLst/>
                        </a:rPr>
                        <a:t>473</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945954612"/>
                  </a:ext>
                </a:extLst>
              </a:tr>
              <a:tr h="547404">
                <a:tc>
                  <a:txBody>
                    <a:bodyPr/>
                    <a:lstStyle/>
                    <a:p>
                      <a:pPr algn="l" fontAlgn="b"/>
                      <a:r>
                        <a:rPr lang="en-US" sz="1800" u="none" strike="noStrike" dirty="0" smtClean="0">
                          <a:effectLst/>
                        </a:rPr>
                        <a:t>Pre-trial Diversion (18%)</a:t>
                      </a:r>
                      <a:endParaRPr lang="en-US"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fontAlgn="b"/>
                      <a:r>
                        <a:rPr lang="en-US" sz="1800" u="none" strike="noStrike" dirty="0" smtClean="0">
                          <a:effectLst/>
                        </a:rPr>
                        <a:t>3,209</a:t>
                      </a:r>
                      <a:endParaRPr lang="en-US"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xmlns="" val="810285707"/>
                  </a:ext>
                </a:extLst>
              </a:tr>
            </a:tbl>
          </a:graphicData>
        </a:graphic>
      </p:graphicFrame>
    </p:spTree>
    <p:extLst>
      <p:ext uri="{BB962C8B-B14F-4D97-AF65-F5344CB8AC3E}">
        <p14:creationId xmlns:p14="http://schemas.microsoft.com/office/powerpoint/2010/main" val="36026175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 fill="hold"/>
                                        <p:tgtEl>
                                          <p:spTgt spid="2"/>
                                        </p:tgtEl>
                                        <p:attrNameLst>
                                          <p:attrName>ppt_w</p:attrName>
                                        </p:attrNameLst>
                                      </p:cBhvr>
                                      <p:tavLst>
                                        <p:tav tm="0">
                                          <p:val>
                                            <p:fltVal val="0"/>
                                          </p:val>
                                        </p:tav>
                                        <p:tav tm="100000">
                                          <p:val>
                                            <p:strVal val="#ppt_w"/>
                                          </p:val>
                                        </p:tav>
                                      </p:tavLst>
                                    </p:anim>
                                    <p:anim calcmode="lin" valueType="num">
                                      <p:cBhvr>
                                        <p:cTn id="8" dur="150" fill="hold"/>
                                        <p:tgtEl>
                                          <p:spTgt spid="2"/>
                                        </p:tgtEl>
                                        <p:attrNameLst>
                                          <p:attrName>ppt_h</p:attrName>
                                        </p:attrNameLst>
                                      </p:cBhvr>
                                      <p:tavLst>
                                        <p:tav tm="0">
                                          <p:val>
                                            <p:fltVal val="0"/>
                                          </p:val>
                                        </p:tav>
                                        <p:tav tm="100000">
                                          <p:val>
                                            <p:strVal val="#ppt_h"/>
                                          </p:val>
                                        </p:tav>
                                      </p:tavLst>
                                    </p:anim>
                                    <p:anim calcmode="lin" valueType="num">
                                      <p:cBhvr>
                                        <p:cTn id="9" dur="150" fill="hold"/>
                                        <p:tgtEl>
                                          <p:spTgt spid="2"/>
                                        </p:tgtEl>
                                        <p:attrNameLst>
                                          <p:attrName>style.rotation</p:attrName>
                                        </p:attrNameLst>
                                      </p:cBhvr>
                                      <p:tavLst>
                                        <p:tav tm="0">
                                          <p:val>
                                            <p:fltVal val="90"/>
                                          </p:val>
                                        </p:tav>
                                        <p:tav tm="100000">
                                          <p:val>
                                            <p:fltVal val="0"/>
                                          </p:val>
                                        </p:tav>
                                      </p:tavLst>
                                    </p:anim>
                                    <p:animEffect transition="in" filter="fade">
                                      <p:cBhvr>
                                        <p:cTn id="10" dur="150"/>
                                        <p:tgtEl>
                                          <p:spTgt spid="2"/>
                                        </p:tgtEl>
                                      </p:cBhvr>
                                    </p:animEffect>
                                  </p:childTnLst>
                                </p:cTn>
                              </p:par>
                            </p:childTnLst>
                          </p:cTn>
                        </p:par>
                        <p:par>
                          <p:cTn id="11" fill="hold">
                            <p:stCondLst>
                              <p:cond delay="150"/>
                            </p:stCondLst>
                            <p:childTnLst>
                              <p:par>
                                <p:cTn id="12" presetID="3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5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5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50"/>
                                        <p:tgtEl>
                                          <p:spTgt spid="3">
                                            <p:txEl>
                                              <p:pRg st="0" end="0"/>
                                            </p:txEl>
                                          </p:spTgt>
                                        </p:tgtEl>
                                      </p:cBhvr>
                                    </p:animEffect>
                                  </p:childTnLst>
                                </p:cTn>
                              </p:par>
                            </p:childTnLst>
                          </p:cTn>
                        </p:par>
                        <p:par>
                          <p:cTn id="18" fill="hold">
                            <p:stCondLst>
                              <p:cond delay="300"/>
                            </p:stCondLst>
                            <p:childTnLst>
                              <p:par>
                                <p:cTn id="19" presetID="3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50" fill="hold"/>
                                        <p:tgtEl>
                                          <p:spTgt spid="4"/>
                                        </p:tgtEl>
                                        <p:attrNameLst>
                                          <p:attrName>ppt_w</p:attrName>
                                        </p:attrNameLst>
                                      </p:cBhvr>
                                      <p:tavLst>
                                        <p:tav tm="0">
                                          <p:val>
                                            <p:fltVal val="0"/>
                                          </p:val>
                                        </p:tav>
                                        <p:tav tm="100000">
                                          <p:val>
                                            <p:strVal val="#ppt_w"/>
                                          </p:val>
                                        </p:tav>
                                      </p:tavLst>
                                    </p:anim>
                                    <p:anim calcmode="lin" valueType="num">
                                      <p:cBhvr>
                                        <p:cTn id="22" dur="150" fill="hold"/>
                                        <p:tgtEl>
                                          <p:spTgt spid="4"/>
                                        </p:tgtEl>
                                        <p:attrNameLst>
                                          <p:attrName>ppt_h</p:attrName>
                                        </p:attrNameLst>
                                      </p:cBhvr>
                                      <p:tavLst>
                                        <p:tav tm="0">
                                          <p:val>
                                            <p:fltVal val="0"/>
                                          </p:val>
                                        </p:tav>
                                        <p:tav tm="100000">
                                          <p:val>
                                            <p:strVal val="#ppt_h"/>
                                          </p:val>
                                        </p:tav>
                                      </p:tavLst>
                                    </p:anim>
                                    <p:anim calcmode="lin" valueType="num">
                                      <p:cBhvr>
                                        <p:cTn id="23" dur="150" fill="hold"/>
                                        <p:tgtEl>
                                          <p:spTgt spid="4"/>
                                        </p:tgtEl>
                                        <p:attrNameLst>
                                          <p:attrName>style.rotation</p:attrName>
                                        </p:attrNameLst>
                                      </p:cBhvr>
                                      <p:tavLst>
                                        <p:tav tm="0">
                                          <p:val>
                                            <p:fltVal val="90"/>
                                          </p:val>
                                        </p:tav>
                                        <p:tav tm="100000">
                                          <p:val>
                                            <p:fltVal val="0"/>
                                          </p:val>
                                        </p:tav>
                                      </p:tavLst>
                                    </p:anim>
                                    <p:animEffect transition="in" filter="fade">
                                      <p:cBhvr>
                                        <p:cTn id="24" dur="1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91" y="2100217"/>
            <a:ext cx="9209067" cy="4757783"/>
          </a:xfrm>
        </p:spPr>
        <p:txBody>
          <a:bodyPr>
            <a:normAutofit fontScale="85000" lnSpcReduction="10000"/>
          </a:bodyPr>
          <a:lstStyle/>
          <a:p>
            <a:r>
              <a:rPr lang="en-US" sz="2800" dirty="0" smtClean="0">
                <a:solidFill>
                  <a:schemeClr val="tx1"/>
                </a:solidFill>
              </a:rPr>
              <a:t>Institutions- March 2016- 3 Vivitrol Injections prior to release</a:t>
            </a:r>
          </a:p>
          <a:p>
            <a:r>
              <a:rPr lang="en-US" sz="2800" dirty="0" smtClean="0">
                <a:solidFill>
                  <a:schemeClr val="tx1"/>
                </a:solidFill>
              </a:rPr>
              <a:t>Jails-July 2018- 2 Vivitrol Injections prior to release</a:t>
            </a:r>
          </a:p>
          <a:p>
            <a:r>
              <a:rPr lang="en-US" sz="2800" dirty="0" smtClean="0">
                <a:solidFill>
                  <a:schemeClr val="tx1"/>
                </a:solidFill>
              </a:rPr>
              <a:t>90 Day Program Good Time Credit- 6 months Vivitrol -July 2018</a:t>
            </a:r>
          </a:p>
          <a:p>
            <a:r>
              <a:rPr lang="en-US" sz="2800" dirty="0" smtClean="0">
                <a:solidFill>
                  <a:schemeClr val="tx1"/>
                </a:solidFill>
              </a:rPr>
              <a:t>Contracted RKCs </a:t>
            </a:r>
            <a:r>
              <a:rPr lang="en-US" sz="2800" dirty="0" smtClean="0">
                <a:solidFill>
                  <a:schemeClr val="tx1"/>
                </a:solidFill>
                <a:latin typeface="Arial" panose="020B0604020202020204" pitchFamily="34" charset="0"/>
                <a:cs typeface="Arial" panose="020B0604020202020204" pitchFamily="34" charset="0"/>
              </a:rPr>
              <a:t>&amp;</a:t>
            </a:r>
            <a:r>
              <a:rPr lang="en-US" sz="2800" dirty="0" smtClean="0">
                <a:solidFill>
                  <a:schemeClr val="tx1"/>
                </a:solidFill>
              </a:rPr>
              <a:t> RSCs must allow Vivitrol</a:t>
            </a:r>
          </a:p>
          <a:p>
            <a:r>
              <a:rPr lang="en-US" sz="2800" dirty="0" smtClean="0">
                <a:solidFill>
                  <a:schemeClr val="tx1"/>
                </a:solidFill>
              </a:rPr>
              <a:t>Community SSC – Vivitrol Referrals</a:t>
            </a:r>
          </a:p>
          <a:p>
            <a:r>
              <a:rPr lang="en-US" sz="2800" dirty="0" smtClean="0">
                <a:solidFill>
                  <a:schemeClr val="tx1"/>
                </a:solidFill>
              </a:rPr>
              <a:t>Revisions of SAMAT Protocol</a:t>
            </a:r>
          </a:p>
          <a:p>
            <a:r>
              <a:rPr lang="en-US" sz="2800" dirty="0" smtClean="0">
                <a:solidFill>
                  <a:schemeClr val="tx1"/>
                </a:solidFill>
              </a:rPr>
              <a:t>Program Administrator position established to oversee operations, provide quality assurance, and assist with protocols for other forms of MAT</a:t>
            </a:r>
          </a:p>
          <a:p>
            <a:r>
              <a:rPr lang="en-US" sz="2800" dirty="0" smtClean="0">
                <a:solidFill>
                  <a:schemeClr val="tx1"/>
                </a:solidFill>
              </a:rPr>
              <a:t>New data collection procedures</a:t>
            </a:r>
          </a:p>
          <a:p>
            <a:endParaRPr lang="en-US" sz="2000" dirty="0"/>
          </a:p>
        </p:txBody>
      </p:sp>
      <p:sp>
        <p:nvSpPr>
          <p:cNvPr id="4" name="Title 1"/>
          <p:cNvSpPr txBox="1">
            <a:spLocks/>
          </p:cNvSpPr>
          <p:nvPr/>
        </p:nvSpPr>
        <p:spPr>
          <a:xfrm>
            <a:off x="336636" y="183711"/>
            <a:ext cx="9594379" cy="13592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spc="-150" dirty="0" smtClean="0"/>
              <a:t>Supportive Assistance with Medications</a:t>
            </a:r>
          </a:p>
          <a:p>
            <a:pPr algn="ctr"/>
            <a:r>
              <a:rPr lang="en-US" sz="4000" b="1" spc="-150" dirty="0" smtClean="0"/>
              <a:t>for Addiction Treatment</a:t>
            </a:r>
          </a:p>
        </p:txBody>
      </p:sp>
      <p:sp>
        <p:nvSpPr>
          <p:cNvPr id="12" name="Rectangle 11"/>
          <p:cNvSpPr/>
          <p:nvPr/>
        </p:nvSpPr>
        <p:spPr>
          <a:xfrm>
            <a:off x="11327445" y="-26670"/>
            <a:ext cx="248292" cy="1569660"/>
          </a:xfrm>
          <a:prstGeom prst="rect">
            <a:avLst/>
          </a:prstGeom>
          <a:noFill/>
        </p:spPr>
        <p:txBody>
          <a:bodyPr wrap="square" lIns="91440" tIns="45720" rIns="91440" bIns="45720">
            <a:spAutoFit/>
          </a:bodyPr>
          <a:lstStyle/>
          <a:p>
            <a:pPr algn="ctr"/>
            <a:r>
              <a:rPr lang="en-US" sz="9600" b="1" spc="50" dirty="0">
                <a:ln w="0"/>
                <a:solidFill>
                  <a:schemeClr val="bg2"/>
                </a:solidFill>
                <a:effectLst>
                  <a:innerShdw blurRad="63500" dist="50800" dir="13500000">
                    <a:srgbClr val="000000">
                      <a:alpha val="50000"/>
                    </a:srgbClr>
                  </a:innerShdw>
                </a:effectLst>
                <a:latin typeface="Gill Sans Ultra Bold" panose="020B0A02020104020203" pitchFamily="34" charset="0"/>
              </a:rPr>
              <a:t>S</a:t>
            </a:r>
          </a:p>
        </p:txBody>
      </p:sp>
      <p:sp>
        <p:nvSpPr>
          <p:cNvPr id="13" name="Rectangle 12"/>
          <p:cNvSpPr/>
          <p:nvPr/>
        </p:nvSpPr>
        <p:spPr>
          <a:xfrm>
            <a:off x="11327445" y="1322085"/>
            <a:ext cx="248292" cy="1569660"/>
          </a:xfrm>
          <a:prstGeom prst="rect">
            <a:avLst/>
          </a:prstGeom>
          <a:noFill/>
        </p:spPr>
        <p:txBody>
          <a:bodyPr wrap="square" lIns="91440" tIns="45720" rIns="91440" bIns="45720">
            <a:spAutoFit/>
          </a:bodyPr>
          <a:lstStyle/>
          <a:p>
            <a:pPr algn="ctr"/>
            <a:r>
              <a:rPr lang="en-US" sz="9600" b="1" spc="50" dirty="0">
                <a:ln w="0"/>
                <a:solidFill>
                  <a:schemeClr val="bg2"/>
                </a:solidFill>
                <a:effectLst>
                  <a:innerShdw blurRad="63500" dist="50800" dir="13500000">
                    <a:srgbClr val="000000">
                      <a:alpha val="50000"/>
                    </a:srgbClr>
                  </a:innerShdw>
                </a:effectLst>
                <a:latin typeface="Gill Sans Ultra Bold" panose="020B0A02020104020203" pitchFamily="34" charset="0"/>
              </a:rPr>
              <a:t>A</a:t>
            </a:r>
          </a:p>
        </p:txBody>
      </p:sp>
      <p:sp>
        <p:nvSpPr>
          <p:cNvPr id="14" name="Rectangle 13"/>
          <p:cNvSpPr/>
          <p:nvPr/>
        </p:nvSpPr>
        <p:spPr>
          <a:xfrm>
            <a:off x="11327445" y="2670840"/>
            <a:ext cx="248292" cy="1569660"/>
          </a:xfrm>
          <a:prstGeom prst="rect">
            <a:avLst/>
          </a:prstGeom>
          <a:noFill/>
        </p:spPr>
        <p:txBody>
          <a:bodyPr wrap="square" lIns="91440" tIns="45720" rIns="91440" bIns="45720">
            <a:spAutoFit/>
          </a:bodyPr>
          <a:lstStyle/>
          <a:p>
            <a:pPr algn="ctr"/>
            <a:r>
              <a:rPr lang="en-US" sz="9600" b="1" spc="50" dirty="0" smtClean="0">
                <a:ln w="0"/>
                <a:solidFill>
                  <a:schemeClr val="bg2"/>
                </a:solidFill>
                <a:effectLst>
                  <a:innerShdw blurRad="63500" dist="50800" dir="13500000">
                    <a:srgbClr val="000000">
                      <a:alpha val="50000"/>
                    </a:srgbClr>
                  </a:innerShdw>
                </a:effectLst>
                <a:latin typeface="Gill Sans Ultra Bold" panose="020B0A02020104020203" pitchFamily="34" charset="0"/>
              </a:rPr>
              <a:t>M</a:t>
            </a:r>
            <a:endParaRPr lang="en-US" sz="9600" b="1" spc="50" dirty="0">
              <a:ln w="0"/>
              <a:solidFill>
                <a:schemeClr val="bg2"/>
              </a:solidFill>
              <a:effectLst>
                <a:innerShdw blurRad="63500" dist="50800" dir="13500000">
                  <a:srgbClr val="000000">
                    <a:alpha val="50000"/>
                  </a:srgbClr>
                </a:innerShdw>
              </a:effectLst>
              <a:latin typeface="Gill Sans Ultra Bold" panose="020B0A02020104020203" pitchFamily="34" charset="0"/>
            </a:endParaRPr>
          </a:p>
        </p:txBody>
      </p:sp>
      <p:sp>
        <p:nvSpPr>
          <p:cNvPr id="15" name="Rectangle 14"/>
          <p:cNvSpPr/>
          <p:nvPr/>
        </p:nvSpPr>
        <p:spPr>
          <a:xfrm>
            <a:off x="11327445" y="4019595"/>
            <a:ext cx="248292" cy="1569660"/>
          </a:xfrm>
          <a:prstGeom prst="rect">
            <a:avLst/>
          </a:prstGeom>
          <a:noFill/>
        </p:spPr>
        <p:txBody>
          <a:bodyPr wrap="square" lIns="91440" tIns="45720" rIns="91440" bIns="45720">
            <a:spAutoFit/>
          </a:bodyPr>
          <a:lstStyle/>
          <a:p>
            <a:pPr algn="ctr"/>
            <a:r>
              <a:rPr lang="en-US" sz="9600" b="1" spc="50" dirty="0" smtClean="0">
                <a:ln w="0"/>
                <a:solidFill>
                  <a:schemeClr val="bg2"/>
                </a:solidFill>
                <a:effectLst>
                  <a:innerShdw blurRad="63500" dist="50800" dir="13500000">
                    <a:srgbClr val="000000">
                      <a:alpha val="50000"/>
                    </a:srgbClr>
                  </a:innerShdw>
                </a:effectLst>
                <a:latin typeface="Gill Sans Ultra Bold" panose="020B0A02020104020203" pitchFamily="34" charset="0"/>
              </a:rPr>
              <a:t>A</a:t>
            </a:r>
            <a:endParaRPr lang="en-US" sz="9600" b="1" spc="50" dirty="0">
              <a:ln w="0"/>
              <a:solidFill>
                <a:schemeClr val="bg2"/>
              </a:solidFill>
              <a:effectLst>
                <a:innerShdw blurRad="63500" dist="50800" dir="13500000">
                  <a:srgbClr val="000000">
                    <a:alpha val="50000"/>
                  </a:srgbClr>
                </a:innerShdw>
              </a:effectLst>
              <a:latin typeface="Gill Sans Ultra Bold" panose="020B0A02020104020203" pitchFamily="34" charset="0"/>
            </a:endParaRPr>
          </a:p>
        </p:txBody>
      </p:sp>
      <p:sp>
        <p:nvSpPr>
          <p:cNvPr id="16" name="Rectangle 15"/>
          <p:cNvSpPr/>
          <p:nvPr/>
        </p:nvSpPr>
        <p:spPr>
          <a:xfrm>
            <a:off x="11327445" y="5368350"/>
            <a:ext cx="248292" cy="1569660"/>
          </a:xfrm>
          <a:prstGeom prst="rect">
            <a:avLst/>
          </a:prstGeom>
          <a:noFill/>
        </p:spPr>
        <p:txBody>
          <a:bodyPr wrap="square" lIns="91440" tIns="45720" rIns="91440" bIns="45720">
            <a:spAutoFit/>
          </a:bodyPr>
          <a:lstStyle/>
          <a:p>
            <a:pPr algn="ctr"/>
            <a:r>
              <a:rPr lang="en-US" sz="9600" b="1" spc="50" dirty="0">
                <a:ln w="0"/>
                <a:solidFill>
                  <a:schemeClr val="bg2"/>
                </a:solidFill>
                <a:effectLst>
                  <a:innerShdw blurRad="63500" dist="50800" dir="13500000">
                    <a:srgbClr val="000000">
                      <a:alpha val="50000"/>
                    </a:srgbClr>
                  </a:innerShdw>
                </a:effectLst>
                <a:latin typeface="Gill Sans Ultra Bold" panose="020B0A02020104020203" pitchFamily="34" charset="0"/>
              </a:rPr>
              <a:t>T</a:t>
            </a:r>
          </a:p>
        </p:txBody>
      </p:sp>
    </p:spTree>
    <p:extLst>
      <p:ext uri="{BB962C8B-B14F-4D97-AF65-F5344CB8AC3E}">
        <p14:creationId xmlns:p14="http://schemas.microsoft.com/office/powerpoint/2010/main" val="42956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90"/>
                                          </p:val>
                                        </p:tav>
                                        <p:tav tm="100000">
                                          <p:val>
                                            <p:fltVal val="0"/>
                                          </p:val>
                                        </p:tav>
                                      </p:tavLst>
                                    </p:anim>
                                    <p:animEffect transition="in" filter="fade">
                                      <p:cBhvr>
                                        <p:cTn id="16" dur="500"/>
                                        <p:tgtEl>
                                          <p:spTgt spid="12"/>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 calcmode="lin" valueType="num">
                                      <p:cBhvr>
                                        <p:cTn id="22" dur="500" fill="hold"/>
                                        <p:tgtEl>
                                          <p:spTgt spid="13"/>
                                        </p:tgtEl>
                                        <p:attrNameLst>
                                          <p:attrName>style.rotation</p:attrName>
                                        </p:attrNameLst>
                                      </p:cBhvr>
                                      <p:tavLst>
                                        <p:tav tm="0">
                                          <p:val>
                                            <p:fltVal val="90"/>
                                          </p:val>
                                        </p:tav>
                                        <p:tav tm="100000">
                                          <p:val>
                                            <p:fltVal val="0"/>
                                          </p:val>
                                        </p:tav>
                                      </p:tavLst>
                                    </p:anim>
                                    <p:animEffect transition="in" filter="fade">
                                      <p:cBhvr>
                                        <p:cTn id="23" dur="500"/>
                                        <p:tgtEl>
                                          <p:spTgt spid="13"/>
                                        </p:tgtEl>
                                      </p:cBhvr>
                                    </p:animEffect>
                                  </p:childTnLst>
                                </p:cTn>
                              </p:par>
                            </p:childTnLst>
                          </p:cTn>
                        </p:par>
                        <p:par>
                          <p:cTn id="24" fill="hold">
                            <p:stCondLst>
                              <p:cond delay="1500"/>
                            </p:stCondLst>
                            <p:childTnLst>
                              <p:par>
                                <p:cTn id="25" presetID="3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 calcmode="lin" valueType="num">
                                      <p:cBhvr>
                                        <p:cTn id="29" dur="500" fill="hold"/>
                                        <p:tgtEl>
                                          <p:spTgt spid="14"/>
                                        </p:tgtEl>
                                        <p:attrNameLst>
                                          <p:attrName>style.rotation</p:attrName>
                                        </p:attrNameLst>
                                      </p:cBhvr>
                                      <p:tavLst>
                                        <p:tav tm="0">
                                          <p:val>
                                            <p:fltVal val="90"/>
                                          </p:val>
                                        </p:tav>
                                        <p:tav tm="100000">
                                          <p:val>
                                            <p:fltVal val="0"/>
                                          </p:val>
                                        </p:tav>
                                      </p:tavLst>
                                    </p:anim>
                                    <p:animEffect transition="in" filter="fade">
                                      <p:cBhvr>
                                        <p:cTn id="30" dur="500"/>
                                        <p:tgtEl>
                                          <p:spTgt spid="14"/>
                                        </p:tgtEl>
                                      </p:cBhvr>
                                    </p:animEffect>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 calcmode="lin" valueType="num">
                                      <p:cBhvr>
                                        <p:cTn id="36" dur="500" fill="hold"/>
                                        <p:tgtEl>
                                          <p:spTgt spid="15"/>
                                        </p:tgtEl>
                                        <p:attrNameLst>
                                          <p:attrName>style.rotation</p:attrName>
                                        </p:attrNameLst>
                                      </p:cBhvr>
                                      <p:tavLst>
                                        <p:tav tm="0">
                                          <p:val>
                                            <p:fltVal val="90"/>
                                          </p:val>
                                        </p:tav>
                                        <p:tav tm="100000">
                                          <p:val>
                                            <p:fltVal val="0"/>
                                          </p:val>
                                        </p:tav>
                                      </p:tavLst>
                                    </p:anim>
                                    <p:animEffect transition="in" filter="fade">
                                      <p:cBhvr>
                                        <p:cTn id="37" dur="500"/>
                                        <p:tgtEl>
                                          <p:spTgt spid="15"/>
                                        </p:tgtEl>
                                      </p:cBhvr>
                                    </p:animEffect>
                                  </p:childTnLst>
                                </p:cTn>
                              </p:par>
                            </p:childTnLst>
                          </p:cTn>
                        </p:par>
                        <p:par>
                          <p:cTn id="38" fill="hold">
                            <p:stCondLst>
                              <p:cond delay="2500"/>
                            </p:stCondLst>
                            <p:childTnLst>
                              <p:par>
                                <p:cTn id="39" presetID="31"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 calcmode="lin" valueType="num">
                                      <p:cBhvr>
                                        <p:cTn id="43" dur="500" fill="hold"/>
                                        <p:tgtEl>
                                          <p:spTgt spid="16"/>
                                        </p:tgtEl>
                                        <p:attrNameLst>
                                          <p:attrName>style.rotation</p:attrName>
                                        </p:attrNameLst>
                                      </p:cBhvr>
                                      <p:tavLst>
                                        <p:tav tm="0">
                                          <p:val>
                                            <p:fltVal val="90"/>
                                          </p:val>
                                        </p:tav>
                                        <p:tav tm="100000">
                                          <p:val>
                                            <p:fltVal val="0"/>
                                          </p:val>
                                        </p:tav>
                                      </p:tavLst>
                                    </p:anim>
                                    <p:animEffect transition="in" filter="fade">
                                      <p:cBhvr>
                                        <p:cTn id="44" dur="500"/>
                                        <p:tgtEl>
                                          <p:spTgt spid="16"/>
                                        </p:tgtEl>
                                      </p:cBhvr>
                                    </p:animEffect>
                                  </p:childTnLst>
                                </p:cTn>
                              </p:par>
                            </p:childTnLst>
                          </p:cTn>
                        </p:par>
                        <p:par>
                          <p:cTn id="45" fill="hold">
                            <p:stCondLst>
                              <p:cond delay="3000"/>
                            </p:stCondLst>
                            <p:childTnLst>
                              <p:par>
                                <p:cTn id="46" presetID="16" presetClass="entr" presetSubtype="37" fill="hold" grpId="0" nodeType="afterEffect">
                                  <p:stCondLst>
                                    <p:cond delay="0"/>
                                  </p:stCondLst>
                                  <p:childTnLst>
                                    <p:set>
                                      <p:cBhvr>
                                        <p:cTn id="47" dur="1" fill="hold">
                                          <p:stCondLst>
                                            <p:cond delay="0"/>
                                          </p:stCondLst>
                                        </p:cTn>
                                        <p:tgtEl>
                                          <p:spTgt spid="3">
                                            <p:txEl>
                                              <p:pRg st="0" end="0"/>
                                            </p:txEl>
                                          </p:spTgt>
                                        </p:tgtEl>
                                        <p:attrNameLst>
                                          <p:attrName>style.visibility</p:attrName>
                                        </p:attrNameLst>
                                      </p:cBhvr>
                                      <p:to>
                                        <p:strVal val="visible"/>
                                      </p:to>
                                    </p:set>
                                    <p:animEffect transition="in" filter="barn(outVertical)">
                                      <p:cBhvr>
                                        <p:cTn id="48" dur="250"/>
                                        <p:tgtEl>
                                          <p:spTgt spid="3">
                                            <p:txEl>
                                              <p:pRg st="0" end="0"/>
                                            </p:txEl>
                                          </p:spTgt>
                                        </p:tgtEl>
                                      </p:cBhvr>
                                    </p:animEffect>
                                  </p:childTnLst>
                                </p:cTn>
                              </p:par>
                            </p:childTnLst>
                          </p:cTn>
                        </p:par>
                        <p:par>
                          <p:cTn id="49" fill="hold">
                            <p:stCondLst>
                              <p:cond delay="3250"/>
                            </p:stCondLst>
                            <p:childTnLst>
                              <p:par>
                                <p:cTn id="50" presetID="16" presetClass="entr" presetSubtype="37" fill="hold" grpId="0" nodeType="after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animEffect transition="in" filter="barn(outVertical)">
                                      <p:cBhvr>
                                        <p:cTn id="52" dur="250"/>
                                        <p:tgtEl>
                                          <p:spTgt spid="3">
                                            <p:txEl>
                                              <p:pRg st="1" end="1"/>
                                            </p:txEl>
                                          </p:spTgt>
                                        </p:tgtEl>
                                      </p:cBhvr>
                                    </p:animEffect>
                                  </p:childTnLst>
                                </p:cTn>
                              </p:par>
                            </p:childTnLst>
                          </p:cTn>
                        </p:par>
                        <p:par>
                          <p:cTn id="53" fill="hold">
                            <p:stCondLst>
                              <p:cond delay="3500"/>
                            </p:stCondLst>
                            <p:childTnLst>
                              <p:par>
                                <p:cTn id="54" presetID="16" presetClass="entr" presetSubtype="37" fill="hold" grpId="0" nodeType="after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barn(outVertical)">
                                      <p:cBhvr>
                                        <p:cTn id="56" dur="250"/>
                                        <p:tgtEl>
                                          <p:spTgt spid="3">
                                            <p:txEl>
                                              <p:pRg st="2" end="2"/>
                                            </p:txEl>
                                          </p:spTgt>
                                        </p:tgtEl>
                                      </p:cBhvr>
                                    </p:animEffect>
                                  </p:childTnLst>
                                </p:cTn>
                              </p:par>
                            </p:childTnLst>
                          </p:cTn>
                        </p:par>
                        <p:par>
                          <p:cTn id="57" fill="hold">
                            <p:stCondLst>
                              <p:cond delay="3750"/>
                            </p:stCondLst>
                            <p:childTnLst>
                              <p:par>
                                <p:cTn id="58" presetID="16" presetClass="entr" presetSubtype="37" fill="hold" grpId="0" nodeType="after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barn(outVertical)">
                                      <p:cBhvr>
                                        <p:cTn id="60" dur="250"/>
                                        <p:tgtEl>
                                          <p:spTgt spid="3">
                                            <p:txEl>
                                              <p:pRg st="3" end="3"/>
                                            </p:txEl>
                                          </p:spTgt>
                                        </p:tgtEl>
                                      </p:cBhvr>
                                    </p:animEffect>
                                  </p:childTnLst>
                                </p:cTn>
                              </p:par>
                            </p:childTnLst>
                          </p:cTn>
                        </p:par>
                        <p:par>
                          <p:cTn id="61" fill="hold">
                            <p:stCondLst>
                              <p:cond delay="4000"/>
                            </p:stCondLst>
                            <p:childTnLst>
                              <p:par>
                                <p:cTn id="62" presetID="16" presetClass="entr" presetSubtype="37" fill="hold" grpId="0" nodeType="after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Effect transition="in" filter="barn(outVertical)">
                                      <p:cBhvr>
                                        <p:cTn id="64" dur="250"/>
                                        <p:tgtEl>
                                          <p:spTgt spid="3">
                                            <p:txEl>
                                              <p:pRg st="4" end="4"/>
                                            </p:txEl>
                                          </p:spTgt>
                                        </p:tgtEl>
                                      </p:cBhvr>
                                    </p:animEffect>
                                  </p:childTnLst>
                                </p:cTn>
                              </p:par>
                            </p:childTnLst>
                          </p:cTn>
                        </p:par>
                        <p:par>
                          <p:cTn id="65" fill="hold">
                            <p:stCondLst>
                              <p:cond delay="4250"/>
                            </p:stCondLst>
                            <p:childTnLst>
                              <p:par>
                                <p:cTn id="66" presetID="16" presetClass="entr" presetSubtype="37" fill="hold" grpId="0" nodeType="after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Effect transition="in" filter="barn(outVertical)">
                                      <p:cBhvr>
                                        <p:cTn id="68" dur="250"/>
                                        <p:tgtEl>
                                          <p:spTgt spid="3">
                                            <p:txEl>
                                              <p:pRg st="5" end="5"/>
                                            </p:txEl>
                                          </p:spTgt>
                                        </p:tgtEl>
                                      </p:cBhvr>
                                    </p:animEffect>
                                  </p:childTnLst>
                                </p:cTn>
                              </p:par>
                            </p:childTnLst>
                          </p:cTn>
                        </p:par>
                        <p:par>
                          <p:cTn id="69" fill="hold">
                            <p:stCondLst>
                              <p:cond delay="4500"/>
                            </p:stCondLst>
                            <p:childTnLst>
                              <p:par>
                                <p:cTn id="70" presetID="16" presetClass="entr" presetSubtype="37" fill="hold" grpId="0" nodeType="after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Effect transition="in" filter="barn(outVertical)">
                                      <p:cBhvr>
                                        <p:cTn id="72" dur="250"/>
                                        <p:tgtEl>
                                          <p:spTgt spid="3">
                                            <p:txEl>
                                              <p:pRg st="6" end="6"/>
                                            </p:txEl>
                                          </p:spTgt>
                                        </p:tgtEl>
                                      </p:cBhvr>
                                    </p:animEffect>
                                  </p:childTnLst>
                                </p:cTn>
                              </p:par>
                            </p:childTnLst>
                          </p:cTn>
                        </p:par>
                        <p:par>
                          <p:cTn id="73" fill="hold">
                            <p:stCondLst>
                              <p:cond delay="4750"/>
                            </p:stCondLst>
                            <p:childTnLst>
                              <p:par>
                                <p:cTn id="74" presetID="16" presetClass="entr" presetSubtype="37" fill="hold" grpId="0" nodeType="after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Effect transition="in" filter="barn(outVertical)">
                                      <p:cBhvr>
                                        <p:cTn id="76" dur="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2" grpId="0"/>
      <p:bldP spid="13" grpId="0"/>
      <p:bldP spid="14" grpId="0"/>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314" y="1806369"/>
            <a:ext cx="8596668" cy="4488405"/>
          </a:xfrm>
        </p:spPr>
        <p:txBody>
          <a:bodyPr>
            <a:noAutofit/>
          </a:bodyPr>
          <a:lstStyle/>
          <a:p>
            <a:r>
              <a:rPr lang="en-US" sz="2400" dirty="0" smtClean="0">
                <a:solidFill>
                  <a:schemeClr val="tx1"/>
                </a:solidFill>
              </a:rPr>
              <a:t>Cooperative agreement funded by NIH/NIDA </a:t>
            </a:r>
          </a:p>
          <a:p>
            <a:r>
              <a:rPr lang="en-US" sz="2400" dirty="0" smtClean="0">
                <a:solidFill>
                  <a:schemeClr val="tx1"/>
                </a:solidFill>
              </a:rPr>
              <a:t>Goal to improve capacity of Justice System response to OUD</a:t>
            </a:r>
          </a:p>
          <a:p>
            <a:r>
              <a:rPr lang="en-US" sz="2400" dirty="0" smtClean="0">
                <a:solidFill>
                  <a:schemeClr val="tx1"/>
                </a:solidFill>
              </a:rPr>
              <a:t>KY is 1 of 10 sites chosen</a:t>
            </a:r>
          </a:p>
          <a:p>
            <a:r>
              <a:rPr lang="en-US" sz="2400" dirty="0" smtClean="0">
                <a:solidFill>
                  <a:schemeClr val="tx1"/>
                </a:solidFill>
              </a:rPr>
              <a:t>Will focus on women in jails</a:t>
            </a:r>
          </a:p>
          <a:p>
            <a:r>
              <a:rPr lang="en-US" sz="2400" dirty="0" smtClean="0">
                <a:solidFill>
                  <a:schemeClr val="tx1"/>
                </a:solidFill>
              </a:rPr>
              <a:t>UK-CDAR, DOC, </a:t>
            </a:r>
            <a:r>
              <a:rPr lang="en-US" sz="2400" dirty="0" smtClean="0">
                <a:solidFill>
                  <a:schemeClr val="tx1"/>
                </a:solidFill>
                <a:latin typeface="Arial" panose="020B0604020202020204" pitchFamily="34" charset="0"/>
                <a:cs typeface="Arial" panose="020B0604020202020204" pitchFamily="34" charset="0"/>
              </a:rPr>
              <a:t>&amp;</a:t>
            </a:r>
            <a:r>
              <a:rPr lang="en-US" sz="2400" dirty="0" smtClean="0">
                <a:solidFill>
                  <a:schemeClr val="tx1"/>
                </a:solidFill>
              </a:rPr>
              <a:t> BHID will work together to offer pretreatment and improve access to MAT </a:t>
            </a:r>
          </a:p>
          <a:p>
            <a:r>
              <a:rPr lang="en-US" sz="2400" dirty="0" smtClean="0">
                <a:solidFill>
                  <a:schemeClr val="tx1"/>
                </a:solidFill>
              </a:rPr>
              <a:t>Support will be provided by Voices of Hope</a:t>
            </a:r>
          </a:p>
          <a:p>
            <a:r>
              <a:rPr lang="en-US" sz="2400" dirty="0" smtClean="0">
                <a:solidFill>
                  <a:schemeClr val="tx1"/>
                </a:solidFill>
              </a:rPr>
              <a:t>5 year grant - $8.8 Million </a:t>
            </a:r>
            <a:endParaRPr lang="en-US" sz="2400" dirty="0">
              <a:solidFill>
                <a:schemeClr val="tx1"/>
              </a:solidFill>
            </a:endParaRPr>
          </a:p>
        </p:txBody>
      </p:sp>
      <p:pic>
        <p:nvPicPr>
          <p:cNvPr id="4" name="Picture 3" descr="Kentucky Wildcats - Wikipedia"/>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189796" y="3383280"/>
            <a:ext cx="3557834" cy="2911494"/>
          </a:xfrm>
          <a:prstGeom prst="rect">
            <a:avLst/>
          </a:prstGeom>
          <a:ln>
            <a:noFill/>
          </a:ln>
          <a:effectLst>
            <a:reflection blurRad="12700" stA="30000" endPos="30000" dist="5000" dir="5400000" sy="-100000" algn="bl" rotWithShape="0"/>
          </a:effectLst>
          <a:scene3d>
            <a:camera prst="perspectiveHeroicExtremeLeftFacing" fov="4200000">
              <a:rot lat="449631" lon="1463206" rev="21343147"/>
            </a:camera>
            <a:lightRig rig="threePt" dir="t">
              <a:rot lat="0" lon="0" rev="2700000"/>
            </a:lightRig>
          </a:scene3d>
          <a:sp3d>
            <a:bevelT w="63500" h="50800"/>
          </a:sp3d>
        </p:spPr>
      </p:pic>
      <p:sp>
        <p:nvSpPr>
          <p:cNvPr id="5" name="Title 1"/>
          <p:cNvSpPr txBox="1">
            <a:spLocks/>
          </p:cNvSpPr>
          <p:nvPr/>
        </p:nvSpPr>
        <p:spPr>
          <a:xfrm>
            <a:off x="-91440" y="149910"/>
            <a:ext cx="9594379" cy="13592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u="sng" dirty="0" smtClean="0">
                <a:effectLst>
                  <a:outerShdw blurRad="38100" dist="38100" dir="2700000" algn="tl">
                    <a:srgbClr val="000000">
                      <a:alpha val="43137"/>
                    </a:srgbClr>
                  </a:outerShdw>
                </a:effectLst>
              </a:rPr>
              <a:t>Justice Community</a:t>
            </a:r>
          </a:p>
          <a:p>
            <a:pPr algn="ctr"/>
            <a:r>
              <a:rPr lang="en-US" sz="3200" b="1" u="sng" dirty="0" smtClean="0">
                <a:effectLst>
                  <a:outerShdw blurRad="38100" dist="38100" dir="2700000" algn="tl">
                    <a:srgbClr val="000000">
                      <a:alpha val="43137"/>
                    </a:srgbClr>
                  </a:outerShdw>
                </a:effectLst>
              </a:rPr>
              <a:t>Opioid Innovation Network</a:t>
            </a:r>
          </a:p>
          <a:p>
            <a:pPr algn="ctr"/>
            <a:r>
              <a:rPr lang="en-US" sz="4000" b="1" spc="600" dirty="0" smtClean="0">
                <a:effectLst>
                  <a:outerShdw blurRad="38100" dist="38100" dir="2700000" algn="tl">
                    <a:srgbClr val="000000">
                      <a:alpha val="43137"/>
                    </a:srgbClr>
                  </a:outerShdw>
                </a:effectLst>
              </a:rPr>
              <a:t>JCOIN</a:t>
            </a:r>
          </a:p>
        </p:txBody>
      </p:sp>
    </p:spTree>
    <p:extLst>
      <p:ext uri="{BB962C8B-B14F-4D97-AF65-F5344CB8AC3E}">
        <p14:creationId xmlns:p14="http://schemas.microsoft.com/office/powerpoint/2010/main" val="19287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2"/>
                                          </p:stCondLst>
                                        </p:cTn>
                                        <p:tgtEl>
                                          <p:spTgt spid="5"/>
                                        </p:tgtEl>
                                      </p:cBhvr>
                                      <p:to x="100000" y="60000"/>
                                    </p:animScale>
                                    <p:animScale>
                                      <p:cBhvr>
                                        <p:cTn id="14" dur="41"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1" decel="50000">
                                          <p:stCondLst>
                                            <p:cond delay="335"/>
                                          </p:stCondLst>
                                        </p:cTn>
                                        <p:tgtEl>
                                          <p:spTgt spid="5"/>
                                        </p:tgtEl>
                                      </p:cBhvr>
                                      <p:to x="100000" y="100000"/>
                                    </p:animScale>
                                    <p:animScale>
                                      <p:cBhvr>
                                        <p:cTn id="17" dur="7">
                                          <p:stCondLst>
                                            <p:cond delay="410"/>
                                          </p:stCondLst>
                                        </p:cTn>
                                        <p:tgtEl>
                                          <p:spTgt spid="5"/>
                                        </p:tgtEl>
                                      </p:cBhvr>
                                      <p:to x="100000" y="90000"/>
                                    </p:animScale>
                                    <p:animScale>
                                      <p:cBhvr>
                                        <p:cTn id="18" dur="41"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1" decel="50000">
                                          <p:stCondLst>
                                            <p:cond delay="459"/>
                                          </p:stCondLst>
                                        </p:cTn>
                                        <p:tgtEl>
                                          <p:spTgt spid="5"/>
                                        </p:tgtEl>
                                      </p:cBhvr>
                                      <p:to x="100000" y="100000"/>
                                    </p:animScale>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779" y="1582520"/>
            <a:ext cx="9827173" cy="4860321"/>
          </a:xfrm>
        </p:spPr>
        <p:txBody>
          <a:bodyPr>
            <a:normAutofit/>
          </a:bodyPr>
          <a:lstStyle/>
          <a:p>
            <a:pPr marL="0" indent="0">
              <a:buNone/>
            </a:pPr>
            <a:r>
              <a:rPr lang="en-US" sz="2800" dirty="0" smtClean="0">
                <a:solidFill>
                  <a:schemeClr val="tx1"/>
                </a:solidFill>
              </a:rPr>
              <a:t>University of Kentucky –Center of Drug and Alcohol Research</a:t>
            </a:r>
          </a:p>
          <a:p>
            <a:pPr marL="0" indent="0">
              <a:buNone/>
            </a:pPr>
            <a:endParaRPr lang="en-US" sz="2000" dirty="0" smtClean="0">
              <a:solidFill>
                <a:schemeClr val="tx1"/>
              </a:solidFill>
            </a:endParaRPr>
          </a:p>
          <a:p>
            <a:pPr lvl="1"/>
            <a:r>
              <a:rPr lang="en-US" sz="2400" dirty="0" smtClean="0">
                <a:solidFill>
                  <a:schemeClr val="tx1"/>
                </a:solidFill>
              </a:rPr>
              <a:t>Criminal Justice Kentucky Treatment Outcome Study</a:t>
            </a:r>
          </a:p>
          <a:p>
            <a:pPr lvl="2">
              <a:buFont typeface="Wingdings" panose="05000000000000000000" pitchFamily="2" charset="2"/>
              <a:buChar char="§"/>
            </a:pPr>
            <a:r>
              <a:rPr lang="en-US" sz="2400" dirty="0" smtClean="0">
                <a:solidFill>
                  <a:schemeClr val="tx1"/>
                </a:solidFill>
              </a:rPr>
              <a:t>Change of Scope</a:t>
            </a:r>
          </a:p>
          <a:p>
            <a:pPr lvl="2">
              <a:buFont typeface="Wingdings" panose="05000000000000000000" pitchFamily="2" charset="2"/>
              <a:buChar char="§"/>
            </a:pPr>
            <a:r>
              <a:rPr lang="en-US" sz="2400" dirty="0" smtClean="0">
                <a:solidFill>
                  <a:schemeClr val="tx1"/>
                </a:solidFill>
              </a:rPr>
              <a:t>Incorporation of ASAMS, DSM-5 criteria for SUDs and common Co-Occurring Disorders</a:t>
            </a:r>
          </a:p>
          <a:p>
            <a:pPr lvl="2">
              <a:buFont typeface="Wingdings" panose="05000000000000000000" pitchFamily="2" charset="2"/>
              <a:buChar char="§"/>
            </a:pPr>
            <a:r>
              <a:rPr lang="en-US" sz="2400" dirty="0" smtClean="0">
                <a:solidFill>
                  <a:schemeClr val="tx1"/>
                </a:solidFill>
              </a:rPr>
              <a:t>Addition of Suicidality and overdose measures</a:t>
            </a:r>
          </a:p>
          <a:p>
            <a:pPr lvl="2">
              <a:buFont typeface="Wingdings" panose="05000000000000000000" pitchFamily="2" charset="2"/>
              <a:buChar char="§"/>
            </a:pPr>
            <a:endParaRPr lang="en-US" sz="2400" dirty="0" smtClean="0">
              <a:solidFill>
                <a:schemeClr val="tx1"/>
              </a:solidFill>
            </a:endParaRPr>
          </a:p>
          <a:p>
            <a:pPr lvl="1"/>
            <a:r>
              <a:rPr lang="en-US" sz="2400" dirty="0" smtClean="0">
                <a:solidFill>
                  <a:schemeClr val="tx1"/>
                </a:solidFill>
              </a:rPr>
              <a:t>MAT Expansion Outcome Study</a:t>
            </a:r>
          </a:p>
          <a:p>
            <a:pPr lvl="2">
              <a:buFont typeface="Wingdings" panose="05000000000000000000" pitchFamily="2" charset="2"/>
              <a:buChar char="§"/>
            </a:pPr>
            <a:r>
              <a:rPr lang="en-US" sz="2400" dirty="0" smtClean="0">
                <a:solidFill>
                  <a:schemeClr val="tx1"/>
                </a:solidFill>
              </a:rPr>
              <a:t>New study to evaluate multiple forms of MAT</a:t>
            </a:r>
          </a:p>
          <a:p>
            <a:pPr lvl="1"/>
            <a:endParaRPr lang="en-US" sz="1800" dirty="0"/>
          </a:p>
        </p:txBody>
      </p:sp>
      <p:sp>
        <p:nvSpPr>
          <p:cNvPr id="5" name="Title 1"/>
          <p:cNvSpPr>
            <a:spLocks noGrp="1"/>
          </p:cNvSpPr>
          <p:nvPr>
            <p:ph type="title"/>
          </p:nvPr>
        </p:nvSpPr>
        <p:spPr>
          <a:xfrm>
            <a:off x="698355" y="340288"/>
            <a:ext cx="8596668" cy="696686"/>
          </a:xfrm>
        </p:spPr>
        <p:txBody>
          <a:bodyPr>
            <a:noAutofit/>
          </a:bodyPr>
          <a:lstStyle/>
          <a:p>
            <a:pPr algn="ctr"/>
            <a:r>
              <a:rPr lang="en-US" sz="5400" b="1" dirty="0" smtClean="0"/>
              <a:t>Studies/Evaluations</a:t>
            </a:r>
            <a:endParaRPr lang="en-US" sz="5400" b="1" dirty="0"/>
          </a:p>
        </p:txBody>
      </p:sp>
    </p:spTree>
    <p:extLst>
      <p:ext uri="{BB962C8B-B14F-4D97-AF65-F5344CB8AC3E}">
        <p14:creationId xmlns:p14="http://schemas.microsoft.com/office/powerpoint/2010/main" val="171550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88"/>
          <p:cNvSpPr txBox="1"/>
          <p:nvPr/>
        </p:nvSpPr>
        <p:spPr>
          <a:xfrm>
            <a:off x="152805" y="1152316"/>
            <a:ext cx="10134736" cy="53535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1000"/>
              </a:spcBef>
              <a:spcAft>
                <a:spcPts val="600"/>
              </a:spcAft>
            </a:pPr>
            <a:r>
              <a:rPr lang="en-US" sz="2000" b="1" dirty="0">
                <a:solidFill>
                  <a:schemeClr val="tx1"/>
                </a:solidFill>
                <a:effectLst/>
                <a:ea typeface="MS Mincho"/>
                <a:cs typeface="Times New Roman" panose="02020603050405020304" pitchFamily="18" charset="0"/>
              </a:rPr>
              <a:t>Among SAP graduates from KY jails, prisons, and community corrections facilities interviewed 12 months post-release…</a:t>
            </a:r>
            <a:endParaRPr lang="en-US" sz="2000" dirty="0">
              <a:solidFill>
                <a:schemeClr val="tx1"/>
              </a:solidFill>
              <a:effectLst/>
              <a:ea typeface="MS Mincho"/>
              <a:cs typeface="Times New Roman" panose="02020603050405020304" pitchFamily="18" charset="0"/>
            </a:endParaRPr>
          </a:p>
          <a:p>
            <a:pPr marL="800100" lvl="1" indent="-342900">
              <a:lnSpc>
                <a:spcPct val="115000"/>
              </a:lnSpc>
              <a:buSzPts val="1000"/>
              <a:buFont typeface="Wingdings" panose="05000000000000000000" pitchFamily="2" charset="2"/>
              <a:buChar char=""/>
            </a:pPr>
            <a:r>
              <a:rPr lang="en-US" sz="2400" dirty="0">
                <a:solidFill>
                  <a:schemeClr val="tx1"/>
                </a:solidFill>
                <a:effectLst/>
                <a:ea typeface="MS Mincho"/>
                <a:cs typeface="Times New Roman" panose="02020603050405020304" pitchFamily="18" charset="0"/>
              </a:rPr>
              <a:t>61.6% had not been re-incarcerated.</a:t>
            </a:r>
          </a:p>
          <a:p>
            <a:pPr marL="800100" lvl="1" indent="-342900">
              <a:lnSpc>
                <a:spcPct val="115000"/>
              </a:lnSpc>
              <a:buSzPts val="1000"/>
              <a:buFont typeface="Wingdings" panose="05000000000000000000" pitchFamily="2" charset="2"/>
              <a:buChar char=""/>
            </a:pPr>
            <a:r>
              <a:rPr lang="en-US" sz="2400" dirty="0">
                <a:solidFill>
                  <a:schemeClr val="tx1"/>
                </a:solidFill>
                <a:effectLst/>
                <a:ea typeface="MS Mincho"/>
                <a:cs typeface="Times New Roman" panose="02020603050405020304" pitchFamily="18" charset="0"/>
              </a:rPr>
              <a:t>87.8% were living in stable housing.</a:t>
            </a:r>
          </a:p>
          <a:p>
            <a:pPr marL="800100" lvl="1" indent="-342900">
              <a:lnSpc>
                <a:spcPct val="115000"/>
              </a:lnSpc>
              <a:buSzPts val="1000"/>
              <a:buFont typeface="Wingdings" panose="05000000000000000000" pitchFamily="2" charset="2"/>
              <a:buChar char=""/>
            </a:pPr>
            <a:r>
              <a:rPr lang="en-US" sz="2400" dirty="0">
                <a:solidFill>
                  <a:schemeClr val="tx1"/>
                </a:solidFill>
                <a:effectLst/>
                <a:ea typeface="MS Mincho"/>
                <a:cs typeface="Times New Roman" panose="02020603050405020304" pitchFamily="18" charset="0"/>
              </a:rPr>
              <a:t>76.6% were employed.</a:t>
            </a:r>
          </a:p>
          <a:p>
            <a:pPr marL="800100" lvl="1" indent="-342900">
              <a:lnSpc>
                <a:spcPct val="115000"/>
              </a:lnSpc>
              <a:spcAft>
                <a:spcPts val="1800"/>
              </a:spcAft>
              <a:buSzPts val="1000"/>
              <a:buFont typeface="Wingdings" panose="05000000000000000000" pitchFamily="2" charset="2"/>
              <a:buChar char=""/>
            </a:pPr>
            <a:r>
              <a:rPr lang="en-US" sz="2400" dirty="0">
                <a:solidFill>
                  <a:schemeClr val="tx1"/>
                </a:solidFill>
                <a:effectLst/>
                <a:ea typeface="MS Mincho"/>
                <a:cs typeface="Times New Roman" panose="02020603050405020304" pitchFamily="18" charset="0"/>
              </a:rPr>
              <a:t>77.1% of those with children reported providing financial support to their children.</a:t>
            </a:r>
          </a:p>
          <a:p>
            <a:pPr marL="800100" lvl="1" indent="-342900">
              <a:lnSpc>
                <a:spcPct val="115000"/>
              </a:lnSpc>
              <a:buSzPts val="1000"/>
              <a:buFont typeface="Wingdings" panose="05000000000000000000" pitchFamily="2" charset="2"/>
              <a:buChar char=""/>
            </a:pPr>
            <a:r>
              <a:rPr lang="en-US" sz="2400" dirty="0">
                <a:solidFill>
                  <a:schemeClr val="tx1"/>
                </a:solidFill>
                <a:effectLst/>
                <a:ea typeface="MS Mincho"/>
                <a:cs typeface="Times New Roman" panose="02020603050405020304" pitchFamily="18" charset="0"/>
              </a:rPr>
              <a:t>58.8% did not have a positive drug test in the year since release.</a:t>
            </a:r>
          </a:p>
          <a:p>
            <a:pPr marL="800100" lvl="1" indent="-342900">
              <a:lnSpc>
                <a:spcPct val="115000"/>
              </a:lnSpc>
              <a:buSzPts val="1000"/>
              <a:buFont typeface="Wingdings" panose="05000000000000000000" pitchFamily="2" charset="2"/>
              <a:buChar char=""/>
            </a:pPr>
            <a:r>
              <a:rPr lang="en-US" sz="2400" dirty="0">
                <a:solidFill>
                  <a:schemeClr val="tx1"/>
                </a:solidFill>
                <a:effectLst/>
                <a:ea typeface="MS Mincho"/>
                <a:cs typeface="Times New Roman" panose="02020603050405020304" pitchFamily="18" charset="0"/>
              </a:rPr>
              <a:t>67.5% attended 12-Step meetings.</a:t>
            </a:r>
          </a:p>
          <a:p>
            <a:pPr marL="800100" lvl="1" indent="-342900">
              <a:lnSpc>
                <a:spcPct val="115000"/>
              </a:lnSpc>
              <a:spcAft>
                <a:spcPts val="1000"/>
              </a:spcAft>
              <a:buSzPts val="1000"/>
              <a:buFont typeface="Wingdings" panose="05000000000000000000" pitchFamily="2" charset="2"/>
              <a:buChar char=""/>
            </a:pPr>
            <a:r>
              <a:rPr lang="en-US" sz="2400" dirty="0">
                <a:solidFill>
                  <a:schemeClr val="tx1"/>
                </a:solidFill>
                <a:effectLst/>
                <a:ea typeface="MS Mincho"/>
                <a:cs typeface="Times New Roman" panose="02020603050405020304" pitchFamily="18" charset="0"/>
              </a:rPr>
              <a:t>67.2% of those referred to aftercare, attended aftercare</a:t>
            </a:r>
            <a:r>
              <a:rPr lang="en-US" sz="2400" dirty="0" smtClean="0">
                <a:solidFill>
                  <a:schemeClr val="tx1"/>
                </a:solidFill>
                <a:effectLst/>
                <a:ea typeface="MS Mincho"/>
                <a:cs typeface="Times New Roman" panose="02020603050405020304" pitchFamily="18" charset="0"/>
              </a:rPr>
              <a:t>.</a:t>
            </a:r>
            <a:endParaRPr lang="en-US" sz="2400" dirty="0">
              <a:solidFill>
                <a:schemeClr val="tx1"/>
              </a:solidFill>
              <a:effectLst/>
              <a:ea typeface="MS Mincho"/>
              <a:cs typeface="Times New Roman" panose="02020603050405020304" pitchFamily="18" charset="0"/>
            </a:endParaRPr>
          </a:p>
        </p:txBody>
      </p:sp>
      <p:sp>
        <p:nvSpPr>
          <p:cNvPr id="6" name="Title 1"/>
          <p:cNvSpPr>
            <a:spLocks noGrp="1"/>
          </p:cNvSpPr>
          <p:nvPr>
            <p:ph type="title"/>
          </p:nvPr>
        </p:nvSpPr>
        <p:spPr>
          <a:xfrm>
            <a:off x="762406" y="245424"/>
            <a:ext cx="8596668" cy="696686"/>
          </a:xfrm>
        </p:spPr>
        <p:txBody>
          <a:bodyPr>
            <a:noAutofit/>
          </a:bodyPr>
          <a:lstStyle/>
          <a:p>
            <a:pPr algn="ctr"/>
            <a:r>
              <a:rPr lang="en-US" sz="5400" b="1" dirty="0" smtClean="0"/>
              <a:t>CJKTOS – FY 2019</a:t>
            </a:r>
            <a:endParaRPr lang="en-US" sz="5400" b="1" dirty="0"/>
          </a:p>
        </p:txBody>
      </p:sp>
    </p:spTree>
    <p:extLst>
      <p:ext uri="{BB962C8B-B14F-4D97-AF65-F5344CB8AC3E}">
        <p14:creationId xmlns:p14="http://schemas.microsoft.com/office/powerpoint/2010/main" val="227755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88"/>
          <p:cNvSpPr txBox="1"/>
          <p:nvPr/>
        </p:nvSpPr>
        <p:spPr>
          <a:xfrm>
            <a:off x="328613" y="1625283"/>
            <a:ext cx="9386887" cy="48183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1000"/>
              </a:spcBef>
              <a:spcAft>
                <a:spcPts val="600"/>
              </a:spcAft>
              <a:tabLst>
                <a:tab pos="57150" algn="l"/>
              </a:tabLst>
            </a:pPr>
            <a:r>
              <a:rPr lang="en-US" b="1" dirty="0" smtClean="0">
                <a:solidFill>
                  <a:schemeClr val="tx1"/>
                </a:solidFill>
                <a:effectLst/>
                <a:ea typeface="MS Mincho"/>
                <a:cs typeface="Times New Roman" panose="02020603050405020304" pitchFamily="18" charset="0"/>
              </a:rPr>
              <a:t>Of </a:t>
            </a:r>
            <a:r>
              <a:rPr lang="en-US" b="1" dirty="0">
                <a:solidFill>
                  <a:schemeClr val="tx1"/>
                </a:solidFill>
                <a:effectLst/>
                <a:ea typeface="MS Mincho"/>
                <a:cs typeface="Times New Roman" panose="02020603050405020304" pitchFamily="18" charset="0"/>
              </a:rPr>
              <a:t>the SAP graduates who returned to DOC custody…</a:t>
            </a:r>
            <a:endParaRPr lang="en-US" dirty="0">
              <a:solidFill>
                <a:schemeClr val="tx1"/>
              </a:solidFill>
              <a:effectLst/>
              <a:ea typeface="MS Mincho"/>
              <a:cs typeface="Times New Roman" panose="02020603050405020304" pitchFamily="18" charset="0"/>
            </a:endParaRPr>
          </a:p>
          <a:p>
            <a:pPr marL="342900" marR="0" lvl="0" indent="-342900">
              <a:lnSpc>
                <a:spcPct val="115000"/>
              </a:lnSpc>
              <a:spcBef>
                <a:spcPts val="0"/>
              </a:spcBef>
              <a:spcAft>
                <a:spcPts val="600"/>
              </a:spcAft>
              <a:buSzPts val="1000"/>
              <a:buFont typeface="Wingdings" panose="05000000000000000000" pitchFamily="2" charset="2"/>
              <a:buChar char=""/>
              <a:tabLst>
                <a:tab pos="57150" algn="l"/>
              </a:tabLst>
            </a:pPr>
            <a:r>
              <a:rPr lang="en-US" dirty="0">
                <a:solidFill>
                  <a:schemeClr val="tx1"/>
                </a:solidFill>
                <a:effectLst/>
                <a:ea typeface="MS Mincho"/>
                <a:cs typeface="Times New Roman" panose="02020603050405020304" pitchFamily="18" charset="0"/>
              </a:rPr>
              <a:t>100% were re-incarcerated on a technical or probation/parole violation, though 52.9% also had a new charge.</a:t>
            </a:r>
          </a:p>
          <a:p>
            <a:pPr marL="342900" marR="0" lvl="0" indent="-342900">
              <a:lnSpc>
                <a:spcPct val="115000"/>
              </a:lnSpc>
              <a:spcBef>
                <a:spcPts val="0"/>
              </a:spcBef>
              <a:spcAft>
                <a:spcPts val="600"/>
              </a:spcAft>
              <a:buSzPts val="1000"/>
              <a:buFont typeface="Wingdings" panose="05000000000000000000" pitchFamily="2" charset="2"/>
              <a:buChar char=""/>
              <a:tabLst>
                <a:tab pos="57150" algn="l"/>
              </a:tabLst>
            </a:pPr>
            <a:r>
              <a:rPr lang="en-US" dirty="0">
                <a:solidFill>
                  <a:schemeClr val="tx1"/>
                </a:solidFill>
                <a:effectLst/>
                <a:ea typeface="MS Mincho"/>
                <a:cs typeface="Times New Roman" panose="02020603050405020304" pitchFamily="18" charset="0"/>
              </a:rPr>
              <a:t>63.4% were employed, whereas 84.8% of non-recidivists were employed.</a:t>
            </a:r>
          </a:p>
          <a:p>
            <a:pPr marL="342900" marR="0" lvl="0" indent="-342900">
              <a:lnSpc>
                <a:spcPct val="115000"/>
              </a:lnSpc>
              <a:spcBef>
                <a:spcPts val="0"/>
              </a:spcBef>
              <a:spcAft>
                <a:spcPts val="1200"/>
              </a:spcAft>
              <a:buSzPts val="1000"/>
              <a:buFont typeface="Wingdings" panose="05000000000000000000" pitchFamily="2" charset="2"/>
              <a:buChar char=""/>
              <a:tabLst>
                <a:tab pos="57150" algn="l"/>
              </a:tabLst>
            </a:pPr>
            <a:r>
              <a:rPr lang="en-US" dirty="0">
                <a:solidFill>
                  <a:schemeClr val="tx1"/>
                </a:solidFill>
                <a:effectLst/>
                <a:ea typeface="MS Mincho"/>
                <a:cs typeface="Times New Roman" panose="02020603050405020304" pitchFamily="18" charset="0"/>
              </a:rPr>
              <a:t>80.5% reported using drugs in the year since release and 56.9% had a positive drug test.</a:t>
            </a:r>
          </a:p>
          <a:p>
            <a:pPr marL="0" marR="0">
              <a:lnSpc>
                <a:spcPct val="115000"/>
              </a:lnSpc>
              <a:spcBef>
                <a:spcPts val="1000"/>
              </a:spcBef>
              <a:spcAft>
                <a:spcPts val="600"/>
              </a:spcAft>
            </a:pPr>
            <a:r>
              <a:rPr lang="en-US" b="1" dirty="0">
                <a:solidFill>
                  <a:schemeClr val="tx1"/>
                </a:solidFill>
                <a:effectLst/>
                <a:ea typeface="MS Mincho"/>
                <a:cs typeface="Times New Roman" panose="02020603050405020304" pitchFamily="18" charset="0"/>
              </a:rPr>
              <a:t>Treatment graduates noted positives about SAP participation, including…</a:t>
            </a:r>
            <a:endParaRPr lang="en-US" dirty="0">
              <a:solidFill>
                <a:schemeClr val="tx1"/>
              </a:solidFill>
              <a:effectLst/>
              <a:ea typeface="MS Mincho"/>
              <a:cs typeface="Times New Roman" panose="02020603050405020304" pitchFamily="18" charset="0"/>
            </a:endParaRPr>
          </a:p>
          <a:p>
            <a:pPr marL="342900" marR="0" lvl="0" indent="-342900">
              <a:lnSpc>
                <a:spcPct val="115000"/>
              </a:lnSpc>
              <a:spcBef>
                <a:spcPts val="600"/>
              </a:spcBef>
              <a:spcAft>
                <a:spcPts val="0"/>
              </a:spcAft>
              <a:buSzPts val="1000"/>
              <a:buFont typeface="Wingdings" panose="05000000000000000000" pitchFamily="2" charset="2"/>
              <a:buChar char=""/>
            </a:pPr>
            <a:r>
              <a:rPr lang="en-US" dirty="0">
                <a:solidFill>
                  <a:schemeClr val="tx1"/>
                </a:solidFill>
                <a:effectLst/>
                <a:ea typeface="MS Mincho"/>
                <a:cs typeface="Times New Roman" panose="02020603050405020304" pitchFamily="18" charset="0"/>
              </a:rPr>
              <a:t>81.5% felt better about themselves as a result of treatment. </a:t>
            </a:r>
          </a:p>
          <a:p>
            <a:pPr marL="342900" marR="0" lvl="0" indent="-342900">
              <a:lnSpc>
                <a:spcPct val="115000"/>
              </a:lnSpc>
              <a:spcBef>
                <a:spcPts val="0"/>
              </a:spcBef>
              <a:spcAft>
                <a:spcPts val="0"/>
              </a:spcAft>
              <a:buSzPts val="1000"/>
              <a:buFont typeface="Wingdings" panose="05000000000000000000" pitchFamily="2" charset="2"/>
              <a:buChar char=""/>
            </a:pPr>
            <a:r>
              <a:rPr lang="en-US" dirty="0">
                <a:solidFill>
                  <a:schemeClr val="tx1"/>
                </a:solidFill>
                <a:effectLst/>
                <a:ea typeface="MS Mincho"/>
                <a:cs typeface="Times New Roman" panose="02020603050405020304" pitchFamily="18" charset="0"/>
              </a:rPr>
              <a:t>81.9% received services they needed to get better. </a:t>
            </a:r>
          </a:p>
          <a:p>
            <a:pPr marL="342900" marR="0" lvl="0" indent="-342900">
              <a:lnSpc>
                <a:spcPct val="115000"/>
              </a:lnSpc>
              <a:spcBef>
                <a:spcPts val="0"/>
              </a:spcBef>
              <a:spcAft>
                <a:spcPts val="1200"/>
              </a:spcAft>
              <a:buSzPts val="1000"/>
              <a:buFont typeface="Wingdings" panose="05000000000000000000" pitchFamily="2" charset="2"/>
              <a:buChar char=""/>
            </a:pPr>
            <a:r>
              <a:rPr lang="en-US" dirty="0">
                <a:solidFill>
                  <a:schemeClr val="tx1"/>
                </a:solidFill>
                <a:effectLst/>
                <a:ea typeface="MS Mincho"/>
                <a:cs typeface="Times New Roman" panose="02020603050405020304" pitchFamily="18" charset="0"/>
              </a:rPr>
              <a:t>83.1% considered the treatment program to be successful. </a:t>
            </a:r>
          </a:p>
          <a:p>
            <a:pPr marL="0" marR="0">
              <a:lnSpc>
                <a:spcPct val="115000"/>
              </a:lnSpc>
              <a:spcBef>
                <a:spcPts val="1000"/>
              </a:spcBef>
              <a:spcAft>
                <a:spcPts val="600"/>
              </a:spcAft>
            </a:pPr>
            <a:r>
              <a:rPr lang="en-US" b="1" dirty="0">
                <a:solidFill>
                  <a:schemeClr val="tx1"/>
                </a:solidFill>
                <a:effectLst/>
                <a:ea typeface="MS Mincho"/>
                <a:cs typeface="Times New Roman" panose="02020603050405020304" pitchFamily="18" charset="0"/>
              </a:rPr>
              <a:t>Cost offset analysis indicated that…</a:t>
            </a:r>
            <a:endParaRPr lang="en-US" dirty="0">
              <a:solidFill>
                <a:schemeClr val="tx1"/>
              </a:solidFill>
              <a:effectLst/>
              <a:ea typeface="MS Mincho"/>
              <a:cs typeface="Times New Roman" panose="02020603050405020304" pitchFamily="18" charset="0"/>
            </a:endParaRPr>
          </a:p>
          <a:p>
            <a:pPr marL="457200" marR="0" indent="-228600" algn="ctr">
              <a:lnSpc>
                <a:spcPct val="115000"/>
              </a:lnSpc>
              <a:spcBef>
                <a:spcPts val="600"/>
              </a:spcBef>
              <a:spcAft>
                <a:spcPts val="1000"/>
              </a:spcAft>
            </a:pPr>
            <a:r>
              <a:rPr lang="en-US" b="1" dirty="0">
                <a:solidFill>
                  <a:schemeClr val="tx1"/>
                </a:solidFill>
                <a:effectLst/>
                <a:ea typeface="MS Mincho"/>
                <a:cs typeface="Times New Roman" panose="02020603050405020304" pitchFamily="18" charset="0"/>
              </a:rPr>
              <a:t>For every $1 spent on Kentucky corrections-based substance abuse treatment there is a $3.94 cost offset. </a:t>
            </a:r>
          </a:p>
        </p:txBody>
      </p:sp>
      <p:sp>
        <p:nvSpPr>
          <p:cNvPr id="5" name="Title 1"/>
          <p:cNvSpPr>
            <a:spLocks noGrp="1"/>
          </p:cNvSpPr>
          <p:nvPr>
            <p:ph type="title"/>
          </p:nvPr>
        </p:nvSpPr>
        <p:spPr>
          <a:xfrm>
            <a:off x="636282" y="308486"/>
            <a:ext cx="8596668" cy="696686"/>
          </a:xfrm>
        </p:spPr>
        <p:txBody>
          <a:bodyPr>
            <a:noAutofit/>
          </a:bodyPr>
          <a:lstStyle/>
          <a:p>
            <a:pPr algn="ctr"/>
            <a:r>
              <a:rPr lang="en-US" sz="5400" b="1" dirty="0" smtClean="0"/>
              <a:t>CJKTOS – FY 2019</a:t>
            </a:r>
            <a:endParaRPr lang="en-US" sz="5400" b="1" dirty="0"/>
          </a:p>
        </p:txBody>
      </p:sp>
    </p:spTree>
    <p:extLst>
      <p:ext uri="{BB962C8B-B14F-4D97-AF65-F5344CB8AC3E}">
        <p14:creationId xmlns:p14="http://schemas.microsoft.com/office/powerpoint/2010/main" val="142938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283" y="1404801"/>
            <a:ext cx="8417137" cy="5453199"/>
          </a:xfrm>
        </p:spPr>
        <p:txBody>
          <a:bodyPr>
            <a:noAutofit/>
          </a:bodyPr>
          <a:lstStyle/>
          <a:p>
            <a:r>
              <a:rPr lang="en-US" sz="2400" dirty="0" smtClean="0">
                <a:solidFill>
                  <a:schemeClr val="tx1"/>
                </a:solidFill>
              </a:rPr>
              <a:t>Standardizing Treatment </a:t>
            </a:r>
          </a:p>
          <a:p>
            <a:r>
              <a:rPr lang="en-US" sz="2400" dirty="0" smtClean="0">
                <a:solidFill>
                  <a:schemeClr val="tx1"/>
                </a:solidFill>
              </a:rPr>
              <a:t>Implementation of Assessment Tool for Level of Care-ASAMS</a:t>
            </a:r>
          </a:p>
          <a:p>
            <a:r>
              <a:rPr lang="en-US" sz="2400" dirty="0" smtClean="0">
                <a:solidFill>
                  <a:schemeClr val="tx1"/>
                </a:solidFill>
              </a:rPr>
              <a:t>Additional levels of care and alternative modalities of treatment</a:t>
            </a:r>
          </a:p>
          <a:p>
            <a:r>
              <a:rPr lang="en-US" sz="2400" dirty="0" smtClean="0">
                <a:solidFill>
                  <a:schemeClr val="tx1"/>
                </a:solidFill>
              </a:rPr>
              <a:t>Expansion of MAT</a:t>
            </a:r>
          </a:p>
          <a:p>
            <a:r>
              <a:rPr lang="en-US" sz="2400" dirty="0" smtClean="0">
                <a:solidFill>
                  <a:schemeClr val="tx1"/>
                </a:solidFill>
              </a:rPr>
              <a:t>Changes to policy and procedure</a:t>
            </a:r>
          </a:p>
          <a:p>
            <a:r>
              <a:rPr lang="en-US" sz="2400" dirty="0">
                <a:solidFill>
                  <a:schemeClr val="tx1"/>
                </a:solidFill>
              </a:rPr>
              <a:t>N</a:t>
            </a:r>
            <a:r>
              <a:rPr lang="en-US" sz="2400" dirty="0" smtClean="0">
                <a:solidFill>
                  <a:schemeClr val="tx1"/>
                </a:solidFill>
              </a:rPr>
              <a:t>ew audit tool and CAP procedure</a:t>
            </a:r>
          </a:p>
          <a:p>
            <a:r>
              <a:rPr lang="en-US" sz="2400" dirty="0" smtClean="0">
                <a:solidFill>
                  <a:schemeClr val="tx1"/>
                </a:solidFill>
              </a:rPr>
              <a:t>Updated Curriculum- Addition of Co-occurring</a:t>
            </a:r>
          </a:p>
          <a:p>
            <a:r>
              <a:rPr lang="en-US" sz="2400" dirty="0" smtClean="0">
                <a:solidFill>
                  <a:schemeClr val="tx1"/>
                </a:solidFill>
              </a:rPr>
              <a:t>Referrals to non-contracted treatment programs</a:t>
            </a:r>
          </a:p>
          <a:p>
            <a:r>
              <a:rPr lang="en-US" sz="2400" dirty="0" smtClean="0">
                <a:solidFill>
                  <a:schemeClr val="tx1"/>
                </a:solidFill>
              </a:rPr>
              <a:t>Outcome Studies on New Initiatives</a:t>
            </a:r>
          </a:p>
        </p:txBody>
      </p:sp>
      <p:sp>
        <p:nvSpPr>
          <p:cNvPr id="4" name="Title 1"/>
          <p:cNvSpPr txBox="1">
            <a:spLocks/>
          </p:cNvSpPr>
          <p:nvPr/>
        </p:nvSpPr>
        <p:spPr>
          <a:xfrm>
            <a:off x="349697" y="294690"/>
            <a:ext cx="9594379" cy="13592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spc="-150" dirty="0" smtClean="0"/>
              <a:t>Summary of Treatment Updates</a:t>
            </a:r>
            <a:endParaRPr lang="en-US" sz="4000" b="1" spc="600" dirty="0" smtClean="0"/>
          </a:p>
        </p:txBody>
      </p:sp>
    </p:spTree>
    <p:extLst>
      <p:ext uri="{BB962C8B-B14F-4D97-AF65-F5344CB8AC3E}">
        <p14:creationId xmlns:p14="http://schemas.microsoft.com/office/powerpoint/2010/main" val="232574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50"/>
                                        <p:tgtEl>
                                          <p:spTgt spid="3">
                                            <p:txEl>
                                              <p:pRg st="0" end="0"/>
                                            </p:txEl>
                                          </p:spTgt>
                                        </p:tgtEl>
                                      </p:cBhvr>
                                    </p:animEffect>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50"/>
                                        <p:tgtEl>
                                          <p:spTgt spid="3">
                                            <p:txEl>
                                              <p:pRg st="1" end="1"/>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50"/>
                                        <p:tgtEl>
                                          <p:spTgt spid="3">
                                            <p:txEl>
                                              <p:pRg st="2" end="2"/>
                                            </p:txEl>
                                          </p:spTgt>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50"/>
                                        <p:tgtEl>
                                          <p:spTgt spid="3">
                                            <p:txEl>
                                              <p:pRg st="3" end="3"/>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50"/>
                                        <p:tgtEl>
                                          <p:spTgt spid="3">
                                            <p:txEl>
                                              <p:pRg st="4" end="4"/>
                                            </p:txEl>
                                          </p:spTgt>
                                        </p:tgtEl>
                                      </p:cBhvr>
                                    </p:animEffect>
                                  </p:childTnLst>
                                </p:cTn>
                              </p:par>
                            </p:childTnLst>
                          </p:cTn>
                        </p:par>
                        <p:par>
                          <p:cTn id="30" fill="hold">
                            <p:stCondLst>
                              <p:cond delay="175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50"/>
                                        <p:tgtEl>
                                          <p:spTgt spid="3">
                                            <p:txEl>
                                              <p:pRg st="5" end="5"/>
                                            </p:txEl>
                                          </p:spTgt>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50"/>
                                        <p:tgtEl>
                                          <p:spTgt spid="3">
                                            <p:txEl>
                                              <p:pRg st="6" end="6"/>
                                            </p:txEl>
                                          </p:spTgt>
                                        </p:tgtEl>
                                      </p:cBhvr>
                                    </p:animEffect>
                                  </p:childTnLst>
                                </p:cTn>
                              </p:par>
                            </p:childTnLst>
                          </p:cTn>
                        </p:par>
                        <p:par>
                          <p:cTn id="38" fill="hold">
                            <p:stCondLst>
                              <p:cond delay="2250"/>
                            </p:stCondLst>
                            <p:childTnLst>
                              <p:par>
                                <p:cTn id="39" presetID="10" presetClass="entr" presetSubtype="0"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25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7333" y="2025995"/>
            <a:ext cx="4184035" cy="3880772"/>
          </a:xfrm>
        </p:spPr>
        <p:txBody>
          <a:bodyPr>
            <a:normAutofit/>
          </a:bodyPr>
          <a:lstStyle/>
          <a:p>
            <a:r>
              <a:rPr lang="en-US" sz="2400" dirty="0" smtClean="0">
                <a:solidFill>
                  <a:schemeClr val="tx1"/>
                </a:solidFill>
              </a:rPr>
              <a:t>Changing the message- </a:t>
            </a:r>
            <a:r>
              <a:rPr lang="en-US" sz="2400" i="1" dirty="0" smtClean="0">
                <a:solidFill>
                  <a:schemeClr val="tx1"/>
                </a:solidFill>
              </a:rPr>
              <a:t>“Treatment is not punishment”</a:t>
            </a:r>
          </a:p>
          <a:p>
            <a:r>
              <a:rPr lang="en-US" sz="2400" dirty="0" smtClean="0">
                <a:solidFill>
                  <a:schemeClr val="tx1"/>
                </a:solidFill>
              </a:rPr>
              <a:t>Promoting Recovery instead of just Treatment</a:t>
            </a:r>
          </a:p>
          <a:p>
            <a:r>
              <a:rPr lang="en-US" sz="2400" dirty="0" smtClean="0">
                <a:solidFill>
                  <a:schemeClr val="tx1"/>
                </a:solidFill>
              </a:rPr>
              <a:t>Reducing Stigma</a:t>
            </a:r>
          </a:p>
          <a:p>
            <a:r>
              <a:rPr lang="en-US" sz="2400" dirty="0" smtClean="0">
                <a:solidFill>
                  <a:schemeClr val="tx1"/>
                </a:solidFill>
              </a:rPr>
              <a:t>Expanding Programming</a:t>
            </a:r>
          </a:p>
        </p:txBody>
      </p:sp>
      <p:sp>
        <p:nvSpPr>
          <p:cNvPr id="7" name="Content Placeholder 6"/>
          <p:cNvSpPr>
            <a:spLocks noGrp="1"/>
          </p:cNvSpPr>
          <p:nvPr>
            <p:ph sz="half" idx="2"/>
          </p:nvPr>
        </p:nvSpPr>
        <p:spPr>
          <a:xfrm>
            <a:off x="5363239" y="2025995"/>
            <a:ext cx="4184034" cy="3880773"/>
          </a:xfrm>
        </p:spPr>
        <p:txBody>
          <a:bodyPr>
            <a:normAutofit/>
          </a:bodyPr>
          <a:lstStyle/>
          <a:p>
            <a:r>
              <a:rPr lang="en-US" dirty="0" smtClean="0"/>
              <a:t>JCOIN-telehealth </a:t>
            </a:r>
            <a:endParaRPr lang="en-US" dirty="0"/>
          </a:p>
          <a:p>
            <a:r>
              <a:rPr lang="en-US" dirty="0"/>
              <a:t>Family &amp; Community Engagement</a:t>
            </a:r>
          </a:p>
          <a:p>
            <a:r>
              <a:rPr lang="en-US" dirty="0"/>
              <a:t>New Curriculum-Co-occurring</a:t>
            </a:r>
          </a:p>
          <a:p>
            <a:r>
              <a:rPr lang="en-US" dirty="0"/>
              <a:t>New SMI/CO Program in the community</a:t>
            </a:r>
          </a:p>
          <a:p>
            <a:r>
              <a:rPr lang="en-US" dirty="0"/>
              <a:t>New short term program in the community</a:t>
            </a:r>
          </a:p>
          <a:p>
            <a:r>
              <a:rPr lang="en-US" dirty="0"/>
              <a:t>SOAR Aftercare in jails and prisons</a:t>
            </a:r>
          </a:p>
          <a:p>
            <a:r>
              <a:rPr lang="en-US" dirty="0"/>
              <a:t>Out-patient treatment at Henderson Co. </a:t>
            </a:r>
          </a:p>
          <a:p>
            <a:endParaRPr lang="en-US" dirty="0"/>
          </a:p>
        </p:txBody>
      </p:sp>
      <p:sp>
        <p:nvSpPr>
          <p:cNvPr id="4" name="Title 1"/>
          <p:cNvSpPr txBox="1">
            <a:spLocks/>
          </p:cNvSpPr>
          <p:nvPr/>
        </p:nvSpPr>
        <p:spPr>
          <a:xfrm>
            <a:off x="-257367" y="667960"/>
            <a:ext cx="10237470" cy="13592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4000" b="1" i="1" dirty="0">
              <a:ln w="22225">
                <a:solidFill>
                  <a:srgbClr val="002A68"/>
                </a:solidFill>
              </a:ln>
              <a:gradFill flip="none" rotWithShape="1">
                <a:gsLst>
                  <a:gs pos="0">
                    <a:schemeClr val="accent5">
                      <a:lumMod val="0"/>
                      <a:lumOff val="100000"/>
                    </a:schemeClr>
                  </a:gs>
                  <a:gs pos="67000">
                    <a:schemeClr val="accent5">
                      <a:lumMod val="100000"/>
                    </a:schemeClr>
                  </a:gs>
                </a:gsLst>
                <a:lin ang="5400000" scaled="1"/>
                <a:tileRect/>
              </a:gradFill>
              <a:effectLst>
                <a:outerShdw blurRad="38100" dist="38100" dir="2700000" algn="tl">
                  <a:srgbClr val="000000">
                    <a:alpha val="43137"/>
                  </a:srgbClr>
                </a:outerShdw>
              </a:effectLst>
            </a:endParaRPr>
          </a:p>
        </p:txBody>
      </p:sp>
      <p:sp>
        <p:nvSpPr>
          <p:cNvPr id="5" name="TextBox 4"/>
          <p:cNvSpPr txBox="1"/>
          <p:nvPr/>
        </p:nvSpPr>
        <p:spPr>
          <a:xfrm>
            <a:off x="0" y="5948762"/>
            <a:ext cx="9313960" cy="646331"/>
          </a:xfrm>
          <a:prstGeom prst="rect">
            <a:avLst/>
          </a:prstGeom>
          <a:noFill/>
        </p:spPr>
        <p:txBody>
          <a:bodyPr wrap="none" rtlCol="0">
            <a:spAutoFit/>
          </a:bodyPr>
          <a:lstStyle/>
          <a:p>
            <a:pPr lvl="1" algn="ctr"/>
            <a:r>
              <a:rPr lang="en-US" sz="3600" b="1" dirty="0" smtClean="0">
                <a:effectLst>
                  <a:outerShdw blurRad="38100" dist="38100" dir="2700000" algn="tl">
                    <a:srgbClr val="000000">
                      <a:alpha val="43137"/>
                    </a:srgbClr>
                  </a:outerShdw>
                </a:effectLst>
              </a:rPr>
              <a:t>Recovery </a:t>
            </a:r>
            <a:r>
              <a:rPr lang="en-US" sz="3600" b="1" dirty="0">
                <a:effectLst>
                  <a:outerShdw blurRad="38100" dist="38100" dir="2700000" algn="tl">
                    <a:srgbClr val="000000">
                      <a:alpha val="43137"/>
                    </a:srgbClr>
                  </a:outerShdw>
                </a:effectLst>
              </a:rPr>
              <a:t>is possible if you </a:t>
            </a:r>
            <a:r>
              <a:rPr lang="en-US" sz="3600" b="1" dirty="0">
                <a:solidFill>
                  <a:srgbClr val="072D66"/>
                </a:solidFill>
                <a:effectLst>
                  <a:outerShdw blurRad="38100" dist="38100" dir="2700000" algn="tl">
                    <a:srgbClr val="000000">
                      <a:alpha val="43137"/>
                    </a:srgbClr>
                  </a:outerShdw>
                </a:effectLst>
              </a:rPr>
              <a:t>ASK</a:t>
            </a:r>
            <a:r>
              <a:rPr lang="en-US" sz="3600" b="1" dirty="0">
                <a:effectLst>
                  <a:outerShdw blurRad="38100" dist="38100" dir="2700000" algn="tl">
                    <a:srgbClr val="000000">
                      <a:alpha val="43137"/>
                    </a:srgbClr>
                  </a:outerShdw>
                </a:effectLst>
              </a:rPr>
              <a:t> for help!</a:t>
            </a:r>
          </a:p>
        </p:txBody>
      </p:sp>
      <p:sp>
        <p:nvSpPr>
          <p:cNvPr id="2" name="Rectangle 1"/>
          <p:cNvSpPr/>
          <p:nvPr/>
        </p:nvSpPr>
        <p:spPr>
          <a:xfrm>
            <a:off x="446929" y="134414"/>
            <a:ext cx="9286082" cy="1569660"/>
          </a:xfrm>
          <a:prstGeom prst="rect">
            <a:avLst/>
          </a:prstGeom>
        </p:spPr>
        <p:txBody>
          <a:bodyPr wrap="square">
            <a:spAutoFit/>
          </a:bodyPr>
          <a:lstStyle/>
          <a:p>
            <a:pPr lvl="1" algn="ctr"/>
            <a:r>
              <a:rPr lang="en-US" sz="4800" b="1" dirty="0">
                <a:solidFill>
                  <a:schemeClr val="accent1"/>
                </a:solidFill>
              </a:rPr>
              <a:t>A</a:t>
            </a:r>
            <a:r>
              <a:rPr lang="en-US" sz="4800" dirty="0"/>
              <a:t>ddiction </a:t>
            </a:r>
            <a:r>
              <a:rPr lang="en-US" sz="4800" b="1" dirty="0" smtClean="0">
                <a:solidFill>
                  <a:schemeClr val="accent1"/>
                </a:solidFill>
              </a:rPr>
              <a:t>S</a:t>
            </a:r>
            <a:r>
              <a:rPr lang="en-US" sz="4800" dirty="0" smtClean="0"/>
              <a:t>ervices </a:t>
            </a:r>
            <a:r>
              <a:rPr lang="en-US" sz="4800" dirty="0"/>
              <a:t>of </a:t>
            </a:r>
            <a:r>
              <a:rPr lang="en-US" sz="4800" b="1" dirty="0" smtClean="0">
                <a:solidFill>
                  <a:schemeClr val="accent1"/>
                </a:solidFill>
              </a:rPr>
              <a:t>K</a:t>
            </a:r>
            <a:r>
              <a:rPr lang="en-US" sz="4800" dirty="0" smtClean="0"/>
              <a:t>entucky</a:t>
            </a:r>
          </a:p>
          <a:p>
            <a:pPr lvl="1" algn="ctr"/>
            <a:r>
              <a:rPr lang="en-US" sz="4800" dirty="0"/>
              <a:t>New Initiatives</a:t>
            </a:r>
          </a:p>
        </p:txBody>
      </p:sp>
    </p:spTree>
    <p:extLst>
      <p:ext uri="{BB962C8B-B14F-4D97-AF65-F5344CB8AC3E}">
        <p14:creationId xmlns:p14="http://schemas.microsoft.com/office/powerpoint/2010/main" val="141826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5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5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25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25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3993930" y="1408386"/>
          <a:ext cx="7273159" cy="4963220"/>
        </p:xfrm>
        <a:graphic>
          <a:graphicData uri="http://schemas.openxmlformats.org/drawingml/2006/table">
            <a:tbl>
              <a:tblPr firstRow="1" bandRow="1">
                <a:tableStyleId>{5C22544A-7EE6-4342-B048-85BDC9FD1C3A}</a:tableStyleId>
              </a:tblPr>
              <a:tblGrid>
                <a:gridCol w="4471235">
                  <a:extLst>
                    <a:ext uri="{9D8B030D-6E8A-4147-A177-3AD203B41FA5}">
                      <a16:colId xmlns:a16="http://schemas.microsoft.com/office/drawing/2014/main" xmlns="" val="600578626"/>
                    </a:ext>
                  </a:extLst>
                </a:gridCol>
                <a:gridCol w="2801924">
                  <a:extLst>
                    <a:ext uri="{9D8B030D-6E8A-4147-A177-3AD203B41FA5}">
                      <a16:colId xmlns:a16="http://schemas.microsoft.com/office/drawing/2014/main" xmlns="" val="3692211541"/>
                    </a:ext>
                  </a:extLst>
                </a:gridCol>
              </a:tblGrid>
              <a:tr h="496322">
                <a:tc>
                  <a:txBody>
                    <a:bodyPr/>
                    <a:lstStyle/>
                    <a:p>
                      <a:pPr algn="ctr"/>
                      <a:r>
                        <a:rPr lang="en-US" sz="2400" i="0" dirty="0" smtClean="0">
                          <a:effectLst>
                            <a:outerShdw blurRad="38100" dist="38100" dir="2700000" algn="tl">
                              <a:srgbClr val="000000">
                                <a:alpha val="43137"/>
                              </a:srgbClr>
                            </a:outerShdw>
                          </a:effectLst>
                        </a:rPr>
                        <a:t>Position</a:t>
                      </a:r>
                    </a:p>
                  </a:txBody>
                  <a:tcPr>
                    <a:solidFill>
                      <a:srgbClr val="13386F"/>
                    </a:solidFill>
                  </a:tcPr>
                </a:tc>
                <a:tc>
                  <a:txBody>
                    <a:bodyPr/>
                    <a:lstStyle/>
                    <a:p>
                      <a:pPr algn="ctr"/>
                      <a:r>
                        <a:rPr lang="en-US" sz="2400" i="0" dirty="0" smtClean="0">
                          <a:effectLst>
                            <a:outerShdw blurRad="38100" dist="38100" dir="2700000" algn="tl">
                              <a:srgbClr val="000000">
                                <a:alpha val="43137"/>
                              </a:srgbClr>
                            </a:outerShdw>
                          </a:effectLst>
                        </a:rPr>
                        <a:t>Total</a:t>
                      </a:r>
                      <a:endParaRPr lang="en-US" sz="2400" i="0" dirty="0">
                        <a:effectLst>
                          <a:outerShdw blurRad="38100" dist="38100" dir="2700000" algn="tl">
                            <a:srgbClr val="000000">
                              <a:alpha val="43137"/>
                            </a:srgbClr>
                          </a:outerShdw>
                        </a:effectLst>
                      </a:endParaRPr>
                    </a:p>
                  </a:txBody>
                  <a:tcPr>
                    <a:solidFill>
                      <a:srgbClr val="13386F"/>
                    </a:solidFill>
                  </a:tcPr>
                </a:tc>
                <a:extLst>
                  <a:ext uri="{0D108BD9-81ED-4DB2-BD59-A6C34878D82A}">
                    <a16:rowId xmlns:a16="http://schemas.microsoft.com/office/drawing/2014/main" xmlns="" val="409126917"/>
                  </a:ext>
                </a:extLst>
              </a:tr>
              <a:tr h="496322">
                <a:tc>
                  <a:txBody>
                    <a:bodyPr/>
                    <a:lstStyle/>
                    <a:p>
                      <a:pPr algn="ctr"/>
                      <a:r>
                        <a:rPr lang="en-US" sz="2400" b="0" dirty="0" smtClean="0">
                          <a:solidFill>
                            <a:srgbClr val="001F4F"/>
                          </a:solidFill>
                          <a:effectLst/>
                        </a:rPr>
                        <a:t>Director</a:t>
                      </a:r>
                    </a:p>
                  </a:txBody>
                  <a:tcPr/>
                </a:tc>
                <a:tc>
                  <a:txBody>
                    <a:bodyPr/>
                    <a:lstStyle/>
                    <a:p>
                      <a:pPr algn="ctr"/>
                      <a:r>
                        <a:rPr lang="en-US" sz="2400" b="0" dirty="0" smtClean="0">
                          <a:solidFill>
                            <a:srgbClr val="001F4F"/>
                          </a:solidFill>
                          <a:effectLst/>
                        </a:rPr>
                        <a:t>1</a:t>
                      </a:r>
                      <a:endParaRPr lang="en-US" sz="2400" b="0" dirty="0">
                        <a:solidFill>
                          <a:srgbClr val="001F4F"/>
                        </a:solidFill>
                        <a:effectLst/>
                      </a:endParaRPr>
                    </a:p>
                  </a:txBody>
                  <a:tcPr/>
                </a:tc>
                <a:extLst>
                  <a:ext uri="{0D108BD9-81ED-4DB2-BD59-A6C34878D82A}">
                    <a16:rowId xmlns:a16="http://schemas.microsoft.com/office/drawing/2014/main" xmlns="" val="4028622663"/>
                  </a:ext>
                </a:extLst>
              </a:tr>
              <a:tr h="496322">
                <a:tc>
                  <a:txBody>
                    <a:bodyPr/>
                    <a:lstStyle/>
                    <a:p>
                      <a:pPr algn="ctr"/>
                      <a:r>
                        <a:rPr lang="en-US" sz="2400" b="0" dirty="0" smtClean="0">
                          <a:solidFill>
                            <a:srgbClr val="001F4F"/>
                          </a:solidFill>
                          <a:effectLst/>
                        </a:rPr>
                        <a:t>Assistant Director</a:t>
                      </a:r>
                      <a:endParaRPr lang="en-US" sz="2400" b="0" dirty="0">
                        <a:solidFill>
                          <a:srgbClr val="001F4F"/>
                        </a:solidFill>
                        <a:effectLst/>
                      </a:endParaRPr>
                    </a:p>
                  </a:txBody>
                  <a:tcPr/>
                </a:tc>
                <a:tc>
                  <a:txBody>
                    <a:bodyPr/>
                    <a:lstStyle/>
                    <a:p>
                      <a:pPr algn="ctr"/>
                      <a:r>
                        <a:rPr lang="en-US" sz="2400" b="0" dirty="0" smtClean="0">
                          <a:solidFill>
                            <a:srgbClr val="001F4F"/>
                          </a:solidFill>
                          <a:effectLst/>
                        </a:rPr>
                        <a:t>1</a:t>
                      </a:r>
                      <a:endParaRPr lang="en-US" sz="2400" b="0" dirty="0">
                        <a:solidFill>
                          <a:srgbClr val="001F4F"/>
                        </a:solidFill>
                        <a:effectLst/>
                      </a:endParaRPr>
                    </a:p>
                  </a:txBody>
                  <a:tcPr/>
                </a:tc>
                <a:extLst>
                  <a:ext uri="{0D108BD9-81ED-4DB2-BD59-A6C34878D82A}">
                    <a16:rowId xmlns:a16="http://schemas.microsoft.com/office/drawing/2014/main" xmlns="" val="1376712617"/>
                  </a:ext>
                </a:extLst>
              </a:tr>
              <a:tr h="496322">
                <a:tc>
                  <a:txBody>
                    <a:bodyPr/>
                    <a:lstStyle/>
                    <a:p>
                      <a:pPr algn="ctr"/>
                      <a:r>
                        <a:rPr lang="en-US" sz="2400" b="0" dirty="0" smtClean="0">
                          <a:solidFill>
                            <a:srgbClr val="001F4F"/>
                          </a:solidFill>
                          <a:effectLst/>
                        </a:rPr>
                        <a:t>Executive</a:t>
                      </a:r>
                      <a:r>
                        <a:rPr lang="en-US" sz="2400" b="0" baseline="0" dirty="0" smtClean="0">
                          <a:solidFill>
                            <a:srgbClr val="001F4F"/>
                          </a:solidFill>
                          <a:effectLst/>
                        </a:rPr>
                        <a:t> Staff Director</a:t>
                      </a:r>
                      <a:endParaRPr lang="en-US" sz="2400" b="0" dirty="0">
                        <a:solidFill>
                          <a:srgbClr val="001F4F"/>
                        </a:solidFill>
                        <a:effectLst/>
                      </a:endParaRPr>
                    </a:p>
                  </a:txBody>
                  <a:tcPr/>
                </a:tc>
                <a:tc>
                  <a:txBody>
                    <a:bodyPr/>
                    <a:lstStyle/>
                    <a:p>
                      <a:pPr algn="ctr"/>
                      <a:r>
                        <a:rPr lang="en-US" sz="2400" b="0" dirty="0" smtClean="0">
                          <a:solidFill>
                            <a:srgbClr val="001F4F"/>
                          </a:solidFill>
                          <a:effectLst/>
                        </a:rPr>
                        <a:t>1</a:t>
                      </a:r>
                      <a:endParaRPr lang="en-US" sz="2400" b="0" dirty="0">
                        <a:solidFill>
                          <a:srgbClr val="001F4F"/>
                        </a:solidFill>
                        <a:effectLst/>
                      </a:endParaRPr>
                    </a:p>
                  </a:txBody>
                  <a:tcPr/>
                </a:tc>
                <a:extLst>
                  <a:ext uri="{0D108BD9-81ED-4DB2-BD59-A6C34878D82A}">
                    <a16:rowId xmlns:a16="http://schemas.microsoft.com/office/drawing/2014/main" xmlns="" val="3060205865"/>
                  </a:ext>
                </a:extLst>
              </a:tr>
              <a:tr h="496322">
                <a:tc>
                  <a:txBody>
                    <a:bodyPr/>
                    <a:lstStyle/>
                    <a:p>
                      <a:pPr algn="ctr"/>
                      <a:r>
                        <a:rPr lang="en-US" sz="2400" b="0" dirty="0" smtClean="0">
                          <a:solidFill>
                            <a:srgbClr val="001F4F"/>
                          </a:solidFill>
                          <a:effectLst/>
                        </a:rPr>
                        <a:t>Administrative Staff</a:t>
                      </a:r>
                      <a:endParaRPr lang="en-US" sz="2400" b="0" dirty="0">
                        <a:solidFill>
                          <a:srgbClr val="001F4F"/>
                        </a:solidFill>
                        <a:effectLst/>
                      </a:endParaRPr>
                    </a:p>
                  </a:txBody>
                  <a:tcPr/>
                </a:tc>
                <a:tc>
                  <a:txBody>
                    <a:bodyPr/>
                    <a:lstStyle/>
                    <a:p>
                      <a:pPr algn="ctr"/>
                      <a:r>
                        <a:rPr lang="en-US" sz="2400" b="0" dirty="0" smtClean="0">
                          <a:solidFill>
                            <a:srgbClr val="001F4F"/>
                          </a:solidFill>
                          <a:effectLst/>
                        </a:rPr>
                        <a:t>8</a:t>
                      </a:r>
                      <a:endParaRPr lang="en-US" sz="2400" b="0" dirty="0">
                        <a:solidFill>
                          <a:srgbClr val="001F4F"/>
                        </a:solidFill>
                        <a:effectLst/>
                      </a:endParaRPr>
                    </a:p>
                  </a:txBody>
                  <a:tcPr/>
                </a:tc>
                <a:extLst>
                  <a:ext uri="{0D108BD9-81ED-4DB2-BD59-A6C34878D82A}">
                    <a16:rowId xmlns:a16="http://schemas.microsoft.com/office/drawing/2014/main" xmlns="" val="351094089"/>
                  </a:ext>
                </a:extLst>
              </a:tr>
              <a:tr h="496322">
                <a:tc>
                  <a:txBody>
                    <a:bodyPr/>
                    <a:lstStyle/>
                    <a:p>
                      <a:pPr algn="ctr"/>
                      <a:r>
                        <a:rPr lang="en-US" sz="2400" b="0" dirty="0" smtClean="0">
                          <a:solidFill>
                            <a:srgbClr val="001F4F"/>
                          </a:solidFill>
                          <a:effectLst/>
                        </a:rPr>
                        <a:t>Branch</a:t>
                      </a:r>
                      <a:r>
                        <a:rPr lang="en-US" sz="2400" b="0" baseline="0" dirty="0" smtClean="0">
                          <a:solidFill>
                            <a:srgbClr val="001F4F"/>
                          </a:solidFill>
                          <a:effectLst/>
                        </a:rPr>
                        <a:t> Managers</a:t>
                      </a:r>
                      <a:endParaRPr lang="en-US" sz="2400" b="0" dirty="0">
                        <a:solidFill>
                          <a:srgbClr val="001F4F"/>
                        </a:solidFill>
                        <a:effectLst/>
                      </a:endParaRPr>
                    </a:p>
                  </a:txBody>
                  <a:tcPr/>
                </a:tc>
                <a:tc>
                  <a:txBody>
                    <a:bodyPr/>
                    <a:lstStyle/>
                    <a:p>
                      <a:pPr algn="ctr"/>
                      <a:r>
                        <a:rPr lang="en-US" sz="2400" b="0" dirty="0" smtClean="0">
                          <a:solidFill>
                            <a:srgbClr val="001F4F"/>
                          </a:solidFill>
                          <a:effectLst/>
                        </a:rPr>
                        <a:t>7</a:t>
                      </a:r>
                      <a:endParaRPr lang="en-US" sz="2400" b="0" dirty="0">
                        <a:solidFill>
                          <a:srgbClr val="001F4F"/>
                        </a:solidFill>
                        <a:effectLst/>
                      </a:endParaRPr>
                    </a:p>
                  </a:txBody>
                  <a:tcPr/>
                </a:tc>
                <a:extLst>
                  <a:ext uri="{0D108BD9-81ED-4DB2-BD59-A6C34878D82A}">
                    <a16:rowId xmlns:a16="http://schemas.microsoft.com/office/drawing/2014/main" xmlns="" val="3853927470"/>
                  </a:ext>
                </a:extLst>
              </a:tr>
              <a:tr h="496322">
                <a:tc>
                  <a:txBody>
                    <a:bodyPr/>
                    <a:lstStyle/>
                    <a:p>
                      <a:pPr algn="ctr"/>
                      <a:r>
                        <a:rPr lang="en-US" sz="2400" b="0" dirty="0" smtClean="0">
                          <a:solidFill>
                            <a:srgbClr val="001F4F"/>
                          </a:solidFill>
                          <a:effectLst/>
                        </a:rPr>
                        <a:t>Program Administrators</a:t>
                      </a:r>
                      <a:endParaRPr lang="en-US" sz="2400" b="0" dirty="0">
                        <a:solidFill>
                          <a:srgbClr val="001F4F"/>
                        </a:solidFill>
                        <a:effectLst/>
                      </a:endParaRPr>
                    </a:p>
                  </a:txBody>
                  <a:tcPr/>
                </a:tc>
                <a:tc>
                  <a:txBody>
                    <a:bodyPr/>
                    <a:lstStyle/>
                    <a:p>
                      <a:pPr algn="ctr"/>
                      <a:r>
                        <a:rPr lang="en-US" sz="2400" b="0" dirty="0" smtClean="0">
                          <a:solidFill>
                            <a:srgbClr val="001F4F"/>
                          </a:solidFill>
                          <a:effectLst/>
                        </a:rPr>
                        <a:t>13</a:t>
                      </a:r>
                      <a:endParaRPr lang="en-US" sz="2400" b="0" dirty="0">
                        <a:solidFill>
                          <a:srgbClr val="001F4F"/>
                        </a:solidFill>
                        <a:effectLst/>
                      </a:endParaRPr>
                    </a:p>
                  </a:txBody>
                  <a:tcPr/>
                </a:tc>
                <a:extLst>
                  <a:ext uri="{0D108BD9-81ED-4DB2-BD59-A6C34878D82A}">
                    <a16:rowId xmlns:a16="http://schemas.microsoft.com/office/drawing/2014/main" xmlns="" val="2812007526"/>
                  </a:ext>
                </a:extLst>
              </a:tr>
              <a:tr h="496322">
                <a:tc>
                  <a:txBody>
                    <a:bodyPr/>
                    <a:lstStyle/>
                    <a:p>
                      <a:pPr algn="ctr"/>
                      <a:r>
                        <a:rPr lang="en-US" sz="2400" b="0" dirty="0" smtClean="0">
                          <a:solidFill>
                            <a:srgbClr val="001F4F"/>
                          </a:solidFill>
                          <a:effectLst/>
                        </a:rPr>
                        <a:t>Institution</a:t>
                      </a:r>
                      <a:r>
                        <a:rPr lang="en-US" sz="2400" b="0" baseline="0" dirty="0" smtClean="0">
                          <a:solidFill>
                            <a:srgbClr val="001F4F"/>
                          </a:solidFill>
                          <a:effectLst/>
                        </a:rPr>
                        <a:t> SSCs</a:t>
                      </a:r>
                      <a:endParaRPr lang="en-US" sz="2400" b="0" dirty="0">
                        <a:solidFill>
                          <a:srgbClr val="001F4F"/>
                        </a:solidFill>
                        <a:effectLst/>
                      </a:endParaRPr>
                    </a:p>
                  </a:txBody>
                  <a:tcPr/>
                </a:tc>
                <a:tc>
                  <a:txBody>
                    <a:bodyPr/>
                    <a:lstStyle/>
                    <a:p>
                      <a:pPr algn="ctr"/>
                      <a:r>
                        <a:rPr lang="en-US" sz="2400" b="0" dirty="0" smtClean="0">
                          <a:solidFill>
                            <a:srgbClr val="001F4F"/>
                          </a:solidFill>
                          <a:effectLst/>
                        </a:rPr>
                        <a:t>23</a:t>
                      </a:r>
                      <a:endParaRPr lang="en-US" sz="2400" b="0" dirty="0">
                        <a:solidFill>
                          <a:srgbClr val="001F4F"/>
                        </a:solidFill>
                        <a:effectLst/>
                      </a:endParaRPr>
                    </a:p>
                  </a:txBody>
                  <a:tcPr/>
                </a:tc>
                <a:extLst>
                  <a:ext uri="{0D108BD9-81ED-4DB2-BD59-A6C34878D82A}">
                    <a16:rowId xmlns:a16="http://schemas.microsoft.com/office/drawing/2014/main" xmlns="" val="1477720728"/>
                  </a:ext>
                </a:extLst>
              </a:tr>
              <a:tr h="496322">
                <a:tc>
                  <a:txBody>
                    <a:bodyPr/>
                    <a:lstStyle/>
                    <a:p>
                      <a:pPr algn="ctr"/>
                      <a:r>
                        <a:rPr lang="en-US" sz="2400" b="0" dirty="0" smtClean="0">
                          <a:solidFill>
                            <a:srgbClr val="001F4F"/>
                          </a:solidFill>
                          <a:effectLst/>
                        </a:rPr>
                        <a:t>Community</a:t>
                      </a:r>
                      <a:r>
                        <a:rPr lang="en-US" sz="2400" b="0" baseline="0" dirty="0" smtClean="0">
                          <a:solidFill>
                            <a:srgbClr val="001F4F"/>
                          </a:solidFill>
                          <a:effectLst/>
                        </a:rPr>
                        <a:t> SSCs</a:t>
                      </a:r>
                      <a:endParaRPr lang="en-US" sz="2400" b="0" dirty="0">
                        <a:solidFill>
                          <a:srgbClr val="001F4F"/>
                        </a:solidFill>
                        <a:effectLst/>
                      </a:endParaRPr>
                    </a:p>
                  </a:txBody>
                  <a:tcPr/>
                </a:tc>
                <a:tc>
                  <a:txBody>
                    <a:bodyPr/>
                    <a:lstStyle/>
                    <a:p>
                      <a:pPr algn="ctr"/>
                      <a:r>
                        <a:rPr lang="en-US" sz="2400" b="0" dirty="0" smtClean="0">
                          <a:solidFill>
                            <a:srgbClr val="001F4F"/>
                          </a:solidFill>
                          <a:effectLst/>
                        </a:rPr>
                        <a:t>48</a:t>
                      </a:r>
                      <a:endParaRPr lang="en-US" sz="2400" b="0" dirty="0">
                        <a:solidFill>
                          <a:srgbClr val="001F4F"/>
                        </a:solidFill>
                        <a:effectLst/>
                      </a:endParaRPr>
                    </a:p>
                  </a:txBody>
                  <a:tcPr/>
                </a:tc>
                <a:extLst>
                  <a:ext uri="{0D108BD9-81ED-4DB2-BD59-A6C34878D82A}">
                    <a16:rowId xmlns:a16="http://schemas.microsoft.com/office/drawing/2014/main" xmlns="" val="922720226"/>
                  </a:ext>
                </a:extLst>
              </a:tr>
              <a:tr h="496322">
                <a:tc>
                  <a:txBody>
                    <a:bodyPr/>
                    <a:lstStyle/>
                    <a:p>
                      <a:pPr algn="ctr"/>
                      <a:r>
                        <a:rPr lang="en-US" sz="2400" b="1" dirty="0" smtClean="0">
                          <a:solidFill>
                            <a:srgbClr val="001F4F"/>
                          </a:solidFill>
                          <a:effectLst/>
                        </a:rPr>
                        <a:t>Total</a:t>
                      </a:r>
                      <a:r>
                        <a:rPr lang="en-US" sz="2400" b="1" baseline="0" dirty="0" smtClean="0">
                          <a:solidFill>
                            <a:srgbClr val="001F4F"/>
                          </a:solidFill>
                          <a:effectLst/>
                        </a:rPr>
                        <a:t> Staff</a:t>
                      </a:r>
                      <a:endParaRPr lang="en-US" sz="2400" b="1" dirty="0">
                        <a:solidFill>
                          <a:srgbClr val="001F4F"/>
                        </a:solidFill>
                        <a:effectLst/>
                      </a:endParaRPr>
                    </a:p>
                  </a:txBody>
                  <a:tcPr/>
                </a:tc>
                <a:tc>
                  <a:txBody>
                    <a:bodyPr/>
                    <a:lstStyle/>
                    <a:p>
                      <a:pPr algn="ctr"/>
                      <a:r>
                        <a:rPr lang="en-US" sz="2400" b="1" dirty="0" smtClean="0">
                          <a:solidFill>
                            <a:srgbClr val="001F4F"/>
                          </a:solidFill>
                          <a:effectLst/>
                        </a:rPr>
                        <a:t>102</a:t>
                      </a:r>
                    </a:p>
                  </a:txBody>
                  <a:tcPr/>
                </a:tc>
                <a:extLst>
                  <a:ext uri="{0D108BD9-81ED-4DB2-BD59-A6C34878D82A}">
                    <a16:rowId xmlns:a16="http://schemas.microsoft.com/office/drawing/2014/main" xmlns="" val="2963559621"/>
                  </a:ext>
                </a:extLst>
              </a:tr>
            </a:tbl>
          </a:graphicData>
        </a:graphic>
      </p:graphicFrame>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71" y="2219285"/>
            <a:ext cx="2932760" cy="27547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Rectangle 14"/>
          <p:cNvSpPr/>
          <p:nvPr/>
        </p:nvSpPr>
        <p:spPr>
          <a:xfrm>
            <a:off x="-117566" y="127988"/>
            <a:ext cx="9258300" cy="769441"/>
          </a:xfrm>
          <a:prstGeom prst="rect">
            <a:avLst/>
          </a:prstGeom>
        </p:spPr>
        <p:txBody>
          <a:bodyPr wrap="square">
            <a:spAutoFit/>
          </a:bodyPr>
          <a:lstStyle/>
          <a:p>
            <a:pPr algn="ctr"/>
            <a:r>
              <a:rPr lang="en-US" sz="4400" b="1" spc="-150" dirty="0" smtClean="0">
                <a:ln w="19050">
                  <a:solidFill>
                    <a:schemeClr val="accent1"/>
                  </a:solidFill>
                  <a:prstDash val="solid"/>
                </a:ln>
                <a:solidFill>
                  <a:schemeClr val="accent1"/>
                </a:solidFill>
              </a:rPr>
              <a:t>Division of Addiction Services Staff</a:t>
            </a:r>
            <a:endParaRPr lang="en-US" sz="4400" b="1" spc="-150" dirty="0">
              <a:ln w="19050">
                <a:solidFill>
                  <a:schemeClr val="accent1"/>
                </a:solidFill>
                <a:prstDash val="solid"/>
              </a:ln>
              <a:solidFill>
                <a:schemeClr val="accent1"/>
              </a:solidFill>
            </a:endParaRPr>
          </a:p>
        </p:txBody>
      </p:sp>
    </p:spTree>
    <p:extLst>
      <p:ext uri="{BB962C8B-B14F-4D97-AF65-F5344CB8AC3E}">
        <p14:creationId xmlns:p14="http://schemas.microsoft.com/office/powerpoint/2010/main" val="398469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9477139" y="6488668"/>
            <a:ext cx="3098202" cy="369332"/>
          </a:xfrm>
          <a:prstGeom prst="rect">
            <a:avLst/>
          </a:prstGeom>
          <a:noFill/>
        </p:spPr>
        <p:txBody>
          <a:bodyPr wrap="square" rtlCol="0">
            <a:spAutoFit/>
          </a:bodyPr>
          <a:lstStyle/>
          <a:p>
            <a:r>
              <a:rPr lang="en-US" b="1" i="1" dirty="0" smtClean="0">
                <a:solidFill>
                  <a:schemeClr val="bg1"/>
                </a:solidFill>
              </a:rPr>
              <a:t>Current as of June 2020</a:t>
            </a:r>
            <a:endParaRPr lang="en-US" b="1" i="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8454707"/>
              </p:ext>
            </p:extLst>
          </p:nvPr>
        </p:nvGraphicFramePr>
        <p:xfrm>
          <a:off x="310279" y="1333912"/>
          <a:ext cx="9518169" cy="4977080"/>
        </p:xfrm>
        <a:graphic>
          <a:graphicData uri="http://schemas.openxmlformats.org/drawingml/2006/table">
            <a:tbl>
              <a:tblPr firstRow="1" bandRow="1">
                <a:tableStyleId>{5C22544A-7EE6-4342-B048-85BDC9FD1C3A}</a:tableStyleId>
              </a:tblPr>
              <a:tblGrid>
                <a:gridCol w="6820689">
                  <a:extLst>
                    <a:ext uri="{9D8B030D-6E8A-4147-A177-3AD203B41FA5}">
                      <a16:colId xmlns:a16="http://schemas.microsoft.com/office/drawing/2014/main" xmlns="" val="600578626"/>
                    </a:ext>
                  </a:extLst>
                </a:gridCol>
                <a:gridCol w="2697480">
                  <a:extLst>
                    <a:ext uri="{9D8B030D-6E8A-4147-A177-3AD203B41FA5}">
                      <a16:colId xmlns:a16="http://schemas.microsoft.com/office/drawing/2014/main" xmlns="" val="3692211541"/>
                    </a:ext>
                  </a:extLst>
                </a:gridCol>
              </a:tblGrid>
              <a:tr h="596920">
                <a:tc>
                  <a:txBody>
                    <a:bodyPr/>
                    <a:lstStyle/>
                    <a:p>
                      <a:pPr algn="ctr"/>
                      <a:r>
                        <a:rPr lang="en-US" sz="2800" i="0" dirty="0" smtClean="0">
                          <a:effectLst>
                            <a:outerShdw blurRad="38100" dist="38100" dir="2700000" algn="tl">
                              <a:srgbClr val="000000">
                                <a:alpha val="43137"/>
                              </a:srgbClr>
                            </a:outerShdw>
                          </a:effectLst>
                        </a:rPr>
                        <a:t>Program Type</a:t>
                      </a:r>
                    </a:p>
                  </a:txBody>
                  <a:tcPr>
                    <a:solidFill>
                      <a:srgbClr val="13386F"/>
                    </a:solidFill>
                  </a:tcPr>
                </a:tc>
                <a:tc>
                  <a:txBody>
                    <a:bodyPr/>
                    <a:lstStyle/>
                    <a:p>
                      <a:pPr algn="ctr"/>
                      <a:r>
                        <a:rPr lang="en-US" sz="2800" i="0" dirty="0" smtClean="0">
                          <a:effectLst>
                            <a:outerShdw blurRad="38100" dist="38100" dir="2700000" algn="tl">
                              <a:srgbClr val="000000">
                                <a:alpha val="43137"/>
                              </a:srgbClr>
                            </a:outerShdw>
                          </a:effectLst>
                        </a:rPr>
                        <a:t>Sum</a:t>
                      </a:r>
                      <a:r>
                        <a:rPr lang="en-US" sz="2800" i="0" baseline="0" dirty="0" smtClean="0">
                          <a:effectLst>
                            <a:outerShdw blurRad="38100" dist="38100" dir="2700000" algn="tl">
                              <a:srgbClr val="000000">
                                <a:alpha val="43137"/>
                              </a:srgbClr>
                            </a:outerShdw>
                          </a:effectLst>
                        </a:rPr>
                        <a:t> of Beds</a:t>
                      </a:r>
                      <a:endParaRPr lang="en-US" sz="2800" i="0" dirty="0">
                        <a:effectLst>
                          <a:outerShdw blurRad="38100" dist="38100" dir="2700000" algn="tl">
                            <a:srgbClr val="000000">
                              <a:alpha val="43137"/>
                            </a:srgbClr>
                          </a:outerShdw>
                        </a:effectLst>
                      </a:endParaRPr>
                    </a:p>
                  </a:txBody>
                  <a:tcPr>
                    <a:solidFill>
                      <a:srgbClr val="13386F"/>
                    </a:solidFill>
                  </a:tcPr>
                </a:tc>
                <a:extLst>
                  <a:ext uri="{0D108BD9-81ED-4DB2-BD59-A6C34878D82A}">
                    <a16:rowId xmlns:a16="http://schemas.microsoft.com/office/drawing/2014/main" xmlns="" val="409126917"/>
                  </a:ext>
                </a:extLst>
              </a:tr>
              <a:tr h="664160">
                <a:tc>
                  <a:txBody>
                    <a:bodyPr/>
                    <a:lstStyle/>
                    <a:p>
                      <a:pPr algn="ctr"/>
                      <a:r>
                        <a:rPr lang="en-US" sz="2600" b="0" dirty="0" smtClean="0">
                          <a:solidFill>
                            <a:srgbClr val="001F4F"/>
                          </a:solidFill>
                          <a:effectLst/>
                        </a:rPr>
                        <a:t>Intensive Outpatient Program (IOP)</a:t>
                      </a:r>
                    </a:p>
                  </a:txBody>
                  <a:tcPr/>
                </a:tc>
                <a:tc>
                  <a:txBody>
                    <a:bodyPr/>
                    <a:lstStyle/>
                    <a:p>
                      <a:pPr algn="ctr"/>
                      <a:r>
                        <a:rPr lang="en-US" sz="2600" b="0" dirty="0" smtClean="0">
                          <a:solidFill>
                            <a:srgbClr val="001F4F"/>
                          </a:solidFill>
                          <a:effectLst/>
                        </a:rPr>
                        <a:t>1,460</a:t>
                      </a:r>
                      <a:endParaRPr lang="en-US" sz="2600" b="0" dirty="0">
                        <a:solidFill>
                          <a:srgbClr val="001F4F"/>
                        </a:solidFill>
                        <a:effectLst/>
                      </a:endParaRPr>
                    </a:p>
                  </a:txBody>
                  <a:tcPr/>
                </a:tc>
                <a:extLst>
                  <a:ext uri="{0D108BD9-81ED-4DB2-BD59-A6C34878D82A}">
                    <a16:rowId xmlns:a16="http://schemas.microsoft.com/office/drawing/2014/main" xmlns="" val="4028622663"/>
                  </a:ext>
                </a:extLst>
              </a:tr>
              <a:tr h="664160">
                <a:tc>
                  <a:txBody>
                    <a:bodyPr/>
                    <a:lstStyle/>
                    <a:p>
                      <a:pPr algn="ctr"/>
                      <a:r>
                        <a:rPr lang="en-US" sz="2600" b="0" dirty="0" smtClean="0">
                          <a:solidFill>
                            <a:srgbClr val="001F4F"/>
                          </a:solidFill>
                          <a:effectLst/>
                        </a:rPr>
                        <a:t>Re-entry</a:t>
                      </a:r>
                      <a:r>
                        <a:rPr lang="en-US" sz="2600" b="0" baseline="0" dirty="0" smtClean="0">
                          <a:solidFill>
                            <a:srgbClr val="001F4F"/>
                          </a:solidFill>
                          <a:effectLst/>
                        </a:rPr>
                        <a:t> Services Center (RSC)</a:t>
                      </a:r>
                      <a:endParaRPr lang="en-US" sz="2600" b="0" dirty="0">
                        <a:solidFill>
                          <a:srgbClr val="001F4F"/>
                        </a:solidFill>
                        <a:effectLst/>
                      </a:endParaRPr>
                    </a:p>
                  </a:txBody>
                  <a:tcPr/>
                </a:tc>
                <a:tc>
                  <a:txBody>
                    <a:bodyPr/>
                    <a:lstStyle/>
                    <a:p>
                      <a:pPr algn="ctr"/>
                      <a:r>
                        <a:rPr lang="en-US" sz="2600" b="0" dirty="0" smtClean="0">
                          <a:solidFill>
                            <a:srgbClr val="001F4F"/>
                          </a:solidFill>
                          <a:effectLst/>
                        </a:rPr>
                        <a:t>1,211</a:t>
                      </a:r>
                      <a:endParaRPr lang="en-US" sz="2600" b="0" dirty="0">
                        <a:solidFill>
                          <a:srgbClr val="001F4F"/>
                        </a:solidFill>
                        <a:effectLst/>
                      </a:endParaRPr>
                    </a:p>
                  </a:txBody>
                  <a:tcPr/>
                </a:tc>
                <a:extLst>
                  <a:ext uri="{0D108BD9-81ED-4DB2-BD59-A6C34878D82A}">
                    <a16:rowId xmlns:a16="http://schemas.microsoft.com/office/drawing/2014/main" xmlns="" val="1376712617"/>
                  </a:ext>
                </a:extLst>
              </a:tr>
              <a:tr h="596920">
                <a:tc>
                  <a:txBody>
                    <a:bodyPr/>
                    <a:lstStyle/>
                    <a:p>
                      <a:pPr algn="ctr"/>
                      <a:r>
                        <a:rPr lang="en-US" sz="2600" b="0" dirty="0" smtClean="0">
                          <a:solidFill>
                            <a:srgbClr val="001F4F"/>
                          </a:solidFill>
                          <a:effectLst/>
                        </a:rPr>
                        <a:t>Jail</a:t>
                      </a:r>
                      <a:endParaRPr lang="en-US" sz="2600" b="0" dirty="0">
                        <a:solidFill>
                          <a:srgbClr val="001F4F"/>
                        </a:solidFill>
                        <a:effectLst/>
                      </a:endParaRPr>
                    </a:p>
                  </a:txBody>
                  <a:tcPr/>
                </a:tc>
                <a:tc>
                  <a:txBody>
                    <a:bodyPr/>
                    <a:lstStyle/>
                    <a:p>
                      <a:pPr algn="ctr"/>
                      <a:r>
                        <a:rPr lang="en-US" sz="2600" b="0" dirty="0" smtClean="0">
                          <a:solidFill>
                            <a:srgbClr val="001F4F"/>
                          </a:solidFill>
                          <a:effectLst/>
                        </a:rPr>
                        <a:t>1,635</a:t>
                      </a:r>
                      <a:endParaRPr lang="en-US" sz="2600" b="0" dirty="0">
                        <a:solidFill>
                          <a:srgbClr val="001F4F"/>
                        </a:solidFill>
                        <a:effectLst/>
                      </a:endParaRPr>
                    </a:p>
                  </a:txBody>
                  <a:tcPr/>
                </a:tc>
                <a:extLst>
                  <a:ext uri="{0D108BD9-81ED-4DB2-BD59-A6C34878D82A}">
                    <a16:rowId xmlns:a16="http://schemas.microsoft.com/office/drawing/2014/main" xmlns="" val="3060205865"/>
                  </a:ext>
                </a:extLst>
              </a:tr>
              <a:tr h="596920">
                <a:tc>
                  <a:txBody>
                    <a:bodyPr/>
                    <a:lstStyle/>
                    <a:p>
                      <a:pPr algn="ctr"/>
                      <a:r>
                        <a:rPr lang="en-US" sz="2600" b="0" dirty="0" smtClean="0">
                          <a:solidFill>
                            <a:srgbClr val="001F4F"/>
                          </a:solidFill>
                          <a:effectLst/>
                        </a:rPr>
                        <a:t>Prison</a:t>
                      </a:r>
                      <a:r>
                        <a:rPr lang="en-US" sz="2600" b="0" baseline="0" dirty="0" smtClean="0">
                          <a:solidFill>
                            <a:srgbClr val="001F4F"/>
                          </a:solidFill>
                          <a:effectLst/>
                        </a:rPr>
                        <a:t> SAP</a:t>
                      </a:r>
                      <a:endParaRPr lang="en-US" sz="2600" b="0" dirty="0">
                        <a:solidFill>
                          <a:srgbClr val="001F4F"/>
                        </a:solidFill>
                        <a:effectLst/>
                      </a:endParaRPr>
                    </a:p>
                  </a:txBody>
                  <a:tcPr/>
                </a:tc>
                <a:tc>
                  <a:txBody>
                    <a:bodyPr/>
                    <a:lstStyle/>
                    <a:p>
                      <a:pPr algn="ctr"/>
                      <a:r>
                        <a:rPr lang="en-US" sz="2600" b="0" dirty="0" smtClean="0">
                          <a:solidFill>
                            <a:srgbClr val="001F4F"/>
                          </a:solidFill>
                          <a:effectLst/>
                        </a:rPr>
                        <a:t>903</a:t>
                      </a:r>
                      <a:endParaRPr lang="en-US" sz="2600" b="0" dirty="0">
                        <a:solidFill>
                          <a:srgbClr val="001F4F"/>
                        </a:solidFill>
                        <a:effectLst/>
                      </a:endParaRPr>
                    </a:p>
                  </a:txBody>
                  <a:tcPr/>
                </a:tc>
                <a:extLst>
                  <a:ext uri="{0D108BD9-81ED-4DB2-BD59-A6C34878D82A}">
                    <a16:rowId xmlns:a16="http://schemas.microsoft.com/office/drawing/2014/main" xmlns="" val="351094089"/>
                  </a:ext>
                </a:extLst>
              </a:tr>
              <a:tr h="596920">
                <a:tc>
                  <a:txBody>
                    <a:bodyPr/>
                    <a:lstStyle/>
                    <a:p>
                      <a:pPr algn="ctr"/>
                      <a:r>
                        <a:rPr lang="en-US" sz="2600" b="0" dirty="0" smtClean="0">
                          <a:solidFill>
                            <a:srgbClr val="001F4F"/>
                          </a:solidFill>
                          <a:effectLst/>
                        </a:rPr>
                        <a:t>Private</a:t>
                      </a:r>
                      <a:r>
                        <a:rPr lang="en-US" sz="2600" b="0" baseline="0" dirty="0" smtClean="0">
                          <a:solidFill>
                            <a:srgbClr val="001F4F"/>
                          </a:solidFill>
                          <a:effectLst/>
                        </a:rPr>
                        <a:t> Prison</a:t>
                      </a:r>
                      <a:endParaRPr lang="en-US" sz="2600" b="0" dirty="0">
                        <a:solidFill>
                          <a:srgbClr val="001F4F"/>
                        </a:solidFill>
                        <a:effectLst/>
                      </a:endParaRPr>
                    </a:p>
                  </a:txBody>
                  <a:tcPr/>
                </a:tc>
                <a:tc>
                  <a:txBody>
                    <a:bodyPr/>
                    <a:lstStyle/>
                    <a:p>
                      <a:pPr algn="ctr"/>
                      <a:r>
                        <a:rPr lang="en-US" sz="2600" b="0" dirty="0" smtClean="0">
                          <a:solidFill>
                            <a:srgbClr val="001F4F"/>
                          </a:solidFill>
                          <a:effectLst/>
                        </a:rPr>
                        <a:t>112</a:t>
                      </a:r>
                      <a:endParaRPr lang="en-US" sz="2600" b="0" dirty="0">
                        <a:solidFill>
                          <a:srgbClr val="001F4F"/>
                        </a:solidFill>
                        <a:effectLst/>
                      </a:endParaRPr>
                    </a:p>
                  </a:txBody>
                  <a:tcPr/>
                </a:tc>
                <a:extLst>
                  <a:ext uri="{0D108BD9-81ED-4DB2-BD59-A6C34878D82A}">
                    <a16:rowId xmlns:a16="http://schemas.microsoft.com/office/drawing/2014/main" xmlns="" val="3853927470"/>
                  </a:ext>
                </a:extLst>
              </a:tr>
              <a:tr h="664160">
                <a:tc>
                  <a:txBody>
                    <a:bodyPr/>
                    <a:lstStyle/>
                    <a:p>
                      <a:pPr algn="ctr"/>
                      <a:r>
                        <a:rPr lang="en-US" sz="2600" b="0" dirty="0" smtClean="0">
                          <a:solidFill>
                            <a:srgbClr val="001F4F"/>
                          </a:solidFill>
                          <a:effectLst/>
                        </a:rPr>
                        <a:t>Recovery Kentucky Centers (RKC)</a:t>
                      </a:r>
                      <a:endParaRPr lang="en-US" sz="2600" b="0" dirty="0">
                        <a:solidFill>
                          <a:srgbClr val="001F4F"/>
                        </a:solidFill>
                        <a:effectLst/>
                      </a:endParaRPr>
                    </a:p>
                  </a:txBody>
                  <a:tcPr/>
                </a:tc>
                <a:tc>
                  <a:txBody>
                    <a:bodyPr/>
                    <a:lstStyle/>
                    <a:p>
                      <a:pPr algn="ctr"/>
                      <a:r>
                        <a:rPr lang="en-US" sz="2600" b="0" dirty="0" smtClean="0">
                          <a:solidFill>
                            <a:srgbClr val="001F4F"/>
                          </a:solidFill>
                          <a:effectLst/>
                        </a:rPr>
                        <a:t>840</a:t>
                      </a:r>
                      <a:endParaRPr lang="en-US" sz="2600" b="0" dirty="0">
                        <a:solidFill>
                          <a:srgbClr val="001F4F"/>
                        </a:solidFill>
                        <a:effectLst/>
                      </a:endParaRPr>
                    </a:p>
                  </a:txBody>
                  <a:tcPr/>
                </a:tc>
                <a:extLst>
                  <a:ext uri="{0D108BD9-81ED-4DB2-BD59-A6C34878D82A}">
                    <a16:rowId xmlns:a16="http://schemas.microsoft.com/office/drawing/2014/main" xmlns="" val="2812007526"/>
                  </a:ext>
                </a:extLst>
              </a:tr>
              <a:tr h="596920">
                <a:tc>
                  <a:txBody>
                    <a:bodyPr/>
                    <a:lstStyle/>
                    <a:p>
                      <a:pPr algn="ctr"/>
                      <a:r>
                        <a:rPr lang="en-US" sz="2600" b="1" dirty="0" smtClean="0">
                          <a:solidFill>
                            <a:srgbClr val="001F4F"/>
                          </a:solidFill>
                          <a:effectLst/>
                        </a:rPr>
                        <a:t>Grand Total</a:t>
                      </a:r>
                      <a:endParaRPr lang="en-US" sz="2600" b="1" dirty="0">
                        <a:solidFill>
                          <a:srgbClr val="001F4F"/>
                        </a:solidFill>
                        <a:effectLst/>
                      </a:endParaRPr>
                    </a:p>
                  </a:txBody>
                  <a:tcPr/>
                </a:tc>
                <a:tc>
                  <a:txBody>
                    <a:bodyPr/>
                    <a:lstStyle/>
                    <a:p>
                      <a:pPr algn="ctr"/>
                      <a:r>
                        <a:rPr lang="en-US" sz="2600" b="1" dirty="0" smtClean="0">
                          <a:solidFill>
                            <a:srgbClr val="001F4F"/>
                          </a:solidFill>
                          <a:effectLst/>
                        </a:rPr>
                        <a:t>6,161</a:t>
                      </a:r>
                    </a:p>
                  </a:txBody>
                  <a:tcPr/>
                </a:tc>
                <a:extLst>
                  <a:ext uri="{0D108BD9-81ED-4DB2-BD59-A6C34878D82A}">
                    <a16:rowId xmlns:a16="http://schemas.microsoft.com/office/drawing/2014/main" xmlns="" val="922720226"/>
                  </a:ext>
                </a:extLst>
              </a:tr>
            </a:tbl>
          </a:graphicData>
        </a:graphic>
      </p:graphicFrame>
      <p:sp>
        <p:nvSpPr>
          <p:cNvPr id="7" name="Title 1"/>
          <p:cNvSpPr txBox="1">
            <a:spLocks/>
          </p:cNvSpPr>
          <p:nvPr/>
        </p:nvSpPr>
        <p:spPr>
          <a:xfrm>
            <a:off x="471651" y="238931"/>
            <a:ext cx="9195426" cy="13592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t>Current DOC Treatment Options</a:t>
            </a:r>
            <a:endParaRPr lang="en-US" sz="4000" b="1" dirty="0">
              <a:solidFill>
                <a:schemeClr val="bg1"/>
              </a:solidFill>
            </a:endParaRPr>
          </a:p>
        </p:txBody>
      </p:sp>
    </p:spTree>
    <p:extLst>
      <p:ext uri="{BB962C8B-B14F-4D97-AF65-F5344CB8AC3E}">
        <p14:creationId xmlns:p14="http://schemas.microsoft.com/office/powerpoint/2010/main" val="252923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73987" y="108269"/>
            <a:ext cx="9015306" cy="1320800"/>
          </a:xfrm>
        </p:spPr>
        <p:txBody>
          <a:bodyPr/>
          <a:lstStyle/>
          <a:p>
            <a:r>
              <a:rPr lang="en-US" b="1" dirty="0" smtClean="0"/>
              <a:t>Substance Abuse Program-SAP</a:t>
            </a:r>
            <a:endParaRPr lang="en-US" b="1" dirty="0"/>
          </a:p>
        </p:txBody>
      </p:sp>
      <p:sp>
        <p:nvSpPr>
          <p:cNvPr id="3" name="Content Placeholder 2"/>
          <p:cNvSpPr>
            <a:spLocks noGrp="1"/>
          </p:cNvSpPr>
          <p:nvPr>
            <p:ph idx="1"/>
          </p:nvPr>
        </p:nvSpPr>
        <p:spPr>
          <a:xfrm>
            <a:off x="258696" y="1005840"/>
            <a:ext cx="11811384" cy="5708469"/>
          </a:xfrm>
        </p:spPr>
        <p:txBody>
          <a:bodyPr>
            <a:normAutofit fontScale="85000" lnSpcReduction="20000"/>
          </a:bodyPr>
          <a:lstStyle/>
          <a:p>
            <a:pPr marL="0" marR="0" indent="0">
              <a:spcBef>
                <a:spcPts val="50"/>
              </a:spcBef>
              <a:spcAft>
                <a:spcPts val="400"/>
              </a:spcAft>
              <a:buNone/>
            </a:pPr>
            <a:r>
              <a:rPr lang="en-US" sz="2600" b="1" dirty="0" smtClean="0"/>
              <a:t>A 6 month evidence-based Substance Use Disorder treatment</a:t>
            </a:r>
          </a:p>
          <a:p>
            <a:pPr marL="0" marR="0" indent="0">
              <a:spcBef>
                <a:spcPts val="50"/>
              </a:spcBef>
              <a:spcAft>
                <a:spcPts val="400"/>
              </a:spcAft>
              <a:buNone/>
            </a:pPr>
            <a:endParaRPr lang="en-US" sz="800" dirty="0"/>
          </a:p>
          <a:p>
            <a:pPr marL="0" marR="0" indent="0">
              <a:spcBef>
                <a:spcPts val="50"/>
              </a:spcBef>
              <a:spcAft>
                <a:spcPts val="400"/>
              </a:spcAft>
              <a:buNone/>
            </a:pPr>
            <a:r>
              <a:rPr lang="en-US" sz="2500" dirty="0" smtClean="0"/>
              <a:t>Therapeutic Community Model which includes but not limited to:  </a:t>
            </a:r>
          </a:p>
          <a:p>
            <a:pPr lvl="0">
              <a:spcBef>
                <a:spcPts val="50"/>
              </a:spcBef>
              <a:buFont typeface="Courier New" panose="02070309020205020404" pitchFamily="49" charset="0"/>
              <a:buChar char="o"/>
            </a:pPr>
            <a:r>
              <a:rPr lang="en-US" sz="2100" dirty="0" smtClean="0"/>
              <a:t>Prosocial behaviors and attitudes;</a:t>
            </a:r>
          </a:p>
          <a:p>
            <a:pPr lvl="0">
              <a:spcBef>
                <a:spcPts val="50"/>
              </a:spcBef>
              <a:buFont typeface="Courier New" panose="02070309020205020404" pitchFamily="49" charset="0"/>
              <a:buChar char="o"/>
            </a:pPr>
            <a:r>
              <a:rPr lang="en-US" sz="2100" dirty="0"/>
              <a:t>T</a:t>
            </a:r>
            <a:r>
              <a:rPr lang="en-US" sz="2100" dirty="0" smtClean="0"/>
              <a:t>rial and error learning process;</a:t>
            </a:r>
          </a:p>
          <a:p>
            <a:pPr lvl="0">
              <a:spcBef>
                <a:spcPts val="50"/>
              </a:spcBef>
              <a:buFont typeface="Courier New" panose="02070309020205020404" pitchFamily="49" charset="0"/>
              <a:buChar char="o"/>
            </a:pPr>
            <a:r>
              <a:rPr lang="en-US" sz="2100" dirty="0"/>
              <a:t>S</a:t>
            </a:r>
            <a:r>
              <a:rPr lang="en-US" sz="2100" dirty="0" smtClean="0"/>
              <a:t>upported and guided by the community and staff;</a:t>
            </a:r>
          </a:p>
          <a:p>
            <a:pPr lvl="0">
              <a:spcBef>
                <a:spcPts val="50"/>
              </a:spcBef>
              <a:buFont typeface="Courier New" panose="02070309020205020404" pitchFamily="49" charset="0"/>
              <a:buChar char="o"/>
            </a:pPr>
            <a:r>
              <a:rPr lang="en-US" sz="2100" dirty="0" smtClean="0"/>
              <a:t>New behaviors and attitudes </a:t>
            </a:r>
          </a:p>
          <a:p>
            <a:pPr lvl="0">
              <a:spcBef>
                <a:spcPts val="50"/>
              </a:spcBef>
              <a:buFont typeface="Courier New" panose="02070309020205020404" pitchFamily="49" charset="0"/>
              <a:buChar char="o"/>
            </a:pPr>
            <a:r>
              <a:rPr lang="en-US" sz="2100" dirty="0" smtClean="0"/>
              <a:t>Accountability </a:t>
            </a:r>
          </a:p>
          <a:p>
            <a:pPr lvl="0">
              <a:spcBef>
                <a:spcPts val="50"/>
              </a:spcBef>
              <a:buFont typeface="Courier New" panose="02070309020205020404" pitchFamily="49" charset="0"/>
              <a:buChar char="o"/>
            </a:pPr>
            <a:r>
              <a:rPr lang="en-US" sz="2100" dirty="0" smtClean="0"/>
              <a:t>Clear expectations;</a:t>
            </a:r>
          </a:p>
          <a:p>
            <a:pPr lvl="0">
              <a:spcBef>
                <a:spcPts val="50"/>
              </a:spcBef>
              <a:buFont typeface="Courier New" panose="02070309020205020404" pitchFamily="49" charset="0"/>
              <a:buChar char="o"/>
            </a:pPr>
            <a:r>
              <a:rPr lang="en-US" sz="2100" dirty="0" smtClean="0"/>
              <a:t>Curriculum- Hazelden “New Directions” Workbook Series (Intro to Treatment, Criminal &amp; Addictive Thinking, Drug &amp; Alcohol Drug Education, Socialization, Co-Occurring Disorders, Relapse Prevention, and Preparing For Release.)</a:t>
            </a:r>
          </a:p>
          <a:p>
            <a:pPr lvl="0">
              <a:spcBef>
                <a:spcPts val="50"/>
              </a:spcBef>
              <a:buFont typeface="Courier New" panose="02070309020205020404" pitchFamily="49" charset="0"/>
              <a:buChar char="o"/>
            </a:pPr>
            <a:endParaRPr lang="en-US" sz="1000" dirty="0" smtClean="0"/>
          </a:p>
          <a:p>
            <a:pPr marL="0" indent="0" fontAlgn="t">
              <a:buNone/>
            </a:pPr>
            <a:r>
              <a:rPr lang="en-US" sz="2500" u="sng" dirty="0" smtClean="0"/>
              <a:t> </a:t>
            </a:r>
            <a:r>
              <a:rPr lang="en-US" sz="2500" b="1" u="sng" dirty="0" smtClean="0"/>
              <a:t>Locations</a:t>
            </a:r>
            <a:endParaRPr lang="en-US" sz="2500" u="sng" dirty="0"/>
          </a:p>
          <a:p>
            <a:pPr fontAlgn="t"/>
            <a:r>
              <a:rPr lang="en-US" sz="2200" dirty="0"/>
              <a:t>BCC, GRCC, KCIW, KSR, LAC, LSCC, NTC, RCC, WKCC, and Ross Cash </a:t>
            </a:r>
            <a:endParaRPr lang="en-US" sz="2200" dirty="0" smtClean="0"/>
          </a:p>
          <a:p>
            <a:pPr fontAlgn="t"/>
            <a:r>
              <a:rPr lang="en-US" sz="2100" dirty="0"/>
              <a:t>Boyle County Detention Center (M), Breckinridge County Detention Center (M), Bullitt County Detention Center (M), Christian County Detention Center (M), Daviess County Detention Center (M), Fayette County Detention Center (M/F), Fulton County Detention Center (M), Grant County Detention Center (M/F), Grayson County Detention Center (M), Harlan County Detention Center (M), Hardin County Detention Center (M/F), Henderson County Detention Center (M/F), Hopkins County Jail (M), Kenton County Detention Center (M), Laurel County Detention Center (M), Three Forks Regional Jail (M), Marion County Detention Center (M/F), Mason County Jail (M), Pike County Detention Center (M/F), Powell County Detention Center (M), Shelby County Detention Center (M</a:t>
            </a:r>
            <a:r>
              <a:rPr lang="en-US" sz="2100" dirty="0" smtClean="0"/>
              <a:t>)</a:t>
            </a:r>
            <a:endParaRPr lang="en-US" dirty="0"/>
          </a:p>
        </p:txBody>
      </p:sp>
    </p:spTree>
    <p:extLst>
      <p:ext uri="{BB962C8B-B14F-4D97-AF65-F5344CB8AC3E}">
        <p14:creationId xmlns:p14="http://schemas.microsoft.com/office/powerpoint/2010/main" val="1090191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4766" y="204652"/>
            <a:ext cx="10646228" cy="1320800"/>
          </a:xfrm>
        </p:spPr>
        <p:txBody>
          <a:bodyPr>
            <a:noAutofit/>
          </a:bodyPr>
          <a:lstStyle/>
          <a:p>
            <a:r>
              <a:rPr lang="en-US" b="1" dirty="0"/>
              <a:t>Substance Abuse Program Mentor </a:t>
            </a:r>
            <a:r>
              <a:rPr lang="en-US" b="1" dirty="0" smtClean="0"/>
              <a:t>– SAP Mentor</a:t>
            </a:r>
            <a:r>
              <a:rPr lang="en-US" b="1" dirty="0">
                <a:latin typeface="Calibri" panose="020F0502020204030204" pitchFamily="34" charset="0"/>
                <a:ea typeface="Calibri" panose="020F0502020204030204" pitchFamily="34" charset="0"/>
                <a:cs typeface="Times New Roman" panose="02020603050405020304" pitchFamily="18" charset="0"/>
              </a:rPr>
              <a:t/>
            </a:r>
            <a:br>
              <a:rPr lang="en-US" b="1" dirty="0">
                <a:latin typeface="Calibri" panose="020F0502020204030204" pitchFamily="34" charset="0"/>
                <a:ea typeface="Calibri" panose="020F0502020204030204" pitchFamily="34" charset="0"/>
                <a:cs typeface="Times New Roman" panose="02020603050405020304" pitchFamily="18" charset="0"/>
              </a:rPr>
            </a:br>
            <a:endParaRPr lang="en-US" b="1" dirty="0"/>
          </a:p>
        </p:txBody>
      </p:sp>
      <p:sp>
        <p:nvSpPr>
          <p:cNvPr id="3" name="Content Placeholder 2"/>
          <p:cNvSpPr>
            <a:spLocks noGrp="1"/>
          </p:cNvSpPr>
          <p:nvPr>
            <p:ph idx="1"/>
          </p:nvPr>
        </p:nvSpPr>
        <p:spPr>
          <a:xfrm>
            <a:off x="117566" y="1045029"/>
            <a:ext cx="11978640" cy="5721531"/>
          </a:xfrm>
        </p:spPr>
        <p:txBody>
          <a:bodyPr>
            <a:normAutofit lnSpcReduction="10000"/>
          </a:bodyPr>
          <a:lstStyle/>
          <a:p>
            <a:pPr marL="0" marR="0" indent="0">
              <a:spcBef>
                <a:spcPts val="50"/>
              </a:spcBef>
              <a:spcAft>
                <a:spcPts val="400"/>
              </a:spcAft>
              <a:buNone/>
            </a:pPr>
            <a:r>
              <a:rPr lang="en-US" b="1" dirty="0" smtClean="0"/>
              <a:t>An evidence-based ongoing Substance Use Disorder treatment 6 month in length </a:t>
            </a:r>
          </a:p>
          <a:p>
            <a:pPr marL="0" marR="0" indent="0">
              <a:spcBef>
                <a:spcPts val="50"/>
              </a:spcBef>
              <a:spcAft>
                <a:spcPts val="400"/>
              </a:spcAft>
              <a:buNone/>
            </a:pPr>
            <a:endParaRPr lang="en-US" dirty="0" smtClean="0"/>
          </a:p>
          <a:p>
            <a:pPr marL="0" marR="0" indent="0">
              <a:spcBef>
                <a:spcPts val="50"/>
              </a:spcBef>
              <a:spcAft>
                <a:spcPts val="400"/>
              </a:spcAft>
              <a:buNone/>
            </a:pPr>
            <a:r>
              <a:rPr lang="en-US" dirty="0" smtClean="0"/>
              <a:t>Therapeutic Community Model which includes but not limited to:  </a:t>
            </a:r>
          </a:p>
          <a:p>
            <a:pPr lvl="0">
              <a:spcBef>
                <a:spcPts val="50"/>
              </a:spcBef>
              <a:buFont typeface="Courier New" panose="02070309020205020404" pitchFamily="49" charset="0"/>
              <a:buChar char="o"/>
            </a:pPr>
            <a:r>
              <a:rPr lang="en-US" dirty="0" smtClean="0"/>
              <a:t>Model prosocial behaviors and attitudes;</a:t>
            </a:r>
          </a:p>
          <a:p>
            <a:pPr lvl="0">
              <a:spcBef>
                <a:spcPts val="50"/>
              </a:spcBef>
              <a:buFont typeface="Courier New" panose="02070309020205020404" pitchFamily="49" charset="0"/>
              <a:buChar char="o"/>
            </a:pPr>
            <a:r>
              <a:rPr lang="en-US" dirty="0" smtClean="0"/>
              <a:t>Model success or failure </a:t>
            </a:r>
          </a:p>
          <a:p>
            <a:pPr lvl="0">
              <a:spcBef>
                <a:spcPts val="50"/>
              </a:spcBef>
              <a:buFont typeface="Courier New" panose="02070309020205020404" pitchFamily="49" charset="0"/>
              <a:buChar char="o"/>
            </a:pPr>
            <a:r>
              <a:rPr lang="en-US" dirty="0" smtClean="0"/>
              <a:t>Model support and guidance </a:t>
            </a:r>
          </a:p>
          <a:p>
            <a:pPr lvl="0">
              <a:spcBef>
                <a:spcPts val="50"/>
              </a:spcBef>
              <a:buFont typeface="Courier New" panose="02070309020205020404" pitchFamily="49" charset="0"/>
              <a:buChar char="o"/>
            </a:pPr>
            <a:r>
              <a:rPr lang="en-US" dirty="0" smtClean="0"/>
              <a:t>Model new behaviors</a:t>
            </a:r>
            <a:r>
              <a:rPr lang="en-US" dirty="0"/>
              <a:t> </a:t>
            </a:r>
            <a:r>
              <a:rPr lang="en-US" dirty="0" smtClean="0"/>
              <a:t>and attitudes</a:t>
            </a:r>
          </a:p>
          <a:p>
            <a:pPr lvl="0">
              <a:spcBef>
                <a:spcPts val="50"/>
              </a:spcBef>
              <a:buFont typeface="Courier New" panose="02070309020205020404" pitchFamily="49" charset="0"/>
              <a:buChar char="o"/>
            </a:pPr>
            <a:r>
              <a:rPr lang="en-US" dirty="0" smtClean="0"/>
              <a:t>Model appropriate accountability </a:t>
            </a:r>
          </a:p>
          <a:p>
            <a:pPr lvl="0">
              <a:spcBef>
                <a:spcPts val="50"/>
              </a:spcBef>
              <a:buFont typeface="Courier New" panose="02070309020205020404" pitchFamily="49" charset="0"/>
              <a:buChar char="o"/>
            </a:pPr>
            <a:r>
              <a:rPr lang="en-US" dirty="0" smtClean="0"/>
              <a:t>Model leadership </a:t>
            </a:r>
          </a:p>
          <a:p>
            <a:pPr lvl="0">
              <a:spcBef>
                <a:spcPts val="50"/>
              </a:spcBef>
              <a:buFont typeface="Courier New" panose="02070309020205020404" pitchFamily="49" charset="0"/>
              <a:buChar char="o"/>
            </a:pPr>
            <a:r>
              <a:rPr lang="en-US" dirty="0" smtClean="0"/>
              <a:t>Hazelden “Now That You’re Sober” book work</a:t>
            </a:r>
          </a:p>
          <a:p>
            <a:pPr lvl="0">
              <a:spcBef>
                <a:spcPts val="50"/>
              </a:spcBef>
              <a:buFont typeface="Courier New" panose="02070309020205020404" pitchFamily="49" charset="0"/>
              <a:buChar char="o"/>
            </a:pPr>
            <a:endParaRPr lang="en-US" dirty="0"/>
          </a:p>
          <a:p>
            <a:pPr marL="0" indent="0">
              <a:spcBef>
                <a:spcPts val="50"/>
              </a:spcBef>
              <a:buNone/>
            </a:pPr>
            <a:r>
              <a:rPr lang="en-US" b="1" u="sng" dirty="0" smtClean="0"/>
              <a:t>Program Location:</a:t>
            </a:r>
          </a:p>
          <a:p>
            <a:pPr marL="0" indent="0">
              <a:spcBef>
                <a:spcPts val="50"/>
              </a:spcBef>
              <a:buNone/>
            </a:pPr>
            <a:r>
              <a:rPr lang="en-US" dirty="0" smtClean="0"/>
              <a:t>BCC</a:t>
            </a:r>
            <a:r>
              <a:rPr lang="en-US" dirty="0"/>
              <a:t>, GRCC, KCIW, KSR, LAC, LSCC, NTC, RCC, WKCC, and Ross Cash </a:t>
            </a:r>
            <a:endParaRPr lang="en-US" dirty="0" smtClean="0"/>
          </a:p>
          <a:p>
            <a:pPr marL="0" indent="0" fontAlgn="t">
              <a:buNone/>
            </a:pPr>
            <a:r>
              <a:rPr lang="en-US" dirty="0"/>
              <a:t>Boyle County Detention Center (M), Breckinridge County Detention Center (M), Bullitt County Detention Center (M), Christian County Detention Center (M), Daviess County Detention Center (M), Fayette County Detention Center (M/F), Fulton County Detention Center (M), Grant County Detention Center (M/F), Grayson County Detention Center (M), Harlan County Detention Center (M), Hardin County Detention Center (M/F), Henderson County Detention Center (M/F), Hopkins County Jail (M), Kenton County Detention Center (M), Laurel County Detention Center (M), Three Forks Regional Jail (M), Marion County Detention Center (M/F), Mason County Jail (M), Pike County Detention Center (M/F), Powell County Detention Center (M), Shelby County Detention Center (M)</a:t>
            </a:r>
            <a:endParaRPr lang="en-US" dirty="0">
              <a:ea typeface="Calibri" panose="020F0502020204030204" pitchFamily="34" charset="0"/>
              <a:cs typeface="Times New Roman" panose="02020603050405020304" pitchFamily="18" charset="0"/>
            </a:endParaRPr>
          </a:p>
          <a:p>
            <a:pPr marL="0" indent="0">
              <a:spcBef>
                <a:spcPts val="5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spcBef>
                <a:spcPts val="50"/>
              </a:spcBef>
              <a:buFont typeface="Courier New" panose="02070309020205020404" pitchFamily="49" charset="0"/>
              <a:buChar char="o"/>
            </a:pPr>
            <a:endParaRPr lang="en-US" dirty="0" smtClean="0"/>
          </a:p>
          <a:p>
            <a:pPr lvl="0">
              <a:spcBef>
                <a:spcPts val="50"/>
              </a:spcBef>
              <a:buFont typeface="Courier New" panose="02070309020205020404" pitchFamily="49" charset="0"/>
              <a:buChar char="o"/>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52226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7516" y="160521"/>
            <a:ext cx="11131489" cy="1320800"/>
          </a:xfrm>
        </p:spPr>
        <p:txBody>
          <a:bodyPr>
            <a:normAutofit/>
          </a:bodyPr>
          <a:lstStyle/>
          <a:p>
            <a:r>
              <a:rPr lang="en-US" b="1" dirty="0"/>
              <a:t>Outpatient Substance Abuse Treatment Programs </a:t>
            </a:r>
          </a:p>
        </p:txBody>
      </p:sp>
      <p:sp>
        <p:nvSpPr>
          <p:cNvPr id="3" name="Content Placeholder 2"/>
          <p:cNvSpPr>
            <a:spLocks noGrp="1"/>
          </p:cNvSpPr>
          <p:nvPr>
            <p:ph idx="1"/>
          </p:nvPr>
        </p:nvSpPr>
        <p:spPr>
          <a:xfrm>
            <a:off x="311574" y="1233126"/>
            <a:ext cx="11628178" cy="5206862"/>
          </a:xfrm>
        </p:spPr>
        <p:txBody>
          <a:bodyPr>
            <a:normAutofit lnSpcReduction="10000"/>
          </a:bodyPr>
          <a:lstStyle/>
          <a:p>
            <a:pPr marL="0" indent="0">
              <a:lnSpc>
                <a:spcPct val="107000"/>
              </a:lnSpc>
              <a:spcBef>
                <a:spcPts val="0"/>
              </a:spcBef>
              <a:buNone/>
            </a:pPr>
            <a:r>
              <a:rPr lang="en-US" sz="2300" b="1" dirty="0" smtClean="0"/>
              <a:t>Evidence-based Substance Use Disorder Treatment for individuals assessed for lower level of care.  Modified SAP with less programming hours.</a:t>
            </a:r>
          </a:p>
          <a:p>
            <a:pPr marL="0" indent="0">
              <a:lnSpc>
                <a:spcPct val="107000"/>
              </a:lnSpc>
              <a:spcBef>
                <a:spcPts val="0"/>
              </a:spcBef>
              <a:buNone/>
            </a:pPr>
            <a:endParaRPr lang="en-US" dirty="0"/>
          </a:p>
          <a:p>
            <a:pPr marL="400050" lvl="1">
              <a:lnSpc>
                <a:spcPct val="107000"/>
              </a:lnSpc>
              <a:spcBef>
                <a:spcPts val="0"/>
              </a:spcBef>
            </a:pPr>
            <a:r>
              <a:rPr lang="en-US" sz="2200" dirty="0"/>
              <a:t>The primary curriculum for </a:t>
            </a:r>
            <a:r>
              <a:rPr lang="en-US" sz="2200" dirty="0" smtClean="0"/>
              <a:t>all </a:t>
            </a:r>
            <a:r>
              <a:rPr lang="en-US" sz="2200" dirty="0"/>
              <a:t>programs is the Hazelden New Direction Series. Evidence-based interventions such as Cognitive Behavior Therapy, 12 step facilitation, Social Skills Training, Brief Intervention, and Relapse Prevention are also utilized. Clients receive individual and group counseling services, as well as drug and alcohol education throughout the duration of programming.  Evidence- based activities and learning tools, such as role-plays and skits, are incorporated in the daily schedule.</a:t>
            </a:r>
          </a:p>
          <a:p>
            <a:pPr marL="0" indent="0">
              <a:lnSpc>
                <a:spcPct val="107000"/>
              </a:lnSpc>
              <a:spcBef>
                <a:spcPts val="0"/>
              </a:spcBef>
              <a:buNone/>
            </a:pPr>
            <a:r>
              <a:rPr lang="en-US" sz="2000" dirty="0"/>
              <a:t> </a:t>
            </a:r>
            <a:endParaRPr lang="en-US" sz="2000" b="1" dirty="0" smtClean="0"/>
          </a:p>
          <a:p>
            <a:pPr marL="0" indent="0">
              <a:lnSpc>
                <a:spcPct val="107000"/>
              </a:lnSpc>
              <a:spcBef>
                <a:spcPts val="0"/>
              </a:spcBef>
              <a:buNone/>
            </a:pPr>
            <a:endParaRPr lang="en-US" sz="2000" b="1" dirty="0"/>
          </a:p>
          <a:p>
            <a:pPr marL="0" indent="0">
              <a:lnSpc>
                <a:spcPct val="107000"/>
              </a:lnSpc>
              <a:spcBef>
                <a:spcPts val="0"/>
              </a:spcBef>
              <a:buNone/>
            </a:pPr>
            <a:r>
              <a:rPr lang="en-US" sz="2200" b="1" u="sng" dirty="0" smtClean="0"/>
              <a:t>Program</a:t>
            </a:r>
            <a:r>
              <a:rPr lang="en-US" sz="2200" u="sng" dirty="0" smtClean="0"/>
              <a:t> </a:t>
            </a:r>
            <a:r>
              <a:rPr lang="en-US" sz="2200" b="1" u="sng" dirty="0" smtClean="0"/>
              <a:t>Locations</a:t>
            </a:r>
            <a:endParaRPr lang="en-US" sz="2200" u="sng" dirty="0"/>
          </a:p>
          <a:p>
            <a:pPr fontAlgn="t"/>
            <a:r>
              <a:rPr lang="en-US" sz="2200" dirty="0"/>
              <a:t>KSR and Ross </a:t>
            </a:r>
            <a:r>
              <a:rPr lang="en-US" sz="2200" dirty="0" smtClean="0"/>
              <a:t>Cash</a:t>
            </a:r>
          </a:p>
          <a:p>
            <a:pPr fontAlgn="t"/>
            <a:r>
              <a:rPr lang="en-US" sz="2200" dirty="0" smtClean="0"/>
              <a:t>Henderson County Detention Center</a:t>
            </a:r>
            <a:endParaRPr lang="en-US" sz="2200" dirty="0"/>
          </a:p>
          <a:p>
            <a:pPr marL="0">
              <a:lnSpc>
                <a:spcPct val="107000"/>
              </a:lnSpc>
              <a:spcBef>
                <a:spcPts val="0"/>
              </a:spcBef>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4099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416" y="265024"/>
            <a:ext cx="8596668" cy="1320800"/>
          </a:xfrm>
        </p:spPr>
        <p:txBody>
          <a:bodyPr/>
          <a:lstStyle/>
          <a:p>
            <a:r>
              <a:rPr lang="en-US" b="1" dirty="0" smtClean="0"/>
              <a:t>Co-occurring Disorder (COD) SAP</a:t>
            </a:r>
            <a:endParaRPr lang="en-US" b="1" dirty="0"/>
          </a:p>
        </p:txBody>
      </p:sp>
      <p:sp>
        <p:nvSpPr>
          <p:cNvPr id="3" name="Content Placeholder 2"/>
          <p:cNvSpPr>
            <a:spLocks noGrp="1"/>
          </p:cNvSpPr>
          <p:nvPr>
            <p:ph idx="1"/>
          </p:nvPr>
        </p:nvSpPr>
        <p:spPr>
          <a:xfrm>
            <a:off x="304415" y="1585824"/>
            <a:ext cx="10171996" cy="4697411"/>
          </a:xfrm>
        </p:spPr>
        <p:txBody>
          <a:bodyPr>
            <a:normAutofit/>
          </a:bodyPr>
          <a:lstStyle/>
          <a:p>
            <a:pPr marL="0" indent="0" fontAlgn="t">
              <a:buNone/>
            </a:pPr>
            <a:r>
              <a:rPr lang="en-US" sz="2800" b="1" dirty="0"/>
              <a:t>Program Description</a:t>
            </a:r>
            <a:endParaRPr lang="en-US" sz="2800" dirty="0"/>
          </a:p>
          <a:p>
            <a:pPr fontAlgn="t"/>
            <a:r>
              <a:rPr lang="en-US" sz="2800" dirty="0"/>
              <a:t>Individuals with verifiable histories of Substance Use Disorder and Mental Health Disorders are eligible to receive an integrated treatment program to address both mental health and substance use disorders. Treatment is provided utilizing a modified therapeutic community model.  </a:t>
            </a:r>
            <a:endParaRPr lang="en-US" sz="2800" dirty="0" smtClean="0"/>
          </a:p>
          <a:p>
            <a:pPr fontAlgn="t"/>
            <a:endParaRPr lang="en-US" sz="2800" b="1" dirty="0"/>
          </a:p>
          <a:p>
            <a:pPr fontAlgn="t"/>
            <a:r>
              <a:rPr lang="en-US" sz="2800" b="1" dirty="0" smtClean="0"/>
              <a:t>Program Location </a:t>
            </a:r>
          </a:p>
          <a:p>
            <a:pPr lvl="1" fontAlgn="t">
              <a:buFont typeface="Wingdings" panose="05000000000000000000" pitchFamily="2" charset="2"/>
              <a:buChar char="v"/>
            </a:pPr>
            <a:r>
              <a:rPr lang="en-US" sz="2800" dirty="0" smtClean="0"/>
              <a:t>KCIW and KSR</a:t>
            </a:r>
            <a:endParaRPr lang="en-US" sz="2800" dirty="0"/>
          </a:p>
          <a:p>
            <a:endParaRPr lang="en-US" dirty="0"/>
          </a:p>
        </p:txBody>
      </p:sp>
    </p:spTree>
    <p:extLst>
      <p:ext uri="{BB962C8B-B14F-4D97-AF65-F5344CB8AC3E}">
        <p14:creationId xmlns:p14="http://schemas.microsoft.com/office/powerpoint/2010/main" val="2088706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2061</TotalTime>
  <Words>3200</Words>
  <Application>Microsoft Office PowerPoint</Application>
  <PresentationFormat>Widescreen</PresentationFormat>
  <Paragraphs>555</Paragraphs>
  <Slides>38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Century Gothic</vt:lpstr>
      <vt:lpstr>Courier New</vt:lpstr>
      <vt:lpstr>Gill Sans Ultra Bold</vt:lpstr>
      <vt:lpstr>Monotype Sorts</vt:lpstr>
      <vt:lpstr>MS Mincho</vt:lpstr>
      <vt:lpstr>Times New Roman</vt:lpstr>
      <vt:lpstr>Trebuchet MS</vt:lpstr>
      <vt:lpstr>Wingdings</vt:lpstr>
      <vt:lpstr>Wingdings 3</vt:lpstr>
      <vt:lpstr>Facet</vt:lpstr>
      <vt:lpstr>Department of Corrections Division of Addiction Services</vt:lpstr>
      <vt:lpstr>PowerPoint Presentation</vt:lpstr>
      <vt:lpstr>PowerPoint Presentation</vt:lpstr>
      <vt:lpstr>PowerPoint Presentation</vt:lpstr>
      <vt:lpstr>PowerPoint Presentation</vt:lpstr>
      <vt:lpstr>Substance Abuse Program-SAP</vt:lpstr>
      <vt:lpstr>Substance Abuse Program Mentor – SAP Mentor </vt:lpstr>
      <vt:lpstr>Outpatient Substance Abuse Treatment Programs </vt:lpstr>
      <vt:lpstr>Co-occurring Disorder (COD) SAP</vt:lpstr>
      <vt:lpstr>Co-occurring Disorder (COD) SAP Mentor</vt:lpstr>
      <vt:lpstr>SOAR  Supporting Others in Active Recovery</vt:lpstr>
      <vt:lpstr>SOAR Mentor</vt:lpstr>
      <vt:lpstr>SAMAT- Supportive Assistance with Medications for Addiction Treatment</vt:lpstr>
      <vt:lpstr>PSAP- Pretrial Substance Abuse Program</vt:lpstr>
      <vt:lpstr>County Inmate - SAP</vt:lpstr>
      <vt:lpstr>Recovery Kentucky Center (RKC)  Reentry Service Center (RSC) Community Long-term Residential SAP </vt:lpstr>
      <vt:lpstr>RSC &amp; RKC Mentor (SAP Mentor)</vt:lpstr>
      <vt:lpstr>Recovery Kentucky Center (RKC) and  Reentry Service Center (RSC) Community Long-term Residential SAP </vt:lpstr>
      <vt:lpstr>SAP-VOA (Volunteers of America)</vt:lpstr>
      <vt:lpstr>(IOP) Intensive Outpatient Program – Community SAP</vt:lpstr>
      <vt:lpstr>(IOP) Intensive Outpatient Program – Community SAP</vt:lpstr>
      <vt:lpstr>Supportive Housing for Adaptive ReEntry Co-occurring Disorder &amp; Serious Mental Illness SHARE CO &amp; SHARE SMI</vt:lpstr>
      <vt:lpstr>Reentry Drug Supervision RDS</vt:lpstr>
      <vt:lpstr>PowerPoint Presentation</vt:lpstr>
      <vt:lpstr>PowerPoint Presentation</vt:lpstr>
      <vt:lpstr>Women’s Medical Release</vt:lpstr>
      <vt:lpstr>PowerPoint Presentation</vt:lpstr>
      <vt:lpstr>PowerPoint Presentation</vt:lpstr>
      <vt:lpstr>PowerPoint Presentation</vt:lpstr>
      <vt:lpstr>Other Services Provided </vt:lpstr>
      <vt:lpstr>Community SSC Assessment Total FY 19 </vt:lpstr>
      <vt:lpstr>PowerPoint Presentation</vt:lpstr>
      <vt:lpstr>PowerPoint Presentation</vt:lpstr>
      <vt:lpstr>Studies/Evaluations</vt:lpstr>
      <vt:lpstr>CJKTOS – FY 2019</vt:lpstr>
      <vt:lpstr>CJKTOS – FY 2019</vt:lpstr>
      <vt:lpstr>PowerPoint Presentation</vt:lpstr>
      <vt:lpstr>PowerPoint Presentation</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Corrections Division of Addiction Services</dc:title>
  <dc:creator>Johnson, Sarah G (DOC)</dc:creator>
  <cp:lastModifiedBy>Payne, Ben (LRC)</cp:lastModifiedBy>
  <cp:revision>65</cp:revision>
  <dcterms:created xsi:type="dcterms:W3CDTF">2020-06-30T23:13:09Z</dcterms:created>
  <dcterms:modified xsi:type="dcterms:W3CDTF">2020-07-14T12:28:54Z</dcterms:modified>
</cp:coreProperties>
</file>