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5" r:id="rId3"/>
    <p:sldId id="288" r:id="rId4"/>
    <p:sldId id="284" r:id="rId5"/>
    <p:sldId id="290" r:id="rId6"/>
    <p:sldId id="292" r:id="rId7"/>
    <p:sldId id="273" r:id="rId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E9B"/>
    <a:srgbClr val="B907B1"/>
    <a:srgbClr val="96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30" autoAdjust="0"/>
  </p:normalViewPr>
  <p:slideViewPr>
    <p:cSldViewPr>
      <p:cViewPr varScale="1">
        <p:scale>
          <a:sx n="136" d="100"/>
          <a:sy n="136" d="100"/>
        </p:scale>
        <p:origin x="8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8E2341-3331-4517-AADB-E4D8244CDE68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D5F994-290C-49CD-B7A8-4DFA684D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F994-290C-49CD-B7A8-4DFA684D30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Alexis Danielle</a:t>
            </a:r>
          </a:p>
          <a:p>
            <a:r>
              <a:rPr lang="en-US" dirty="0"/>
              <a:t>November 2014</a:t>
            </a:r>
          </a:p>
          <a:p>
            <a:r>
              <a:rPr lang="en-US" dirty="0"/>
              <a:t>Staying with some friends</a:t>
            </a:r>
          </a:p>
          <a:p>
            <a:r>
              <a:rPr lang="en-US" dirty="0"/>
              <a:t>Fifth Family</a:t>
            </a:r>
          </a:p>
          <a:p>
            <a:r>
              <a:rPr lang="en-US" dirty="0"/>
              <a:t>One of 7 siblings</a:t>
            </a:r>
          </a:p>
          <a:p>
            <a:r>
              <a:rPr lang="en-US" dirty="0"/>
              <a:t>Behavioral Problems</a:t>
            </a:r>
          </a:p>
          <a:p>
            <a:r>
              <a:rPr lang="en-US" dirty="0"/>
              <a:t>Falling behind her peers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F994-290C-49CD-B7A8-4DFA684D30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F994-290C-49CD-B7A8-4DFA684D30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0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F994-290C-49CD-B7A8-4DFA684D30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4" cy="5142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486150"/>
            <a:ext cx="5105400" cy="762000"/>
          </a:xfrm>
        </p:spPr>
        <p:txBody>
          <a:bodyPr anchor="b" anchorCtr="0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248150"/>
            <a:ext cx="5105400" cy="457200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88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533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534400" cy="3810000"/>
          </a:xfrm>
        </p:spPr>
        <p:txBody>
          <a:bodyPr/>
          <a:lstStyle>
            <a:lvl1pPr marL="182880" indent="-182880">
              <a:spcBef>
                <a:spcPts val="800"/>
              </a:spcBef>
              <a:defRPr sz="1600"/>
            </a:lvl1pPr>
            <a:lvl2pPr marL="457200" indent="-182880">
              <a:spcBef>
                <a:spcPts val="400"/>
              </a:spcBef>
              <a:defRPr sz="1600"/>
            </a:lvl2pPr>
            <a:lvl3pPr marL="822960">
              <a:spcBef>
                <a:spcPts val="400"/>
              </a:spcBef>
              <a:defRPr sz="1400"/>
            </a:lvl3pPr>
            <a:lvl4pPr marL="1097280">
              <a:spcBef>
                <a:spcPts val="400"/>
              </a:spcBef>
              <a:defRPr sz="1400"/>
            </a:lvl4pPr>
            <a:lvl5pPr marL="1371600">
              <a:spcBef>
                <a:spcPts val="4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33350"/>
            <a:ext cx="8534401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42950"/>
            <a:ext cx="4114800" cy="3810000"/>
          </a:xfrm>
        </p:spPr>
        <p:txBody>
          <a:bodyPr/>
          <a:lstStyle>
            <a:lvl1pPr marL="182880" indent="-182880">
              <a:spcBef>
                <a:spcPts val="600"/>
              </a:spcBef>
              <a:defRPr sz="1600"/>
            </a:lvl1pPr>
            <a:lvl2pPr marL="457200" indent="-182880">
              <a:spcBef>
                <a:spcPts val="400"/>
              </a:spcBef>
              <a:defRPr sz="1600"/>
            </a:lvl2pPr>
            <a:lvl3pPr marL="822960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42950"/>
            <a:ext cx="4114800" cy="381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33350"/>
            <a:ext cx="8534401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8" y="742950"/>
            <a:ext cx="4114800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8" y="1321591"/>
            <a:ext cx="4114800" cy="3231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742950"/>
            <a:ext cx="4114800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21591"/>
            <a:ext cx="4114800" cy="3231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9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4" cy="5142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42950"/>
            <a:ext cx="8534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054" y="477393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BE9F562F-9D07-408B-B638-C574EBB68B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4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562350"/>
            <a:ext cx="5867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Second Chance Employment</a:t>
            </a:r>
            <a:br>
              <a:rPr lang="en-US" dirty="0"/>
            </a:br>
            <a:r>
              <a:rPr lang="en-US" dirty="0"/>
              <a:t>Jamie Johnson – </a:t>
            </a:r>
            <a:r>
              <a:rPr lang="en-US"/>
              <a:t>Vice President, KY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/>
        </p:blipFill>
        <p:spPr bwMode="auto">
          <a:xfrm>
            <a:off x="3200400" y="285750"/>
            <a:ext cx="3309174" cy="42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2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lot of great people doing great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a business fit into the solution, I’m not an expert, I’m a business leader?</a:t>
            </a:r>
          </a:p>
          <a:p>
            <a:r>
              <a:rPr lang="en-US" dirty="0"/>
              <a:t>Is there a critical mass of people in my work community as impacted as I am?</a:t>
            </a:r>
          </a:p>
          <a:p>
            <a:r>
              <a:rPr lang="en-US" dirty="0"/>
              <a:t>How do we connect with and change real lives, not statistics</a:t>
            </a:r>
          </a:p>
          <a:p>
            <a:r>
              <a:rPr lang="en-US" dirty="0"/>
              <a:t>The Indiana Drug Czar (Jim McClelland) said it well, “We need better wrap around programs”.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0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7885" r="20930" b="15918"/>
          <a:stretch/>
        </p:blipFill>
        <p:spPr bwMode="auto">
          <a:xfrm>
            <a:off x="1447800" y="238266"/>
            <a:ext cx="6081461" cy="4314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3306" y="202651"/>
            <a:ext cx="57259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133450"/>
            <a:ext cx="57259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6937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533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Where’s the win-win?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534400" cy="3810000"/>
          </a:xfrm>
        </p:spPr>
        <p:txBody>
          <a:bodyPr>
            <a:normAutofit/>
          </a:bodyPr>
          <a:lstStyle/>
          <a:p>
            <a:r>
              <a:rPr lang="en-US" dirty="0"/>
              <a:t>Employee engagement programs build purpose</a:t>
            </a:r>
          </a:p>
          <a:p>
            <a:r>
              <a:rPr lang="en-US" dirty="0"/>
              <a:t>Community stewardship builds pride in the work place</a:t>
            </a:r>
          </a:p>
          <a:p>
            <a:r>
              <a:rPr lang="en-US" dirty="0"/>
              <a:t>Employee led committees empower the team to escalate the speed at which the organization can change</a:t>
            </a:r>
          </a:p>
          <a:p>
            <a:endParaRPr lang="en-US" dirty="0"/>
          </a:p>
          <a:p>
            <a:r>
              <a:rPr lang="en-US" dirty="0"/>
              <a:t>Second chance opportunities are not diametrically opposed to success</a:t>
            </a:r>
          </a:p>
          <a:p>
            <a:pPr lvl="1"/>
            <a:r>
              <a:rPr lang="en-US" dirty="0"/>
              <a:t>Workers Comp claims today a fraction of baseline</a:t>
            </a:r>
          </a:p>
          <a:p>
            <a:pPr lvl="1"/>
            <a:r>
              <a:rPr lang="en-US" dirty="0"/>
              <a:t>Favorable reaction by customers and communities (Personal Notes)</a:t>
            </a:r>
          </a:p>
          <a:p>
            <a:pPr lvl="1"/>
            <a:r>
              <a:rPr lang="en-US" dirty="0"/>
              <a:t>Exponential growth at the site in the last 6 years</a:t>
            </a:r>
          </a:p>
          <a:p>
            <a:pPr lvl="1"/>
            <a:r>
              <a:rPr lang="en-US" dirty="0"/>
              <a:t>Cost of operations continues to shrink year after year</a:t>
            </a:r>
          </a:p>
        </p:txBody>
      </p:sp>
    </p:spTree>
    <p:extLst>
      <p:ext uri="{BB962C8B-B14F-4D97-AF65-F5344CB8AC3E}">
        <p14:creationId xmlns:p14="http://schemas.microsoft.com/office/powerpoint/2010/main" val="8328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62F-9D07-408B-B638-C574EBB68BA1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533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Challenges facing businesses today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534400" cy="3810000"/>
          </a:xfrm>
        </p:spPr>
        <p:txBody>
          <a:bodyPr>
            <a:normAutofit/>
          </a:bodyPr>
          <a:lstStyle/>
          <a:p>
            <a:r>
              <a:rPr lang="en-US" dirty="0"/>
              <a:t>Belief that addiction recovery = unreliable</a:t>
            </a:r>
          </a:p>
          <a:p>
            <a:pPr lvl="1"/>
            <a:r>
              <a:rPr lang="en-US" dirty="0"/>
              <a:t>Turnover rates have proven consistent in both populations</a:t>
            </a:r>
          </a:p>
          <a:p>
            <a:pPr lvl="1"/>
            <a:r>
              <a:rPr lang="en-US" dirty="0"/>
              <a:t>Incentives for second chance (Improved workforce participation rate)</a:t>
            </a:r>
          </a:p>
          <a:p>
            <a:r>
              <a:rPr lang="en-US" dirty="0"/>
              <a:t>Average relapse occurrence before maintaining sobriety = 7 times</a:t>
            </a:r>
          </a:p>
          <a:p>
            <a:pPr lvl="1"/>
            <a:r>
              <a:rPr lang="en-US" dirty="0"/>
              <a:t>How can state agencies and businesses partner to better detect relapse</a:t>
            </a:r>
          </a:p>
          <a:p>
            <a:r>
              <a:rPr lang="en-US" dirty="0"/>
              <a:t>Belief that second chances = &lt;safety</a:t>
            </a:r>
          </a:p>
          <a:p>
            <a:pPr lvl="1"/>
            <a:r>
              <a:rPr lang="en-US" dirty="0"/>
              <a:t>Need independent research to educate business community on the facts</a:t>
            </a:r>
          </a:p>
          <a:p>
            <a:pPr lvl="1"/>
            <a:r>
              <a:rPr lang="en-US" dirty="0"/>
              <a:t>Policies and practices must assume drug abuse exists as a constant</a:t>
            </a:r>
          </a:p>
        </p:txBody>
      </p:sp>
    </p:spTree>
    <p:extLst>
      <p:ext uri="{BB962C8B-B14F-4D97-AF65-F5344CB8AC3E}">
        <p14:creationId xmlns:p14="http://schemas.microsoft.com/office/powerpoint/2010/main" val="9710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33800" y="3257550"/>
            <a:ext cx="5105400" cy="762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3800" y="4019550"/>
            <a:ext cx="5105400" cy="685800"/>
          </a:xfrm>
        </p:spPr>
        <p:txBody>
          <a:bodyPr>
            <a:normAutofit/>
          </a:bodyPr>
          <a:lstStyle/>
          <a:p>
            <a:r>
              <a:rPr lang="en-US" sz="1600" dirty="0"/>
              <a:t>Jamie Johnson</a:t>
            </a:r>
          </a:p>
          <a:p>
            <a:r>
              <a:rPr lang="en-US" sz="1600" dirty="0"/>
              <a:t>jajohnson@dormanproducts.com</a:t>
            </a:r>
          </a:p>
        </p:txBody>
      </p:sp>
    </p:spTree>
    <p:extLst>
      <p:ext uri="{BB962C8B-B14F-4D97-AF65-F5344CB8AC3E}">
        <p14:creationId xmlns:p14="http://schemas.microsoft.com/office/powerpoint/2010/main" val="23116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rman Products">
      <a:dk1>
        <a:srgbClr val="2F3338"/>
      </a:dk1>
      <a:lt1>
        <a:srgbClr val="FFFFFF"/>
      </a:lt1>
      <a:dk2>
        <a:srgbClr val="2F3338"/>
      </a:dk2>
      <a:lt2>
        <a:srgbClr val="F7F7F7"/>
      </a:lt2>
      <a:accent1>
        <a:srgbClr val="FF671B"/>
      </a:accent1>
      <a:accent2>
        <a:srgbClr val="D6D6D6"/>
      </a:accent2>
      <a:accent3>
        <a:srgbClr val="464646"/>
      </a:accent3>
      <a:accent4>
        <a:srgbClr val="2F3338"/>
      </a:accent4>
      <a:accent5>
        <a:srgbClr val="F7F7F7"/>
      </a:accent5>
      <a:accent6>
        <a:srgbClr val="000000"/>
      </a:accent6>
      <a:hlink>
        <a:srgbClr val="FF671B"/>
      </a:hlink>
      <a:folHlink>
        <a:srgbClr val="FF671B"/>
      </a:folHlink>
    </a:clrScheme>
    <a:fontScheme name="Dorman Products">
      <a:majorFont>
        <a:latin typeface="Oswald Regula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287</Words>
  <Application>Microsoft Office PowerPoint</Application>
  <PresentationFormat>On-screen Show (16:9)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Oswald Regular</vt:lpstr>
      <vt:lpstr>Office Theme</vt:lpstr>
      <vt:lpstr>Second Chance Employment Jamie Johnson – Vice President, KY Operations</vt:lpstr>
      <vt:lpstr>Background</vt:lpstr>
      <vt:lpstr>A lot of great people doing great things</vt:lpstr>
      <vt:lpstr>PowerPoint Presentation</vt:lpstr>
      <vt:lpstr>Where’s the win-win?</vt:lpstr>
      <vt:lpstr>Challenges facing businesses today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Seasholtz</dc:creator>
  <cp:lastModifiedBy>Payne, Ben (LRC)</cp:lastModifiedBy>
  <cp:revision>176</cp:revision>
  <cp:lastPrinted>2017-10-25T15:53:24Z</cp:lastPrinted>
  <dcterms:created xsi:type="dcterms:W3CDTF">2017-02-28T17:54:00Z</dcterms:created>
  <dcterms:modified xsi:type="dcterms:W3CDTF">2020-09-04T19:09:13Z</dcterms:modified>
</cp:coreProperties>
</file>