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24" r:id="rId3"/>
    <p:sldMasterId id="2147483736" r:id="rId4"/>
  </p:sldMasterIdLst>
  <p:notesMasterIdLst>
    <p:notesMasterId r:id="rId11"/>
  </p:notesMasterIdLst>
  <p:sldIdLst>
    <p:sldId id="1006" r:id="rId5"/>
    <p:sldId id="308" r:id="rId6"/>
    <p:sldId id="1118" r:id="rId7"/>
    <p:sldId id="1116" r:id="rId8"/>
    <p:sldId id="1167" r:id="rId9"/>
    <p:sldId id="11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ACE6F-7510-4AA8-86F3-87976BDC8C51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9008A-1791-4EBD-BEA2-7DFD2255E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7FE05-E6E8-4793-8010-CB45355C7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A8512-D244-4017-827F-DBF7746AE2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46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3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for Kentucky employers, employer-facing staff and partners to help develop promising practices in response to OUD/SUD epidemic</a:t>
            </a:r>
          </a:p>
          <a:p>
            <a:pPr lvl="1"/>
            <a:r>
              <a:rPr lang="en-US" dirty="0"/>
              <a:t>Six Employer Resource Networks (ERN)</a:t>
            </a:r>
          </a:p>
          <a:p>
            <a:endParaRPr lang="en-US" dirty="0"/>
          </a:p>
          <a:p>
            <a:r>
              <a:rPr lang="en-US" dirty="0"/>
              <a:t>Provide case management, and support services to assist current employees, and citizens in recovery who are seeking (re)employment and training </a:t>
            </a:r>
          </a:p>
          <a:p>
            <a:pPr lvl="1"/>
            <a:r>
              <a:rPr lang="en-US" dirty="0"/>
              <a:t>Job Entry and Retention Support Specialists at each comprehensive Kentucky Career Center to assist with job placement </a:t>
            </a:r>
          </a:p>
          <a:p>
            <a:pPr marL="441381" lvl="1" defTabSz="882762">
              <a:defRPr/>
            </a:pPr>
            <a:r>
              <a:rPr lang="en-US" dirty="0"/>
              <a:t>Embed Success Coach within each ERN to ensure</a:t>
            </a:r>
            <a:r>
              <a:rPr lang="en-US" baseline="0" dirty="0"/>
              <a:t> success of job placement for both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Reentry Employment Program Administrators </a:t>
            </a:r>
          </a:p>
          <a:p>
            <a:pPr lvl="1"/>
            <a:r>
              <a:rPr lang="en-US" dirty="0"/>
              <a:t>Provide employment support services upon reentry</a:t>
            </a:r>
          </a:p>
          <a:p>
            <a:pPr lvl="1"/>
            <a:r>
              <a:rPr lang="en-US" dirty="0"/>
              <a:t>At Probation and Parole offices in Louisville, Lexington, Eastern and Northern KY</a:t>
            </a:r>
          </a:p>
          <a:p>
            <a:pPr lvl="1"/>
            <a:endParaRPr lang="en-US" dirty="0"/>
          </a:p>
          <a:p>
            <a:r>
              <a:rPr lang="en-US" b="1" dirty="0"/>
              <a:t>Kentuckiana Health Collaborative </a:t>
            </a:r>
          </a:p>
          <a:p>
            <a:pPr lvl="1"/>
            <a:r>
              <a:rPr lang="en-US" dirty="0"/>
              <a:t>Opioids and the Workplace: An Employer Toolkit for Supporting Prevention, Treatment, and Recovery </a:t>
            </a:r>
          </a:p>
          <a:p>
            <a:pPr defTabSz="882762">
              <a:defRPr/>
            </a:pPr>
            <a:r>
              <a:rPr lang="en-US" dirty="0"/>
              <a:t>Developed to help employers support their employees and their dependents in prevention, treatment, and recovery from opioid use and opioid use disorder.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6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for Kentucky employers, employer-facing staff and partners to help develop promising practices in response to OUD/SUD epidemic</a:t>
            </a:r>
          </a:p>
          <a:p>
            <a:pPr lvl="1"/>
            <a:r>
              <a:rPr lang="en-US" dirty="0"/>
              <a:t>Six Employer Resource Networks (ERN)</a:t>
            </a:r>
          </a:p>
          <a:p>
            <a:endParaRPr lang="en-US" dirty="0"/>
          </a:p>
          <a:p>
            <a:r>
              <a:rPr lang="en-US" dirty="0"/>
              <a:t>Provide case management, and support services to assist current employees, and citizens in recovery who are seeking (re)employment and training </a:t>
            </a:r>
          </a:p>
          <a:p>
            <a:pPr lvl="1"/>
            <a:r>
              <a:rPr lang="en-US" dirty="0"/>
              <a:t>Job Entry and Retention Support Specialists at each comprehensive Kentucky Career Center to assist with job placement </a:t>
            </a:r>
          </a:p>
          <a:p>
            <a:pPr marL="441381" lvl="1" defTabSz="882762">
              <a:defRPr/>
            </a:pPr>
            <a:r>
              <a:rPr lang="en-US" dirty="0"/>
              <a:t>Embed Success Coach within each ERN to ensure</a:t>
            </a:r>
            <a:r>
              <a:rPr lang="en-US" baseline="0" dirty="0"/>
              <a:t> success of job placement for both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Reentry Employment Program Administrators </a:t>
            </a:r>
          </a:p>
          <a:p>
            <a:pPr lvl="1"/>
            <a:r>
              <a:rPr lang="en-US" dirty="0"/>
              <a:t>Provide employment support services upon reentry</a:t>
            </a:r>
          </a:p>
          <a:p>
            <a:pPr lvl="1"/>
            <a:r>
              <a:rPr lang="en-US" dirty="0"/>
              <a:t>At Probation and Parole offices in Louisville, Lexington, Eastern and Northern KY</a:t>
            </a:r>
          </a:p>
          <a:p>
            <a:pPr lvl="1"/>
            <a:endParaRPr lang="en-US" dirty="0"/>
          </a:p>
          <a:p>
            <a:r>
              <a:rPr lang="en-US" b="1" dirty="0"/>
              <a:t>Kentuckiana Health Collaborative </a:t>
            </a:r>
          </a:p>
          <a:p>
            <a:pPr lvl="1"/>
            <a:r>
              <a:rPr lang="en-US" dirty="0"/>
              <a:t>Opioids and the Workplace: An Employer Toolkit for Supporting Prevention, Treatment, and Recovery </a:t>
            </a:r>
          </a:p>
          <a:p>
            <a:pPr defTabSz="882762">
              <a:defRPr/>
            </a:pPr>
            <a:r>
              <a:rPr lang="en-US" dirty="0"/>
              <a:t>Developed to help employers support their employees and their dependents in prevention, treatment, and recovery from opioid use and opioid use disorder.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9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4634">
              <a:defRPr/>
            </a:pPr>
            <a:fld id="{78AA8512-D244-4017-827F-DBF7746AE29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463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414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A8512-D244-4017-827F-DBF7746AE2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46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3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873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1959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582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03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076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479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23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18940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67068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2650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2130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29021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98380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29862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13039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25687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42653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86377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450275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34959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0283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8393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21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768741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71216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19630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807371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19864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0859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5431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53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3814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84988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8795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5585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3227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11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227667"/>
            <a:ext cx="10972800" cy="36576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Keyword here</a:t>
            </a:r>
          </a:p>
        </p:txBody>
      </p:sp>
    </p:spTree>
    <p:extLst>
      <p:ext uri="{BB962C8B-B14F-4D97-AF65-F5344CB8AC3E}">
        <p14:creationId xmlns:p14="http://schemas.microsoft.com/office/powerpoint/2010/main" val="377314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5" name="Freeform 219"/>
          <p:cNvSpPr>
            <a:spLocks noEditPoints="1"/>
          </p:cNvSpPr>
          <p:nvPr userDrawn="1"/>
        </p:nvSpPr>
        <p:spPr bwMode="auto">
          <a:xfrm>
            <a:off x="5503067" y="1701799"/>
            <a:ext cx="1185868" cy="919652"/>
          </a:xfrm>
          <a:custGeom>
            <a:avLst/>
            <a:gdLst/>
            <a:ahLst/>
            <a:cxnLst>
              <a:cxn ang="0">
                <a:pos x="8" y="15"/>
              </a:cxn>
              <a:cxn ang="0">
                <a:pos x="0" y="7"/>
              </a:cxn>
              <a:cxn ang="0">
                <a:pos x="8" y="0"/>
              </a:cxn>
              <a:cxn ang="0">
                <a:pos x="15" y="7"/>
              </a:cxn>
              <a:cxn ang="0">
                <a:pos x="8" y="15"/>
              </a:cxn>
              <a:cxn ang="0">
                <a:pos x="8" y="34"/>
              </a:cxn>
              <a:cxn ang="0">
                <a:pos x="0" y="27"/>
              </a:cxn>
              <a:cxn ang="0">
                <a:pos x="8" y="19"/>
              </a:cxn>
              <a:cxn ang="0">
                <a:pos x="15" y="27"/>
              </a:cxn>
              <a:cxn ang="0">
                <a:pos x="8" y="34"/>
              </a:cxn>
              <a:cxn ang="0">
                <a:pos x="8" y="53"/>
              </a:cxn>
              <a:cxn ang="0">
                <a:pos x="0" y="46"/>
              </a:cxn>
              <a:cxn ang="0">
                <a:pos x="8" y="39"/>
              </a:cxn>
              <a:cxn ang="0">
                <a:pos x="15" y="46"/>
              </a:cxn>
              <a:cxn ang="0">
                <a:pos x="8" y="53"/>
              </a:cxn>
              <a:cxn ang="0">
                <a:pos x="68" y="11"/>
              </a:cxn>
              <a:cxn ang="0">
                <a:pos x="67" y="12"/>
              </a:cxn>
              <a:cxn ang="0">
                <a:pos x="21" y="12"/>
              </a:cxn>
              <a:cxn ang="0">
                <a:pos x="20" y="11"/>
              </a:cxn>
              <a:cxn ang="0">
                <a:pos x="20" y="4"/>
              </a:cxn>
              <a:cxn ang="0">
                <a:pos x="21" y="2"/>
              </a:cxn>
              <a:cxn ang="0">
                <a:pos x="67" y="2"/>
              </a:cxn>
              <a:cxn ang="0">
                <a:pos x="68" y="4"/>
              </a:cxn>
              <a:cxn ang="0">
                <a:pos x="68" y="11"/>
              </a:cxn>
              <a:cxn ang="0">
                <a:pos x="68" y="30"/>
              </a:cxn>
              <a:cxn ang="0">
                <a:pos x="67" y="32"/>
              </a:cxn>
              <a:cxn ang="0">
                <a:pos x="21" y="32"/>
              </a:cxn>
              <a:cxn ang="0">
                <a:pos x="20" y="30"/>
              </a:cxn>
              <a:cxn ang="0">
                <a:pos x="20" y="23"/>
              </a:cxn>
              <a:cxn ang="0">
                <a:pos x="21" y="22"/>
              </a:cxn>
              <a:cxn ang="0">
                <a:pos x="67" y="22"/>
              </a:cxn>
              <a:cxn ang="0">
                <a:pos x="68" y="23"/>
              </a:cxn>
              <a:cxn ang="0">
                <a:pos x="68" y="30"/>
              </a:cxn>
              <a:cxn ang="0">
                <a:pos x="68" y="50"/>
              </a:cxn>
              <a:cxn ang="0">
                <a:pos x="67" y="51"/>
              </a:cxn>
              <a:cxn ang="0">
                <a:pos x="21" y="51"/>
              </a:cxn>
              <a:cxn ang="0">
                <a:pos x="20" y="50"/>
              </a:cxn>
              <a:cxn ang="0">
                <a:pos x="20" y="42"/>
              </a:cxn>
              <a:cxn ang="0">
                <a:pos x="21" y="41"/>
              </a:cxn>
              <a:cxn ang="0">
                <a:pos x="67" y="41"/>
              </a:cxn>
              <a:cxn ang="0">
                <a:pos x="68" y="42"/>
              </a:cxn>
              <a:cxn ang="0">
                <a:pos x="68" y="50"/>
              </a:cxn>
            </a:cxnLst>
            <a:rect l="0" t="0" r="r" b="b"/>
            <a:pathLst>
              <a:path w="68" h="53">
                <a:moveTo>
                  <a:pt x="8" y="15"/>
                </a:moveTo>
                <a:cubicBezTo>
                  <a:pt x="4" y="15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ubicBezTo>
                  <a:pt x="15" y="11"/>
                  <a:pt x="12" y="15"/>
                  <a:pt x="8" y="15"/>
                </a:cubicBezTo>
                <a:close/>
                <a:moveTo>
                  <a:pt x="8" y="34"/>
                </a:moveTo>
                <a:cubicBezTo>
                  <a:pt x="4" y="34"/>
                  <a:pt x="0" y="31"/>
                  <a:pt x="0" y="27"/>
                </a:cubicBezTo>
                <a:cubicBezTo>
                  <a:pt x="0" y="23"/>
                  <a:pt x="4" y="19"/>
                  <a:pt x="8" y="19"/>
                </a:cubicBezTo>
                <a:cubicBezTo>
                  <a:pt x="12" y="19"/>
                  <a:pt x="15" y="23"/>
                  <a:pt x="15" y="27"/>
                </a:cubicBezTo>
                <a:cubicBezTo>
                  <a:pt x="15" y="31"/>
                  <a:pt x="12" y="34"/>
                  <a:pt x="8" y="34"/>
                </a:cubicBezTo>
                <a:close/>
                <a:moveTo>
                  <a:pt x="8" y="53"/>
                </a:moveTo>
                <a:cubicBezTo>
                  <a:pt x="4" y="53"/>
                  <a:pt x="0" y="50"/>
                  <a:pt x="0" y="46"/>
                </a:cubicBezTo>
                <a:cubicBezTo>
                  <a:pt x="0" y="42"/>
                  <a:pt x="4" y="39"/>
                  <a:pt x="8" y="39"/>
                </a:cubicBezTo>
                <a:cubicBezTo>
                  <a:pt x="12" y="39"/>
                  <a:pt x="15" y="42"/>
                  <a:pt x="15" y="46"/>
                </a:cubicBezTo>
                <a:cubicBezTo>
                  <a:pt x="15" y="50"/>
                  <a:pt x="12" y="53"/>
                  <a:pt x="8" y="53"/>
                </a:cubicBezTo>
                <a:close/>
                <a:moveTo>
                  <a:pt x="68" y="11"/>
                </a:moveTo>
                <a:cubicBezTo>
                  <a:pt x="68" y="12"/>
                  <a:pt x="68" y="12"/>
                  <a:pt x="67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1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2"/>
                  <a:pt x="21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8" y="2"/>
                  <a:pt x="68" y="3"/>
                  <a:pt x="68" y="4"/>
                </a:cubicBezTo>
                <a:lnTo>
                  <a:pt x="68" y="11"/>
                </a:lnTo>
                <a:close/>
                <a:moveTo>
                  <a:pt x="68" y="30"/>
                </a:moveTo>
                <a:cubicBezTo>
                  <a:pt x="68" y="31"/>
                  <a:pt x="68" y="32"/>
                  <a:pt x="6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1"/>
                  <a:pt x="20" y="30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2"/>
                  <a:pt x="2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2"/>
                  <a:pt x="68" y="22"/>
                  <a:pt x="68" y="23"/>
                </a:cubicBezTo>
                <a:lnTo>
                  <a:pt x="68" y="30"/>
                </a:lnTo>
                <a:close/>
                <a:moveTo>
                  <a:pt x="68" y="50"/>
                </a:moveTo>
                <a:cubicBezTo>
                  <a:pt x="68" y="50"/>
                  <a:pt x="68" y="51"/>
                  <a:pt x="67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1"/>
                  <a:pt x="21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68" y="42"/>
                  <a:pt x="68" y="42"/>
                </a:cubicBezTo>
                <a:lnTo>
                  <a:pt x="68" y="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St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" name="Freeform 112"/>
          <p:cNvSpPr>
            <a:spLocks noEditPoints="1"/>
          </p:cNvSpPr>
          <p:nvPr userDrawn="1"/>
        </p:nvSpPr>
        <p:spPr bwMode="auto">
          <a:xfrm rot="10800000">
            <a:off x="5503067" y="1397001"/>
            <a:ext cx="1185868" cy="1202225"/>
          </a:xfrm>
          <a:custGeom>
            <a:avLst/>
            <a:gdLst/>
            <a:ahLst/>
            <a:cxnLst>
              <a:cxn ang="0">
                <a:pos x="26" y="55"/>
              </a:cxn>
              <a:cxn ang="0">
                <a:pos x="14" y="67"/>
              </a:cxn>
              <a:cxn ang="0">
                <a:pos x="13" y="68"/>
              </a:cxn>
              <a:cxn ang="0">
                <a:pos x="12" y="67"/>
              </a:cxn>
              <a:cxn ang="0">
                <a:pos x="0" y="55"/>
              </a:cxn>
              <a:cxn ang="0">
                <a:pos x="0" y="54"/>
              </a:cxn>
              <a:cxn ang="0">
                <a:pos x="1" y="53"/>
              </a:cxn>
              <a:cxn ang="0">
                <a:pos x="8" y="53"/>
              </a:cxn>
              <a:cxn ang="0">
                <a:pos x="8" y="1"/>
              </a:cxn>
              <a:cxn ang="0">
                <a:pos x="10" y="0"/>
              </a:cxn>
              <a:cxn ang="0">
                <a:pos x="17" y="0"/>
              </a:cxn>
              <a:cxn ang="0">
                <a:pos x="18" y="1"/>
              </a:cxn>
              <a:cxn ang="0">
                <a:pos x="18" y="53"/>
              </a:cxn>
              <a:cxn ang="0">
                <a:pos x="25" y="53"/>
              </a:cxn>
              <a:cxn ang="0">
                <a:pos x="27" y="54"/>
              </a:cxn>
              <a:cxn ang="0">
                <a:pos x="26" y="55"/>
              </a:cxn>
              <a:cxn ang="0">
                <a:pos x="67" y="8"/>
              </a:cxn>
              <a:cxn ang="0">
                <a:pos x="66" y="9"/>
              </a:cxn>
              <a:cxn ang="0">
                <a:pos x="34" y="9"/>
              </a:cxn>
              <a:cxn ang="0">
                <a:pos x="33" y="8"/>
              </a:cxn>
              <a:cxn ang="0">
                <a:pos x="33" y="1"/>
              </a:cxn>
              <a:cxn ang="0">
                <a:pos x="34" y="0"/>
              </a:cxn>
              <a:cxn ang="0">
                <a:pos x="66" y="0"/>
              </a:cxn>
              <a:cxn ang="0">
                <a:pos x="67" y="1"/>
              </a:cxn>
              <a:cxn ang="0">
                <a:pos x="67" y="8"/>
              </a:cxn>
              <a:cxn ang="0">
                <a:pos x="60" y="28"/>
              </a:cxn>
              <a:cxn ang="0">
                <a:pos x="58" y="29"/>
              </a:cxn>
              <a:cxn ang="0">
                <a:pos x="34" y="29"/>
              </a:cxn>
              <a:cxn ang="0">
                <a:pos x="33" y="28"/>
              </a:cxn>
              <a:cxn ang="0">
                <a:pos x="33" y="20"/>
              </a:cxn>
              <a:cxn ang="0">
                <a:pos x="34" y="19"/>
              </a:cxn>
              <a:cxn ang="0">
                <a:pos x="58" y="19"/>
              </a:cxn>
              <a:cxn ang="0">
                <a:pos x="60" y="20"/>
              </a:cxn>
              <a:cxn ang="0">
                <a:pos x="60" y="28"/>
              </a:cxn>
              <a:cxn ang="0">
                <a:pos x="52" y="47"/>
              </a:cxn>
              <a:cxn ang="0">
                <a:pos x="51" y="48"/>
              </a:cxn>
              <a:cxn ang="0">
                <a:pos x="34" y="48"/>
              </a:cxn>
              <a:cxn ang="0">
                <a:pos x="33" y="47"/>
              </a:cxn>
              <a:cxn ang="0">
                <a:pos x="33" y="40"/>
              </a:cxn>
              <a:cxn ang="0">
                <a:pos x="34" y="39"/>
              </a:cxn>
              <a:cxn ang="0">
                <a:pos x="51" y="39"/>
              </a:cxn>
              <a:cxn ang="0">
                <a:pos x="52" y="40"/>
              </a:cxn>
              <a:cxn ang="0">
                <a:pos x="52" y="47"/>
              </a:cxn>
              <a:cxn ang="0">
                <a:pos x="45" y="67"/>
              </a:cxn>
              <a:cxn ang="0">
                <a:pos x="44" y="68"/>
              </a:cxn>
              <a:cxn ang="0">
                <a:pos x="34" y="68"/>
              </a:cxn>
              <a:cxn ang="0">
                <a:pos x="33" y="67"/>
              </a:cxn>
              <a:cxn ang="0">
                <a:pos x="33" y="59"/>
              </a:cxn>
              <a:cxn ang="0">
                <a:pos x="34" y="58"/>
              </a:cxn>
              <a:cxn ang="0">
                <a:pos x="44" y="58"/>
              </a:cxn>
              <a:cxn ang="0">
                <a:pos x="45" y="59"/>
              </a:cxn>
              <a:cxn ang="0">
                <a:pos x="45" y="67"/>
              </a:cxn>
            </a:cxnLst>
            <a:rect l="0" t="0" r="r" b="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Matri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5273189" y="1318685"/>
            <a:ext cx="1645625" cy="1297516"/>
          </a:xfrm>
          <a:custGeom>
            <a:avLst/>
            <a:gdLst/>
            <a:ahLst/>
            <a:cxnLst>
              <a:cxn ang="0">
                <a:pos x="17" y="16"/>
              </a:cxn>
              <a:cxn ang="0">
                <a:pos x="0" y="12"/>
              </a:cxn>
              <a:cxn ang="0">
                <a:pos x="4" y="0"/>
              </a:cxn>
              <a:cxn ang="0">
                <a:pos x="21" y="4"/>
              </a:cxn>
              <a:cxn ang="0">
                <a:pos x="21" y="33"/>
              </a:cxn>
              <a:cxn ang="0">
                <a:pos x="4" y="36"/>
              </a:cxn>
              <a:cxn ang="0">
                <a:pos x="0" y="25"/>
              </a:cxn>
              <a:cxn ang="0">
                <a:pos x="17" y="21"/>
              </a:cxn>
              <a:cxn ang="0">
                <a:pos x="21" y="33"/>
              </a:cxn>
              <a:cxn ang="0">
                <a:pos x="17" y="57"/>
              </a:cxn>
              <a:cxn ang="0">
                <a:pos x="0" y="53"/>
              </a:cxn>
              <a:cxn ang="0">
                <a:pos x="4" y="42"/>
              </a:cxn>
              <a:cxn ang="0">
                <a:pos x="21" y="45"/>
              </a:cxn>
              <a:cxn ang="0">
                <a:pos x="47" y="12"/>
              </a:cxn>
              <a:cxn ang="0">
                <a:pos x="30" y="16"/>
              </a:cxn>
              <a:cxn ang="0">
                <a:pos x="26" y="4"/>
              </a:cxn>
              <a:cxn ang="0">
                <a:pos x="43" y="0"/>
              </a:cxn>
              <a:cxn ang="0">
                <a:pos x="47" y="12"/>
              </a:cxn>
              <a:cxn ang="0">
                <a:pos x="43" y="36"/>
              </a:cxn>
              <a:cxn ang="0">
                <a:pos x="26" y="33"/>
              </a:cxn>
              <a:cxn ang="0">
                <a:pos x="30" y="21"/>
              </a:cxn>
              <a:cxn ang="0">
                <a:pos x="47" y="25"/>
              </a:cxn>
              <a:cxn ang="0">
                <a:pos x="47" y="53"/>
              </a:cxn>
              <a:cxn ang="0">
                <a:pos x="30" y="57"/>
              </a:cxn>
              <a:cxn ang="0">
                <a:pos x="26" y="45"/>
              </a:cxn>
              <a:cxn ang="0">
                <a:pos x="43" y="42"/>
              </a:cxn>
              <a:cxn ang="0">
                <a:pos x="47" y="53"/>
              </a:cxn>
              <a:cxn ang="0">
                <a:pos x="69" y="16"/>
              </a:cxn>
              <a:cxn ang="0">
                <a:pos x="52" y="12"/>
              </a:cxn>
              <a:cxn ang="0">
                <a:pos x="56" y="0"/>
              </a:cxn>
              <a:cxn ang="0">
                <a:pos x="72" y="4"/>
              </a:cxn>
              <a:cxn ang="0">
                <a:pos x="72" y="33"/>
              </a:cxn>
              <a:cxn ang="0">
                <a:pos x="56" y="36"/>
              </a:cxn>
              <a:cxn ang="0">
                <a:pos x="52" y="25"/>
              </a:cxn>
              <a:cxn ang="0">
                <a:pos x="69" y="21"/>
              </a:cxn>
              <a:cxn ang="0">
                <a:pos x="72" y="33"/>
              </a:cxn>
              <a:cxn ang="0">
                <a:pos x="69" y="57"/>
              </a:cxn>
              <a:cxn ang="0">
                <a:pos x="52" y="53"/>
              </a:cxn>
              <a:cxn ang="0">
                <a:pos x="56" y="42"/>
              </a:cxn>
              <a:cxn ang="0">
                <a:pos x="72" y="45"/>
              </a:cxn>
            </a:cxnLst>
            <a:rect l="0" t="0" r="r" b="b"/>
            <a:pathLst>
              <a:path w="72" h="57">
                <a:moveTo>
                  <a:pt x="21" y="12"/>
                </a:moveTo>
                <a:cubicBezTo>
                  <a:pt x="21" y="14"/>
                  <a:pt x="19" y="16"/>
                  <a:pt x="17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4"/>
                  <a:pt x="0" y="1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1" y="2"/>
                  <a:pt x="21" y="4"/>
                </a:cubicBezTo>
                <a:lnTo>
                  <a:pt x="21" y="12"/>
                </a:lnTo>
                <a:close/>
                <a:moveTo>
                  <a:pt x="21" y="33"/>
                </a:moveTo>
                <a:cubicBezTo>
                  <a:pt x="21" y="35"/>
                  <a:pt x="19" y="36"/>
                  <a:pt x="17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5"/>
                  <a:pt x="0" y="3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9" y="21"/>
                  <a:pt x="21" y="23"/>
                  <a:pt x="21" y="25"/>
                </a:cubicBezTo>
                <a:lnTo>
                  <a:pt x="21" y="33"/>
                </a:lnTo>
                <a:close/>
                <a:moveTo>
                  <a:pt x="21" y="53"/>
                </a:moveTo>
                <a:cubicBezTo>
                  <a:pt x="21" y="55"/>
                  <a:pt x="19" y="57"/>
                  <a:pt x="17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5"/>
                  <a:pt x="0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2"/>
                  <a:pt x="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21" y="43"/>
                  <a:pt x="21" y="45"/>
                </a:cubicBezTo>
                <a:lnTo>
                  <a:pt x="21" y="53"/>
                </a:lnTo>
                <a:close/>
                <a:moveTo>
                  <a:pt x="47" y="12"/>
                </a:moveTo>
                <a:cubicBezTo>
                  <a:pt x="47" y="14"/>
                  <a:pt x="45" y="16"/>
                  <a:pt x="43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6"/>
                  <a:pt x="26" y="14"/>
                  <a:pt x="26" y="12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2"/>
                  <a:pt x="28" y="0"/>
                  <a:pt x="3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2"/>
                  <a:pt x="47" y="4"/>
                </a:cubicBezTo>
                <a:lnTo>
                  <a:pt x="47" y="12"/>
                </a:lnTo>
                <a:close/>
                <a:moveTo>
                  <a:pt x="47" y="33"/>
                </a:moveTo>
                <a:cubicBezTo>
                  <a:pt x="47" y="35"/>
                  <a:pt x="45" y="36"/>
                  <a:pt x="43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8" y="36"/>
                  <a:pt x="26" y="35"/>
                  <a:pt x="26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3"/>
                  <a:pt x="28" y="21"/>
                  <a:pt x="30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5" y="21"/>
                  <a:pt x="47" y="23"/>
                  <a:pt x="47" y="25"/>
                </a:cubicBezTo>
                <a:lnTo>
                  <a:pt x="47" y="33"/>
                </a:lnTo>
                <a:close/>
                <a:moveTo>
                  <a:pt x="47" y="53"/>
                </a:moveTo>
                <a:cubicBezTo>
                  <a:pt x="47" y="55"/>
                  <a:pt x="45" y="57"/>
                  <a:pt x="43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28" y="57"/>
                  <a:pt x="26" y="55"/>
                  <a:pt x="26" y="53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3"/>
                  <a:pt x="28" y="42"/>
                  <a:pt x="30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2"/>
                  <a:pt x="47" y="43"/>
                  <a:pt x="47" y="45"/>
                </a:cubicBezTo>
                <a:lnTo>
                  <a:pt x="47" y="53"/>
                </a:lnTo>
                <a:close/>
                <a:moveTo>
                  <a:pt x="72" y="12"/>
                </a:moveTo>
                <a:cubicBezTo>
                  <a:pt x="72" y="14"/>
                  <a:pt x="71" y="16"/>
                  <a:pt x="69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4" y="16"/>
                  <a:pt x="52" y="14"/>
                  <a:pt x="52" y="12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4" y="0"/>
                  <a:pt x="5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1" y="0"/>
                  <a:pt x="72" y="2"/>
                  <a:pt x="72" y="4"/>
                </a:cubicBezTo>
                <a:lnTo>
                  <a:pt x="72" y="12"/>
                </a:lnTo>
                <a:close/>
                <a:moveTo>
                  <a:pt x="72" y="33"/>
                </a:moveTo>
                <a:cubicBezTo>
                  <a:pt x="72" y="35"/>
                  <a:pt x="71" y="36"/>
                  <a:pt x="69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4" y="36"/>
                  <a:pt x="52" y="35"/>
                  <a:pt x="52" y="33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3"/>
                  <a:pt x="54" y="21"/>
                  <a:pt x="56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1" y="21"/>
                  <a:pt x="72" y="23"/>
                  <a:pt x="72" y="25"/>
                </a:cubicBezTo>
                <a:lnTo>
                  <a:pt x="72" y="33"/>
                </a:lnTo>
                <a:close/>
                <a:moveTo>
                  <a:pt x="72" y="53"/>
                </a:moveTo>
                <a:cubicBezTo>
                  <a:pt x="72" y="55"/>
                  <a:pt x="71" y="57"/>
                  <a:pt x="69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4" y="57"/>
                  <a:pt x="52" y="55"/>
                  <a:pt x="52" y="53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3"/>
                  <a:pt x="54" y="42"/>
                  <a:pt x="56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71" y="42"/>
                  <a:pt x="72" y="43"/>
                  <a:pt x="72" y="45"/>
                </a:cubicBezTo>
                <a:lnTo>
                  <a:pt x="72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Da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5" name="Freeform 7"/>
          <p:cNvSpPr>
            <a:spLocks noEditPoints="1"/>
          </p:cNvSpPr>
          <p:nvPr userDrawn="1"/>
        </p:nvSpPr>
        <p:spPr bwMode="auto">
          <a:xfrm rot="16200000">
            <a:off x="5457169" y="1600199"/>
            <a:ext cx="1277665" cy="992716"/>
          </a:xfrm>
          <a:custGeom>
            <a:avLst/>
            <a:gdLst/>
            <a:ahLst/>
            <a:cxnLst>
              <a:cxn ang="0">
                <a:pos x="45" y="7"/>
              </a:cxn>
              <a:cxn ang="0">
                <a:pos x="43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  <a:cxn ang="0">
                <a:pos x="59" y="20"/>
              </a:cxn>
              <a:cxn ang="0">
                <a:pos x="57" y="23"/>
              </a:cxn>
              <a:cxn ang="0">
                <a:pos x="2" y="23"/>
              </a:cxn>
              <a:cxn ang="0">
                <a:pos x="0" y="20"/>
              </a:cxn>
              <a:cxn ang="0">
                <a:pos x="0" y="16"/>
              </a:cxn>
              <a:cxn ang="0">
                <a:pos x="2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2" y="36"/>
              </a:cxn>
              <a:cxn ang="0">
                <a:pos x="0" y="34"/>
              </a:cxn>
              <a:cxn ang="0">
                <a:pos x="0" y="29"/>
              </a:cxn>
              <a:cxn ang="0">
                <a:pos x="2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</a:cxnLst>
            <a:rect l="0" t="0" r="r" b="b"/>
            <a:pathLst>
              <a:path w="64" h="50"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3"/>
                  <a:pt x="2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5" name="Freeform 69"/>
          <p:cNvSpPr>
            <a:spLocks noEditPoints="1"/>
          </p:cNvSpPr>
          <p:nvPr userDrawn="1"/>
        </p:nvSpPr>
        <p:spPr bwMode="auto">
          <a:xfrm>
            <a:off x="5467090" y="1498600"/>
            <a:ext cx="1257823" cy="1267883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T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" name="Freeform 129"/>
          <p:cNvSpPr>
            <a:spLocks/>
          </p:cNvSpPr>
          <p:nvPr userDrawn="1"/>
        </p:nvSpPr>
        <p:spPr bwMode="auto">
          <a:xfrm>
            <a:off x="5583767" y="1363136"/>
            <a:ext cx="1024467" cy="1253064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Puzz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" name="Freeform 77"/>
          <p:cNvSpPr>
            <a:spLocks/>
          </p:cNvSpPr>
          <p:nvPr userDrawn="1"/>
        </p:nvSpPr>
        <p:spPr bwMode="auto">
          <a:xfrm rot="20133226">
            <a:off x="5329055" y="1240368"/>
            <a:ext cx="1533892" cy="153246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" name="Freeform 83"/>
          <p:cNvSpPr>
            <a:spLocks noEditPoints="1"/>
          </p:cNvSpPr>
          <p:nvPr userDrawn="1"/>
        </p:nvSpPr>
        <p:spPr bwMode="auto">
          <a:xfrm>
            <a:off x="5569331" y="1498600"/>
            <a:ext cx="1053339" cy="158000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68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Spec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4127499" y="444501"/>
            <a:ext cx="3937003" cy="3048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3834"/>
            <a:ext cx="10363200" cy="502766"/>
          </a:xfrm>
        </p:spPr>
        <p:txBody>
          <a:bodyPr/>
          <a:lstStyle>
            <a:lvl1pPr algn="ctr">
              <a:defRPr sz="266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7240"/>
            <a:ext cx="10363200" cy="365760"/>
          </a:xfrm>
        </p:spPr>
        <p:txBody>
          <a:bodyPr anchor="ctr"/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52800" y="5484847"/>
            <a:ext cx="5486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862108" y="5257800"/>
            <a:ext cx="467784" cy="467784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5" name="Freeform 89"/>
          <p:cNvSpPr>
            <a:spLocks noEditPoints="1"/>
          </p:cNvSpPr>
          <p:nvPr userDrawn="1"/>
        </p:nvSpPr>
        <p:spPr bwMode="auto">
          <a:xfrm>
            <a:off x="5524265" y="1698556"/>
            <a:ext cx="1143473" cy="998408"/>
          </a:xfrm>
          <a:custGeom>
            <a:avLst/>
            <a:gdLst/>
            <a:ahLst/>
            <a:cxnLst>
              <a:cxn ang="0">
                <a:pos x="62" y="32"/>
              </a:cxn>
              <a:cxn ang="0">
                <a:pos x="61" y="33"/>
              </a:cxn>
              <a:cxn ang="0">
                <a:pos x="57" y="33"/>
              </a:cxn>
              <a:cxn ang="0">
                <a:pos x="57" y="50"/>
              </a:cxn>
              <a:cxn ang="0">
                <a:pos x="53" y="54"/>
              </a:cxn>
              <a:cxn ang="0">
                <a:pos x="9" y="54"/>
              </a:cxn>
              <a:cxn ang="0">
                <a:pos x="6" y="50"/>
              </a:cxn>
              <a:cxn ang="0">
                <a:pos x="6" y="33"/>
              </a:cxn>
              <a:cxn ang="0">
                <a:pos x="2" y="33"/>
              </a:cxn>
              <a:cxn ang="0">
                <a:pos x="0" y="32"/>
              </a:cxn>
              <a:cxn ang="0">
                <a:pos x="0" y="19"/>
              </a:cxn>
              <a:cxn ang="0">
                <a:pos x="2" y="18"/>
              </a:cxn>
              <a:cxn ang="0">
                <a:pos x="19" y="18"/>
              </a:cxn>
              <a:cxn ang="0">
                <a:pos x="10" y="9"/>
              </a:cxn>
              <a:cxn ang="0">
                <a:pos x="19" y="0"/>
              </a:cxn>
              <a:cxn ang="0">
                <a:pos x="26" y="3"/>
              </a:cxn>
              <a:cxn ang="0">
                <a:pos x="31" y="10"/>
              </a:cxn>
              <a:cxn ang="0">
                <a:pos x="36" y="3"/>
              </a:cxn>
              <a:cxn ang="0">
                <a:pos x="43" y="0"/>
              </a:cxn>
              <a:cxn ang="0">
                <a:pos x="52" y="9"/>
              </a:cxn>
              <a:cxn ang="0">
                <a:pos x="43" y="18"/>
              </a:cxn>
              <a:cxn ang="0">
                <a:pos x="61" y="18"/>
              </a:cxn>
              <a:cxn ang="0">
                <a:pos x="62" y="19"/>
              </a:cxn>
              <a:cxn ang="0">
                <a:pos x="62" y="32"/>
              </a:cxn>
              <a:cxn ang="0">
                <a:pos x="27" y="13"/>
              </a:cxn>
              <a:cxn ang="0">
                <a:pos x="22" y="6"/>
              </a:cxn>
              <a:cxn ang="0">
                <a:pos x="19" y="5"/>
              </a:cxn>
              <a:cxn ang="0">
                <a:pos x="16" y="9"/>
              </a:cxn>
              <a:cxn ang="0">
                <a:pos x="19" y="13"/>
              </a:cxn>
              <a:cxn ang="0">
                <a:pos x="27" y="13"/>
              </a:cxn>
              <a:cxn ang="0">
                <a:pos x="38" y="45"/>
              </a:cxn>
              <a:cxn ang="0">
                <a:pos x="38" y="26"/>
              </a:cxn>
              <a:cxn ang="0">
                <a:pos x="38" y="18"/>
              </a:cxn>
              <a:cxn ang="0">
                <a:pos x="25" y="18"/>
              </a:cxn>
              <a:cxn ang="0">
                <a:pos x="25" y="26"/>
              </a:cxn>
              <a:cxn ang="0">
                <a:pos x="25" y="45"/>
              </a:cxn>
              <a:cxn ang="0">
                <a:pos x="25" y="47"/>
              </a:cxn>
              <a:cxn ang="0">
                <a:pos x="27" y="49"/>
              </a:cxn>
              <a:cxn ang="0">
                <a:pos x="35" y="49"/>
              </a:cxn>
              <a:cxn ang="0">
                <a:pos x="38" y="47"/>
              </a:cxn>
              <a:cxn ang="0">
                <a:pos x="38" y="45"/>
              </a:cxn>
              <a:cxn ang="0">
                <a:pos x="43" y="5"/>
              </a:cxn>
              <a:cxn ang="0">
                <a:pos x="40" y="6"/>
              </a:cxn>
              <a:cxn ang="0">
                <a:pos x="35" y="13"/>
              </a:cxn>
              <a:cxn ang="0">
                <a:pos x="43" y="13"/>
              </a:cxn>
              <a:cxn ang="0">
                <a:pos x="47" y="9"/>
              </a:cxn>
              <a:cxn ang="0">
                <a:pos x="43" y="5"/>
              </a:cxn>
            </a:cxnLst>
            <a:rect l="0" t="0" r="r" b="b"/>
            <a:pathLst>
              <a:path w="62" h="54">
                <a:moveTo>
                  <a:pt x="62" y="32"/>
                </a:moveTo>
                <a:cubicBezTo>
                  <a:pt x="62" y="33"/>
                  <a:pt x="62" y="33"/>
                  <a:pt x="61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2"/>
                  <a:pt x="55" y="54"/>
                  <a:pt x="53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7" y="54"/>
                  <a:pt x="6" y="52"/>
                  <a:pt x="6" y="50"/>
                </a:cubicBezTo>
                <a:cubicBezTo>
                  <a:pt x="6" y="33"/>
                  <a:pt x="6" y="33"/>
                  <a:pt x="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3"/>
                  <a:pt x="0" y="3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8"/>
                  <a:pt x="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0" y="14"/>
                  <a:pt x="10" y="9"/>
                </a:cubicBezTo>
                <a:cubicBezTo>
                  <a:pt x="10" y="4"/>
                  <a:pt x="14" y="0"/>
                  <a:pt x="19" y="0"/>
                </a:cubicBezTo>
                <a:cubicBezTo>
                  <a:pt x="22" y="0"/>
                  <a:pt x="25" y="1"/>
                  <a:pt x="26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6" y="3"/>
                  <a:pt x="36" y="3"/>
                  <a:pt x="36" y="3"/>
                </a:cubicBezTo>
                <a:cubicBezTo>
                  <a:pt x="38" y="1"/>
                  <a:pt x="41" y="0"/>
                  <a:pt x="43" y="0"/>
                </a:cubicBezTo>
                <a:cubicBezTo>
                  <a:pt x="48" y="0"/>
                  <a:pt x="52" y="4"/>
                  <a:pt x="52" y="9"/>
                </a:cubicBezTo>
                <a:cubicBezTo>
                  <a:pt x="52" y="14"/>
                  <a:pt x="48" y="18"/>
                  <a:pt x="43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2" y="18"/>
                  <a:pt x="62" y="19"/>
                  <a:pt x="62" y="19"/>
                </a:cubicBezTo>
                <a:lnTo>
                  <a:pt x="62" y="32"/>
                </a:lnTo>
                <a:close/>
                <a:moveTo>
                  <a:pt x="27" y="13"/>
                </a:move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1" y="5"/>
                  <a:pt x="19" y="5"/>
                </a:cubicBezTo>
                <a:cubicBezTo>
                  <a:pt x="17" y="5"/>
                  <a:pt x="16" y="7"/>
                  <a:pt x="16" y="9"/>
                </a:cubicBezTo>
                <a:cubicBezTo>
                  <a:pt x="16" y="11"/>
                  <a:pt x="17" y="13"/>
                  <a:pt x="19" y="13"/>
                </a:cubicBezTo>
                <a:lnTo>
                  <a:pt x="27" y="13"/>
                </a:lnTo>
                <a:close/>
                <a:moveTo>
                  <a:pt x="38" y="45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18"/>
                  <a:pt x="38" y="18"/>
                  <a:pt x="38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6" y="49"/>
                  <a:pt x="27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7" y="49"/>
                  <a:pt x="38" y="48"/>
                  <a:pt x="38" y="47"/>
                </a:cubicBezTo>
                <a:lnTo>
                  <a:pt x="38" y="45"/>
                </a:lnTo>
                <a:close/>
                <a:moveTo>
                  <a:pt x="43" y="5"/>
                </a:moveTo>
                <a:cubicBezTo>
                  <a:pt x="42" y="5"/>
                  <a:pt x="41" y="6"/>
                  <a:pt x="40" y="6"/>
                </a:cubicBezTo>
                <a:cubicBezTo>
                  <a:pt x="35" y="13"/>
                  <a:pt x="35" y="13"/>
                  <a:pt x="35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5" y="13"/>
                  <a:pt x="47" y="11"/>
                  <a:pt x="47" y="9"/>
                </a:cubicBezTo>
                <a:cubicBezTo>
                  <a:pt x="47" y="7"/>
                  <a:pt x="45" y="5"/>
                  <a:pt x="43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9793B-B883-46EA-BCEA-4B6BEB04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B665A-FF33-4F9A-9257-F51D8307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810625-FD69-4187-8672-8049A2B6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1262E-0780-4E3D-A94E-9CE5291A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C997E-6A8C-4516-8B9C-900CB151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6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8C216-C60C-4BBF-9801-D6AAC86E8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B2DB45-E89E-4BB1-BEF0-28EB753F3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8E3CB0-7532-4A41-8D4F-B4E7797C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7AC18F-5959-4BBC-A035-C3A46F38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ACEE8-2DD8-48D1-BA4F-136EE883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5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9793B-B883-46EA-BCEA-4B6BEB04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B665A-FF33-4F9A-9257-F51D8307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810625-FD69-4187-8672-8049A2B6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1262E-0780-4E3D-A94E-9CE5291A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0C997E-6A8C-4516-8B9C-900CB151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02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77BAF-D9ED-488B-B134-8565F67C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533AE0-28BC-4249-8C62-97930A436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AD3A00-A5DC-4D4A-B80F-1D0865A1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2A2050-67C2-4B2F-B9F2-F508B1FD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81B158-6E06-46C2-9CC3-99A4CDE6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8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5AB48-E3E7-45D1-A7A0-69AE00A6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55F0DC-F59A-4AC9-9567-28D8398A7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CD17CB-7EC1-4B44-8047-DB5CAE3A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DB445E-6E76-42C1-B1AC-8522C9AF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DCF072-B2E6-40AE-92B5-A62FFA77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1572DE-4FFE-479E-83EF-E41762D6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6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5E77E-CAD4-46B3-A633-FBA2895A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2C336-0B06-49A6-808F-EA596BBA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3E80D8-C921-49B7-B701-8C87C87B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5DD179-EC59-4312-AE2A-209BAB2B4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8EF5AA-A472-47A5-9437-014BEA14E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B5DFF5-EC02-42A6-AC1C-C0170008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69E8B9-14FD-43CE-9726-E3726137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4059CC-21A2-4F70-9E5C-7D014F19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67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31463-3274-474C-8ED0-B9AD791D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C9356E-9E86-43DC-A62C-6DB5824B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E3E72A-516F-4146-918E-68AD1818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546B78-FB49-4EAC-A7D0-E2FEECBE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74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73AA45-C270-42D2-95FE-D4C0F7A2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8ECCF2-01FA-4247-9226-C598D758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867A5C-02DC-4256-BCE4-8129D4E7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7945F-9644-4393-8471-64447CAF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DAEFF-281F-4171-9FCF-317AD559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0E6D3C-E0B7-4DF8-9A8D-47954621F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54FC2-3231-486D-AD8C-980788F3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4C99EB-1953-44DA-BA04-275B4563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8F458C-BB64-4826-8D63-FFB2FE98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3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A0429-897C-45FD-A9C8-FBF14D48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B95092-3CEB-4932-AE43-2A0B9FAFB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E0725D-B46E-4D95-9774-195662968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5E6411-F532-426C-A522-0105A03F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2245C3-8C4A-440B-BBFF-6CB00B4A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6B0164-26E9-4094-88CE-E9931726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3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60939-0453-4D3E-AAAC-85461F10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124E0D-41E5-411E-82A2-B991E793E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B5CC4-AEC1-48CF-88CD-E3B08E00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6E1144-4117-4FFE-A448-811FD497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C83C8-3D76-4708-9BCF-5E42B684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3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D8E919-CE73-4128-84E9-4E516B065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9F930A-7637-463A-BBC9-43C7E6B4E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C047F-D0C3-46E7-9981-7EF8CC4C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E05D59-F129-43D8-95C8-A01B27F2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308D9-FD11-4E45-924D-0E4B0B14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6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4C185-1965-4425-B2C5-F9C4A50F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31E4C3-A44C-4286-B03B-A3120C83C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0AB92-219E-4E78-82BC-A0B5C3BF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D3E518-815D-4E4B-83B0-CC04AC15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C2E7B9-52C8-47A4-8E96-9CA1A0FD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66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A7D8-2CA5-44C3-8E42-CFE3A6A6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D01F87-1D78-4D7B-AFAE-660629ACA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21916-19AE-4316-ADD8-AC8576D1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0264-DEC2-43A0-806E-A1DC6A0F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863E73-8C0D-4B2D-BFF7-197C2205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01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845A5-189E-40E1-A156-53064B4F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07D94-6F73-4629-AB46-A58AFB25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972BF6-9A49-4C7D-9918-860524C3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F1389-D73A-4518-BE32-D1C5A8E4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F3E4E-479E-42FD-92F8-C818B243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8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F4F3E-CD99-42E7-8F30-92D6636A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D7037-7B58-458E-B515-2CDE4BF8F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F3DB11-2577-4459-A44D-2F27BA7C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577A6-399E-49C4-BD20-D3A50E84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AFAF6-0826-46E8-84A4-32B97BC9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60DF8-5DD4-4603-B343-EBAF17B3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68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9AA3A-E7CC-4249-9A52-037F3B10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04881E-63A6-495A-A1EA-3CF5D5A5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546B3A-A38B-43F8-9621-B68E28E77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24BB4F-7A56-4B37-8E7D-965EF3D35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B5FC99-C9D4-4C1F-BF0D-162EDF95A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279AE6-02A0-4009-BCBF-760D375B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F80678-4A97-4B2A-A93D-7F1F39F2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E37F90-359B-436A-83A5-A633511A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0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AF80B-E76F-4A3F-876F-D3BB3A6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53F9B3-A3B5-49CF-8976-E6ABD461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4DC0D5-77BB-4684-A162-F0E1883E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A0180-7BC0-4D0E-9765-C5FFF092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46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EC0D41-7F94-4A4F-A317-FB436E93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1286D5-9862-4C3D-8D6B-29D56551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44B189-DD12-4F05-A15B-B2CCEB6C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06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2C0B1-9FA8-462B-8DB6-CBCE8A0F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548D2D-6F90-4940-A5EE-E1FA2C27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17EC5-E3E6-4925-A3BB-A85F81130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B5C51E-56F6-4482-9476-A413E94C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B46E2-C86B-4332-857F-7812DCB6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BBC41F-A5FE-4CB6-B0A1-15103EE5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6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4D61C-2D7A-49F4-BA03-4F453C49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EBBF98-6110-4F5E-9231-E839DF630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9EEF0E-D3B9-46F7-89F2-62100488E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40D57C-5924-4DF5-BE02-0F655228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4D68E7-3CCD-4350-B082-C7055DB9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0FD8C8-A7B0-4DFB-9810-79E35A47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40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6DA50-F505-4203-A13F-25E3F314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7B4A2E-0DD0-4E30-B208-931B81E21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B9C13-B701-45B1-9F74-CE9E5DC3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87FA0-F8B9-4A70-A03D-CA28966D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F4FC3E-26EA-4245-B452-22C35379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30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C6CB3EB-DDE8-4E29-BCE6-016E7EBA2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1CDECD-C00A-4B61-9D6B-CE9909F6C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EA7794-3D1A-449D-B96C-1E29083C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DAD991-EB3A-49D6-B683-1BE3F68A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6C365-BE75-4B29-9AF9-28D8B79A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97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EB588-53BC-4861-AE48-6E9CCDE68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796E58-F39C-482E-83E6-5D0C0BC1D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3CA41E-C99B-441A-8B66-747BACE1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64B78-2B86-4C2E-BD20-2EC9FD53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0FF513-1076-4662-B48E-1EC2E03A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4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11BA7-3114-4E81-BA63-EB4DD40E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637B4-F25A-409B-BA40-CBC789B0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C68F5-523B-40C4-B82D-F025D08B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3F6975-00EE-4A49-ABA8-9BDFB2BD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16A10-21B0-4796-AAC0-FA94D97D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5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5266A-6F5A-49AE-B94E-A65F5AC0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470760-5837-475D-9330-54130A4FC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3D79B-ADFD-4926-B888-D800916C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2A57D5-0AC9-4DAB-8831-805BAA7D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81775B-74E6-4325-9D2E-DD27CE7A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0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0858A-876C-4177-9FC0-0C551A09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9EED49-F4D4-4BB4-8580-BB119BB21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46C50E-F97F-424E-8CCB-29E8E1A8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E19A40-AA68-4DCF-B1C1-6FB2A044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92E8EB-DA31-4B86-8CD9-D9B7487E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6246F3-03DB-4438-B456-A3FCC564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2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79731-0DAD-4EA2-BDF0-4BD9C3E7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A9B0C-8E1A-44B8-A0A1-B79CAED4E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E92AEF-55BB-40B1-A624-39E34D720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EAF78F-6566-4CCD-9010-334A0DEC4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535D8B-D66C-4D3D-82FF-894DA2167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FAB28B-C1CC-4697-96D2-22F5BC47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1FC836-2C5D-4BA2-B421-A1339505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2EE585-A0EE-4902-913A-CB666DC5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505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5DEB0-DC09-434B-90F8-304757C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A65755-A96D-4C52-9B13-594233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E65B4C-5E9B-466B-BA00-D9CB47C2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690F90-1DBA-4C64-8453-72792F2B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905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D8D9BD-9B74-4592-BF16-5D41AFA7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56C5D2-D07F-41AD-8D2A-EF554AEF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754B94-8E18-4032-B13B-7A5CEE14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17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2F0E7-D441-4D8B-AF1A-A0221195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C9D12-4A67-4C26-A131-527725A8D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0398BD-0082-4855-B95D-2D07B9DBC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976E4F-CD3A-4CE8-9089-679F9E9B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5D0ACF-4D9F-45F0-B14B-63B622E5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F2799B-3B64-49EC-B268-B790A2C8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4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A0917-C74B-4FCD-8F8F-BF9E8042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82A1EC-578D-4E5B-BDBB-2E948BE91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65382A-E582-4D00-A6EF-8EDB43AA0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88F8E7-D6C3-404D-A609-085B0FF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5F345F-4979-4A02-9D79-D744ECCE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73CECF-262C-48A6-A4B9-8B8E47EB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3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3A2A7-6751-4C13-9FC6-AD7C623F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301D9A-65AE-4526-A48F-41337FDA4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A9727B-7ACC-4E66-A19C-2D031DAE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51DFB0-8E4C-4C8D-AD0D-FF5419E5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F5DDE9-4A14-4B48-BB1C-7B1206AB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49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1D2639-2494-4EA4-BDD7-4EB824051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652C9-6D25-4526-8B54-935C8310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7D3925-8140-469C-981D-55C524BF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065354-09D0-491E-8FBE-7228134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88EA1-88C1-40C2-BF29-511D2912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35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w/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0"/>
          </p:nvPr>
        </p:nvSpPr>
        <p:spPr/>
        <p:txBody>
          <a:bodyPr anchor="b"/>
          <a:lstStyle/>
          <a:p>
            <a:fld id="{A6E6EAC6-FBF2-4F9A-AF58-7BD1E9A2D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655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4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5" imgW="270" imgH="270" progId="TCLayout.ActiveDocument.1">
                  <p:embed/>
                </p:oleObj>
              </mc:Choice>
              <mc:Fallback>
                <p:oleObj name="think-cell Slide" r:id="rId5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D885E4-DC5A-43A5-8E5B-9A75FC5F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FB3D2E-7FA3-4B26-A958-0EED5B7AC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985DB-C3AB-4619-8133-6A5FD9AB0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7BCF-AE44-45DA-B09A-B45F5FFE4FF2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EC71F-995E-4D01-9E48-A0C2AC65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03882B-FAED-4AB7-8B77-B01CFCEF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3C2ED-A2A1-4D6C-90BC-34153B9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AD06FA-A1FB-4FD9-963B-5A67E15D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E39EFF-99CC-4BC9-88D0-A870DBAB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C9B7D-135C-434B-9A53-CB1F89508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4DEAE44-360D-4F81-8FAA-51550962609E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5A700E-4F8E-47D3-9F79-D35F4B4C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0C2B4-47F4-4B73-86AE-80E3799D1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618169E-C7CC-4BB1-BBD0-91E2C254A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776124-C837-47F8-8262-B5804514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81693C-8C24-40E2-9F69-A8E16BB6C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658CCD-87F6-473C-B8A8-AE190F50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EA91-6646-4345-8E3C-5BE4C58C5D2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399FCA-1E7F-44FB-910D-F6AAD6638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501DB-E717-4BB6-9171-F0388E56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E1F0-1DCD-4342-8922-137C07B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97AFBB-5B78-46D4-B637-F2A7EAD4C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06674-1DAA-3F42-A52F-B8C265E37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3429000"/>
            <a:ext cx="10248900" cy="6738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DD3532"/>
                </a:solidFill>
              </a:rPr>
              <a:t>Recovering the Workforce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7F82F2-9EA1-4E28-8A81-32E87D7739DC}"/>
              </a:ext>
            </a:extLst>
          </p:cNvPr>
          <p:cNvSpPr txBox="1"/>
          <p:nvPr/>
        </p:nvSpPr>
        <p:spPr>
          <a:xfrm>
            <a:off x="709448" y="4619297"/>
            <a:ext cx="10499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D35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Ashley McCarty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Liaison, Kentucky Chamber Workforce Center</a:t>
            </a:r>
          </a:p>
        </p:txBody>
      </p:sp>
    </p:spTree>
    <p:extLst>
      <p:ext uri="{BB962C8B-B14F-4D97-AF65-F5344CB8AC3E}">
        <p14:creationId xmlns:p14="http://schemas.microsoft.com/office/powerpoint/2010/main" val="407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AEC5D74-26DD-4072-9573-5425FC9D9953}"/>
              </a:ext>
            </a:extLst>
          </p:cNvPr>
          <p:cNvSpPr txBox="1">
            <a:spLocks/>
          </p:cNvSpPr>
          <p:nvPr/>
        </p:nvSpPr>
        <p:spPr>
          <a:xfrm>
            <a:off x="533400" y="308543"/>
            <a:ext cx="10547769" cy="59436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Partners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EC2D4D6-461C-4655-BDD5-502B14A00D52}"/>
              </a:ext>
            </a:extLst>
          </p:cNvPr>
          <p:cNvCxnSpPr/>
          <p:nvPr/>
        </p:nvCxnSpPr>
        <p:spPr>
          <a:xfrm>
            <a:off x="533400" y="969811"/>
            <a:ext cx="971131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3FDCD6-42A4-40CD-B15F-C52084C66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/>
          <a:stretch/>
        </p:blipFill>
        <p:spPr>
          <a:xfrm>
            <a:off x="1623088" y="1375295"/>
            <a:ext cx="8945822" cy="248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FD16D6-9C65-40F3-80B3-F1D84BBCF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1" y="3929084"/>
            <a:ext cx="3462064" cy="1230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B15B53-5883-4866-A0F7-54803CDF6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26587"/>
            <a:ext cx="3862490" cy="12327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5C3519-CB08-47C3-ABB2-97CBE1B3BF50}"/>
              </a:ext>
            </a:extLst>
          </p:cNvPr>
          <p:cNvSpPr/>
          <p:nvPr/>
        </p:nvSpPr>
        <p:spPr bwMode="gray">
          <a:xfrm>
            <a:off x="1493240" y="3061982"/>
            <a:ext cx="268448" cy="22650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759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CB5AB3-C374-4CCC-86CA-0D0BEE9B7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15"/>
            <a:ext cx="12192000" cy="6857143"/>
          </a:xfrm>
          <a:prstGeom prst="rect">
            <a:avLst/>
          </a:prstGeom>
        </p:spPr>
      </p:pic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F067260B-F08A-437E-A1EC-0A8E10C41C3F}"/>
              </a:ext>
            </a:extLst>
          </p:cNvPr>
          <p:cNvGrpSpPr/>
          <p:nvPr/>
        </p:nvGrpSpPr>
        <p:grpSpPr>
          <a:xfrm>
            <a:off x="4839695" y="4833373"/>
            <a:ext cx="627812" cy="594360"/>
            <a:chOff x="534511" y="2072261"/>
            <a:chExt cx="939212" cy="1045512"/>
          </a:xfrm>
          <a:solidFill>
            <a:schemeClr val="bg1"/>
          </a:solidFill>
        </p:grpSpPr>
        <p:sp>
          <p:nvSpPr>
            <p:cNvPr id="189" name="Oval 42">
              <a:extLst>
                <a:ext uri="{FF2B5EF4-FFF2-40B4-BE49-F238E27FC236}">
                  <a16:creationId xmlns:a16="http://schemas.microsoft.com/office/drawing/2014/main" xmlns="" id="{FC09E074-6D1A-49B5-890B-686E90487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79" y="2190209"/>
              <a:ext cx="358211" cy="3538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>
              <a:extLst>
                <a:ext uri="{FF2B5EF4-FFF2-40B4-BE49-F238E27FC236}">
                  <a16:creationId xmlns:a16="http://schemas.microsoft.com/office/drawing/2014/main" xmlns="" id="{952D3A9E-076A-43F2-8D67-F62BDC2FC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81" y="2577543"/>
              <a:ext cx="626142" cy="540230"/>
            </a:xfrm>
            <a:custGeom>
              <a:avLst/>
              <a:gdLst>
                <a:gd name="T0" fmla="*/ 123 w 182"/>
                <a:gd name="T1" fmla="*/ 0 h 157"/>
                <a:gd name="T2" fmla="*/ 90 w 182"/>
                <a:gd name="T3" fmla="*/ 38 h 157"/>
                <a:gd name="T4" fmla="*/ 58 w 182"/>
                <a:gd name="T5" fmla="*/ 0 h 157"/>
                <a:gd name="T6" fmla="*/ 0 w 182"/>
                <a:gd name="T7" fmla="*/ 98 h 157"/>
                <a:gd name="T8" fmla="*/ 1 w 182"/>
                <a:gd name="T9" fmla="*/ 116 h 157"/>
                <a:gd name="T10" fmla="*/ 91 w 182"/>
                <a:gd name="T11" fmla="*/ 157 h 157"/>
                <a:gd name="T12" fmla="*/ 180 w 182"/>
                <a:gd name="T13" fmla="*/ 116 h 157"/>
                <a:gd name="T14" fmla="*/ 182 w 182"/>
                <a:gd name="T15" fmla="*/ 98 h 157"/>
                <a:gd name="T16" fmla="*/ 123 w 182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57">
                  <a:moveTo>
                    <a:pt x="123" y="0"/>
                  </a:moveTo>
                  <a:cubicBezTo>
                    <a:pt x="90" y="38"/>
                    <a:pt x="90" y="38"/>
                    <a:pt x="90" y="3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4" y="15"/>
                    <a:pt x="0" y="53"/>
                    <a:pt x="0" y="98"/>
                  </a:cubicBezTo>
                  <a:cubicBezTo>
                    <a:pt x="0" y="104"/>
                    <a:pt x="0" y="110"/>
                    <a:pt x="1" y="116"/>
                  </a:cubicBezTo>
                  <a:cubicBezTo>
                    <a:pt x="20" y="141"/>
                    <a:pt x="53" y="157"/>
                    <a:pt x="91" y="157"/>
                  </a:cubicBezTo>
                  <a:cubicBezTo>
                    <a:pt x="128" y="157"/>
                    <a:pt x="161" y="141"/>
                    <a:pt x="180" y="116"/>
                  </a:cubicBezTo>
                  <a:cubicBezTo>
                    <a:pt x="181" y="110"/>
                    <a:pt x="182" y="104"/>
                    <a:pt x="182" y="98"/>
                  </a:cubicBezTo>
                  <a:cubicBezTo>
                    <a:pt x="182" y="53"/>
                    <a:pt x="157" y="15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>
              <a:extLst>
                <a:ext uri="{FF2B5EF4-FFF2-40B4-BE49-F238E27FC236}">
                  <a16:creationId xmlns:a16="http://schemas.microsoft.com/office/drawing/2014/main" xmlns="" id="{35D55E01-62A0-4517-88E0-F3390C9F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83" y="2072261"/>
              <a:ext cx="323264" cy="330545"/>
            </a:xfrm>
            <a:custGeom>
              <a:avLst/>
              <a:gdLst>
                <a:gd name="T0" fmla="*/ 75 w 94"/>
                <a:gd name="T1" fmla="*/ 85 h 96"/>
                <a:gd name="T2" fmla="*/ 94 w 94"/>
                <a:gd name="T3" fmla="*/ 38 h 96"/>
                <a:gd name="T4" fmla="*/ 47 w 94"/>
                <a:gd name="T5" fmla="*/ 0 h 96"/>
                <a:gd name="T6" fmla="*/ 0 w 94"/>
                <a:gd name="T7" fmla="*/ 48 h 96"/>
                <a:gd name="T8" fmla="*/ 47 w 94"/>
                <a:gd name="T9" fmla="*/ 96 h 96"/>
                <a:gd name="T10" fmla="*/ 75 w 94"/>
                <a:gd name="T11" fmla="*/ 86 h 96"/>
                <a:gd name="T12" fmla="*/ 75 w 94"/>
                <a:gd name="T13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6">
                  <a:moveTo>
                    <a:pt x="75" y="85"/>
                  </a:moveTo>
                  <a:cubicBezTo>
                    <a:pt x="75" y="67"/>
                    <a:pt x="83" y="50"/>
                    <a:pt x="94" y="38"/>
                  </a:cubicBezTo>
                  <a:cubicBezTo>
                    <a:pt x="90" y="16"/>
                    <a:pt x="70" y="0"/>
                    <a:pt x="47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6"/>
                    <a:pt x="47" y="96"/>
                  </a:cubicBezTo>
                  <a:cubicBezTo>
                    <a:pt x="58" y="96"/>
                    <a:pt x="67" y="92"/>
                    <a:pt x="75" y="86"/>
                  </a:cubicBezTo>
                  <a:cubicBezTo>
                    <a:pt x="75" y="86"/>
                    <a:pt x="75" y="86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xmlns="" id="{C4050950-A787-4B80-8251-4E8D1B83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" y="2430472"/>
              <a:ext cx="454317" cy="498001"/>
            </a:xfrm>
            <a:custGeom>
              <a:avLst/>
              <a:gdLst>
                <a:gd name="T0" fmla="*/ 73 w 132"/>
                <a:gd name="T1" fmla="*/ 141 h 145"/>
                <a:gd name="T2" fmla="*/ 132 w 132"/>
                <a:gd name="T3" fmla="*/ 31 h 145"/>
                <a:gd name="T4" fmla="*/ 114 w 132"/>
                <a:gd name="T5" fmla="*/ 0 h 145"/>
                <a:gd name="T6" fmla="*/ 114 w 132"/>
                <a:gd name="T7" fmla="*/ 0 h 145"/>
                <a:gd name="T8" fmla="*/ 84 w 132"/>
                <a:gd name="T9" fmla="*/ 36 h 145"/>
                <a:gd name="T10" fmla="*/ 54 w 132"/>
                <a:gd name="T11" fmla="*/ 0 h 145"/>
                <a:gd name="T12" fmla="*/ 0 w 132"/>
                <a:gd name="T13" fmla="*/ 91 h 145"/>
                <a:gd name="T14" fmla="*/ 1 w 132"/>
                <a:gd name="T15" fmla="*/ 108 h 145"/>
                <a:gd name="T16" fmla="*/ 73 w 132"/>
                <a:gd name="T17" fmla="*/ 145 h 145"/>
                <a:gd name="T18" fmla="*/ 73 w 132"/>
                <a:gd name="T19" fmla="*/ 14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45">
                  <a:moveTo>
                    <a:pt x="73" y="141"/>
                  </a:moveTo>
                  <a:cubicBezTo>
                    <a:pt x="73" y="94"/>
                    <a:pt x="96" y="52"/>
                    <a:pt x="132" y="31"/>
                  </a:cubicBezTo>
                  <a:cubicBezTo>
                    <a:pt x="124" y="23"/>
                    <a:pt x="117" y="12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2" y="15"/>
                    <a:pt x="0" y="50"/>
                    <a:pt x="0" y="91"/>
                  </a:cubicBezTo>
                  <a:cubicBezTo>
                    <a:pt x="0" y="97"/>
                    <a:pt x="0" y="103"/>
                    <a:pt x="1" y="108"/>
                  </a:cubicBezTo>
                  <a:cubicBezTo>
                    <a:pt x="17" y="128"/>
                    <a:pt x="43" y="142"/>
                    <a:pt x="73" y="145"/>
                  </a:cubicBezTo>
                  <a:cubicBezTo>
                    <a:pt x="73" y="144"/>
                    <a:pt x="73" y="142"/>
                    <a:pt x="7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DC73A0-B479-449A-8A96-77DF566CFDDB}"/>
              </a:ext>
            </a:extLst>
          </p:cNvPr>
          <p:cNvGrpSpPr/>
          <p:nvPr/>
        </p:nvGrpSpPr>
        <p:grpSpPr>
          <a:xfrm>
            <a:off x="6846951" y="5859639"/>
            <a:ext cx="5236627" cy="377796"/>
            <a:chOff x="6955373" y="5532049"/>
            <a:chExt cx="5236627" cy="3777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D4BD883-53CE-4CDA-89BB-C77D7F83A12C}"/>
                </a:ext>
              </a:extLst>
            </p:cNvPr>
            <p:cNvSpPr/>
            <p:nvPr/>
          </p:nvSpPr>
          <p:spPr>
            <a:xfrm>
              <a:off x="6955373" y="5704661"/>
              <a:ext cx="4942607" cy="205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1200" cap="none" spc="0" normalizeH="0" baseline="2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DCCFC9E-52E7-40EE-AF6F-A101A66DE9BE}"/>
                </a:ext>
              </a:extLst>
            </p:cNvPr>
            <p:cNvSpPr/>
            <p:nvPr/>
          </p:nvSpPr>
          <p:spPr>
            <a:xfrm>
              <a:off x="7437608" y="5532049"/>
              <a:ext cx="47543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743047C9-1D5B-4A99-9466-423DDD0069E3}"/>
              </a:ext>
            </a:extLst>
          </p:cNvPr>
          <p:cNvGrpSpPr/>
          <p:nvPr/>
        </p:nvGrpSpPr>
        <p:grpSpPr>
          <a:xfrm>
            <a:off x="4648648" y="5932576"/>
            <a:ext cx="484039" cy="637314"/>
            <a:chOff x="2379663" y="3651251"/>
            <a:chExt cx="912813" cy="885824"/>
          </a:xfrm>
          <a:solidFill>
            <a:schemeClr val="bg1"/>
          </a:solidFill>
        </p:grpSpPr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xmlns="" id="{E9A979BD-00E9-43AB-891A-61F992AF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932238"/>
              <a:ext cx="214313" cy="204787"/>
            </a:xfrm>
            <a:custGeom>
              <a:avLst/>
              <a:gdLst>
                <a:gd name="T0" fmla="*/ 78 w 81"/>
                <a:gd name="T1" fmla="*/ 53 h 77"/>
                <a:gd name="T2" fmla="*/ 21 w 81"/>
                <a:gd name="T3" fmla="*/ 76 h 77"/>
                <a:gd name="T4" fmla="*/ 16 w 81"/>
                <a:gd name="T5" fmla="*/ 74 h 77"/>
                <a:gd name="T6" fmla="*/ 1 w 81"/>
                <a:gd name="T7" fmla="*/ 28 h 77"/>
                <a:gd name="T8" fmla="*/ 3 w 81"/>
                <a:gd name="T9" fmla="*/ 23 h 77"/>
                <a:gd name="T10" fmla="*/ 56 w 81"/>
                <a:gd name="T11" fmla="*/ 1 h 77"/>
                <a:gd name="T12" fmla="*/ 61 w 81"/>
                <a:gd name="T13" fmla="*/ 3 h 77"/>
                <a:gd name="T14" fmla="*/ 80 w 81"/>
                <a:gd name="T15" fmla="*/ 48 h 77"/>
                <a:gd name="T16" fmla="*/ 78 w 81"/>
                <a:gd name="T17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77">
                  <a:moveTo>
                    <a:pt x="78" y="53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19" y="77"/>
                    <a:pt x="17" y="76"/>
                    <a:pt x="16" y="74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8" y="0"/>
                    <a:pt x="61" y="1"/>
                    <a:pt x="61" y="3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1" y="50"/>
                    <a:pt x="80" y="52"/>
                    <a:pt x="7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13">
              <a:extLst>
                <a:ext uri="{FF2B5EF4-FFF2-40B4-BE49-F238E27FC236}">
                  <a16:creationId xmlns:a16="http://schemas.microsoft.com/office/drawing/2014/main" xmlns="" id="{1B8CDCDC-1C17-4364-8DA7-3B223AC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6" y="3821113"/>
              <a:ext cx="222250" cy="185737"/>
            </a:xfrm>
            <a:custGeom>
              <a:avLst/>
              <a:gdLst>
                <a:gd name="T0" fmla="*/ 81 w 84"/>
                <a:gd name="T1" fmla="*/ 55 h 70"/>
                <a:gd name="T2" fmla="*/ 19 w 84"/>
                <a:gd name="T3" fmla="*/ 69 h 70"/>
                <a:gd name="T4" fmla="*/ 13 w 84"/>
                <a:gd name="T5" fmla="*/ 67 h 70"/>
                <a:gd name="T6" fmla="*/ 1 w 84"/>
                <a:gd name="T7" fmla="*/ 19 h 70"/>
                <a:gd name="T8" fmla="*/ 4 w 84"/>
                <a:gd name="T9" fmla="*/ 15 h 70"/>
                <a:gd name="T10" fmla="*/ 62 w 84"/>
                <a:gd name="T11" fmla="*/ 1 h 70"/>
                <a:gd name="T12" fmla="*/ 67 w 84"/>
                <a:gd name="T13" fmla="*/ 3 h 70"/>
                <a:gd name="T14" fmla="*/ 84 w 84"/>
                <a:gd name="T15" fmla="*/ 50 h 70"/>
                <a:gd name="T16" fmla="*/ 81 w 84"/>
                <a:gd name="T1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81" y="55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6" y="70"/>
                    <a:pt x="14" y="69"/>
                    <a:pt x="13" y="6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2" y="16"/>
                    <a:pt x="4" y="15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4" y="0"/>
                    <a:pt x="66" y="1"/>
                    <a:pt x="67" y="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2"/>
                    <a:pt x="83" y="54"/>
                    <a:pt x="8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14">
              <a:extLst>
                <a:ext uri="{FF2B5EF4-FFF2-40B4-BE49-F238E27FC236}">
                  <a16:creationId xmlns:a16="http://schemas.microsoft.com/office/drawing/2014/main" xmlns="" id="{BE962CCA-6BCC-47A0-A2A8-143965C3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3651251"/>
              <a:ext cx="179388" cy="142875"/>
            </a:xfrm>
            <a:custGeom>
              <a:avLst/>
              <a:gdLst>
                <a:gd name="T0" fmla="*/ 66 w 68"/>
                <a:gd name="T1" fmla="*/ 36 h 54"/>
                <a:gd name="T2" fmla="*/ 22 w 68"/>
                <a:gd name="T3" fmla="*/ 53 h 54"/>
                <a:gd name="T4" fmla="*/ 18 w 68"/>
                <a:gd name="T5" fmla="*/ 52 h 54"/>
                <a:gd name="T6" fmla="*/ 1 w 68"/>
                <a:gd name="T7" fmla="*/ 21 h 54"/>
                <a:gd name="T8" fmla="*/ 3 w 68"/>
                <a:gd name="T9" fmla="*/ 17 h 54"/>
                <a:gd name="T10" fmla="*/ 43 w 68"/>
                <a:gd name="T11" fmla="*/ 1 h 54"/>
                <a:gd name="T12" fmla="*/ 47 w 68"/>
                <a:gd name="T13" fmla="*/ 2 h 54"/>
                <a:gd name="T14" fmla="*/ 67 w 68"/>
                <a:gd name="T15" fmla="*/ 32 h 54"/>
                <a:gd name="T16" fmla="*/ 66 w 68"/>
                <a:gd name="T1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4">
                  <a:moveTo>
                    <a:pt x="66" y="36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1" y="54"/>
                    <a:pt x="19" y="53"/>
                    <a:pt x="18" y="5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8" y="34"/>
                    <a:pt x="67" y="35"/>
                    <a:pt x="6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15">
              <a:extLst>
                <a:ext uri="{FF2B5EF4-FFF2-40B4-BE49-F238E27FC236}">
                  <a16:creationId xmlns:a16="http://schemas.microsoft.com/office/drawing/2014/main" xmlns="" id="{37098FC0-9E2E-44AF-8487-425DF946C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1" y="4090988"/>
              <a:ext cx="239713" cy="228600"/>
            </a:xfrm>
            <a:custGeom>
              <a:avLst/>
              <a:gdLst>
                <a:gd name="T0" fmla="*/ 86 w 90"/>
                <a:gd name="T1" fmla="*/ 62 h 86"/>
                <a:gd name="T2" fmla="*/ 24 w 90"/>
                <a:gd name="T3" fmla="*/ 85 h 86"/>
                <a:gd name="T4" fmla="*/ 19 w 90"/>
                <a:gd name="T5" fmla="*/ 83 h 86"/>
                <a:gd name="T6" fmla="*/ 1 w 90"/>
                <a:gd name="T7" fmla="*/ 29 h 86"/>
                <a:gd name="T8" fmla="*/ 4 w 90"/>
                <a:gd name="T9" fmla="*/ 24 h 86"/>
                <a:gd name="T10" fmla="*/ 61 w 90"/>
                <a:gd name="T11" fmla="*/ 1 h 86"/>
                <a:gd name="T12" fmla="*/ 67 w 90"/>
                <a:gd name="T13" fmla="*/ 3 h 86"/>
                <a:gd name="T14" fmla="*/ 89 w 90"/>
                <a:gd name="T15" fmla="*/ 56 h 86"/>
                <a:gd name="T16" fmla="*/ 86 w 90"/>
                <a:gd name="T17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86" y="62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2" y="86"/>
                    <a:pt x="19" y="85"/>
                    <a:pt x="19" y="8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2" y="25"/>
                    <a:pt x="4" y="24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4" y="0"/>
                    <a:pt x="66" y="1"/>
                    <a:pt x="67" y="3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89" y="61"/>
                    <a:pt x="8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16">
              <a:extLst>
                <a:ext uri="{FF2B5EF4-FFF2-40B4-BE49-F238E27FC236}">
                  <a16:creationId xmlns:a16="http://schemas.microsoft.com/office/drawing/2014/main" xmlns="" id="{AACD482E-6F9C-4B19-9CC9-3A4ABE74F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6" y="4006850"/>
              <a:ext cx="263525" cy="225425"/>
            </a:xfrm>
            <a:custGeom>
              <a:avLst/>
              <a:gdLst>
                <a:gd name="T0" fmla="*/ 95 w 99"/>
                <a:gd name="T1" fmla="*/ 60 h 85"/>
                <a:gd name="T2" fmla="*/ 30 w 99"/>
                <a:gd name="T3" fmla="*/ 85 h 85"/>
                <a:gd name="T4" fmla="*/ 24 w 99"/>
                <a:gd name="T5" fmla="*/ 82 h 85"/>
                <a:gd name="T6" fmla="*/ 1 w 99"/>
                <a:gd name="T7" fmla="*/ 30 h 85"/>
                <a:gd name="T8" fmla="*/ 4 w 99"/>
                <a:gd name="T9" fmla="*/ 24 h 85"/>
                <a:gd name="T10" fmla="*/ 63 w 99"/>
                <a:gd name="T11" fmla="*/ 1 h 85"/>
                <a:gd name="T12" fmla="*/ 69 w 99"/>
                <a:gd name="T13" fmla="*/ 2 h 85"/>
                <a:gd name="T14" fmla="*/ 97 w 99"/>
                <a:gd name="T15" fmla="*/ 54 h 85"/>
                <a:gd name="T16" fmla="*/ 95 w 99"/>
                <a:gd name="T17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5">
                  <a:moveTo>
                    <a:pt x="95" y="60"/>
                  </a:moveTo>
                  <a:cubicBezTo>
                    <a:pt x="30" y="85"/>
                    <a:pt x="30" y="85"/>
                    <a:pt x="30" y="85"/>
                  </a:cubicBezTo>
                  <a:cubicBezTo>
                    <a:pt x="28" y="85"/>
                    <a:pt x="25" y="84"/>
                    <a:pt x="24" y="8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1" y="25"/>
                    <a:pt x="4" y="24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6" y="0"/>
                    <a:pt x="68" y="0"/>
                    <a:pt x="69" y="2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9" y="56"/>
                    <a:pt x="97" y="59"/>
                    <a:pt x="9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17">
              <a:extLst>
                <a:ext uri="{FF2B5EF4-FFF2-40B4-BE49-F238E27FC236}">
                  <a16:creationId xmlns:a16="http://schemas.microsoft.com/office/drawing/2014/main" xmlns="" id="{BBBF5978-97D9-402E-8CBD-2AC9FE3D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3846513"/>
              <a:ext cx="260350" cy="219075"/>
            </a:xfrm>
            <a:custGeom>
              <a:avLst/>
              <a:gdLst>
                <a:gd name="T0" fmla="*/ 96 w 98"/>
                <a:gd name="T1" fmla="*/ 41 h 82"/>
                <a:gd name="T2" fmla="*/ 46 w 98"/>
                <a:gd name="T3" fmla="*/ 80 h 82"/>
                <a:gd name="T4" fmla="*/ 39 w 98"/>
                <a:gd name="T5" fmla="*/ 80 h 82"/>
                <a:gd name="T6" fmla="*/ 1 w 98"/>
                <a:gd name="T7" fmla="*/ 44 h 82"/>
                <a:gd name="T8" fmla="*/ 2 w 98"/>
                <a:gd name="T9" fmla="*/ 39 h 82"/>
                <a:gd name="T10" fmla="*/ 48 w 98"/>
                <a:gd name="T11" fmla="*/ 2 h 82"/>
                <a:gd name="T12" fmla="*/ 54 w 98"/>
                <a:gd name="T13" fmla="*/ 1 h 82"/>
                <a:gd name="T14" fmla="*/ 96 w 98"/>
                <a:gd name="T15" fmla="*/ 35 h 82"/>
                <a:gd name="T16" fmla="*/ 96 w 98"/>
                <a:gd name="T17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2">
                  <a:moveTo>
                    <a:pt x="96" y="41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2"/>
                    <a:pt x="41" y="82"/>
                    <a:pt x="39" y="8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1"/>
                    <a:pt x="2" y="3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0"/>
                    <a:pt x="52" y="0"/>
                    <a:pt x="54" y="1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7"/>
                    <a:pt x="98" y="39"/>
                    <a:pt x="9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18">
              <a:extLst>
                <a:ext uri="{FF2B5EF4-FFF2-40B4-BE49-F238E27FC236}">
                  <a16:creationId xmlns:a16="http://schemas.microsoft.com/office/drawing/2014/main" xmlns="" id="{3D73D39C-6429-4D01-AC73-BBD165B9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4279900"/>
              <a:ext cx="265113" cy="257175"/>
            </a:xfrm>
            <a:custGeom>
              <a:avLst/>
              <a:gdLst>
                <a:gd name="T0" fmla="*/ 96 w 100"/>
                <a:gd name="T1" fmla="*/ 72 h 97"/>
                <a:gd name="T2" fmla="*/ 28 w 100"/>
                <a:gd name="T3" fmla="*/ 96 h 97"/>
                <a:gd name="T4" fmla="*/ 22 w 100"/>
                <a:gd name="T5" fmla="*/ 93 h 97"/>
                <a:gd name="T6" fmla="*/ 1 w 100"/>
                <a:gd name="T7" fmla="*/ 30 h 97"/>
                <a:gd name="T8" fmla="*/ 4 w 100"/>
                <a:gd name="T9" fmla="*/ 24 h 97"/>
                <a:gd name="T10" fmla="*/ 66 w 100"/>
                <a:gd name="T11" fmla="*/ 1 h 97"/>
                <a:gd name="T12" fmla="*/ 72 w 100"/>
                <a:gd name="T13" fmla="*/ 3 h 97"/>
                <a:gd name="T14" fmla="*/ 99 w 100"/>
                <a:gd name="T15" fmla="*/ 66 h 97"/>
                <a:gd name="T16" fmla="*/ 96 w 100"/>
                <a:gd name="T1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7">
                  <a:moveTo>
                    <a:pt x="96" y="72"/>
                  </a:moveTo>
                  <a:cubicBezTo>
                    <a:pt x="28" y="96"/>
                    <a:pt x="28" y="96"/>
                    <a:pt x="28" y="96"/>
                  </a:cubicBezTo>
                  <a:cubicBezTo>
                    <a:pt x="25" y="97"/>
                    <a:pt x="22" y="96"/>
                    <a:pt x="22" y="9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1" y="25"/>
                    <a:pt x="4" y="2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0"/>
                    <a:pt x="72" y="1"/>
                    <a:pt x="72" y="3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0" y="68"/>
                    <a:pt x="99" y="71"/>
                    <a:pt x="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19">
              <a:extLst>
                <a:ext uri="{FF2B5EF4-FFF2-40B4-BE49-F238E27FC236}">
                  <a16:creationId xmlns:a16="http://schemas.microsoft.com/office/drawing/2014/main" xmlns="" id="{78620A38-E940-4C2F-B635-52D7221B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6" y="4189413"/>
              <a:ext cx="292100" cy="257175"/>
            </a:xfrm>
            <a:custGeom>
              <a:avLst/>
              <a:gdLst>
                <a:gd name="T0" fmla="*/ 107 w 110"/>
                <a:gd name="T1" fmla="*/ 71 h 97"/>
                <a:gd name="T2" fmla="*/ 35 w 110"/>
                <a:gd name="T3" fmla="*/ 96 h 97"/>
                <a:gd name="T4" fmla="*/ 28 w 110"/>
                <a:gd name="T5" fmla="*/ 94 h 97"/>
                <a:gd name="T6" fmla="*/ 1 w 110"/>
                <a:gd name="T7" fmla="*/ 31 h 97"/>
                <a:gd name="T8" fmla="*/ 4 w 110"/>
                <a:gd name="T9" fmla="*/ 25 h 97"/>
                <a:gd name="T10" fmla="*/ 69 w 110"/>
                <a:gd name="T11" fmla="*/ 1 h 97"/>
                <a:gd name="T12" fmla="*/ 76 w 110"/>
                <a:gd name="T13" fmla="*/ 3 h 97"/>
                <a:gd name="T14" fmla="*/ 109 w 110"/>
                <a:gd name="T15" fmla="*/ 64 h 97"/>
                <a:gd name="T16" fmla="*/ 107 w 110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7">
                  <a:moveTo>
                    <a:pt x="107" y="71"/>
                  </a:moveTo>
                  <a:cubicBezTo>
                    <a:pt x="35" y="96"/>
                    <a:pt x="35" y="96"/>
                    <a:pt x="35" y="96"/>
                  </a:cubicBezTo>
                  <a:cubicBezTo>
                    <a:pt x="33" y="97"/>
                    <a:pt x="30" y="96"/>
                    <a:pt x="28" y="9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1" y="26"/>
                    <a:pt x="4" y="2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2" y="0"/>
                    <a:pt x="75" y="1"/>
                    <a:pt x="76" y="3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10" y="67"/>
                    <a:pt x="109" y="70"/>
                    <a:pt x="10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20">
              <a:extLst>
                <a:ext uri="{FF2B5EF4-FFF2-40B4-BE49-F238E27FC236}">
                  <a16:creationId xmlns:a16="http://schemas.microsoft.com/office/drawing/2014/main" xmlns="" id="{995563C1-19DC-4DDA-AC8B-94F2B064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6" y="4094163"/>
              <a:ext cx="323850" cy="260350"/>
            </a:xfrm>
            <a:custGeom>
              <a:avLst/>
              <a:gdLst>
                <a:gd name="T0" fmla="*/ 118 w 122"/>
                <a:gd name="T1" fmla="*/ 70 h 98"/>
                <a:gd name="T2" fmla="*/ 43 w 122"/>
                <a:gd name="T3" fmla="*/ 97 h 98"/>
                <a:gd name="T4" fmla="*/ 36 w 122"/>
                <a:gd name="T5" fmla="*/ 94 h 98"/>
                <a:gd name="T6" fmla="*/ 1 w 122"/>
                <a:gd name="T7" fmla="*/ 33 h 98"/>
                <a:gd name="T8" fmla="*/ 3 w 122"/>
                <a:gd name="T9" fmla="*/ 27 h 98"/>
                <a:gd name="T10" fmla="*/ 72 w 122"/>
                <a:gd name="T11" fmla="*/ 1 h 98"/>
                <a:gd name="T12" fmla="*/ 79 w 122"/>
                <a:gd name="T13" fmla="*/ 3 h 98"/>
                <a:gd name="T14" fmla="*/ 120 w 122"/>
                <a:gd name="T15" fmla="*/ 64 h 98"/>
                <a:gd name="T16" fmla="*/ 118 w 122"/>
                <a:gd name="T17" fmla="*/ 7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98">
                  <a:moveTo>
                    <a:pt x="118" y="7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0" y="98"/>
                    <a:pt x="37" y="97"/>
                    <a:pt x="36" y="9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0"/>
                    <a:pt x="1" y="28"/>
                    <a:pt x="3" y="27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8" y="1"/>
                    <a:pt x="79" y="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2" y="66"/>
                    <a:pt x="121" y="69"/>
                    <a:pt x="1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7530EE-BE5E-44CE-A6FE-3AFAD6990D68}"/>
              </a:ext>
            </a:extLst>
          </p:cNvPr>
          <p:cNvSpPr/>
          <p:nvPr/>
        </p:nvSpPr>
        <p:spPr>
          <a:xfrm>
            <a:off x="0" y="4613945"/>
            <a:ext cx="12021424" cy="224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CE6280-30E2-488C-B512-05A273901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68" y="-9672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C9811-DF2B-4D08-A5B2-E1AD6D4E9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xmlns="" id="{91682646-A528-481A-B146-CD59529C0679}"/>
              </a:ext>
            </a:extLst>
          </p:cNvPr>
          <p:cNvSpPr txBox="1">
            <a:spLocks/>
          </p:cNvSpPr>
          <p:nvPr/>
        </p:nvSpPr>
        <p:spPr>
          <a:xfrm>
            <a:off x="393107" y="403395"/>
            <a:ext cx="10363200" cy="59436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E1393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 Stats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64ECC0E5-7853-4A1F-B377-708FC5C23A8B}"/>
              </a:ext>
            </a:extLst>
          </p:cNvPr>
          <p:cNvGrpSpPr/>
          <p:nvPr/>
        </p:nvGrpSpPr>
        <p:grpSpPr>
          <a:xfrm>
            <a:off x="4648648" y="5932576"/>
            <a:ext cx="484039" cy="637314"/>
            <a:chOff x="2379663" y="3651251"/>
            <a:chExt cx="912813" cy="885824"/>
          </a:xfrm>
          <a:solidFill>
            <a:schemeClr val="bg1"/>
          </a:solidFill>
        </p:grpSpPr>
        <p:sp>
          <p:nvSpPr>
            <p:cNvPr id="179" name="Freeform 112">
              <a:extLst>
                <a:ext uri="{FF2B5EF4-FFF2-40B4-BE49-F238E27FC236}">
                  <a16:creationId xmlns:a16="http://schemas.microsoft.com/office/drawing/2014/main" xmlns="" id="{F707C6B5-9E61-48E5-8D31-15EA4B55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932238"/>
              <a:ext cx="214313" cy="204787"/>
            </a:xfrm>
            <a:custGeom>
              <a:avLst/>
              <a:gdLst>
                <a:gd name="T0" fmla="*/ 78 w 81"/>
                <a:gd name="T1" fmla="*/ 53 h 77"/>
                <a:gd name="T2" fmla="*/ 21 w 81"/>
                <a:gd name="T3" fmla="*/ 76 h 77"/>
                <a:gd name="T4" fmla="*/ 16 w 81"/>
                <a:gd name="T5" fmla="*/ 74 h 77"/>
                <a:gd name="T6" fmla="*/ 1 w 81"/>
                <a:gd name="T7" fmla="*/ 28 h 77"/>
                <a:gd name="T8" fmla="*/ 3 w 81"/>
                <a:gd name="T9" fmla="*/ 23 h 77"/>
                <a:gd name="T10" fmla="*/ 56 w 81"/>
                <a:gd name="T11" fmla="*/ 1 h 77"/>
                <a:gd name="T12" fmla="*/ 61 w 81"/>
                <a:gd name="T13" fmla="*/ 3 h 77"/>
                <a:gd name="T14" fmla="*/ 80 w 81"/>
                <a:gd name="T15" fmla="*/ 48 h 77"/>
                <a:gd name="T16" fmla="*/ 78 w 81"/>
                <a:gd name="T17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77">
                  <a:moveTo>
                    <a:pt x="78" y="53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19" y="77"/>
                    <a:pt x="17" y="76"/>
                    <a:pt x="16" y="74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8" y="0"/>
                    <a:pt x="61" y="1"/>
                    <a:pt x="61" y="3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1" y="50"/>
                    <a:pt x="80" y="52"/>
                    <a:pt x="7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13">
              <a:extLst>
                <a:ext uri="{FF2B5EF4-FFF2-40B4-BE49-F238E27FC236}">
                  <a16:creationId xmlns:a16="http://schemas.microsoft.com/office/drawing/2014/main" xmlns="" id="{64A17F04-6F51-4DF4-B50E-F0501D24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6" y="3821113"/>
              <a:ext cx="222250" cy="185737"/>
            </a:xfrm>
            <a:custGeom>
              <a:avLst/>
              <a:gdLst>
                <a:gd name="T0" fmla="*/ 81 w 84"/>
                <a:gd name="T1" fmla="*/ 55 h 70"/>
                <a:gd name="T2" fmla="*/ 19 w 84"/>
                <a:gd name="T3" fmla="*/ 69 h 70"/>
                <a:gd name="T4" fmla="*/ 13 w 84"/>
                <a:gd name="T5" fmla="*/ 67 h 70"/>
                <a:gd name="T6" fmla="*/ 1 w 84"/>
                <a:gd name="T7" fmla="*/ 19 h 70"/>
                <a:gd name="T8" fmla="*/ 4 w 84"/>
                <a:gd name="T9" fmla="*/ 15 h 70"/>
                <a:gd name="T10" fmla="*/ 62 w 84"/>
                <a:gd name="T11" fmla="*/ 1 h 70"/>
                <a:gd name="T12" fmla="*/ 67 w 84"/>
                <a:gd name="T13" fmla="*/ 3 h 70"/>
                <a:gd name="T14" fmla="*/ 84 w 84"/>
                <a:gd name="T15" fmla="*/ 50 h 70"/>
                <a:gd name="T16" fmla="*/ 81 w 84"/>
                <a:gd name="T1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81" y="55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6" y="70"/>
                    <a:pt x="14" y="69"/>
                    <a:pt x="13" y="6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2" y="16"/>
                    <a:pt x="4" y="15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4" y="0"/>
                    <a:pt x="66" y="1"/>
                    <a:pt x="67" y="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2"/>
                    <a:pt x="83" y="54"/>
                    <a:pt x="8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14">
              <a:extLst>
                <a:ext uri="{FF2B5EF4-FFF2-40B4-BE49-F238E27FC236}">
                  <a16:creationId xmlns:a16="http://schemas.microsoft.com/office/drawing/2014/main" xmlns="" id="{6A38046E-FB93-47AB-8F46-0F577503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3651251"/>
              <a:ext cx="179388" cy="142875"/>
            </a:xfrm>
            <a:custGeom>
              <a:avLst/>
              <a:gdLst>
                <a:gd name="T0" fmla="*/ 66 w 68"/>
                <a:gd name="T1" fmla="*/ 36 h 54"/>
                <a:gd name="T2" fmla="*/ 22 w 68"/>
                <a:gd name="T3" fmla="*/ 53 h 54"/>
                <a:gd name="T4" fmla="*/ 18 w 68"/>
                <a:gd name="T5" fmla="*/ 52 h 54"/>
                <a:gd name="T6" fmla="*/ 1 w 68"/>
                <a:gd name="T7" fmla="*/ 21 h 54"/>
                <a:gd name="T8" fmla="*/ 3 w 68"/>
                <a:gd name="T9" fmla="*/ 17 h 54"/>
                <a:gd name="T10" fmla="*/ 43 w 68"/>
                <a:gd name="T11" fmla="*/ 1 h 54"/>
                <a:gd name="T12" fmla="*/ 47 w 68"/>
                <a:gd name="T13" fmla="*/ 2 h 54"/>
                <a:gd name="T14" fmla="*/ 67 w 68"/>
                <a:gd name="T15" fmla="*/ 32 h 54"/>
                <a:gd name="T16" fmla="*/ 66 w 68"/>
                <a:gd name="T1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4">
                  <a:moveTo>
                    <a:pt x="66" y="36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1" y="54"/>
                    <a:pt x="19" y="53"/>
                    <a:pt x="18" y="5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1" y="18"/>
                    <a:pt x="3" y="17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8" y="34"/>
                    <a:pt x="67" y="35"/>
                    <a:pt x="6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15">
              <a:extLst>
                <a:ext uri="{FF2B5EF4-FFF2-40B4-BE49-F238E27FC236}">
                  <a16:creationId xmlns:a16="http://schemas.microsoft.com/office/drawing/2014/main" xmlns="" id="{2B067192-670F-4165-B5ED-186D58B5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051" y="4090988"/>
              <a:ext cx="239713" cy="228600"/>
            </a:xfrm>
            <a:custGeom>
              <a:avLst/>
              <a:gdLst>
                <a:gd name="T0" fmla="*/ 86 w 90"/>
                <a:gd name="T1" fmla="*/ 62 h 86"/>
                <a:gd name="T2" fmla="*/ 24 w 90"/>
                <a:gd name="T3" fmla="*/ 85 h 86"/>
                <a:gd name="T4" fmla="*/ 19 w 90"/>
                <a:gd name="T5" fmla="*/ 83 h 86"/>
                <a:gd name="T6" fmla="*/ 1 w 90"/>
                <a:gd name="T7" fmla="*/ 29 h 86"/>
                <a:gd name="T8" fmla="*/ 4 w 90"/>
                <a:gd name="T9" fmla="*/ 24 h 86"/>
                <a:gd name="T10" fmla="*/ 61 w 90"/>
                <a:gd name="T11" fmla="*/ 1 h 86"/>
                <a:gd name="T12" fmla="*/ 67 w 90"/>
                <a:gd name="T13" fmla="*/ 3 h 86"/>
                <a:gd name="T14" fmla="*/ 89 w 90"/>
                <a:gd name="T15" fmla="*/ 56 h 86"/>
                <a:gd name="T16" fmla="*/ 86 w 90"/>
                <a:gd name="T17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86" y="62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2" y="86"/>
                    <a:pt x="19" y="85"/>
                    <a:pt x="19" y="8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2" y="25"/>
                    <a:pt x="4" y="24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4" y="0"/>
                    <a:pt x="66" y="1"/>
                    <a:pt x="67" y="3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89" y="61"/>
                    <a:pt x="8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16">
              <a:extLst>
                <a:ext uri="{FF2B5EF4-FFF2-40B4-BE49-F238E27FC236}">
                  <a16:creationId xmlns:a16="http://schemas.microsoft.com/office/drawing/2014/main" xmlns="" id="{F407F21D-8EA2-459E-949A-CC8EBFF37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6" y="4006850"/>
              <a:ext cx="263525" cy="225425"/>
            </a:xfrm>
            <a:custGeom>
              <a:avLst/>
              <a:gdLst>
                <a:gd name="T0" fmla="*/ 95 w 99"/>
                <a:gd name="T1" fmla="*/ 60 h 85"/>
                <a:gd name="T2" fmla="*/ 30 w 99"/>
                <a:gd name="T3" fmla="*/ 85 h 85"/>
                <a:gd name="T4" fmla="*/ 24 w 99"/>
                <a:gd name="T5" fmla="*/ 82 h 85"/>
                <a:gd name="T6" fmla="*/ 1 w 99"/>
                <a:gd name="T7" fmla="*/ 30 h 85"/>
                <a:gd name="T8" fmla="*/ 4 w 99"/>
                <a:gd name="T9" fmla="*/ 24 h 85"/>
                <a:gd name="T10" fmla="*/ 63 w 99"/>
                <a:gd name="T11" fmla="*/ 1 h 85"/>
                <a:gd name="T12" fmla="*/ 69 w 99"/>
                <a:gd name="T13" fmla="*/ 2 h 85"/>
                <a:gd name="T14" fmla="*/ 97 w 99"/>
                <a:gd name="T15" fmla="*/ 54 h 85"/>
                <a:gd name="T16" fmla="*/ 95 w 99"/>
                <a:gd name="T17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5">
                  <a:moveTo>
                    <a:pt x="95" y="60"/>
                  </a:moveTo>
                  <a:cubicBezTo>
                    <a:pt x="30" y="85"/>
                    <a:pt x="30" y="85"/>
                    <a:pt x="30" y="85"/>
                  </a:cubicBezTo>
                  <a:cubicBezTo>
                    <a:pt x="28" y="85"/>
                    <a:pt x="25" y="84"/>
                    <a:pt x="24" y="8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1" y="25"/>
                    <a:pt x="4" y="24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6" y="0"/>
                    <a:pt x="68" y="0"/>
                    <a:pt x="69" y="2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9" y="56"/>
                    <a:pt x="97" y="59"/>
                    <a:pt x="9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17">
              <a:extLst>
                <a:ext uri="{FF2B5EF4-FFF2-40B4-BE49-F238E27FC236}">
                  <a16:creationId xmlns:a16="http://schemas.microsoft.com/office/drawing/2014/main" xmlns="" id="{80A4411C-94B4-4F39-8036-4A6A15499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3846513"/>
              <a:ext cx="260350" cy="219075"/>
            </a:xfrm>
            <a:custGeom>
              <a:avLst/>
              <a:gdLst>
                <a:gd name="T0" fmla="*/ 96 w 98"/>
                <a:gd name="T1" fmla="*/ 41 h 82"/>
                <a:gd name="T2" fmla="*/ 46 w 98"/>
                <a:gd name="T3" fmla="*/ 80 h 82"/>
                <a:gd name="T4" fmla="*/ 39 w 98"/>
                <a:gd name="T5" fmla="*/ 80 h 82"/>
                <a:gd name="T6" fmla="*/ 1 w 98"/>
                <a:gd name="T7" fmla="*/ 44 h 82"/>
                <a:gd name="T8" fmla="*/ 2 w 98"/>
                <a:gd name="T9" fmla="*/ 39 h 82"/>
                <a:gd name="T10" fmla="*/ 48 w 98"/>
                <a:gd name="T11" fmla="*/ 2 h 82"/>
                <a:gd name="T12" fmla="*/ 54 w 98"/>
                <a:gd name="T13" fmla="*/ 1 h 82"/>
                <a:gd name="T14" fmla="*/ 96 w 98"/>
                <a:gd name="T15" fmla="*/ 35 h 82"/>
                <a:gd name="T16" fmla="*/ 96 w 98"/>
                <a:gd name="T17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2">
                  <a:moveTo>
                    <a:pt x="96" y="41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2"/>
                    <a:pt x="41" y="82"/>
                    <a:pt x="39" y="8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1"/>
                    <a:pt x="2" y="3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0"/>
                    <a:pt x="52" y="0"/>
                    <a:pt x="54" y="1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7"/>
                    <a:pt x="98" y="39"/>
                    <a:pt x="9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18">
              <a:extLst>
                <a:ext uri="{FF2B5EF4-FFF2-40B4-BE49-F238E27FC236}">
                  <a16:creationId xmlns:a16="http://schemas.microsoft.com/office/drawing/2014/main" xmlns="" id="{2E3A91E6-89B5-4CE9-A694-E7D574F9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4279900"/>
              <a:ext cx="265113" cy="257175"/>
            </a:xfrm>
            <a:custGeom>
              <a:avLst/>
              <a:gdLst>
                <a:gd name="T0" fmla="*/ 96 w 100"/>
                <a:gd name="T1" fmla="*/ 72 h 97"/>
                <a:gd name="T2" fmla="*/ 28 w 100"/>
                <a:gd name="T3" fmla="*/ 96 h 97"/>
                <a:gd name="T4" fmla="*/ 22 w 100"/>
                <a:gd name="T5" fmla="*/ 93 h 97"/>
                <a:gd name="T6" fmla="*/ 1 w 100"/>
                <a:gd name="T7" fmla="*/ 30 h 97"/>
                <a:gd name="T8" fmla="*/ 4 w 100"/>
                <a:gd name="T9" fmla="*/ 24 h 97"/>
                <a:gd name="T10" fmla="*/ 66 w 100"/>
                <a:gd name="T11" fmla="*/ 1 h 97"/>
                <a:gd name="T12" fmla="*/ 72 w 100"/>
                <a:gd name="T13" fmla="*/ 3 h 97"/>
                <a:gd name="T14" fmla="*/ 99 w 100"/>
                <a:gd name="T15" fmla="*/ 66 h 97"/>
                <a:gd name="T16" fmla="*/ 96 w 100"/>
                <a:gd name="T1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7">
                  <a:moveTo>
                    <a:pt x="96" y="72"/>
                  </a:moveTo>
                  <a:cubicBezTo>
                    <a:pt x="28" y="96"/>
                    <a:pt x="28" y="96"/>
                    <a:pt x="28" y="96"/>
                  </a:cubicBezTo>
                  <a:cubicBezTo>
                    <a:pt x="25" y="97"/>
                    <a:pt x="22" y="96"/>
                    <a:pt x="22" y="9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8"/>
                    <a:pt x="1" y="25"/>
                    <a:pt x="4" y="2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0"/>
                    <a:pt x="72" y="1"/>
                    <a:pt x="72" y="3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0" y="68"/>
                    <a:pt x="99" y="71"/>
                    <a:pt x="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19">
              <a:extLst>
                <a:ext uri="{FF2B5EF4-FFF2-40B4-BE49-F238E27FC236}">
                  <a16:creationId xmlns:a16="http://schemas.microsoft.com/office/drawing/2014/main" xmlns="" id="{99EE98E4-11F3-4074-9CED-A542FBC7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326" y="4189413"/>
              <a:ext cx="292100" cy="257175"/>
            </a:xfrm>
            <a:custGeom>
              <a:avLst/>
              <a:gdLst>
                <a:gd name="T0" fmla="*/ 107 w 110"/>
                <a:gd name="T1" fmla="*/ 71 h 97"/>
                <a:gd name="T2" fmla="*/ 35 w 110"/>
                <a:gd name="T3" fmla="*/ 96 h 97"/>
                <a:gd name="T4" fmla="*/ 28 w 110"/>
                <a:gd name="T5" fmla="*/ 94 h 97"/>
                <a:gd name="T6" fmla="*/ 1 w 110"/>
                <a:gd name="T7" fmla="*/ 31 h 97"/>
                <a:gd name="T8" fmla="*/ 4 w 110"/>
                <a:gd name="T9" fmla="*/ 25 h 97"/>
                <a:gd name="T10" fmla="*/ 69 w 110"/>
                <a:gd name="T11" fmla="*/ 1 h 97"/>
                <a:gd name="T12" fmla="*/ 76 w 110"/>
                <a:gd name="T13" fmla="*/ 3 h 97"/>
                <a:gd name="T14" fmla="*/ 109 w 110"/>
                <a:gd name="T15" fmla="*/ 64 h 97"/>
                <a:gd name="T16" fmla="*/ 107 w 110"/>
                <a:gd name="T17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7">
                  <a:moveTo>
                    <a:pt x="107" y="71"/>
                  </a:moveTo>
                  <a:cubicBezTo>
                    <a:pt x="35" y="96"/>
                    <a:pt x="35" y="96"/>
                    <a:pt x="35" y="96"/>
                  </a:cubicBezTo>
                  <a:cubicBezTo>
                    <a:pt x="33" y="97"/>
                    <a:pt x="30" y="96"/>
                    <a:pt x="28" y="9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1" y="26"/>
                    <a:pt x="4" y="2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2" y="0"/>
                    <a:pt x="75" y="1"/>
                    <a:pt x="76" y="3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10" y="67"/>
                    <a:pt x="109" y="70"/>
                    <a:pt x="10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20">
              <a:extLst>
                <a:ext uri="{FF2B5EF4-FFF2-40B4-BE49-F238E27FC236}">
                  <a16:creationId xmlns:a16="http://schemas.microsoft.com/office/drawing/2014/main" xmlns="" id="{92D894EE-0FD9-4B50-81B9-B8D159CF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6" y="4094163"/>
              <a:ext cx="323850" cy="260350"/>
            </a:xfrm>
            <a:custGeom>
              <a:avLst/>
              <a:gdLst>
                <a:gd name="T0" fmla="*/ 118 w 122"/>
                <a:gd name="T1" fmla="*/ 70 h 98"/>
                <a:gd name="T2" fmla="*/ 43 w 122"/>
                <a:gd name="T3" fmla="*/ 97 h 98"/>
                <a:gd name="T4" fmla="*/ 36 w 122"/>
                <a:gd name="T5" fmla="*/ 94 h 98"/>
                <a:gd name="T6" fmla="*/ 1 w 122"/>
                <a:gd name="T7" fmla="*/ 33 h 98"/>
                <a:gd name="T8" fmla="*/ 3 w 122"/>
                <a:gd name="T9" fmla="*/ 27 h 98"/>
                <a:gd name="T10" fmla="*/ 72 w 122"/>
                <a:gd name="T11" fmla="*/ 1 h 98"/>
                <a:gd name="T12" fmla="*/ 79 w 122"/>
                <a:gd name="T13" fmla="*/ 3 h 98"/>
                <a:gd name="T14" fmla="*/ 120 w 122"/>
                <a:gd name="T15" fmla="*/ 64 h 98"/>
                <a:gd name="T16" fmla="*/ 118 w 122"/>
                <a:gd name="T17" fmla="*/ 7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98">
                  <a:moveTo>
                    <a:pt x="118" y="7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0" y="98"/>
                    <a:pt x="37" y="97"/>
                    <a:pt x="36" y="9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0"/>
                    <a:pt x="1" y="28"/>
                    <a:pt x="3" y="27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8" y="1"/>
                    <a:pt x="79" y="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2" y="66"/>
                    <a:pt x="121" y="69"/>
                    <a:pt x="1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F067260B-F08A-437E-A1EC-0A8E10C41C3F}"/>
              </a:ext>
            </a:extLst>
          </p:cNvPr>
          <p:cNvGrpSpPr/>
          <p:nvPr/>
        </p:nvGrpSpPr>
        <p:grpSpPr>
          <a:xfrm>
            <a:off x="4839695" y="4833373"/>
            <a:ext cx="627812" cy="594360"/>
            <a:chOff x="534511" y="2072261"/>
            <a:chExt cx="939212" cy="1045512"/>
          </a:xfrm>
          <a:solidFill>
            <a:schemeClr val="bg1"/>
          </a:solidFill>
        </p:grpSpPr>
        <p:sp>
          <p:nvSpPr>
            <p:cNvPr id="189" name="Oval 42">
              <a:extLst>
                <a:ext uri="{FF2B5EF4-FFF2-40B4-BE49-F238E27FC236}">
                  <a16:creationId xmlns:a16="http://schemas.microsoft.com/office/drawing/2014/main" xmlns="" id="{FC09E074-6D1A-49B5-890B-686E90487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79" y="2190209"/>
              <a:ext cx="358211" cy="3538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>
              <a:extLst>
                <a:ext uri="{FF2B5EF4-FFF2-40B4-BE49-F238E27FC236}">
                  <a16:creationId xmlns:a16="http://schemas.microsoft.com/office/drawing/2014/main" xmlns="" id="{952D3A9E-076A-43F2-8D67-F62BDC2FC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81" y="2577543"/>
              <a:ext cx="626142" cy="540230"/>
            </a:xfrm>
            <a:custGeom>
              <a:avLst/>
              <a:gdLst>
                <a:gd name="T0" fmla="*/ 123 w 182"/>
                <a:gd name="T1" fmla="*/ 0 h 157"/>
                <a:gd name="T2" fmla="*/ 90 w 182"/>
                <a:gd name="T3" fmla="*/ 38 h 157"/>
                <a:gd name="T4" fmla="*/ 58 w 182"/>
                <a:gd name="T5" fmla="*/ 0 h 157"/>
                <a:gd name="T6" fmla="*/ 0 w 182"/>
                <a:gd name="T7" fmla="*/ 98 h 157"/>
                <a:gd name="T8" fmla="*/ 1 w 182"/>
                <a:gd name="T9" fmla="*/ 116 h 157"/>
                <a:gd name="T10" fmla="*/ 91 w 182"/>
                <a:gd name="T11" fmla="*/ 157 h 157"/>
                <a:gd name="T12" fmla="*/ 180 w 182"/>
                <a:gd name="T13" fmla="*/ 116 h 157"/>
                <a:gd name="T14" fmla="*/ 182 w 182"/>
                <a:gd name="T15" fmla="*/ 98 h 157"/>
                <a:gd name="T16" fmla="*/ 123 w 182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57">
                  <a:moveTo>
                    <a:pt x="123" y="0"/>
                  </a:moveTo>
                  <a:cubicBezTo>
                    <a:pt x="90" y="38"/>
                    <a:pt x="90" y="38"/>
                    <a:pt x="90" y="3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4" y="15"/>
                    <a:pt x="0" y="53"/>
                    <a:pt x="0" y="98"/>
                  </a:cubicBezTo>
                  <a:cubicBezTo>
                    <a:pt x="0" y="104"/>
                    <a:pt x="0" y="110"/>
                    <a:pt x="1" y="116"/>
                  </a:cubicBezTo>
                  <a:cubicBezTo>
                    <a:pt x="20" y="141"/>
                    <a:pt x="53" y="157"/>
                    <a:pt x="91" y="157"/>
                  </a:cubicBezTo>
                  <a:cubicBezTo>
                    <a:pt x="128" y="157"/>
                    <a:pt x="161" y="141"/>
                    <a:pt x="180" y="116"/>
                  </a:cubicBezTo>
                  <a:cubicBezTo>
                    <a:pt x="181" y="110"/>
                    <a:pt x="182" y="104"/>
                    <a:pt x="182" y="98"/>
                  </a:cubicBezTo>
                  <a:cubicBezTo>
                    <a:pt x="182" y="53"/>
                    <a:pt x="157" y="15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>
              <a:extLst>
                <a:ext uri="{FF2B5EF4-FFF2-40B4-BE49-F238E27FC236}">
                  <a16:creationId xmlns:a16="http://schemas.microsoft.com/office/drawing/2014/main" xmlns="" id="{35D55E01-62A0-4517-88E0-F3390C9F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83" y="2072261"/>
              <a:ext cx="323264" cy="330545"/>
            </a:xfrm>
            <a:custGeom>
              <a:avLst/>
              <a:gdLst>
                <a:gd name="T0" fmla="*/ 75 w 94"/>
                <a:gd name="T1" fmla="*/ 85 h 96"/>
                <a:gd name="T2" fmla="*/ 94 w 94"/>
                <a:gd name="T3" fmla="*/ 38 h 96"/>
                <a:gd name="T4" fmla="*/ 47 w 94"/>
                <a:gd name="T5" fmla="*/ 0 h 96"/>
                <a:gd name="T6" fmla="*/ 0 w 94"/>
                <a:gd name="T7" fmla="*/ 48 h 96"/>
                <a:gd name="T8" fmla="*/ 47 w 94"/>
                <a:gd name="T9" fmla="*/ 96 h 96"/>
                <a:gd name="T10" fmla="*/ 75 w 94"/>
                <a:gd name="T11" fmla="*/ 86 h 96"/>
                <a:gd name="T12" fmla="*/ 75 w 94"/>
                <a:gd name="T13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6">
                  <a:moveTo>
                    <a:pt x="75" y="85"/>
                  </a:moveTo>
                  <a:cubicBezTo>
                    <a:pt x="75" y="67"/>
                    <a:pt x="83" y="50"/>
                    <a:pt x="94" y="38"/>
                  </a:cubicBezTo>
                  <a:cubicBezTo>
                    <a:pt x="90" y="16"/>
                    <a:pt x="70" y="0"/>
                    <a:pt x="47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6"/>
                    <a:pt x="47" y="96"/>
                  </a:cubicBezTo>
                  <a:cubicBezTo>
                    <a:pt x="58" y="96"/>
                    <a:pt x="67" y="92"/>
                    <a:pt x="75" y="86"/>
                  </a:cubicBezTo>
                  <a:cubicBezTo>
                    <a:pt x="75" y="86"/>
                    <a:pt x="75" y="86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xmlns="" id="{C4050950-A787-4B80-8251-4E8D1B83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" y="2430472"/>
              <a:ext cx="454317" cy="498001"/>
            </a:xfrm>
            <a:custGeom>
              <a:avLst/>
              <a:gdLst>
                <a:gd name="T0" fmla="*/ 73 w 132"/>
                <a:gd name="T1" fmla="*/ 141 h 145"/>
                <a:gd name="T2" fmla="*/ 132 w 132"/>
                <a:gd name="T3" fmla="*/ 31 h 145"/>
                <a:gd name="T4" fmla="*/ 114 w 132"/>
                <a:gd name="T5" fmla="*/ 0 h 145"/>
                <a:gd name="T6" fmla="*/ 114 w 132"/>
                <a:gd name="T7" fmla="*/ 0 h 145"/>
                <a:gd name="T8" fmla="*/ 84 w 132"/>
                <a:gd name="T9" fmla="*/ 36 h 145"/>
                <a:gd name="T10" fmla="*/ 54 w 132"/>
                <a:gd name="T11" fmla="*/ 0 h 145"/>
                <a:gd name="T12" fmla="*/ 0 w 132"/>
                <a:gd name="T13" fmla="*/ 91 h 145"/>
                <a:gd name="T14" fmla="*/ 1 w 132"/>
                <a:gd name="T15" fmla="*/ 108 h 145"/>
                <a:gd name="T16" fmla="*/ 73 w 132"/>
                <a:gd name="T17" fmla="*/ 145 h 145"/>
                <a:gd name="T18" fmla="*/ 73 w 132"/>
                <a:gd name="T19" fmla="*/ 14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45">
                  <a:moveTo>
                    <a:pt x="73" y="141"/>
                  </a:moveTo>
                  <a:cubicBezTo>
                    <a:pt x="73" y="94"/>
                    <a:pt x="96" y="52"/>
                    <a:pt x="132" y="31"/>
                  </a:cubicBezTo>
                  <a:cubicBezTo>
                    <a:pt x="124" y="23"/>
                    <a:pt x="117" y="12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2" y="15"/>
                    <a:pt x="0" y="50"/>
                    <a:pt x="0" y="91"/>
                  </a:cubicBezTo>
                  <a:cubicBezTo>
                    <a:pt x="0" y="97"/>
                    <a:pt x="0" y="103"/>
                    <a:pt x="1" y="108"/>
                  </a:cubicBezTo>
                  <a:cubicBezTo>
                    <a:pt x="17" y="128"/>
                    <a:pt x="43" y="142"/>
                    <a:pt x="73" y="145"/>
                  </a:cubicBezTo>
                  <a:cubicBezTo>
                    <a:pt x="73" y="144"/>
                    <a:pt x="73" y="142"/>
                    <a:pt x="7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4785DB-8984-4364-B509-DA9575684D85}"/>
              </a:ext>
            </a:extLst>
          </p:cNvPr>
          <p:cNvSpPr/>
          <p:nvPr/>
        </p:nvSpPr>
        <p:spPr>
          <a:xfrm>
            <a:off x="470584" y="1590773"/>
            <a:ext cx="115012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the program’s inception in June 2019, the team has: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over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1393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presentations through technical workshops, webinars, and symposiums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over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1393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3,100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individuals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4344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239C8-6BBC-40E0-B500-77EDDAEA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280" y="441325"/>
            <a:ext cx="7829550" cy="8882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Addiction does NOT discriminate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AB9BF72-3967-40CC-8DEF-BCC683236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2" y="1449141"/>
            <a:ext cx="3960007" cy="377758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D0E88457-FE6F-469C-8D82-FFCD54C13B07}"/>
              </a:ext>
            </a:extLst>
          </p:cNvPr>
          <p:cNvSpPr txBox="1">
            <a:spLocks/>
          </p:cNvSpPr>
          <p:nvPr/>
        </p:nvSpPr>
        <p:spPr>
          <a:xfrm>
            <a:off x="5581143" y="2788444"/>
            <a:ext cx="4581526" cy="88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291351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3B6FB4-1288-475F-8755-D204AA5092C4}"/>
              </a:ext>
            </a:extLst>
          </p:cNvPr>
          <p:cNvSpPr txBox="1"/>
          <p:nvPr/>
        </p:nvSpPr>
        <p:spPr>
          <a:xfrm>
            <a:off x="2371727" y="3481104"/>
            <a:ext cx="360045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20, 2013 - I was given a new life!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Recovery for 7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D4D314-A657-42A2-A9B5-52BD9B64D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r="19887" b="20860"/>
          <a:stretch/>
        </p:blipFill>
        <p:spPr>
          <a:xfrm>
            <a:off x="6691745" y="1379913"/>
            <a:ext cx="2651760" cy="44642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6C81FB-4330-40FA-AB81-A4D5B7C8A825}"/>
              </a:ext>
            </a:extLst>
          </p:cNvPr>
          <p:cNvSpPr txBox="1"/>
          <p:nvPr/>
        </p:nvSpPr>
        <p:spPr>
          <a:xfrm>
            <a:off x="1413164" y="1904043"/>
            <a:ext cx="493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Ashley McCarty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72BA04-8950-4125-8E4B-597D540DB84B}"/>
              </a:ext>
            </a:extLst>
          </p:cNvPr>
          <p:cNvSpPr txBox="1"/>
          <p:nvPr/>
        </p:nvSpPr>
        <p:spPr>
          <a:xfrm>
            <a:off x="496600" y="478598"/>
            <a:ext cx="641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 and Impacting Lives</a:t>
            </a:r>
          </a:p>
        </p:txBody>
      </p:sp>
    </p:spTree>
    <p:extLst>
      <p:ext uri="{BB962C8B-B14F-4D97-AF65-F5344CB8AC3E}">
        <p14:creationId xmlns:p14="http://schemas.microsoft.com/office/powerpoint/2010/main" val="3064535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1" id="{81437FCE-F9C7-42CA-A8FF-0402FCD34AF0}" vid="{44A9CB49-6606-4E4B-9548-672F385C8FED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380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Eras Medium ITC</vt:lpstr>
      <vt:lpstr>Lato Light</vt:lpstr>
      <vt:lpstr>Open Sans</vt:lpstr>
      <vt:lpstr>Verdana</vt:lpstr>
      <vt:lpstr>Wingdings 2</vt:lpstr>
      <vt:lpstr>Deloitte_US_Onscreen</vt:lpstr>
      <vt:lpstr>4_Office Theme</vt:lpstr>
      <vt:lpstr>Office Theme</vt:lpstr>
      <vt:lpstr>1_Office Theme</vt:lpstr>
      <vt:lpstr>think-cell Slide</vt:lpstr>
      <vt:lpstr>Recovering the Workforce</vt:lpstr>
      <vt:lpstr>PowerPoint Presentation</vt:lpstr>
      <vt:lpstr>PowerPoint Presentation</vt:lpstr>
      <vt:lpstr>PowerPoint Presentation</vt:lpstr>
      <vt:lpstr>Addiction does NOT discriminate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McCarty</dc:creator>
  <cp:lastModifiedBy>Payne, Ben (LRC)</cp:lastModifiedBy>
  <cp:revision>4</cp:revision>
  <dcterms:created xsi:type="dcterms:W3CDTF">2020-09-04T12:38:32Z</dcterms:created>
  <dcterms:modified xsi:type="dcterms:W3CDTF">2020-09-04T19:11:27Z</dcterms:modified>
</cp:coreProperties>
</file>