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8" r:id="rId3"/>
    <p:sldId id="279" r:id="rId4"/>
    <p:sldId id="276" r:id="rId5"/>
    <p:sldId id="293" r:id="rId6"/>
    <p:sldId id="277" r:id="rId7"/>
    <p:sldId id="283" r:id="rId8"/>
    <p:sldId id="285" r:id="rId9"/>
    <p:sldId id="286" r:id="rId10"/>
    <p:sldId id="287" r:id="rId11"/>
    <p:sldId id="294" r:id="rId12"/>
    <p:sldId id="292" r:id="rId13"/>
    <p:sldId id="295" r:id="rId14"/>
    <p:sldId id="296" r:id="rId15"/>
    <p:sldId id="299" r:id="rId1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A18C3C-B9AB-A07E-4FB9-B9D0807ADE9F}" name="Midkiff, Jill E (Finance)" initials="MJE(" userId="S::Jill.Midkiff@ky.gov::4f24da4d-1bae-4b92-b243-f375bb32122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dkiff, Jill E (Finance)" initials="MJE(" lastIdx="1" clrIdx="0">
    <p:extLst>
      <p:ext uri="{19B8F6BF-5375-455C-9EA6-DF929625EA0E}">
        <p15:presenceInfo xmlns:p15="http://schemas.microsoft.com/office/powerpoint/2012/main" userId="S-1-5-21-1906223541-4118949281-2673098279-1070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120" y="6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8" cy="467191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67" y="0"/>
            <a:ext cx="3043658" cy="467191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FBB69B34-6E53-4078-9DB0-63888E8EBCB9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5" y="4479354"/>
            <a:ext cx="5617850" cy="3666504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909"/>
            <a:ext cx="3043658" cy="467191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67" y="8841909"/>
            <a:ext cx="3043658" cy="467191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66F58C3C-28F6-48CA-AD9F-D88C80917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0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44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69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90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66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55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50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5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87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8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96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3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89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F58C3C-28F6-48CA-AD9F-D88C80917E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0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7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0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8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5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0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4B23-B8CD-4670-99AD-DD0787A97E75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54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57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Office of Fleet Management</a:t>
            </a:r>
            <a:br>
              <a:rPr lang="en-US" sz="6600" dirty="0"/>
            </a:br>
            <a:r>
              <a:rPr lang="en-US" sz="6600" dirty="0"/>
              <a:t>Finance &amp; Administration Cabinet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20333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Legislative Oversight and Investigations Committee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115" y="6083165"/>
            <a:ext cx="2295024" cy="6557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4791103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Ard</a:t>
            </a:r>
          </a:p>
          <a:p>
            <a:pPr algn="ctr"/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11, 2022</a:t>
            </a:r>
          </a:p>
        </p:txBody>
      </p:sp>
    </p:spTree>
    <p:extLst>
      <p:ext uri="{BB962C8B-B14F-4D97-AF65-F5344CB8AC3E}">
        <p14:creationId xmlns:p14="http://schemas.microsoft.com/office/powerpoint/2010/main" val="203976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EV Charging Infrastructure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KRS 45A.625 codifies the requirement for fleet to increase reliance on alternative fuels, but provides no funding to support the mandate</a:t>
            </a:r>
          </a:p>
          <a:p>
            <a:pPr lvl="2"/>
            <a:r>
              <a:rPr lang="en-US" sz="2400" dirty="0"/>
              <a:t>A focus on electric vehicles is the most viable course given the advance in EV technology and the recent investments in charging infrastructure</a:t>
            </a:r>
          </a:p>
          <a:p>
            <a:pPr lvl="2"/>
            <a:r>
              <a:rPr lang="en-US" sz="2400" dirty="0"/>
              <a:t>An alternative fuels solution that includes PHEVs and BEVs requires significant funding in charging infrastructure specifically allocated to State EV usage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498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19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Fleet Management Software (FMS)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881050"/>
            <a:ext cx="11396749" cy="465275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Fleet selected AssetWorks as its new FMS solution, which will:</a:t>
            </a:r>
            <a:endParaRPr lang="en-US" sz="2800" strike="sngStrike" dirty="0"/>
          </a:p>
          <a:p>
            <a:pPr lvl="3"/>
            <a:r>
              <a:rPr lang="en-US" sz="2600" dirty="0"/>
              <a:t>Provide robust reporting capability</a:t>
            </a:r>
          </a:p>
          <a:p>
            <a:pPr lvl="3"/>
            <a:r>
              <a:rPr lang="en-US" sz="2600" dirty="0"/>
              <a:t>Significantly improved </a:t>
            </a:r>
            <a:r>
              <a:rPr lang="en-US" sz="2800" dirty="0"/>
              <a:t>data integrity and logic checks</a:t>
            </a:r>
          </a:p>
          <a:p>
            <a:pPr lvl="3"/>
            <a:r>
              <a:rPr lang="en-US" sz="2600" dirty="0"/>
              <a:t>Automate online motor pool reservations and automated vehicle pick-up and return via kiosks and key boxes</a:t>
            </a:r>
          </a:p>
          <a:p>
            <a:pPr marL="914400" lvl="2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1682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Vehicle Utilization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619944"/>
            <a:ext cx="11396749" cy="4733231"/>
          </a:xfrm>
        </p:spPr>
        <p:txBody>
          <a:bodyPr>
            <a:normAutofit/>
          </a:bodyPr>
          <a:lstStyle/>
          <a:p>
            <a:r>
              <a:rPr lang="en-US" sz="3200" dirty="0"/>
              <a:t>Fleet has begun to address the issue of vehicle utilization by starting with its motor pool</a:t>
            </a:r>
          </a:p>
          <a:p>
            <a:pPr lvl="1"/>
            <a:r>
              <a:rPr lang="en-US" dirty="0"/>
              <a:t>A year ago, the motor pool included 23 large vans but most very seldom left the parking lot - Fleet reduced the number to 12 and is still able to meet customer demand</a:t>
            </a:r>
          </a:p>
          <a:p>
            <a:pPr lvl="1"/>
            <a:r>
              <a:rPr lang="en-US" dirty="0"/>
              <a:t>In March 2022, with additional utilization analysis we were able to remove an additional 39 vehicles from the motor pool</a:t>
            </a:r>
          </a:p>
          <a:p>
            <a:pPr lvl="1"/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one year, Fleet has reduced the motor pool inventory by 18%</a:t>
            </a:r>
          </a:p>
        </p:txBody>
      </p:sp>
    </p:spTree>
    <p:extLst>
      <p:ext uri="{BB962C8B-B14F-4D97-AF65-F5344CB8AC3E}">
        <p14:creationId xmlns:p14="http://schemas.microsoft.com/office/powerpoint/2010/main" val="194209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Budget and Accounting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828800"/>
            <a:ext cx="11396749" cy="4705004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Fleet and OAS established a series of new accounting templates to enable us to better track every expense </a:t>
            </a:r>
          </a:p>
          <a:p>
            <a:pPr lvl="2"/>
            <a:r>
              <a:rPr lang="en-US" sz="2800" dirty="0"/>
              <a:t>We just completed a review of the templates and identified an opportunity for further improvement</a:t>
            </a:r>
          </a:p>
          <a:p>
            <a:pPr lvl="2"/>
            <a:r>
              <a:rPr lang="en-US" sz="2800" dirty="0"/>
              <a:t>With the help of OAS, we are currently implementing these additional accounting tracking tools</a:t>
            </a:r>
          </a:p>
          <a:p>
            <a:pPr marL="914400" lvl="2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9841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Current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Personnel - both number and specific skills</a:t>
            </a:r>
          </a:p>
          <a:p>
            <a:pPr lvl="1"/>
            <a:r>
              <a:rPr lang="en-US" sz="3200" dirty="0"/>
              <a:t>Inflation and Fuel Prices</a:t>
            </a:r>
          </a:p>
          <a:p>
            <a:pPr lvl="1"/>
            <a:r>
              <a:rPr lang="en-US" sz="3200" dirty="0"/>
              <a:t>Severe curtailment of fleet pricing incentives by manufacturers</a:t>
            </a:r>
          </a:p>
          <a:p>
            <a:pPr lvl="1"/>
            <a:r>
              <a:rPr lang="en-US" sz="3200" dirty="0"/>
              <a:t>Automobile manufacturer production shortages</a:t>
            </a:r>
          </a:p>
          <a:p>
            <a:pPr lvl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39199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Fleet’s Philosophy and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Fleet is Committed to:</a:t>
            </a:r>
          </a:p>
          <a:p>
            <a:pPr lvl="2"/>
            <a:r>
              <a:rPr lang="en-US" dirty="0"/>
              <a:t>Providing safe, reliable, and cost-effective solutions to meet the Commonwealth’s ground transportation needs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Establishing a culture of continuous improvement with an emphasis on customer service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Ensuring billing accuracy, data integrity, accurate cost-recovery models and pricing are inextricably embedded in our processes and decision making every day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Implementing policy and procedures aligned with the established laws and regulatory guidance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12659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45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Office of Fleet Management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354014"/>
            <a:ext cx="11396749" cy="5037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Per KRS 42.0175 and 200 KAR 40:020, the Finance and Administration Cabinet is responsible for establishing a statewide motor pool for the purpose of providing safe, reasonably priced, necessary, and essential vehicular transportation for a cabinet, agency, or entity of state government. The office is responsible for:</a:t>
            </a:r>
          </a:p>
          <a:p>
            <a:pPr marL="0" indent="0">
              <a:buNone/>
            </a:pPr>
            <a:endParaRPr lang="en-US" sz="2600" dirty="0"/>
          </a:p>
          <a:p>
            <a:pPr lvl="1"/>
            <a:r>
              <a:rPr lang="en-US" sz="2600" dirty="0"/>
              <a:t>Procuring vehicles</a:t>
            </a:r>
            <a:endParaRPr lang="en-US" sz="2600" dirty="0">
              <a:solidFill>
                <a:srgbClr val="FFFF00"/>
              </a:solidFill>
            </a:endParaRPr>
          </a:p>
          <a:p>
            <a:pPr lvl="1"/>
            <a:r>
              <a:rPr lang="en-US" sz="2600" dirty="0"/>
              <a:t>Maintaining and repairing vehicles</a:t>
            </a:r>
            <a:endParaRPr lang="en-US" sz="2600" dirty="0">
              <a:solidFill>
                <a:srgbClr val="FFFF00"/>
              </a:solidFill>
            </a:endParaRPr>
          </a:p>
          <a:p>
            <a:pPr lvl="1"/>
            <a:r>
              <a:rPr lang="en-US" sz="2600" dirty="0"/>
              <a:t>Reserving, assigning, and distributing vehicles</a:t>
            </a:r>
          </a:p>
          <a:p>
            <a:pPr lvl="1"/>
            <a:r>
              <a:rPr lang="en-US" sz="2600" dirty="0"/>
              <a:t>Reporting fleet mileage</a:t>
            </a:r>
          </a:p>
        </p:txBody>
      </p:sp>
    </p:spTree>
    <p:extLst>
      <p:ext uri="{BB962C8B-B14F-4D97-AF65-F5344CB8AC3E}">
        <p14:creationId xmlns:p14="http://schemas.microsoft.com/office/powerpoint/2010/main" val="355797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Office of Fleet Management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By the Numbers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319759"/>
            <a:ext cx="11713028" cy="5205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dirty="0"/>
              <a:t>In FY2022:</a:t>
            </a:r>
          </a:p>
          <a:p>
            <a:pPr>
              <a:buFontTx/>
              <a:buChar char="-"/>
            </a:pPr>
            <a:r>
              <a:rPr lang="en-US" sz="2800" dirty="0"/>
              <a:t>Vehicles traveled more than </a:t>
            </a:r>
            <a:r>
              <a:rPr lang="en-US" sz="2800" u="sng" dirty="0">
                <a:solidFill>
                  <a:srgbClr val="FFC000"/>
                </a:solidFill>
              </a:rPr>
              <a:t>41 million miles </a:t>
            </a:r>
            <a:r>
              <a:rPr lang="en-US" sz="2800" dirty="0"/>
              <a:t>in FY2022</a:t>
            </a:r>
          </a:p>
          <a:p>
            <a:pPr>
              <a:buFontTx/>
              <a:buChar char="-"/>
            </a:pPr>
            <a:r>
              <a:rPr lang="en-US" dirty="0"/>
              <a:t>Spent </a:t>
            </a:r>
            <a:r>
              <a:rPr lang="en-US" u="sng" dirty="0">
                <a:solidFill>
                  <a:srgbClr val="FFC000"/>
                </a:solidFill>
              </a:rPr>
              <a:t>$8.5 million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on almost </a:t>
            </a:r>
            <a:r>
              <a:rPr lang="en-US" u="sng" dirty="0">
                <a:solidFill>
                  <a:srgbClr val="FFC000"/>
                </a:solidFill>
              </a:rPr>
              <a:t>2.6 million gallons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of fuel (gasoline, diesel, and E-85)</a:t>
            </a:r>
          </a:p>
          <a:p>
            <a:pPr>
              <a:buFontTx/>
              <a:buChar char="-"/>
            </a:pPr>
            <a:r>
              <a:rPr lang="en-US" dirty="0"/>
              <a:t>Technicians serviced </a:t>
            </a:r>
            <a:r>
              <a:rPr lang="en-US" u="sng" dirty="0">
                <a:solidFill>
                  <a:srgbClr val="FFC000"/>
                </a:solidFill>
              </a:rPr>
              <a:t>2,000</a:t>
            </a:r>
            <a:r>
              <a:rPr lang="en-US" dirty="0"/>
              <a:t> vehicles </a:t>
            </a:r>
            <a:endParaRPr lang="en-US" strike="sngStrike" dirty="0"/>
          </a:p>
          <a:p>
            <a:pPr>
              <a:buFontTx/>
              <a:buChar char="-"/>
            </a:pPr>
            <a:r>
              <a:rPr lang="en-US" dirty="0"/>
              <a:t>Processed approximately </a:t>
            </a:r>
            <a:r>
              <a:rPr lang="en-US" u="sng" dirty="0">
                <a:solidFill>
                  <a:srgbClr val="FFC000"/>
                </a:solidFill>
              </a:rPr>
              <a:t>10,000 invoices</a:t>
            </a:r>
            <a:r>
              <a:rPr lang="en-US" dirty="0"/>
              <a:t>, totaling approximately </a:t>
            </a:r>
            <a:r>
              <a:rPr lang="en-US" u="sng" dirty="0">
                <a:solidFill>
                  <a:srgbClr val="FFC000"/>
                </a:solidFill>
              </a:rPr>
              <a:t>$3 million</a:t>
            </a:r>
          </a:p>
          <a:p>
            <a:pPr>
              <a:buFontTx/>
              <a:buChar char="-"/>
            </a:pPr>
            <a:r>
              <a:rPr lang="en-US" dirty="0"/>
              <a:t>Handed out and accepted the return of </a:t>
            </a:r>
            <a:r>
              <a:rPr lang="en-US" u="sng" dirty="0">
                <a:solidFill>
                  <a:srgbClr val="FFC000"/>
                </a:solidFill>
              </a:rPr>
              <a:t>3,674 motor pool keys</a:t>
            </a:r>
            <a:endParaRPr lang="en-US" strike="sngStrike" dirty="0"/>
          </a:p>
          <a:p>
            <a:pPr>
              <a:buFontTx/>
              <a:buChar char="-"/>
            </a:pPr>
            <a:r>
              <a:rPr lang="en-US" dirty="0"/>
              <a:t>Retired </a:t>
            </a:r>
            <a:r>
              <a:rPr lang="en-US" u="sng" dirty="0">
                <a:solidFill>
                  <a:srgbClr val="FFC000"/>
                </a:solidFill>
              </a:rPr>
              <a:t>176 vehicles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Placed orders for </a:t>
            </a:r>
            <a:r>
              <a:rPr lang="en-US" u="sng" dirty="0">
                <a:solidFill>
                  <a:srgbClr val="FFC000"/>
                </a:solidFill>
              </a:rPr>
              <a:t>283</a:t>
            </a:r>
            <a:r>
              <a:rPr lang="en-US" dirty="0">
                <a:solidFill>
                  <a:srgbClr val="FFC000"/>
                </a:solidFill>
              </a:rPr>
              <a:t> cars and trucks,</a:t>
            </a:r>
            <a:r>
              <a:rPr lang="en-US" dirty="0"/>
              <a:t> with a purchase price of </a:t>
            </a:r>
            <a:r>
              <a:rPr lang="en-US" dirty="0">
                <a:solidFill>
                  <a:srgbClr val="FFC000"/>
                </a:solidFill>
              </a:rPr>
              <a:t>$7.7 million </a:t>
            </a:r>
            <a:endParaRPr lang="en-US" strike="sngStrike" dirty="0"/>
          </a:p>
          <a:p>
            <a:pPr>
              <a:buFontTx/>
              <a:buChar char="-"/>
            </a:pPr>
            <a:r>
              <a:rPr lang="en-US" dirty="0"/>
              <a:t>Fielded approximately </a:t>
            </a:r>
            <a:r>
              <a:rPr lang="en-US" u="sng" dirty="0">
                <a:solidFill>
                  <a:srgbClr val="FFC000"/>
                </a:solidFill>
              </a:rPr>
              <a:t>32,000</a:t>
            </a:r>
            <a:r>
              <a:rPr lang="en-US" dirty="0">
                <a:solidFill>
                  <a:srgbClr val="FFC000"/>
                </a:solidFill>
              </a:rPr>
              <a:t> help desk requests</a:t>
            </a:r>
            <a:endParaRPr lang="en-US" strike="sngStrike" dirty="0"/>
          </a:p>
          <a:p>
            <a:pPr>
              <a:buFontTx/>
              <a:buChar char="-"/>
            </a:pPr>
            <a:r>
              <a:rPr lang="en-US" dirty="0"/>
              <a:t>Processed </a:t>
            </a:r>
            <a:r>
              <a:rPr lang="en-US" u="sng" dirty="0">
                <a:solidFill>
                  <a:srgbClr val="FFC000"/>
                </a:solidFill>
              </a:rPr>
              <a:t>330 claims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for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damaged or wrecked vehicles</a:t>
            </a:r>
          </a:p>
          <a:p>
            <a:pPr>
              <a:buFontTx/>
              <a:buChar char="-"/>
            </a:pPr>
            <a:r>
              <a:rPr lang="en-US" dirty="0"/>
              <a:t>Processed </a:t>
            </a:r>
            <a:r>
              <a:rPr lang="en-US" u="sng" dirty="0">
                <a:solidFill>
                  <a:srgbClr val="FFC000"/>
                </a:solidFill>
              </a:rPr>
              <a:t>258 new vehicles</a:t>
            </a:r>
            <a:endParaRPr lang="en-US" strike="sngStrike" dirty="0"/>
          </a:p>
          <a:p>
            <a:pPr>
              <a:buFontTx/>
              <a:buChar char="-"/>
            </a:pPr>
            <a:endParaRPr lang="en-US" i="1" dirty="0"/>
          </a:p>
          <a:p>
            <a:pPr>
              <a:buFontTx/>
              <a:buChar char="-"/>
            </a:pPr>
            <a:endParaRPr lang="en-US" i="1" dirty="0"/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4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3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Organizational Structure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Per SB 158, the Division of Fleet Management became the Office of Fleet Management effective July 14, 2022. </a:t>
            </a:r>
          </a:p>
          <a:p>
            <a:pPr lvl="1"/>
            <a:r>
              <a:rPr lang="en-US" sz="3200" dirty="0"/>
              <a:t>The reorganization:</a:t>
            </a:r>
          </a:p>
          <a:p>
            <a:pPr lvl="2"/>
            <a:r>
              <a:rPr lang="en-US" sz="2800" dirty="0"/>
              <a:t>Lifted the organization from the division to the office level</a:t>
            </a:r>
          </a:p>
          <a:p>
            <a:pPr lvl="2"/>
            <a:r>
              <a:rPr lang="en-US" sz="2800" dirty="0"/>
              <a:t>Realigned some functions within the Office and established two divisions; the Operations &amp; Administration Division and the Maintenance Division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01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Personnel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New Leadership</a:t>
            </a:r>
          </a:p>
          <a:p>
            <a:pPr lvl="2"/>
            <a:r>
              <a:rPr lang="en-US" sz="1600" dirty="0"/>
              <a:t>27 years of service as an Air Force officer including Joint Staff; Nuclear Planning and Nuclear Missile Operations; Space Lift Operations; International Treaty negotiations; Training and Evaluations; and Command.</a:t>
            </a:r>
          </a:p>
          <a:p>
            <a:pPr lvl="1"/>
            <a:r>
              <a:rPr lang="en-US" dirty="0"/>
              <a:t>Policy and Compliance Officer </a:t>
            </a:r>
            <a:endParaRPr lang="en-US" sz="1800" dirty="0"/>
          </a:p>
          <a:p>
            <a:pPr lvl="2"/>
            <a:r>
              <a:rPr lang="en-US" sz="1600" dirty="0"/>
              <a:t>Beginning August 16, a Staff Assistant will be on board to oversee policy and compliance issues for Fleet. This position will be responsible for ensuring reporting requirements continue to be met; reviewing and revising policies on a recurring basis; educating customers on existing, new or changing policies and requirement; and overseeing Fleet’s budget.</a:t>
            </a:r>
          </a:p>
          <a:p>
            <a:pPr lvl="1"/>
            <a:r>
              <a:rPr lang="en-US" dirty="0"/>
              <a:t>Automotive Technician Development Program </a:t>
            </a:r>
          </a:p>
          <a:p>
            <a:pPr lvl="2"/>
            <a:r>
              <a:rPr lang="en-US" sz="1600" dirty="0"/>
              <a:t>Fleet is committed to helping our employees develop their skill and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3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Empirically Based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Vehicle rates based on Empirical Data:</a:t>
            </a:r>
          </a:p>
          <a:p>
            <a:pPr marL="457200" lvl="1" indent="0">
              <a:buNone/>
            </a:pPr>
            <a:endParaRPr lang="en-US" sz="1200" dirty="0"/>
          </a:p>
          <a:p>
            <a:pPr lvl="2"/>
            <a:r>
              <a:rPr lang="en-US" sz="2400" dirty="0"/>
              <a:t>Fleet undertook a thorough analysis of historic data and applied assumptions for a variety of unknowns, like inflation rates and the potential continued impact of COVID, to develop vehicle rates for the next biennium 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This included an intensive 3-month analysis reviewing a very large </a:t>
            </a:r>
            <a:r>
              <a:rPr lang="en-US" sz="2400"/>
              <a:t>number of data </a:t>
            </a:r>
            <a:r>
              <a:rPr lang="en-US" sz="2400" dirty="0"/>
              <a:t>elements</a:t>
            </a:r>
          </a:p>
          <a:p>
            <a:pPr lvl="2"/>
            <a:endParaRPr lang="en-US" sz="2400" dirty="0"/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Fleet will continue to assess and refine the rates based on continued analysis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880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Improved Reporting Compliance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r>
              <a:rPr lang="en-US" sz="3200" dirty="0"/>
              <a:t>In FY2022, Fleet fully complied with its annual reporting requirements </a:t>
            </a:r>
          </a:p>
          <a:p>
            <a:pPr lvl="1"/>
            <a:r>
              <a:rPr lang="en-US" sz="2800" dirty="0"/>
              <a:t>Required reports were submitted on time</a:t>
            </a:r>
          </a:p>
          <a:p>
            <a:pPr lvl="1"/>
            <a:r>
              <a:rPr lang="en-US" sz="2800" dirty="0"/>
              <a:t>Reports covered all required elements</a:t>
            </a:r>
          </a:p>
          <a:p>
            <a:pPr lvl="1"/>
            <a:endParaRPr lang="en-US" sz="3000" dirty="0"/>
          </a:p>
          <a:p>
            <a:r>
              <a:rPr lang="en-US" sz="3200" dirty="0"/>
              <a:t>Annual Alternative Fuel Report</a:t>
            </a:r>
          </a:p>
          <a:p>
            <a:pPr lvl="1"/>
            <a:r>
              <a:rPr lang="en-US" dirty="0"/>
              <a:t>Affirmed continued compliance with the requirement to have 50% of the Fleet vehicles replaced by alternative fuel vehicles by January 2014</a:t>
            </a:r>
          </a:p>
          <a:p>
            <a:pPr lvl="1"/>
            <a:r>
              <a:rPr lang="en-US" dirty="0"/>
              <a:t>Included life-cycle cost comparison </a:t>
            </a:r>
          </a:p>
          <a:p>
            <a:pPr lvl="1"/>
            <a:r>
              <a:rPr lang="en-US" dirty="0"/>
              <a:t>Included a newly developed, six-year alternative fuel strategic plan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058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Alternative Fuels – EVs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In FY2022, Fleet ordered a total of 38 electric vehicles (EVs), including 32 Hybrids (HEVs) and 6 Plug-in Hybrids (PHEVs):</a:t>
            </a:r>
          </a:p>
          <a:p>
            <a:pPr lvl="3"/>
            <a:r>
              <a:rPr lang="en-US" sz="2400" dirty="0"/>
              <a:t>17 Ford Escape HEVs</a:t>
            </a:r>
          </a:p>
          <a:p>
            <a:pPr lvl="3"/>
            <a:r>
              <a:rPr lang="en-US" sz="2400" dirty="0"/>
              <a:t>6 Ford Escape PHEVs</a:t>
            </a:r>
          </a:p>
          <a:p>
            <a:pPr lvl="3"/>
            <a:r>
              <a:rPr lang="en-US" sz="2400" dirty="0"/>
              <a:t>15 Toyota Camry HEVs</a:t>
            </a:r>
          </a:p>
          <a:p>
            <a:pPr lvl="1"/>
            <a:r>
              <a:rPr lang="en-US" sz="3200" dirty="0"/>
              <a:t>Due to manufacturer production shortages, a limited number of vehicles ordered have been delivered:</a:t>
            </a:r>
          </a:p>
          <a:p>
            <a:pPr lvl="3"/>
            <a:r>
              <a:rPr lang="en-US" sz="2400" dirty="0"/>
              <a:t>4 Ford Escape PHEVs</a:t>
            </a:r>
          </a:p>
          <a:p>
            <a:pPr lvl="3"/>
            <a:r>
              <a:rPr lang="en-US" sz="2400" dirty="0"/>
              <a:t>8 Toyota Camrys</a:t>
            </a:r>
          </a:p>
          <a:p>
            <a:pPr lvl="1"/>
            <a:r>
              <a:rPr lang="en-US" sz="3000" dirty="0"/>
              <a:t>As a result of supply chain issues, the total falls short of the 26 planned purchases referenced in our 6-yr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216886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Improvement Measures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EV Charging Infrastructure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562794"/>
            <a:ext cx="11396749" cy="497101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Two, Level 2 chargers installed at Fleet T1 garage</a:t>
            </a:r>
          </a:p>
          <a:p>
            <a:pPr lvl="2"/>
            <a:r>
              <a:rPr lang="en-US" sz="2400" dirty="0"/>
              <a:t>Capacity to meet charging requirements for vehicles at T1 for service</a:t>
            </a:r>
          </a:p>
          <a:p>
            <a:pPr lvl="2"/>
            <a:r>
              <a:rPr lang="en-US" sz="2400" dirty="0"/>
              <a:t>Interim charging capability for the four PHEVs (Ford Escapes) added this year</a:t>
            </a:r>
          </a:p>
          <a:p>
            <a:pPr marL="1371600" lvl="3" indent="0">
              <a:buNone/>
            </a:pPr>
            <a:endParaRPr lang="en-US" sz="2600" dirty="0"/>
          </a:p>
          <a:p>
            <a:pPr lvl="1"/>
            <a:r>
              <a:rPr lang="en-US" sz="3200" dirty="0"/>
              <a:t>Installing 20, Level 2 charging stations to support fleet EV initial charging requirements</a:t>
            </a:r>
          </a:p>
          <a:p>
            <a:pPr lvl="2"/>
            <a:r>
              <a:rPr lang="en-US" sz="2400" dirty="0"/>
              <a:t>10 stations at the Fleet motor pool lot</a:t>
            </a:r>
          </a:p>
          <a:p>
            <a:pPr lvl="2"/>
            <a:r>
              <a:rPr lang="en-US" sz="2400" dirty="0"/>
              <a:t>10 stations at CHR</a:t>
            </a:r>
          </a:p>
          <a:p>
            <a:pPr lvl="2"/>
            <a:r>
              <a:rPr lang="en-US" sz="2400" dirty="0"/>
              <a:t>Will provide service for Plug-in Hybrid (PHEVs) and Battery Electric (BEV) vehicles</a:t>
            </a:r>
          </a:p>
        </p:txBody>
      </p:sp>
    </p:spTree>
    <p:extLst>
      <p:ext uri="{BB962C8B-B14F-4D97-AF65-F5344CB8AC3E}">
        <p14:creationId xmlns:p14="http://schemas.microsoft.com/office/powerpoint/2010/main" val="1297058084"/>
      </p:ext>
    </p:extLst>
  </p:cSld>
  <p:clrMapOvr>
    <a:masterClrMapping/>
  </p:clrMapOvr>
</p:sld>
</file>

<file path=ppt/theme/theme1.xml><?xml version="1.0" encoding="utf-8"?>
<a:theme xmlns:a="http://schemas.openxmlformats.org/drawingml/2006/main" name="Team Kentucky Theme">
  <a:themeElements>
    <a:clrScheme name="Team Kentucky">
      <a:dk1>
        <a:sysClr val="windowText" lastClr="000000"/>
      </a:dk1>
      <a:lt1>
        <a:sysClr val="window" lastClr="FFFFFF"/>
      </a:lt1>
      <a:dk2>
        <a:srgbClr val="093B60"/>
      </a:dk2>
      <a:lt2>
        <a:srgbClr val="FFFFFF"/>
      </a:lt2>
      <a:accent1>
        <a:srgbClr val="5EB3E4"/>
      </a:accent1>
      <a:accent2>
        <a:srgbClr val="F5831F"/>
      </a:accent2>
      <a:accent3>
        <a:srgbClr val="8C98A2"/>
      </a:accent3>
      <a:accent4>
        <a:srgbClr val="FED13F"/>
      </a:accent4>
      <a:accent5>
        <a:srgbClr val="2A58B4"/>
      </a:accent5>
      <a:accent6>
        <a:srgbClr val="009A4D"/>
      </a:accent6>
      <a:hlink>
        <a:srgbClr val="299BDB"/>
      </a:hlink>
      <a:folHlink>
        <a:srgbClr val="9680A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m Kentucky Theme" id="{5D6A283A-2A43-4BB5-9C96-D712EB0CE53F}" vid="{AD9AC136-AE88-4809-A42F-AF852193D9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 Kentucky Theme</Template>
  <TotalTime>11440</TotalTime>
  <Words>1022</Words>
  <Application>Microsoft Office PowerPoint</Application>
  <PresentationFormat>Widescreen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Team Kentucky Theme</vt:lpstr>
      <vt:lpstr>Office of Fleet Management Finance &amp; Administration Cabinet</vt:lpstr>
      <vt:lpstr>Office of Fleet Management Overview</vt:lpstr>
      <vt:lpstr>Office of Fleet Management  By the Numbers</vt:lpstr>
      <vt:lpstr>Improvement Measures Organizational Structure</vt:lpstr>
      <vt:lpstr>Improvement Measures Personnel</vt:lpstr>
      <vt:lpstr>Improvement Measures Empirically Based Rates</vt:lpstr>
      <vt:lpstr>Improvement Measures Improved Reporting Compliance</vt:lpstr>
      <vt:lpstr>Improvement Measures Alternative Fuels – EVs </vt:lpstr>
      <vt:lpstr>Improvement Measures EV Charging Infrastructure</vt:lpstr>
      <vt:lpstr>Improvement Measures EV Charging Infrastructure</vt:lpstr>
      <vt:lpstr>Improvement Measures Fleet Management Software (FMS)</vt:lpstr>
      <vt:lpstr>Improvement Measures Vehicle Utilization</vt:lpstr>
      <vt:lpstr>Improvement Measures Budget and Accounting</vt:lpstr>
      <vt:lpstr>Current Challenges</vt:lpstr>
      <vt:lpstr>Fleet’s Philosophy and Commitment</vt:lpstr>
    </vt:vector>
  </TitlesOfParts>
  <Company>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Mansfield, Kenneth F (Gov Office)</dc:creator>
  <cp:lastModifiedBy>Taylor, Ashley (LRC)</cp:lastModifiedBy>
  <cp:revision>235</cp:revision>
  <cp:lastPrinted>2022-08-08T12:09:44Z</cp:lastPrinted>
  <dcterms:created xsi:type="dcterms:W3CDTF">2020-09-25T16:15:25Z</dcterms:created>
  <dcterms:modified xsi:type="dcterms:W3CDTF">2022-08-11T20:27:55Z</dcterms:modified>
</cp:coreProperties>
</file>