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86" r:id="rId2"/>
    <p:sldId id="289" r:id="rId3"/>
    <p:sldId id="313" r:id="rId4"/>
    <p:sldId id="314" r:id="rId5"/>
    <p:sldId id="320" r:id="rId6"/>
    <p:sldId id="322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B60"/>
    <a:srgbClr val="AB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5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96A79-CADD-4CDA-8009-3527373B00D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18716-9E14-4518-B07A-AC00FB8D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3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8716-9E14-4518-B07A-AC00FB8D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8716-9E14-4518-B07A-AC00FB8D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5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8716-9E14-4518-B07A-AC00FB8D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5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8716-9E14-4518-B07A-AC00FB8D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7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8716-9E14-4518-B07A-AC00FB8D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5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D8D28-2789-4204-9BCC-D38185F4D5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1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0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7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0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8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8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5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5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0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4B23-B8CD-4670-99AD-DD0787A97E7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45724-9AD5-4E02-9402-263404465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54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41666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b="1" dirty="0"/>
              <a:t>Building a </a:t>
            </a:r>
            <a:r>
              <a:rPr lang="en-US" sz="8800" b="1" dirty="0">
                <a:solidFill>
                  <a:schemeClr val="accent1"/>
                </a:solidFill>
              </a:rPr>
              <a:t>BetterKY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15635"/>
          </a:xfrm>
        </p:spPr>
        <p:txBody>
          <a:bodyPr/>
          <a:lstStyle/>
          <a:p>
            <a:endParaRPr lang="en-US" i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115" y="6083165"/>
            <a:ext cx="2295024" cy="65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1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CA201D-05EE-4960-880B-F5C1944A480B}"/>
              </a:ext>
            </a:extLst>
          </p:cNvPr>
          <p:cNvSpPr/>
          <p:nvPr/>
        </p:nvSpPr>
        <p:spPr>
          <a:xfrm>
            <a:off x="11100211" y="807133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0E9C78-8EB5-4C70-ACA0-B9134A86E97A}"/>
              </a:ext>
            </a:extLst>
          </p:cNvPr>
          <p:cNvSpPr/>
          <p:nvPr/>
        </p:nvSpPr>
        <p:spPr>
          <a:xfrm>
            <a:off x="0" y="773405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5FDB36-C7F7-4C7A-A3F5-C78E97EC924C}"/>
              </a:ext>
            </a:extLst>
          </p:cNvPr>
          <p:cNvSpPr/>
          <p:nvPr/>
        </p:nvSpPr>
        <p:spPr>
          <a:xfrm>
            <a:off x="877528" y="500523"/>
            <a:ext cx="10515600" cy="1465606"/>
          </a:xfrm>
          <a:prstGeom prst="rect">
            <a:avLst/>
          </a:prstGeom>
          <a:solidFill>
            <a:srgbClr val="ABD5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02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93B60"/>
                </a:solidFill>
                <a:latin typeface="+mj-lt"/>
              </a:rPr>
              <a:t>EXECUTIVE BRANCH STAFFING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16" y="2053248"/>
            <a:ext cx="11267767" cy="46728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Executive Branch KRS Chapter 18A agencies have the following work options: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Full-time in an Executive Branch building/office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Telecommuting (Partial) – An employee will work both in an Executive Branch building/office and a remote workstation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Telecommuting (Full-time) – An employee will work 100% of the time from a remote workstation  </a:t>
            </a:r>
          </a:p>
          <a:p>
            <a:pPr lvl="1">
              <a:lnSpc>
                <a:spcPct val="100000"/>
              </a:lnSpc>
            </a:pPr>
            <a:endParaRPr lang="en-US" sz="2600" dirty="0"/>
          </a:p>
          <a:p>
            <a:pPr lvl="1">
              <a:lnSpc>
                <a:spcPct val="100000"/>
              </a:lnSpc>
            </a:pPr>
            <a:r>
              <a:rPr lang="en-US" sz="2600" dirty="0"/>
              <a:t>Telecommuting has been historically authorized in 101 KAR 2:095, Section 6  and 101 KAR 3:050, Section 9</a:t>
            </a:r>
          </a:p>
          <a:p>
            <a:pPr lvl="1">
              <a:lnSpc>
                <a:spcPct val="100000"/>
              </a:lnSpc>
            </a:pPr>
            <a:endParaRPr lang="en-US" sz="2600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42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CA201D-05EE-4960-880B-F5C1944A480B}"/>
              </a:ext>
            </a:extLst>
          </p:cNvPr>
          <p:cNvSpPr/>
          <p:nvPr/>
        </p:nvSpPr>
        <p:spPr>
          <a:xfrm>
            <a:off x="11100211" y="807133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0E9C78-8EB5-4C70-ACA0-B9134A86E97A}"/>
              </a:ext>
            </a:extLst>
          </p:cNvPr>
          <p:cNvSpPr/>
          <p:nvPr/>
        </p:nvSpPr>
        <p:spPr>
          <a:xfrm>
            <a:off x="0" y="773405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5FDB36-C7F7-4C7A-A3F5-C78E97EC924C}"/>
              </a:ext>
            </a:extLst>
          </p:cNvPr>
          <p:cNvSpPr/>
          <p:nvPr/>
        </p:nvSpPr>
        <p:spPr>
          <a:xfrm>
            <a:off x="877528" y="520187"/>
            <a:ext cx="10515600" cy="1465606"/>
          </a:xfrm>
          <a:prstGeom prst="rect">
            <a:avLst/>
          </a:prstGeom>
          <a:solidFill>
            <a:srgbClr val="ABD5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383" y="590207"/>
            <a:ext cx="9989234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93B60"/>
                </a:solidFill>
                <a:latin typeface="+mj-lt"/>
                <a:ea typeface="+mj-ea"/>
                <a:cs typeface="Calibri" panose="020F0502020204030204" pitchFamily="34" charset="0"/>
              </a:rPr>
              <a:t>EXECUTIVE BRANCH STAFFING MODEL</a:t>
            </a:r>
            <a:endParaRPr lang="en-US" sz="3600" b="1" dirty="0">
              <a:solidFill>
                <a:srgbClr val="093B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16" y="2098969"/>
            <a:ext cx="11267767" cy="44249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Full-time in an Executive Branch building/office – 56% of Executive Branch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Some may be ineligible to telecommute: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Job duties of the position are public facing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Job duties cannot be performed remotely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Employee has scored in the lowest two categories on their previous performance evaluation OR currently on a performance improvement plan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Telecommuting request may be submitted by employee/authorized at agency’s discretion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Flexible work schedules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Types of jobs include:  Healthcare, Security, Highways, Maintenance, Inspectors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 lvl="1"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77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CA201D-05EE-4960-880B-F5C1944A480B}"/>
              </a:ext>
            </a:extLst>
          </p:cNvPr>
          <p:cNvSpPr/>
          <p:nvPr/>
        </p:nvSpPr>
        <p:spPr>
          <a:xfrm>
            <a:off x="11100211" y="807133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0E9C78-8EB5-4C70-ACA0-B9134A86E97A}"/>
              </a:ext>
            </a:extLst>
          </p:cNvPr>
          <p:cNvSpPr/>
          <p:nvPr/>
        </p:nvSpPr>
        <p:spPr>
          <a:xfrm>
            <a:off x="0" y="773405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5FDB36-C7F7-4C7A-A3F5-C78E97EC924C}"/>
              </a:ext>
            </a:extLst>
          </p:cNvPr>
          <p:cNvSpPr/>
          <p:nvPr/>
        </p:nvSpPr>
        <p:spPr>
          <a:xfrm>
            <a:off x="877528" y="520187"/>
            <a:ext cx="10515600" cy="1465606"/>
          </a:xfrm>
          <a:prstGeom prst="rect">
            <a:avLst/>
          </a:prstGeom>
          <a:solidFill>
            <a:srgbClr val="ABD5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383" y="590207"/>
            <a:ext cx="9989234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93B60"/>
                </a:solidFill>
                <a:latin typeface="+mj-lt"/>
                <a:ea typeface="+mj-ea"/>
                <a:cs typeface="Calibri" panose="020F0502020204030204" pitchFamily="34" charset="0"/>
              </a:rPr>
              <a:t>EXECUTIVE BRANCH </a:t>
            </a:r>
            <a:r>
              <a:rPr lang="en-US" sz="3600" b="1" dirty="0">
                <a:solidFill>
                  <a:srgbClr val="093B60"/>
                </a:solidFill>
                <a:cs typeface="Calibri" panose="020F0502020204030204" pitchFamily="34" charset="0"/>
              </a:rPr>
              <a:t>STAFFING MODEL</a:t>
            </a:r>
            <a:endParaRPr lang="en-US" sz="3600" b="1" dirty="0">
              <a:solidFill>
                <a:srgbClr val="093B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16" y="2053248"/>
            <a:ext cx="11267767" cy="45146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Telecommuting (Partial) – 35% of Executive Branch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Partial means that an employee works three days in an office building and two days from an alternate work location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Criteria considerations for determining position eligibility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Executive Branch Telecommuting policy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Required supervisor and employee training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Terms &amp; Conditions Agreement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Safety checklist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Flexible work schedules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Types of jobs include:  Administrative, Attorneys, etc. 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 lvl="1"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98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CA201D-05EE-4960-880B-F5C1944A480B}"/>
              </a:ext>
            </a:extLst>
          </p:cNvPr>
          <p:cNvSpPr/>
          <p:nvPr/>
        </p:nvSpPr>
        <p:spPr>
          <a:xfrm>
            <a:off x="11100211" y="807133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0E9C78-8EB5-4C70-ACA0-B9134A86E97A}"/>
              </a:ext>
            </a:extLst>
          </p:cNvPr>
          <p:cNvSpPr/>
          <p:nvPr/>
        </p:nvSpPr>
        <p:spPr>
          <a:xfrm>
            <a:off x="0" y="773405"/>
            <a:ext cx="1102821" cy="95916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5FDB36-C7F7-4C7A-A3F5-C78E97EC924C}"/>
              </a:ext>
            </a:extLst>
          </p:cNvPr>
          <p:cNvSpPr/>
          <p:nvPr/>
        </p:nvSpPr>
        <p:spPr>
          <a:xfrm>
            <a:off x="877528" y="520187"/>
            <a:ext cx="10515600" cy="1465606"/>
          </a:xfrm>
          <a:prstGeom prst="rect">
            <a:avLst/>
          </a:prstGeom>
          <a:solidFill>
            <a:srgbClr val="ABD5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383" y="590207"/>
            <a:ext cx="9989234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93B60"/>
                </a:solidFill>
                <a:latin typeface="+mj-lt"/>
                <a:ea typeface="+mj-ea"/>
                <a:cs typeface="Calibri" panose="020F0502020204030204" pitchFamily="34" charset="0"/>
              </a:rPr>
              <a:t>EXECUTIVE BRANCH </a:t>
            </a:r>
            <a:r>
              <a:rPr lang="en-US" sz="3600" b="1" dirty="0">
                <a:solidFill>
                  <a:srgbClr val="093B60"/>
                </a:solidFill>
                <a:cs typeface="Calibri" panose="020F0502020204030204" pitchFamily="34" charset="0"/>
              </a:rPr>
              <a:t>STAFFING MODEL</a:t>
            </a:r>
            <a:endParaRPr lang="en-US" sz="3600" b="1" dirty="0">
              <a:solidFill>
                <a:srgbClr val="093B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16" y="2019519"/>
            <a:ext cx="11267767" cy="451316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Telecommuting (Full-time) - 9% of Executive Branch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Full-time means an employee will work 100% of the time from a remote workstation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Requires the approval of the Personnel Cabinet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Criteria considerations for determining position eligibility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Executive Branch Telecommuting policy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Required supervisor and employee training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Terms &amp; Conditions Agreement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Safety checklist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Flexible work schedules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Types of jobs include:  IT, ADA, Building Renovation Projects, etc.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 lvl="1"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65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402126" y="-113152"/>
            <a:ext cx="12969307" cy="7084305"/>
            <a:chOff x="0" y="0"/>
            <a:chExt cx="3619397" cy="1977046"/>
          </a:xfrm>
          <a:solidFill>
            <a:srgbClr val="093B60"/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3619397" cy="1977046"/>
            </a:xfrm>
            <a:custGeom>
              <a:avLst/>
              <a:gdLst/>
              <a:ahLst/>
              <a:cxnLst/>
              <a:rect l="l" t="t" r="r" b="b"/>
              <a:pathLst>
                <a:path w="3619397" h="1977046">
                  <a:moveTo>
                    <a:pt x="0" y="0"/>
                  </a:moveTo>
                  <a:lnTo>
                    <a:pt x="3619397" y="0"/>
                  </a:lnTo>
                  <a:lnTo>
                    <a:pt x="3619397" y="1977046"/>
                  </a:lnTo>
                  <a:lnTo>
                    <a:pt x="0" y="1977046"/>
                  </a:lnTo>
                  <a:close/>
                </a:path>
              </a:pathLst>
            </a:custGeom>
            <a:grpFill/>
          </p:spPr>
        </p:sp>
      </p:grpSp>
      <p:sp>
        <p:nvSpPr>
          <p:cNvPr id="4" name="AutoShape 4"/>
          <p:cNvSpPr/>
          <p:nvPr/>
        </p:nvSpPr>
        <p:spPr>
          <a:xfrm>
            <a:off x="2216727" y="696571"/>
            <a:ext cx="7085072" cy="5195396"/>
          </a:xfrm>
          <a:prstGeom prst="rect">
            <a:avLst/>
          </a:prstGeom>
          <a:solidFill>
            <a:srgbClr val="ABD5FF"/>
          </a:solidFill>
        </p:spPr>
      </p:sp>
      <p:pic>
        <p:nvPicPr>
          <p:cNvPr id="9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966709" y="5891967"/>
            <a:ext cx="1054997" cy="83608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8CFB217-0297-43E7-9392-332D7C169E1A}"/>
              </a:ext>
            </a:extLst>
          </p:cNvPr>
          <p:cNvSpPr/>
          <p:nvPr/>
        </p:nvSpPr>
        <p:spPr>
          <a:xfrm>
            <a:off x="1810327" y="942108"/>
            <a:ext cx="7850910" cy="470675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2963270" y="1258539"/>
            <a:ext cx="5591986" cy="1846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+mj-lt"/>
              </a:rPr>
              <a:t>Gerina D. Whethers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​</a:t>
            </a:r>
            <a:br>
              <a:rPr lang="en-US" sz="2400" dirty="0">
                <a:solidFill>
                  <a:srgbClr val="002060"/>
                </a:solidFill>
                <a:latin typeface="+mj-lt"/>
              </a:rPr>
            </a:br>
            <a:r>
              <a:rPr lang="en-US" sz="2400" dirty="0">
                <a:solidFill>
                  <a:srgbClr val="002060"/>
                </a:solidFill>
                <a:latin typeface="+mj-lt"/>
              </a:rPr>
              <a:t>Personnel Cabinet Secretary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​gerina.whethers@ky.gov​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502.564.7430</a:t>
            </a:r>
          </a:p>
          <a:p>
            <a:pPr algn="ctr"/>
            <a:endParaRPr lang="en-US" sz="2400" b="1" dirty="0">
              <a:solidFill>
                <a:srgbClr val="002060"/>
              </a:solidFill>
              <a:latin typeface="Cooper Hewitt"/>
            </a:endParaRP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70DE7386-1F1E-4982-A03B-A02AC8D60771}"/>
              </a:ext>
            </a:extLst>
          </p:cNvPr>
          <p:cNvSpPr txBox="1"/>
          <p:nvPr/>
        </p:nvSpPr>
        <p:spPr>
          <a:xfrm>
            <a:off x="2612183" y="3418470"/>
            <a:ext cx="6294160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+mj-lt"/>
              </a:rPr>
              <a:t>Mary Elizabeth Bailey​</a:t>
            </a:r>
            <a:br>
              <a:rPr lang="en-US" sz="2400" b="1" dirty="0">
                <a:solidFill>
                  <a:srgbClr val="002060"/>
                </a:solidFill>
                <a:latin typeface="+mj-lt"/>
              </a:rPr>
            </a:br>
            <a:r>
              <a:rPr lang="en-US" sz="2400" dirty="0">
                <a:solidFill>
                  <a:srgbClr val="002060"/>
                </a:solidFill>
                <a:latin typeface="+mj-lt"/>
              </a:rPr>
              <a:t>Commissioner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Department of Human Resources Administration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​marye.bailey@ky.gov​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502.564.7571</a:t>
            </a:r>
          </a:p>
        </p:txBody>
      </p:sp>
    </p:spTree>
    <p:extLst>
      <p:ext uri="{BB962C8B-B14F-4D97-AF65-F5344CB8AC3E}">
        <p14:creationId xmlns:p14="http://schemas.microsoft.com/office/powerpoint/2010/main" val="1610631991"/>
      </p:ext>
    </p:extLst>
  </p:cSld>
  <p:clrMapOvr>
    <a:masterClrMapping/>
  </p:clrMapOvr>
</p:sld>
</file>

<file path=ppt/theme/theme1.xml><?xml version="1.0" encoding="utf-8"?>
<a:theme xmlns:a="http://schemas.openxmlformats.org/drawingml/2006/main" name="Team Kentucky Theme">
  <a:themeElements>
    <a:clrScheme name="Team Kentucky">
      <a:dk1>
        <a:sysClr val="windowText" lastClr="000000"/>
      </a:dk1>
      <a:lt1>
        <a:sysClr val="window" lastClr="FFFFFF"/>
      </a:lt1>
      <a:dk2>
        <a:srgbClr val="093B60"/>
      </a:dk2>
      <a:lt2>
        <a:srgbClr val="FFFFFF"/>
      </a:lt2>
      <a:accent1>
        <a:srgbClr val="5EB3E4"/>
      </a:accent1>
      <a:accent2>
        <a:srgbClr val="F5831F"/>
      </a:accent2>
      <a:accent3>
        <a:srgbClr val="8C98A2"/>
      </a:accent3>
      <a:accent4>
        <a:srgbClr val="FED13F"/>
      </a:accent4>
      <a:accent5>
        <a:srgbClr val="2A58B4"/>
      </a:accent5>
      <a:accent6>
        <a:srgbClr val="009A4D"/>
      </a:accent6>
      <a:hlink>
        <a:srgbClr val="299BDB"/>
      </a:hlink>
      <a:folHlink>
        <a:srgbClr val="9680A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m Kentucky Theme" id="{5D6A283A-2A43-4BB5-9C96-D712EB0CE53F}" vid="{AD9AC136-AE88-4809-A42F-AF852193D9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 Kentucky Theme</Template>
  <TotalTime>5165</TotalTime>
  <Words>364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Cooper Hewitt</vt:lpstr>
      <vt:lpstr>Team Kentucky Theme</vt:lpstr>
      <vt:lpstr>Building a BetterKY</vt:lpstr>
      <vt:lpstr>EXECUTIVE BRANCH STAFFING MODEL</vt:lpstr>
      <vt:lpstr>EXECUTIVE BRANCH STAFFING MODEL</vt:lpstr>
      <vt:lpstr>EXECUTIVE BRANCH STAFFING MODEL</vt:lpstr>
      <vt:lpstr>EXECUTIVE BRANCH STAFFING MODEL</vt:lpstr>
      <vt:lpstr>PowerPoint Presentation</vt:lpstr>
    </vt:vector>
  </TitlesOfParts>
  <Company>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Mansfield, Kenneth F (Gov Office)</dc:creator>
  <cp:lastModifiedBy>Cook, Jill (PERS)</cp:lastModifiedBy>
  <cp:revision>157</cp:revision>
  <cp:lastPrinted>2020-10-07T21:28:41Z</cp:lastPrinted>
  <dcterms:created xsi:type="dcterms:W3CDTF">2020-09-25T16:15:25Z</dcterms:created>
  <dcterms:modified xsi:type="dcterms:W3CDTF">2022-09-14T17:59:11Z</dcterms:modified>
</cp:coreProperties>
</file>