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sldIdLst>
    <p:sldId id="256" r:id="rId5"/>
    <p:sldId id="278" r:id="rId6"/>
    <p:sldId id="280" r:id="rId7"/>
    <p:sldId id="284" r:id="rId8"/>
    <p:sldId id="260" r:id="rId9"/>
    <p:sldId id="273" r:id="rId10"/>
    <p:sldId id="265" r:id="rId11"/>
    <p:sldId id="261" r:id="rId12"/>
    <p:sldId id="271" r:id="rId13"/>
    <p:sldId id="274" r:id="rId14"/>
    <p:sldId id="257" r:id="rId15"/>
    <p:sldId id="277" r:id="rId16"/>
    <p:sldId id="279" r:id="rId17"/>
    <p:sldId id="285"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03D"/>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3" autoAdjust="0"/>
    <p:restoredTop sz="93792" autoAdjust="0"/>
  </p:normalViewPr>
  <p:slideViewPr>
    <p:cSldViewPr snapToGrid="0">
      <p:cViewPr varScale="1">
        <p:scale>
          <a:sx n="81" d="100"/>
          <a:sy n="81" d="100"/>
        </p:scale>
        <p:origin x="8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F18821-C6F4-4CDC-B2AC-A8CCA6FABF41}" type="datetimeFigureOut">
              <a:rPr lang="en-US" smtClean="0"/>
              <a:t>9/14/2022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57E746-BE06-4B89-9247-8B059594F8CC}" type="slidenum">
              <a:rPr lang="en-US" smtClean="0"/>
              <a:t>‹#›</a:t>
            </a:fld>
            <a:endParaRPr lang="en-US" dirty="0"/>
          </a:p>
        </p:txBody>
      </p:sp>
    </p:spTree>
    <p:extLst>
      <p:ext uri="{BB962C8B-B14F-4D97-AF65-F5344CB8AC3E}">
        <p14:creationId xmlns:p14="http://schemas.microsoft.com/office/powerpoint/2010/main" val="333978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7E746-BE06-4B89-9247-8B059594F8CC}" type="slidenum">
              <a:rPr lang="en-US" smtClean="0"/>
              <a:t>1</a:t>
            </a:fld>
            <a:endParaRPr lang="en-US" dirty="0"/>
          </a:p>
        </p:txBody>
      </p:sp>
    </p:spTree>
    <p:extLst>
      <p:ext uri="{BB962C8B-B14F-4D97-AF65-F5344CB8AC3E}">
        <p14:creationId xmlns:p14="http://schemas.microsoft.com/office/powerpoint/2010/main" val="1019826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10</a:t>
            </a:fld>
            <a:endParaRPr lang="en-US" dirty="0"/>
          </a:p>
        </p:txBody>
      </p:sp>
    </p:spTree>
    <p:extLst>
      <p:ext uri="{BB962C8B-B14F-4D97-AF65-F5344CB8AC3E}">
        <p14:creationId xmlns:p14="http://schemas.microsoft.com/office/powerpoint/2010/main" val="3384709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11</a:t>
            </a:fld>
            <a:endParaRPr lang="en-US" dirty="0"/>
          </a:p>
        </p:txBody>
      </p:sp>
    </p:spTree>
    <p:extLst>
      <p:ext uri="{BB962C8B-B14F-4D97-AF65-F5344CB8AC3E}">
        <p14:creationId xmlns:p14="http://schemas.microsoft.com/office/powerpoint/2010/main" val="2696927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12</a:t>
            </a:fld>
            <a:endParaRPr lang="en-US" dirty="0"/>
          </a:p>
        </p:txBody>
      </p:sp>
    </p:spTree>
    <p:extLst>
      <p:ext uri="{BB962C8B-B14F-4D97-AF65-F5344CB8AC3E}">
        <p14:creationId xmlns:p14="http://schemas.microsoft.com/office/powerpoint/2010/main" val="1094894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13</a:t>
            </a:fld>
            <a:endParaRPr lang="en-US" dirty="0"/>
          </a:p>
        </p:txBody>
      </p:sp>
    </p:spTree>
    <p:extLst>
      <p:ext uri="{BB962C8B-B14F-4D97-AF65-F5344CB8AC3E}">
        <p14:creationId xmlns:p14="http://schemas.microsoft.com/office/powerpoint/2010/main" val="1657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7E746-BE06-4B89-9247-8B059594F8CC}" type="slidenum">
              <a:rPr lang="en-US" smtClean="0"/>
              <a:t>14</a:t>
            </a:fld>
            <a:endParaRPr lang="en-US" dirty="0"/>
          </a:p>
        </p:txBody>
      </p:sp>
    </p:spTree>
    <p:extLst>
      <p:ext uri="{BB962C8B-B14F-4D97-AF65-F5344CB8AC3E}">
        <p14:creationId xmlns:p14="http://schemas.microsoft.com/office/powerpoint/2010/main" val="1610248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15</a:t>
            </a:fld>
            <a:endParaRPr lang="en-US" dirty="0"/>
          </a:p>
        </p:txBody>
      </p:sp>
    </p:spTree>
    <p:extLst>
      <p:ext uri="{BB962C8B-B14F-4D97-AF65-F5344CB8AC3E}">
        <p14:creationId xmlns:p14="http://schemas.microsoft.com/office/powerpoint/2010/main" val="1437873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2</a:t>
            </a:fld>
            <a:endParaRPr lang="en-US" dirty="0"/>
          </a:p>
        </p:txBody>
      </p:sp>
    </p:spTree>
    <p:extLst>
      <p:ext uri="{BB962C8B-B14F-4D97-AF65-F5344CB8AC3E}">
        <p14:creationId xmlns:p14="http://schemas.microsoft.com/office/powerpoint/2010/main" val="11261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3</a:t>
            </a:fld>
            <a:endParaRPr lang="en-US" dirty="0"/>
          </a:p>
        </p:txBody>
      </p:sp>
    </p:spTree>
    <p:extLst>
      <p:ext uri="{BB962C8B-B14F-4D97-AF65-F5344CB8AC3E}">
        <p14:creationId xmlns:p14="http://schemas.microsoft.com/office/powerpoint/2010/main" val="368994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7E746-BE06-4B89-9247-8B059594F8CC}" type="slidenum">
              <a:rPr lang="en-US" smtClean="0"/>
              <a:t>4</a:t>
            </a:fld>
            <a:endParaRPr lang="en-US" dirty="0"/>
          </a:p>
        </p:txBody>
      </p:sp>
    </p:spTree>
    <p:extLst>
      <p:ext uri="{BB962C8B-B14F-4D97-AF65-F5344CB8AC3E}">
        <p14:creationId xmlns:p14="http://schemas.microsoft.com/office/powerpoint/2010/main" val="1800458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5</a:t>
            </a:fld>
            <a:endParaRPr lang="en-US" dirty="0"/>
          </a:p>
        </p:txBody>
      </p:sp>
    </p:spTree>
    <p:extLst>
      <p:ext uri="{BB962C8B-B14F-4D97-AF65-F5344CB8AC3E}">
        <p14:creationId xmlns:p14="http://schemas.microsoft.com/office/powerpoint/2010/main" val="1899730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6</a:t>
            </a:fld>
            <a:endParaRPr lang="en-US" dirty="0"/>
          </a:p>
        </p:txBody>
      </p:sp>
    </p:spTree>
    <p:extLst>
      <p:ext uri="{BB962C8B-B14F-4D97-AF65-F5344CB8AC3E}">
        <p14:creationId xmlns:p14="http://schemas.microsoft.com/office/powerpoint/2010/main" val="1321011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57E746-BE06-4B89-9247-8B059594F8CC}" type="slidenum">
              <a:rPr lang="en-US" smtClean="0"/>
              <a:t>7</a:t>
            </a:fld>
            <a:endParaRPr lang="en-US" dirty="0"/>
          </a:p>
        </p:txBody>
      </p:sp>
    </p:spTree>
    <p:extLst>
      <p:ext uri="{BB962C8B-B14F-4D97-AF65-F5344CB8AC3E}">
        <p14:creationId xmlns:p14="http://schemas.microsoft.com/office/powerpoint/2010/main" val="3932889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8</a:t>
            </a:fld>
            <a:endParaRPr lang="en-US" dirty="0"/>
          </a:p>
        </p:txBody>
      </p:sp>
    </p:spTree>
    <p:extLst>
      <p:ext uri="{BB962C8B-B14F-4D97-AF65-F5344CB8AC3E}">
        <p14:creationId xmlns:p14="http://schemas.microsoft.com/office/powerpoint/2010/main" val="3672309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57E746-BE06-4B89-9247-8B059594F8CC}" type="slidenum">
              <a:rPr lang="en-US" smtClean="0"/>
              <a:t>9</a:t>
            </a:fld>
            <a:endParaRPr lang="en-US" dirty="0"/>
          </a:p>
        </p:txBody>
      </p:sp>
    </p:spTree>
    <p:extLst>
      <p:ext uri="{BB962C8B-B14F-4D97-AF65-F5344CB8AC3E}">
        <p14:creationId xmlns:p14="http://schemas.microsoft.com/office/powerpoint/2010/main" val="2336527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112E8548-6B05-4AF2-8690-A14835F48C44}" type="datetime1">
              <a:rPr lang="en-US" smtClean="0"/>
              <a:t>9/14/2022</a:t>
            </a:fld>
            <a:endParaRPr lang="en-US" dirty="0"/>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dirty="0"/>
          </a:p>
        </p:txBody>
      </p:sp>
      <p:sp>
        <p:nvSpPr>
          <p:cNvPr id="7" name="TextBox 6">
            <a:extLst>
              <a:ext uri="{FF2B5EF4-FFF2-40B4-BE49-F238E27FC236}">
                <a16:creationId xmlns:a16="http://schemas.microsoft.com/office/drawing/2014/main" id="{0B8878BB-E90B-4368-8C02-DDF575015DAA}"/>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246F6FFB-8EE8-426E-B80B-B384D4BF2EFD}"/>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Text&#10;&#10;Description automatically generated with low confidence">
            <a:extLst>
              <a:ext uri="{FF2B5EF4-FFF2-40B4-BE49-F238E27FC236}">
                <a16:creationId xmlns:a16="http://schemas.microsoft.com/office/drawing/2014/main" id="{D6735375-96A8-4668-940F-0E2295CE2C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pic>
        <p:nvPicPr>
          <p:cNvPr id="13" name="Picture 12" descr="Text&#10;&#10;Description automatically generated with medium confidence">
            <a:extLst>
              <a:ext uri="{FF2B5EF4-FFF2-40B4-BE49-F238E27FC236}">
                <a16:creationId xmlns:a16="http://schemas.microsoft.com/office/drawing/2014/main" id="{9544BE49-577C-4BB1-BF89-0DCF189F481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323259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AFD5-9BF9-48B2-92FD-643F6D71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D7DC9-D47A-42B9-8E60-81CB096EF2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504C-8910-4E56-B2A3-50F8B3DEAD42}"/>
              </a:ext>
            </a:extLst>
          </p:cNvPr>
          <p:cNvSpPr>
            <a:spLocks noGrp="1"/>
          </p:cNvSpPr>
          <p:nvPr>
            <p:ph type="dt" sz="half" idx="10"/>
          </p:nvPr>
        </p:nvSpPr>
        <p:spPr/>
        <p:txBody>
          <a:bodyPr/>
          <a:lstStyle/>
          <a:p>
            <a:fld id="{04349BD4-6CAD-4FE8-9070-6659E0CD997E}" type="datetime1">
              <a:rPr lang="en-US" smtClean="0"/>
              <a:t>9/14/2022</a:t>
            </a:fld>
            <a:endParaRPr lang="en-US" dirty="0"/>
          </a:p>
        </p:txBody>
      </p:sp>
      <p:sp>
        <p:nvSpPr>
          <p:cNvPr id="5" name="Footer Placeholder 4">
            <a:extLst>
              <a:ext uri="{FF2B5EF4-FFF2-40B4-BE49-F238E27FC236}">
                <a16:creationId xmlns:a16="http://schemas.microsoft.com/office/drawing/2014/main" id="{B3E07ADF-A127-41E0-B854-5FBC072A15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AFB8D1-BC60-430D-B10E-9DB235F09D8C}"/>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184045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1323C-927D-473E-99A5-F38E06C58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B21C7-F488-4B78-AA1F-87599AD2A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3DCD9-1EC6-4111-A200-7234F2F563DC}"/>
              </a:ext>
            </a:extLst>
          </p:cNvPr>
          <p:cNvSpPr>
            <a:spLocks noGrp="1"/>
          </p:cNvSpPr>
          <p:nvPr>
            <p:ph type="dt" sz="half" idx="10"/>
          </p:nvPr>
        </p:nvSpPr>
        <p:spPr/>
        <p:txBody>
          <a:bodyPr/>
          <a:lstStyle/>
          <a:p>
            <a:fld id="{4A5817A0-EEE6-4091-A202-4A6FB120C0E9}" type="datetime1">
              <a:rPr lang="en-US" smtClean="0"/>
              <a:t>9/14/2022</a:t>
            </a:fld>
            <a:endParaRPr lang="en-US" dirty="0"/>
          </a:p>
        </p:txBody>
      </p:sp>
      <p:sp>
        <p:nvSpPr>
          <p:cNvPr id="5" name="Footer Placeholder 4">
            <a:extLst>
              <a:ext uri="{FF2B5EF4-FFF2-40B4-BE49-F238E27FC236}">
                <a16:creationId xmlns:a16="http://schemas.microsoft.com/office/drawing/2014/main" id="{F774D321-DF41-465B-B3C9-0D1A31CF2A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9FEE2C-9E85-4EEA-A2CE-CBDC68457F60}"/>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51989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4E41736-F673-4B14-9776-858B4D78CC77}"/>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0F9EB302-324A-4201-BCB1-60B4E3CBA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5D9C-14F1-4D3C-8D97-93F1B3DD9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3795FA2-DC68-43E5-8C89-2BAFE03BB2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ECEE65-6CEF-494E-B623-A33853681D8B}"/>
              </a:ext>
            </a:extLst>
          </p:cNvPr>
          <p:cNvSpPr>
            <a:spLocks noGrp="1"/>
          </p:cNvSpPr>
          <p:nvPr>
            <p:ph type="sldNum" sz="quarter" idx="12"/>
          </p:nvPr>
        </p:nvSpPr>
        <p:spPr>
          <a:xfrm>
            <a:off x="255403" y="6361776"/>
            <a:ext cx="2743200" cy="365125"/>
          </a:xfrm>
        </p:spPr>
        <p:txBody>
          <a:bodyPr/>
          <a:lstStyle>
            <a:lvl1pPr algn="l">
              <a:defRPr/>
            </a:lvl1p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FA096516-FC95-455C-A5D5-7990EB75F2EA}"/>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9" name="Picture 8" descr="Text&#10;&#10;Description automatically generated with low confidence">
            <a:extLst>
              <a:ext uri="{FF2B5EF4-FFF2-40B4-BE49-F238E27FC236}">
                <a16:creationId xmlns:a16="http://schemas.microsoft.com/office/drawing/2014/main" id="{B626BD3A-9F67-4923-B40B-8D99CB67E2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76119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147C054-8EBE-47BE-B3D7-58A452655B77}"/>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0DF4BD60-9E92-47A9-95C1-FEA0AB78B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A595B-41E0-4FCC-8528-5FEE2F3A9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98E37681-3CC1-4196-945A-C751D072F4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B236A5-D64C-4CDE-8949-033E9CB1DB1C}"/>
              </a:ext>
            </a:extLst>
          </p:cNvPr>
          <p:cNvSpPr>
            <a:spLocks noGrp="1"/>
          </p:cNvSpPr>
          <p:nvPr>
            <p:ph type="sldNum" sz="quarter" idx="12"/>
          </p:nvPr>
        </p:nvSpPr>
        <p:spPr>
          <a:xfrm>
            <a:off x="255403" y="6356349"/>
            <a:ext cx="2743200" cy="365125"/>
          </a:xfrm>
        </p:spPr>
        <p:txBody>
          <a:bodyPr/>
          <a:lstStyle>
            <a:lvl1pPr algn="l">
              <a:defRPr/>
            </a:lvl1p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E4EE8464-5AD8-4D3B-BB03-7C65D0399542}"/>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9" name="Picture 8" descr="Text&#10;&#10;Description automatically generated with low confidence">
            <a:extLst>
              <a:ext uri="{FF2B5EF4-FFF2-40B4-BE49-F238E27FC236}">
                <a16:creationId xmlns:a16="http://schemas.microsoft.com/office/drawing/2014/main" id="{251DBC64-5E7B-4302-B589-4F286B18E9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268434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7E76915-6031-43EC-AAD3-36D2F11EC2F6}"/>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91A39563-515C-4B3B-8A2E-EFB49C23A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E4434-B008-4DA4-B1FF-E4CEA24CE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FD230-BFE8-4CB5-8C18-9BDBB081B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BA3D2E8-834C-4D8C-A9B4-26C1FB8713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0901F9-B670-46CB-826A-9F0F76E04D1A}"/>
              </a:ext>
            </a:extLst>
          </p:cNvPr>
          <p:cNvSpPr>
            <a:spLocks noGrp="1"/>
          </p:cNvSpPr>
          <p:nvPr>
            <p:ph type="sldNum" sz="quarter" idx="12"/>
          </p:nvPr>
        </p:nvSpPr>
        <p:spPr>
          <a:xfrm>
            <a:off x="255403" y="6356350"/>
            <a:ext cx="2743200" cy="365125"/>
          </a:xfrm>
        </p:spPr>
        <p:txBody>
          <a:bodyPr/>
          <a:lstStyle>
            <a:lvl1pPr algn="l">
              <a:defRPr/>
            </a:lvl1pPr>
          </a:lstStyle>
          <a:p>
            <a:fld id="{5727CFF0-8AF3-4D5D-9D11-7D9475288EEF}" type="slidenum">
              <a:rPr lang="en-US" smtClean="0"/>
              <a:pPr/>
              <a:t>‹#›</a:t>
            </a:fld>
            <a:endParaRPr lang="en-US" dirty="0"/>
          </a:p>
        </p:txBody>
      </p:sp>
      <p:sp>
        <p:nvSpPr>
          <p:cNvPr id="8" name="TextBox 7">
            <a:extLst>
              <a:ext uri="{FF2B5EF4-FFF2-40B4-BE49-F238E27FC236}">
                <a16:creationId xmlns:a16="http://schemas.microsoft.com/office/drawing/2014/main" id="{67B8130C-B028-41B6-88B0-18B9FB087E6C}"/>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10" name="Picture 9" descr="Text&#10;&#10;Description automatically generated with low confidence">
            <a:extLst>
              <a:ext uri="{FF2B5EF4-FFF2-40B4-BE49-F238E27FC236}">
                <a16:creationId xmlns:a16="http://schemas.microsoft.com/office/drawing/2014/main" id="{BAD79EFB-8A6C-45E0-9625-263C4AC509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67038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E07-425F-4ECB-A38E-852D64F24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6E39A-8FAE-4C68-9B06-4C3288801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55176-2946-4C69-970F-04BEDEAC4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F51E81-403E-4D5C-B062-01660AE67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DF9DA-4562-4768-B3E3-8C59B6ED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062CE-E26D-40B7-83A8-DF3057B1D34A}"/>
              </a:ext>
            </a:extLst>
          </p:cNvPr>
          <p:cNvSpPr>
            <a:spLocks noGrp="1"/>
          </p:cNvSpPr>
          <p:nvPr>
            <p:ph type="dt" sz="half" idx="10"/>
          </p:nvPr>
        </p:nvSpPr>
        <p:spPr/>
        <p:txBody>
          <a:bodyPr/>
          <a:lstStyle/>
          <a:p>
            <a:fld id="{BF227DB1-B7F8-4EAA-A01B-E0012E22B060}" type="datetime1">
              <a:rPr lang="en-US" smtClean="0"/>
              <a:t>9/14/2022</a:t>
            </a:fld>
            <a:endParaRPr lang="en-US" dirty="0"/>
          </a:p>
        </p:txBody>
      </p:sp>
      <p:sp>
        <p:nvSpPr>
          <p:cNvPr id="8" name="Footer Placeholder 7">
            <a:extLst>
              <a:ext uri="{FF2B5EF4-FFF2-40B4-BE49-F238E27FC236}">
                <a16:creationId xmlns:a16="http://schemas.microsoft.com/office/drawing/2014/main" id="{0079AB9E-FAF7-4C02-8E4F-658D6F3098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4702A9-1B12-460D-A0A5-80CE7AFD40D0}"/>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3514620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F635-C29A-483F-9E31-8E43F391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5FE49-72DD-40FB-B3F7-F3C2514D9025}"/>
              </a:ext>
            </a:extLst>
          </p:cNvPr>
          <p:cNvSpPr>
            <a:spLocks noGrp="1"/>
          </p:cNvSpPr>
          <p:nvPr>
            <p:ph type="dt" sz="half" idx="10"/>
          </p:nvPr>
        </p:nvSpPr>
        <p:spPr/>
        <p:txBody>
          <a:bodyPr/>
          <a:lstStyle/>
          <a:p>
            <a:fld id="{821874BE-C750-403F-8288-633700DF35D0}" type="datetime1">
              <a:rPr lang="en-US" smtClean="0"/>
              <a:t>9/14/2022</a:t>
            </a:fld>
            <a:endParaRPr lang="en-US" dirty="0"/>
          </a:p>
        </p:txBody>
      </p:sp>
      <p:sp>
        <p:nvSpPr>
          <p:cNvPr id="4" name="Footer Placeholder 3">
            <a:extLst>
              <a:ext uri="{FF2B5EF4-FFF2-40B4-BE49-F238E27FC236}">
                <a16:creationId xmlns:a16="http://schemas.microsoft.com/office/drawing/2014/main" id="{AFFD5414-11A3-44E5-BD85-989B3D98B4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F819CF3-AC53-4903-B808-1A0F0274CC97}"/>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331665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4E65C-1E6D-4FDE-9B1C-48FE02A22958}"/>
              </a:ext>
            </a:extLst>
          </p:cNvPr>
          <p:cNvSpPr>
            <a:spLocks noGrp="1"/>
          </p:cNvSpPr>
          <p:nvPr>
            <p:ph type="dt" sz="half" idx="10"/>
          </p:nvPr>
        </p:nvSpPr>
        <p:spPr/>
        <p:txBody>
          <a:bodyPr/>
          <a:lstStyle/>
          <a:p>
            <a:fld id="{B2ED1281-FFA9-494F-9890-29A2120686B6}" type="datetime1">
              <a:rPr lang="en-US" smtClean="0"/>
              <a:t>9/14/2022</a:t>
            </a:fld>
            <a:endParaRPr lang="en-US" dirty="0"/>
          </a:p>
        </p:txBody>
      </p:sp>
      <p:sp>
        <p:nvSpPr>
          <p:cNvPr id="3" name="Footer Placeholder 2">
            <a:extLst>
              <a:ext uri="{FF2B5EF4-FFF2-40B4-BE49-F238E27FC236}">
                <a16:creationId xmlns:a16="http://schemas.microsoft.com/office/drawing/2014/main" id="{BA95B0C8-0773-46C8-B3E7-8F447CDD50D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736D20-1A4D-4939-B40B-1465C996935A}"/>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16185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211B-5611-4C54-866B-39A4B34A5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7E6960-C385-4DBD-BAAE-6F747E602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C5F36-C52C-4BE1-B0C3-E31F78088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952C2-04A9-46E8-84E1-2762994382D3}"/>
              </a:ext>
            </a:extLst>
          </p:cNvPr>
          <p:cNvSpPr>
            <a:spLocks noGrp="1"/>
          </p:cNvSpPr>
          <p:nvPr>
            <p:ph type="dt" sz="half" idx="10"/>
          </p:nvPr>
        </p:nvSpPr>
        <p:spPr/>
        <p:txBody>
          <a:bodyPr/>
          <a:lstStyle/>
          <a:p>
            <a:fld id="{B5216D6C-CF8F-479D-9139-CD98F81944F3}" type="datetime1">
              <a:rPr lang="en-US" smtClean="0"/>
              <a:t>9/14/2022</a:t>
            </a:fld>
            <a:endParaRPr lang="en-US" dirty="0"/>
          </a:p>
        </p:txBody>
      </p:sp>
      <p:sp>
        <p:nvSpPr>
          <p:cNvPr id="6" name="Footer Placeholder 5">
            <a:extLst>
              <a:ext uri="{FF2B5EF4-FFF2-40B4-BE49-F238E27FC236}">
                <a16:creationId xmlns:a16="http://schemas.microsoft.com/office/drawing/2014/main" id="{A71F27D0-1BC8-4687-9285-1EEE6E44B3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089121-A6F5-4E00-870B-DFE9DB1C46B6}"/>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96990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3191-C7C1-4DF1-A908-7AB3EA44B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EA5C1-187D-4720-AEE8-0765A8B1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96349DA-8303-4A4A-B4C4-110C1C473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6FFE1-DA1E-480B-8F9C-335E6FC6F340}"/>
              </a:ext>
            </a:extLst>
          </p:cNvPr>
          <p:cNvSpPr>
            <a:spLocks noGrp="1"/>
          </p:cNvSpPr>
          <p:nvPr>
            <p:ph type="dt" sz="half" idx="10"/>
          </p:nvPr>
        </p:nvSpPr>
        <p:spPr/>
        <p:txBody>
          <a:bodyPr/>
          <a:lstStyle/>
          <a:p>
            <a:fld id="{CCEC0BBF-CDEA-4899-9ED8-722208689321}" type="datetime1">
              <a:rPr lang="en-US" smtClean="0"/>
              <a:t>9/14/2022</a:t>
            </a:fld>
            <a:endParaRPr lang="en-US" dirty="0"/>
          </a:p>
        </p:txBody>
      </p:sp>
      <p:sp>
        <p:nvSpPr>
          <p:cNvPr id="6" name="Footer Placeholder 5">
            <a:extLst>
              <a:ext uri="{FF2B5EF4-FFF2-40B4-BE49-F238E27FC236}">
                <a16:creationId xmlns:a16="http://schemas.microsoft.com/office/drawing/2014/main" id="{8E3F0FED-E1DC-443C-B9F3-F97F765232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A5BBDF-AFE1-4F26-BABB-A8D1E34F5964}"/>
              </a:ext>
            </a:extLst>
          </p:cNvPr>
          <p:cNvSpPr>
            <a:spLocks noGrp="1"/>
          </p:cNvSpPr>
          <p:nvPr>
            <p:ph type="sldNum" sz="quarter" idx="12"/>
          </p:nvPr>
        </p:nvSpPr>
        <p:spPr/>
        <p:txBody>
          <a:bodyPr/>
          <a:lstStyle/>
          <a:p>
            <a:fld id="{5727CFF0-8AF3-4D5D-9D11-7D9475288EEF}" type="slidenum">
              <a:rPr lang="en-US" smtClean="0"/>
              <a:t>‹#›</a:t>
            </a:fld>
            <a:endParaRPr lang="en-US" dirty="0"/>
          </a:p>
        </p:txBody>
      </p:sp>
    </p:spTree>
    <p:extLst>
      <p:ext uri="{BB962C8B-B14F-4D97-AF65-F5344CB8AC3E}">
        <p14:creationId xmlns:p14="http://schemas.microsoft.com/office/powerpoint/2010/main" val="338317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BBB3A-E606-4DAE-8E3E-9C71A2657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36ABF-CC4F-4F0B-B289-049618AF0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93AE-916D-4932-BDF6-BD10D02EA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7A387-54B6-4669-A79D-0C174ACB7E4C}" type="datetime1">
              <a:rPr lang="en-US" smtClean="0"/>
              <a:t>9/14/2022</a:t>
            </a:fld>
            <a:endParaRPr lang="en-US" dirty="0"/>
          </a:p>
        </p:txBody>
      </p:sp>
      <p:sp>
        <p:nvSpPr>
          <p:cNvPr id="5" name="Footer Placeholder 4">
            <a:extLst>
              <a:ext uri="{FF2B5EF4-FFF2-40B4-BE49-F238E27FC236}">
                <a16:creationId xmlns:a16="http://schemas.microsoft.com/office/drawing/2014/main" id="{D89058C9-06A0-4D1B-8B1C-8EE2ACAB9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A9D2DA5-95AE-4027-B16A-0A033E996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dirty="0"/>
          </a:p>
        </p:txBody>
      </p:sp>
    </p:spTree>
    <p:extLst>
      <p:ext uri="{BB962C8B-B14F-4D97-AF65-F5344CB8AC3E}">
        <p14:creationId xmlns:p14="http://schemas.microsoft.com/office/powerpoint/2010/main" val="199525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bhdid.ky.gov/dbh/aot.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6FEF89B-ADB2-4BEE-80F2-733CA21374E3}"/>
              </a:ext>
            </a:extLst>
          </p:cNvPr>
          <p:cNvSpPr txBox="1"/>
          <p:nvPr/>
        </p:nvSpPr>
        <p:spPr>
          <a:xfrm>
            <a:off x="120082" y="3684927"/>
            <a:ext cx="11951836" cy="2092881"/>
          </a:xfrm>
          <a:prstGeom prst="rect">
            <a:avLst/>
          </a:prstGeom>
          <a:noFill/>
        </p:spPr>
        <p:txBody>
          <a:bodyPr wrap="square" rtlCol="0">
            <a:spAutoFit/>
          </a:bodyPr>
          <a:lstStyle/>
          <a:p>
            <a:pPr algn="ctr"/>
            <a:r>
              <a:rPr lang="en-US" sz="2000" b="1" dirty="0">
                <a:latin typeface="+mj-lt"/>
              </a:rPr>
              <a:t>Implementation of HB 127 2022 Regular Session &amp; Assisted Outpatient Treatment</a:t>
            </a:r>
          </a:p>
          <a:p>
            <a:pPr algn="ctr"/>
            <a:endParaRPr lang="en-US" sz="2000" b="1" dirty="0">
              <a:latin typeface="+mj-lt"/>
            </a:endParaRPr>
          </a:p>
          <a:p>
            <a:pPr algn="ctr"/>
            <a:r>
              <a:rPr lang="en-US" sz="2000" b="1" dirty="0">
                <a:latin typeface="+mj-lt"/>
              </a:rPr>
              <a:t>Wendy Morris, Commissioner</a:t>
            </a:r>
          </a:p>
          <a:p>
            <a:pPr algn="ctr"/>
            <a:r>
              <a:rPr lang="en-US" sz="2000" b="1" dirty="0">
                <a:latin typeface="+mj-lt"/>
              </a:rPr>
              <a:t>Phyllis Millspaugh, Assistant Director</a:t>
            </a:r>
          </a:p>
          <a:p>
            <a:pPr algn="ctr"/>
            <a:endParaRPr lang="en-US" sz="2000" b="1" dirty="0">
              <a:latin typeface="+mj-lt"/>
            </a:endParaRPr>
          </a:p>
          <a:p>
            <a:pPr marL="0" marR="0" algn="ctr">
              <a:lnSpc>
                <a:spcPts val="1200"/>
              </a:lnSpc>
              <a:spcBef>
                <a:spcPts val="0"/>
              </a:spcBef>
              <a:spcAft>
                <a:spcPts val="0"/>
              </a:spcAft>
            </a:pPr>
            <a:r>
              <a:rPr lang="en-US" sz="2000" b="1" dirty="0">
                <a:effectLst/>
                <a:latin typeface="+mj-lt"/>
                <a:ea typeface="Calibri" panose="020F0502020204030204" pitchFamily="34" charset="0"/>
              </a:rPr>
              <a:t>Legislative Oversight and Investigations Committee</a:t>
            </a:r>
          </a:p>
          <a:p>
            <a:pPr algn="ctr"/>
            <a:r>
              <a:rPr lang="en-US" sz="2000" b="1" dirty="0">
                <a:latin typeface="+mj-lt"/>
              </a:rPr>
              <a:t>September 15, 2022</a:t>
            </a:r>
          </a:p>
        </p:txBody>
      </p:sp>
      <p:pic>
        <p:nvPicPr>
          <p:cNvPr id="10" name="Picture 9" descr="Text&#10;&#10;Description automatically generated with low confidence">
            <a:extLst>
              <a:ext uri="{FF2B5EF4-FFF2-40B4-BE49-F238E27FC236}">
                <a16:creationId xmlns:a16="http://schemas.microsoft.com/office/drawing/2014/main" id="{FB47C041-BACA-4E42-9227-1227F143DB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76761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FEE3-23C9-455D-B6A6-A7E4D6A34EB1}"/>
              </a:ext>
            </a:extLst>
          </p:cNvPr>
          <p:cNvSpPr>
            <a:spLocks noGrp="1"/>
          </p:cNvSpPr>
          <p:nvPr>
            <p:ph type="title"/>
          </p:nvPr>
        </p:nvSpPr>
        <p:spPr/>
        <p:txBody>
          <a:bodyPr/>
          <a:lstStyle/>
          <a:p>
            <a:r>
              <a:rPr lang="en-US" dirty="0"/>
              <a:t>State General Funds Allocated for Tim’s Law</a:t>
            </a:r>
          </a:p>
        </p:txBody>
      </p:sp>
      <p:sp>
        <p:nvSpPr>
          <p:cNvPr id="3" name="Content Placeholder 2">
            <a:extLst>
              <a:ext uri="{FF2B5EF4-FFF2-40B4-BE49-F238E27FC236}">
                <a16:creationId xmlns:a16="http://schemas.microsoft.com/office/drawing/2014/main" id="{72FFBD6D-569A-4C8E-BAEB-3A9935A2CB27}"/>
              </a:ext>
            </a:extLst>
          </p:cNvPr>
          <p:cNvSpPr>
            <a:spLocks noGrp="1"/>
          </p:cNvSpPr>
          <p:nvPr>
            <p:ph idx="1"/>
          </p:nvPr>
        </p:nvSpPr>
        <p:spPr>
          <a:xfrm>
            <a:off x="838200" y="1520824"/>
            <a:ext cx="10515600" cy="4514215"/>
          </a:xfrm>
        </p:spPr>
        <p:txBody>
          <a:bodyPr/>
          <a:lstStyle/>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$1.5M in </a:t>
            </a:r>
            <a:r>
              <a:rPr lang="en-US" sz="3200" dirty="0">
                <a:effectLst/>
                <a:latin typeface="Calibri" panose="020F0502020204030204" pitchFamily="34" charset="0"/>
                <a:ea typeface="Calibri" panose="020F0502020204030204" pitchFamily="34" charset="0"/>
              </a:rPr>
              <a:t>General Fund was recommended by the Governor and included in….”.  </a:t>
            </a:r>
            <a:r>
              <a:rPr lang="en-US" sz="3100" dirty="0">
                <a:latin typeface="Calibri" panose="020F0502020204030204" pitchFamily="34" charset="0"/>
                <a:ea typeface="Calibri" panose="020F0502020204030204" pitchFamily="34" charset="0"/>
              </a:rPr>
              <a:t>BFY 2022-2024 DBHDID budget to include 2 expansion phases:</a:t>
            </a:r>
          </a:p>
          <a:p>
            <a:pPr lvl="1">
              <a:lnSpc>
                <a:spcPct val="105000"/>
              </a:lnSpc>
              <a:spcBef>
                <a:spcPts val="0"/>
              </a:spcBef>
              <a:spcAft>
                <a:spcPts val="600"/>
              </a:spcAft>
            </a:pPr>
            <a:r>
              <a:rPr lang="en-US" sz="2400" dirty="0">
                <a:latin typeface="Calibri" panose="020F0502020204030204" pitchFamily="34" charset="0"/>
                <a:ea typeface="Calibri" panose="020F0502020204030204" pitchFamily="34" charset="0"/>
              </a:rPr>
              <a:t>Eastern State Hospital region in FY2023</a:t>
            </a:r>
          </a:p>
          <a:p>
            <a:pPr marL="1200150" lvl="2" indent="-342900">
              <a:lnSpc>
                <a:spcPct val="10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CMHCs: New Vista, NorthKey, Adanta, Pathways and Comprehend</a:t>
            </a:r>
          </a:p>
          <a:p>
            <a:pPr marL="1200150" lvl="2" indent="-342900">
              <a:lnSpc>
                <a:spcPct val="10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P</a:t>
            </a:r>
            <a:r>
              <a:rPr lang="en-US" dirty="0">
                <a:latin typeface="Calibri" panose="020F0502020204030204" pitchFamily="34" charset="0"/>
                <a:ea typeface="Calibri" panose="020F0502020204030204" pitchFamily="34" charset="0"/>
              </a:rPr>
              <a:t>rojected to serve 50 clients, over 2 years</a:t>
            </a:r>
          </a:p>
          <a:p>
            <a:pPr lvl="1">
              <a:lnSpc>
                <a:spcPct val="105000"/>
              </a:lnSpc>
              <a:spcBef>
                <a:spcPts val="0"/>
              </a:spcBef>
              <a:spcAft>
                <a:spcPts val="600"/>
              </a:spcAft>
            </a:pPr>
            <a:r>
              <a:rPr lang="en-US" sz="2400" dirty="0">
                <a:latin typeface="Calibri" panose="020F0502020204030204" pitchFamily="34" charset="0"/>
                <a:ea typeface="Calibri" panose="020F0502020204030204" pitchFamily="34" charset="0"/>
              </a:rPr>
              <a:t>Appalachian Regional Hospital region in FY 2024</a:t>
            </a:r>
          </a:p>
          <a:p>
            <a:pPr marL="1200150" lvl="2" indent="-342900">
              <a:lnSpc>
                <a:spcPct val="10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CMHCs: Mountain, Cumberland River and Kentucky River</a:t>
            </a:r>
          </a:p>
          <a:p>
            <a:pPr marL="1200150" lvl="2" indent="-342900">
              <a:lnSpc>
                <a:spcPct val="10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P</a:t>
            </a:r>
            <a:r>
              <a:rPr lang="en-US" dirty="0">
                <a:latin typeface="Calibri" panose="020F0502020204030204" pitchFamily="34" charset="0"/>
                <a:ea typeface="Calibri" panose="020F0502020204030204" pitchFamily="34" charset="0"/>
              </a:rPr>
              <a:t>rojected to serve 25 clients, over 1 year</a:t>
            </a:r>
          </a:p>
        </p:txBody>
      </p:sp>
      <p:sp>
        <p:nvSpPr>
          <p:cNvPr id="4" name="Slide Number Placeholder 3">
            <a:extLst>
              <a:ext uri="{FF2B5EF4-FFF2-40B4-BE49-F238E27FC236}">
                <a16:creationId xmlns:a16="http://schemas.microsoft.com/office/drawing/2014/main" id="{035F2318-03D4-4A40-8E93-BBE96A0ED485}"/>
              </a:ext>
            </a:extLst>
          </p:cNvPr>
          <p:cNvSpPr>
            <a:spLocks noGrp="1"/>
          </p:cNvSpPr>
          <p:nvPr>
            <p:ph type="sldNum" sz="quarter" idx="12"/>
          </p:nvPr>
        </p:nvSpPr>
        <p:spPr/>
        <p:txBody>
          <a:bodyPr/>
          <a:lstStyle/>
          <a:p>
            <a:fld id="{5727CFF0-8AF3-4D5D-9D11-7D9475288EEF}" type="slidenum">
              <a:rPr lang="en-US" smtClean="0"/>
              <a:pPr/>
              <a:t>10</a:t>
            </a:fld>
            <a:endParaRPr lang="en-US" dirty="0"/>
          </a:p>
        </p:txBody>
      </p:sp>
    </p:spTree>
    <p:extLst>
      <p:ext uri="{BB962C8B-B14F-4D97-AF65-F5344CB8AC3E}">
        <p14:creationId xmlns:p14="http://schemas.microsoft.com/office/powerpoint/2010/main" val="1773137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46298-C5CF-40FB-ADD4-3E03AD64EE2F}"/>
              </a:ext>
            </a:extLst>
          </p:cNvPr>
          <p:cNvSpPr>
            <a:spLocks noGrp="1"/>
          </p:cNvSpPr>
          <p:nvPr>
            <p:ph type="title"/>
          </p:nvPr>
        </p:nvSpPr>
        <p:spPr>
          <a:xfrm>
            <a:off x="838200" y="318825"/>
            <a:ext cx="10515600" cy="747249"/>
          </a:xfrm>
        </p:spPr>
        <p:txBody>
          <a:bodyPr/>
          <a:lstStyle/>
          <a:p>
            <a:pPr algn="ctr"/>
            <a:r>
              <a:rPr lang="en-US" b="1" dirty="0"/>
              <a:t>Statewide AOT Pilot Project Service Areas</a:t>
            </a:r>
            <a:endParaRPr lang="en-US" dirty="0"/>
          </a:p>
        </p:txBody>
      </p:sp>
      <p:grpSp>
        <p:nvGrpSpPr>
          <p:cNvPr id="12" name="Group 11">
            <a:extLst>
              <a:ext uri="{FF2B5EF4-FFF2-40B4-BE49-F238E27FC236}">
                <a16:creationId xmlns:a16="http://schemas.microsoft.com/office/drawing/2014/main" id="{63212304-3ADC-4A78-954A-748928A96C08}"/>
              </a:ext>
            </a:extLst>
          </p:cNvPr>
          <p:cNvGrpSpPr/>
          <p:nvPr/>
        </p:nvGrpSpPr>
        <p:grpSpPr>
          <a:xfrm>
            <a:off x="1829717" y="1017025"/>
            <a:ext cx="9524083" cy="5463885"/>
            <a:chOff x="1564464" y="1065642"/>
            <a:chExt cx="9142118" cy="5092724"/>
          </a:xfrm>
        </p:grpSpPr>
        <p:grpSp>
          <p:nvGrpSpPr>
            <p:cNvPr id="25" name="Group 24">
              <a:extLst>
                <a:ext uri="{FF2B5EF4-FFF2-40B4-BE49-F238E27FC236}">
                  <a16:creationId xmlns:a16="http://schemas.microsoft.com/office/drawing/2014/main" id="{87A5292F-57DA-4669-9C13-CD59E416B9BF}"/>
                </a:ext>
              </a:extLst>
            </p:cNvPr>
            <p:cNvGrpSpPr/>
            <p:nvPr/>
          </p:nvGrpSpPr>
          <p:grpSpPr>
            <a:xfrm>
              <a:off x="1564464" y="1464778"/>
              <a:ext cx="8522509" cy="4027208"/>
              <a:chOff x="503919" y="1781127"/>
              <a:chExt cx="8237829" cy="3787239"/>
            </a:xfrm>
          </p:grpSpPr>
          <p:grpSp>
            <p:nvGrpSpPr>
              <p:cNvPr id="54" name="Group 53">
                <a:extLst>
                  <a:ext uri="{FF2B5EF4-FFF2-40B4-BE49-F238E27FC236}">
                    <a16:creationId xmlns:a16="http://schemas.microsoft.com/office/drawing/2014/main" id="{EBA9B24F-0BA1-47DA-AD8B-1FC2BEE0DB61}"/>
                  </a:ext>
                </a:extLst>
              </p:cNvPr>
              <p:cNvGrpSpPr/>
              <p:nvPr/>
            </p:nvGrpSpPr>
            <p:grpSpPr>
              <a:xfrm>
                <a:off x="503919" y="1781127"/>
                <a:ext cx="8237829" cy="3787239"/>
                <a:chOff x="503919" y="1781127"/>
                <a:chExt cx="8237829" cy="3787239"/>
              </a:xfrm>
            </p:grpSpPr>
            <p:grpSp>
              <p:nvGrpSpPr>
                <p:cNvPr id="56" name="Group 55">
                  <a:extLst>
                    <a:ext uri="{FF2B5EF4-FFF2-40B4-BE49-F238E27FC236}">
                      <a16:creationId xmlns:a16="http://schemas.microsoft.com/office/drawing/2014/main" id="{F546507B-BF95-433F-BA9B-5534FE7B4CA3}"/>
                    </a:ext>
                  </a:extLst>
                </p:cNvPr>
                <p:cNvGrpSpPr/>
                <p:nvPr/>
              </p:nvGrpSpPr>
              <p:grpSpPr>
                <a:xfrm>
                  <a:off x="503919" y="1781127"/>
                  <a:ext cx="8019074" cy="3787239"/>
                  <a:chOff x="1392318" y="1243405"/>
                  <a:chExt cx="8998672" cy="4418226"/>
                </a:xfrm>
              </p:grpSpPr>
              <p:pic>
                <p:nvPicPr>
                  <p:cNvPr id="58" name="Picture 2" descr="https://www.sites.google.com/site/kentuckycmhcs/_/rsrc/1457983582809/in-the-news/map-of-kentucky-by-cmhc-region/KY%20County%20CMHC%20map.jpg.jpg">
                    <a:extLst>
                      <a:ext uri="{FF2B5EF4-FFF2-40B4-BE49-F238E27FC236}">
                        <a16:creationId xmlns:a16="http://schemas.microsoft.com/office/drawing/2014/main" id="{6F10F717-C4B6-4C8B-A293-92625A2BEE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331"/>
                  <a:stretch/>
                </p:blipFill>
                <p:spPr bwMode="auto">
                  <a:xfrm>
                    <a:off x="1392318" y="1243405"/>
                    <a:ext cx="8998672" cy="4418226"/>
                  </a:xfrm>
                  <a:prstGeom prst="rect">
                    <a:avLst/>
                  </a:prstGeom>
                  <a:noFill/>
                  <a:extLst>
                    <a:ext uri="{909E8E84-426E-40DD-AFC4-6F175D3DCCD1}">
                      <a14:hiddenFill xmlns:a14="http://schemas.microsoft.com/office/drawing/2010/main">
                        <a:solidFill>
                          <a:srgbClr val="FFFFFF"/>
                        </a:solidFill>
                      </a14:hiddenFill>
                    </a:ext>
                  </a:extLst>
                </p:spPr>
              </p:pic>
              <p:sp>
                <p:nvSpPr>
                  <p:cNvPr id="59" name="Rectangle 58">
                    <a:extLst>
                      <a:ext uri="{FF2B5EF4-FFF2-40B4-BE49-F238E27FC236}">
                        <a16:creationId xmlns:a16="http://schemas.microsoft.com/office/drawing/2014/main" id="{FCAE631A-2505-4342-BF8D-8761CD8912D1}"/>
                      </a:ext>
                    </a:extLst>
                  </p:cNvPr>
                  <p:cNvSpPr/>
                  <p:nvPr/>
                </p:nvSpPr>
                <p:spPr>
                  <a:xfrm>
                    <a:off x="1678193" y="1764254"/>
                    <a:ext cx="2517289" cy="97894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57" name="TextBox 56">
                  <a:extLst>
                    <a:ext uri="{FF2B5EF4-FFF2-40B4-BE49-F238E27FC236}">
                      <a16:creationId xmlns:a16="http://schemas.microsoft.com/office/drawing/2014/main" id="{0307F53F-F848-4D2A-AD90-6B403FEC08D7}"/>
                    </a:ext>
                  </a:extLst>
                </p:cNvPr>
                <p:cNvSpPr txBox="1"/>
                <p:nvPr/>
              </p:nvSpPr>
              <p:spPr>
                <a:xfrm>
                  <a:off x="7597005" y="2104480"/>
                  <a:ext cx="1144743" cy="246221"/>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rPr>
                    <a:t>- New Vista</a:t>
                  </a:r>
                </a:p>
              </p:txBody>
            </p:sp>
          </p:grpSp>
          <p:sp>
            <p:nvSpPr>
              <p:cNvPr id="55" name="Rectangle 54">
                <a:extLst>
                  <a:ext uri="{FF2B5EF4-FFF2-40B4-BE49-F238E27FC236}">
                    <a16:creationId xmlns:a16="http://schemas.microsoft.com/office/drawing/2014/main" id="{894D5D97-13E9-43AF-98E6-54A2D2FDBB3D}"/>
                  </a:ext>
                </a:extLst>
              </p:cNvPr>
              <p:cNvSpPr/>
              <p:nvPr/>
            </p:nvSpPr>
            <p:spPr>
              <a:xfrm>
                <a:off x="3276654" y="2789535"/>
                <a:ext cx="220785" cy="12317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7" name="Freeform 6">
              <a:extLst>
                <a:ext uri="{FF2B5EF4-FFF2-40B4-BE49-F238E27FC236}">
                  <a16:creationId xmlns:a16="http://schemas.microsoft.com/office/drawing/2014/main" id="{0E6A4EEC-28FB-4701-BC84-D5D245BEAEB3}"/>
                </a:ext>
              </a:extLst>
            </p:cNvPr>
            <p:cNvSpPr/>
            <p:nvPr/>
          </p:nvSpPr>
          <p:spPr>
            <a:xfrm>
              <a:off x="4745562" y="3387490"/>
              <a:ext cx="1321177" cy="1632221"/>
            </a:xfrm>
            <a:custGeom>
              <a:avLst/>
              <a:gdLst>
                <a:gd name="connsiteX0" fmla="*/ 1433047 w 1433047"/>
                <a:gd name="connsiteY0" fmla="*/ 1790700 h 1790700"/>
                <a:gd name="connsiteX1" fmla="*/ 1223497 w 1433047"/>
                <a:gd name="connsiteY1" fmla="*/ 1524000 h 1790700"/>
                <a:gd name="connsiteX2" fmla="*/ 1423522 w 1433047"/>
                <a:gd name="connsiteY2" fmla="*/ 1381125 h 1790700"/>
                <a:gd name="connsiteX3" fmla="*/ 1309222 w 1433047"/>
                <a:gd name="connsiteY3" fmla="*/ 1114425 h 1790700"/>
                <a:gd name="connsiteX4" fmla="*/ 1109197 w 1433047"/>
                <a:gd name="connsiteY4" fmla="*/ 1028700 h 1790700"/>
                <a:gd name="connsiteX5" fmla="*/ 1156822 w 1433047"/>
                <a:gd name="connsiteY5" fmla="*/ 666750 h 1790700"/>
                <a:gd name="connsiteX6" fmla="*/ 718672 w 1433047"/>
                <a:gd name="connsiteY6" fmla="*/ 628650 h 1790700"/>
                <a:gd name="connsiteX7" fmla="*/ 585322 w 1433047"/>
                <a:gd name="connsiteY7" fmla="*/ 790575 h 1790700"/>
                <a:gd name="connsiteX8" fmla="*/ 223372 w 1433047"/>
                <a:gd name="connsiteY8" fmla="*/ 800100 h 1790700"/>
                <a:gd name="connsiteX9" fmla="*/ 175747 w 1433047"/>
                <a:gd name="connsiteY9" fmla="*/ 752475 h 1790700"/>
                <a:gd name="connsiteX10" fmla="*/ 23347 w 1433047"/>
                <a:gd name="connsiteY10" fmla="*/ 704850 h 1790700"/>
                <a:gd name="connsiteX11" fmla="*/ 4297 w 1433047"/>
                <a:gd name="connsiteY11" fmla="*/ 495300 h 1790700"/>
                <a:gd name="connsiteX12" fmla="*/ 61447 w 1433047"/>
                <a:gd name="connsiteY12" fmla="*/ 457200 h 1790700"/>
                <a:gd name="connsiteX13" fmla="*/ 32872 w 1433047"/>
                <a:gd name="connsiteY13" fmla="*/ 323850 h 1790700"/>
                <a:gd name="connsiteX14" fmla="*/ 13822 w 1433047"/>
                <a:gd name="connsiteY14" fmla="*/ 0 h 1790700"/>
                <a:gd name="connsiteX15" fmla="*/ 13822 w 1433047"/>
                <a:gd name="connsiteY15" fmla="*/ 0 h 179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33047" h="1790700">
                  <a:moveTo>
                    <a:pt x="1433047" y="1790700"/>
                  </a:moveTo>
                  <a:cubicBezTo>
                    <a:pt x="1329065" y="1691481"/>
                    <a:pt x="1225084" y="1592262"/>
                    <a:pt x="1223497" y="1524000"/>
                  </a:cubicBezTo>
                  <a:cubicBezTo>
                    <a:pt x="1221910" y="1455738"/>
                    <a:pt x="1409235" y="1449387"/>
                    <a:pt x="1423522" y="1381125"/>
                  </a:cubicBezTo>
                  <a:cubicBezTo>
                    <a:pt x="1437809" y="1312863"/>
                    <a:pt x="1361609" y="1173162"/>
                    <a:pt x="1309222" y="1114425"/>
                  </a:cubicBezTo>
                  <a:cubicBezTo>
                    <a:pt x="1256835" y="1055688"/>
                    <a:pt x="1134597" y="1103312"/>
                    <a:pt x="1109197" y="1028700"/>
                  </a:cubicBezTo>
                  <a:cubicBezTo>
                    <a:pt x="1083797" y="954088"/>
                    <a:pt x="1221909" y="733425"/>
                    <a:pt x="1156822" y="666750"/>
                  </a:cubicBezTo>
                  <a:cubicBezTo>
                    <a:pt x="1091735" y="600075"/>
                    <a:pt x="813922" y="608012"/>
                    <a:pt x="718672" y="628650"/>
                  </a:cubicBezTo>
                  <a:cubicBezTo>
                    <a:pt x="623422" y="649287"/>
                    <a:pt x="667872" y="762000"/>
                    <a:pt x="585322" y="790575"/>
                  </a:cubicBezTo>
                  <a:cubicBezTo>
                    <a:pt x="502772" y="819150"/>
                    <a:pt x="291634" y="806450"/>
                    <a:pt x="223372" y="800100"/>
                  </a:cubicBezTo>
                  <a:cubicBezTo>
                    <a:pt x="155109" y="793750"/>
                    <a:pt x="209084" y="768350"/>
                    <a:pt x="175747" y="752475"/>
                  </a:cubicBezTo>
                  <a:cubicBezTo>
                    <a:pt x="142410" y="736600"/>
                    <a:pt x="51922" y="747712"/>
                    <a:pt x="23347" y="704850"/>
                  </a:cubicBezTo>
                  <a:cubicBezTo>
                    <a:pt x="-5228" y="661988"/>
                    <a:pt x="-2053" y="536575"/>
                    <a:pt x="4297" y="495300"/>
                  </a:cubicBezTo>
                  <a:cubicBezTo>
                    <a:pt x="10647" y="454025"/>
                    <a:pt x="56685" y="485775"/>
                    <a:pt x="61447" y="457200"/>
                  </a:cubicBezTo>
                  <a:cubicBezTo>
                    <a:pt x="66209" y="428625"/>
                    <a:pt x="40809" y="400050"/>
                    <a:pt x="32872" y="323850"/>
                  </a:cubicBezTo>
                  <a:cubicBezTo>
                    <a:pt x="24935" y="247650"/>
                    <a:pt x="13822" y="0"/>
                    <a:pt x="13822" y="0"/>
                  </a:cubicBezTo>
                  <a:lnTo>
                    <a:pt x="13822" y="0"/>
                  </a:lnTo>
                </a:path>
              </a:pathLst>
            </a:custGeom>
            <a:noFill/>
            <a:ln w="381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Freeform 7">
              <a:extLst>
                <a:ext uri="{FF2B5EF4-FFF2-40B4-BE49-F238E27FC236}">
                  <a16:creationId xmlns:a16="http://schemas.microsoft.com/office/drawing/2014/main" id="{1DE84BAF-E4FE-4F88-9A23-A486B9EEC9A3}"/>
                </a:ext>
              </a:extLst>
            </p:cNvPr>
            <p:cNvSpPr/>
            <p:nvPr/>
          </p:nvSpPr>
          <p:spPr>
            <a:xfrm>
              <a:off x="5785732" y="2284872"/>
              <a:ext cx="834380" cy="1760873"/>
            </a:xfrm>
            <a:custGeom>
              <a:avLst/>
              <a:gdLst>
                <a:gd name="connsiteX0" fmla="*/ 0 w 905031"/>
                <a:gd name="connsiteY0" fmla="*/ 1885950 h 1931844"/>
                <a:gd name="connsiteX1" fmla="*/ 114300 w 905031"/>
                <a:gd name="connsiteY1" fmla="*/ 1809750 h 1931844"/>
                <a:gd name="connsiteX2" fmla="*/ 485775 w 905031"/>
                <a:gd name="connsiteY2" fmla="*/ 1866900 h 1931844"/>
                <a:gd name="connsiteX3" fmla="*/ 600075 w 905031"/>
                <a:gd name="connsiteY3" fmla="*/ 1781175 h 1931844"/>
                <a:gd name="connsiteX4" fmla="*/ 723900 w 905031"/>
                <a:gd name="connsiteY4" fmla="*/ 1905000 h 1931844"/>
                <a:gd name="connsiteX5" fmla="*/ 781050 w 905031"/>
                <a:gd name="connsiteY5" fmla="*/ 1171575 h 1931844"/>
                <a:gd name="connsiteX6" fmla="*/ 600075 w 905031"/>
                <a:gd name="connsiteY6" fmla="*/ 1162050 h 1931844"/>
                <a:gd name="connsiteX7" fmla="*/ 581025 w 905031"/>
                <a:gd name="connsiteY7" fmla="*/ 1019175 h 1931844"/>
                <a:gd name="connsiteX8" fmla="*/ 752475 w 905031"/>
                <a:gd name="connsiteY8" fmla="*/ 838200 h 1931844"/>
                <a:gd name="connsiteX9" fmla="*/ 800100 w 905031"/>
                <a:gd name="connsiteY9" fmla="*/ 542925 h 1931844"/>
                <a:gd name="connsiteX10" fmla="*/ 885825 w 905031"/>
                <a:gd name="connsiteY10" fmla="*/ 485775 h 1931844"/>
                <a:gd name="connsiteX11" fmla="*/ 885825 w 905031"/>
                <a:gd name="connsiteY11" fmla="*/ 409575 h 1931844"/>
                <a:gd name="connsiteX12" fmla="*/ 676275 w 905031"/>
                <a:gd name="connsiteY12" fmla="*/ 190500 h 1931844"/>
                <a:gd name="connsiteX13" fmla="*/ 504825 w 905031"/>
                <a:gd name="connsiteY13" fmla="*/ 190500 h 1931844"/>
                <a:gd name="connsiteX14" fmla="*/ 371475 w 905031"/>
                <a:gd name="connsiteY14" fmla="*/ 0 h 1931844"/>
                <a:gd name="connsiteX15" fmla="*/ 371475 w 905031"/>
                <a:gd name="connsiteY15" fmla="*/ 0 h 1931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5031" h="1931844">
                  <a:moveTo>
                    <a:pt x="0" y="1885950"/>
                  </a:moveTo>
                  <a:cubicBezTo>
                    <a:pt x="16669" y="1849437"/>
                    <a:pt x="33338" y="1812925"/>
                    <a:pt x="114300" y="1809750"/>
                  </a:cubicBezTo>
                  <a:cubicBezTo>
                    <a:pt x="195262" y="1806575"/>
                    <a:pt x="404813" y="1871662"/>
                    <a:pt x="485775" y="1866900"/>
                  </a:cubicBezTo>
                  <a:cubicBezTo>
                    <a:pt x="566737" y="1862138"/>
                    <a:pt x="560388" y="1774825"/>
                    <a:pt x="600075" y="1781175"/>
                  </a:cubicBezTo>
                  <a:cubicBezTo>
                    <a:pt x="639762" y="1787525"/>
                    <a:pt x="693738" y="2006600"/>
                    <a:pt x="723900" y="1905000"/>
                  </a:cubicBezTo>
                  <a:cubicBezTo>
                    <a:pt x="754062" y="1803400"/>
                    <a:pt x="801687" y="1295400"/>
                    <a:pt x="781050" y="1171575"/>
                  </a:cubicBezTo>
                  <a:cubicBezTo>
                    <a:pt x="760413" y="1047750"/>
                    <a:pt x="633412" y="1187450"/>
                    <a:pt x="600075" y="1162050"/>
                  </a:cubicBezTo>
                  <a:cubicBezTo>
                    <a:pt x="566738" y="1136650"/>
                    <a:pt x="555625" y="1073150"/>
                    <a:pt x="581025" y="1019175"/>
                  </a:cubicBezTo>
                  <a:cubicBezTo>
                    <a:pt x="606425" y="965200"/>
                    <a:pt x="715963" y="917575"/>
                    <a:pt x="752475" y="838200"/>
                  </a:cubicBezTo>
                  <a:cubicBezTo>
                    <a:pt x="788987" y="758825"/>
                    <a:pt x="777875" y="601662"/>
                    <a:pt x="800100" y="542925"/>
                  </a:cubicBezTo>
                  <a:cubicBezTo>
                    <a:pt x="822325" y="484188"/>
                    <a:pt x="871537" y="508000"/>
                    <a:pt x="885825" y="485775"/>
                  </a:cubicBezTo>
                  <a:cubicBezTo>
                    <a:pt x="900113" y="463550"/>
                    <a:pt x="920750" y="458787"/>
                    <a:pt x="885825" y="409575"/>
                  </a:cubicBezTo>
                  <a:cubicBezTo>
                    <a:pt x="850900" y="360362"/>
                    <a:pt x="739775" y="227012"/>
                    <a:pt x="676275" y="190500"/>
                  </a:cubicBezTo>
                  <a:cubicBezTo>
                    <a:pt x="612775" y="153988"/>
                    <a:pt x="555625" y="222250"/>
                    <a:pt x="504825" y="190500"/>
                  </a:cubicBezTo>
                  <a:cubicBezTo>
                    <a:pt x="454025" y="158750"/>
                    <a:pt x="371475" y="0"/>
                    <a:pt x="371475" y="0"/>
                  </a:cubicBezTo>
                  <a:lnTo>
                    <a:pt x="371475" y="0"/>
                  </a:lnTo>
                </a:path>
              </a:pathLst>
            </a:custGeom>
            <a:noFill/>
            <a:ln w="381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Freeform 8">
              <a:extLst>
                <a:ext uri="{FF2B5EF4-FFF2-40B4-BE49-F238E27FC236}">
                  <a16:creationId xmlns:a16="http://schemas.microsoft.com/office/drawing/2014/main" id="{17E05D99-E3C3-4F32-B1F6-8A28D7B1AF69}"/>
                </a:ext>
              </a:extLst>
            </p:cNvPr>
            <p:cNvSpPr/>
            <p:nvPr/>
          </p:nvSpPr>
          <p:spPr>
            <a:xfrm>
              <a:off x="7025997" y="3166121"/>
              <a:ext cx="2140588" cy="1870953"/>
            </a:xfrm>
            <a:custGeom>
              <a:avLst/>
              <a:gdLst>
                <a:gd name="connsiteX0" fmla="*/ 2321841 w 2321841"/>
                <a:gd name="connsiteY0" fmla="*/ 52362 h 2052612"/>
                <a:gd name="connsiteX1" fmla="*/ 2207541 w 2321841"/>
                <a:gd name="connsiteY1" fmla="*/ 147612 h 2052612"/>
                <a:gd name="connsiteX2" fmla="*/ 1769391 w 2321841"/>
                <a:gd name="connsiteY2" fmla="*/ 4737 h 2052612"/>
                <a:gd name="connsiteX3" fmla="*/ 1721766 w 2321841"/>
                <a:gd name="connsiteY3" fmla="*/ 42837 h 2052612"/>
                <a:gd name="connsiteX4" fmla="*/ 1788441 w 2321841"/>
                <a:gd name="connsiteY4" fmla="*/ 128562 h 2052612"/>
                <a:gd name="connsiteX5" fmla="*/ 1750341 w 2321841"/>
                <a:gd name="connsiteY5" fmla="*/ 204762 h 2052612"/>
                <a:gd name="connsiteX6" fmla="*/ 1616991 w 2321841"/>
                <a:gd name="connsiteY6" fmla="*/ 157137 h 2052612"/>
                <a:gd name="connsiteX7" fmla="*/ 1445541 w 2321841"/>
                <a:gd name="connsiteY7" fmla="*/ 347637 h 2052612"/>
                <a:gd name="connsiteX8" fmla="*/ 1464591 w 2321841"/>
                <a:gd name="connsiteY8" fmla="*/ 385737 h 2052612"/>
                <a:gd name="connsiteX9" fmla="*/ 1178841 w 2321841"/>
                <a:gd name="connsiteY9" fmla="*/ 214287 h 2052612"/>
                <a:gd name="connsiteX10" fmla="*/ 1016916 w 2321841"/>
                <a:gd name="connsiteY10" fmla="*/ 271437 h 2052612"/>
                <a:gd name="connsiteX11" fmla="*/ 931191 w 2321841"/>
                <a:gd name="connsiteY11" fmla="*/ 423837 h 2052612"/>
                <a:gd name="connsiteX12" fmla="*/ 702591 w 2321841"/>
                <a:gd name="connsiteY12" fmla="*/ 671487 h 2052612"/>
                <a:gd name="connsiteX13" fmla="*/ 635916 w 2321841"/>
                <a:gd name="connsiteY13" fmla="*/ 633387 h 2052612"/>
                <a:gd name="connsiteX14" fmla="*/ 388266 w 2321841"/>
                <a:gd name="connsiteY14" fmla="*/ 671487 h 2052612"/>
                <a:gd name="connsiteX15" fmla="*/ 369216 w 2321841"/>
                <a:gd name="connsiteY15" fmla="*/ 719112 h 2052612"/>
                <a:gd name="connsiteX16" fmla="*/ 197766 w 2321841"/>
                <a:gd name="connsiteY16" fmla="*/ 690537 h 2052612"/>
                <a:gd name="connsiteX17" fmla="*/ 169191 w 2321841"/>
                <a:gd name="connsiteY17" fmla="*/ 785787 h 2052612"/>
                <a:gd name="connsiteX18" fmla="*/ 83466 w 2321841"/>
                <a:gd name="connsiteY18" fmla="*/ 766737 h 2052612"/>
                <a:gd name="connsiteX19" fmla="*/ 7266 w 2321841"/>
                <a:gd name="connsiteY19" fmla="*/ 995337 h 2052612"/>
                <a:gd name="connsiteX20" fmla="*/ 273966 w 2321841"/>
                <a:gd name="connsiteY20" fmla="*/ 1252512 h 2052612"/>
                <a:gd name="connsiteX21" fmla="*/ 273966 w 2321841"/>
                <a:gd name="connsiteY21" fmla="*/ 1328712 h 2052612"/>
                <a:gd name="connsiteX22" fmla="*/ 207291 w 2321841"/>
                <a:gd name="connsiteY22" fmla="*/ 1547787 h 2052612"/>
                <a:gd name="connsiteX23" fmla="*/ 302541 w 2321841"/>
                <a:gd name="connsiteY23" fmla="*/ 1557312 h 2052612"/>
                <a:gd name="connsiteX24" fmla="*/ 207291 w 2321841"/>
                <a:gd name="connsiteY24" fmla="*/ 1776387 h 2052612"/>
                <a:gd name="connsiteX25" fmla="*/ 235866 w 2321841"/>
                <a:gd name="connsiteY25" fmla="*/ 1814487 h 2052612"/>
                <a:gd name="connsiteX26" fmla="*/ 264441 w 2321841"/>
                <a:gd name="connsiteY26" fmla="*/ 1928787 h 2052612"/>
                <a:gd name="connsiteX27" fmla="*/ 388266 w 2321841"/>
                <a:gd name="connsiteY27" fmla="*/ 2052612 h 2052612"/>
                <a:gd name="connsiteX28" fmla="*/ 388266 w 2321841"/>
                <a:gd name="connsiteY28" fmla="*/ 2052612 h 2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21841" h="2052612">
                  <a:moveTo>
                    <a:pt x="2321841" y="52362"/>
                  </a:moveTo>
                  <a:cubicBezTo>
                    <a:pt x="2310728" y="103955"/>
                    <a:pt x="2299616" y="155549"/>
                    <a:pt x="2207541" y="147612"/>
                  </a:cubicBezTo>
                  <a:cubicBezTo>
                    <a:pt x="2115466" y="139675"/>
                    <a:pt x="1850353" y="22199"/>
                    <a:pt x="1769391" y="4737"/>
                  </a:cubicBezTo>
                  <a:cubicBezTo>
                    <a:pt x="1688429" y="-12725"/>
                    <a:pt x="1718591" y="22199"/>
                    <a:pt x="1721766" y="42837"/>
                  </a:cubicBezTo>
                  <a:cubicBezTo>
                    <a:pt x="1724941" y="63475"/>
                    <a:pt x="1783679" y="101575"/>
                    <a:pt x="1788441" y="128562"/>
                  </a:cubicBezTo>
                  <a:cubicBezTo>
                    <a:pt x="1793203" y="155549"/>
                    <a:pt x="1778916" y="200000"/>
                    <a:pt x="1750341" y="204762"/>
                  </a:cubicBezTo>
                  <a:cubicBezTo>
                    <a:pt x="1721766" y="209524"/>
                    <a:pt x="1667791" y="133325"/>
                    <a:pt x="1616991" y="157137"/>
                  </a:cubicBezTo>
                  <a:cubicBezTo>
                    <a:pt x="1566191" y="180949"/>
                    <a:pt x="1445541" y="347637"/>
                    <a:pt x="1445541" y="347637"/>
                  </a:cubicBezTo>
                  <a:cubicBezTo>
                    <a:pt x="1420141" y="385737"/>
                    <a:pt x="1509041" y="407962"/>
                    <a:pt x="1464591" y="385737"/>
                  </a:cubicBezTo>
                  <a:cubicBezTo>
                    <a:pt x="1420141" y="363512"/>
                    <a:pt x="1253453" y="233337"/>
                    <a:pt x="1178841" y="214287"/>
                  </a:cubicBezTo>
                  <a:cubicBezTo>
                    <a:pt x="1104229" y="195237"/>
                    <a:pt x="1058191" y="236512"/>
                    <a:pt x="1016916" y="271437"/>
                  </a:cubicBezTo>
                  <a:cubicBezTo>
                    <a:pt x="975641" y="306362"/>
                    <a:pt x="983578" y="357162"/>
                    <a:pt x="931191" y="423837"/>
                  </a:cubicBezTo>
                  <a:cubicBezTo>
                    <a:pt x="878804" y="490512"/>
                    <a:pt x="751803" y="636562"/>
                    <a:pt x="702591" y="671487"/>
                  </a:cubicBezTo>
                  <a:cubicBezTo>
                    <a:pt x="653378" y="706412"/>
                    <a:pt x="688303" y="633387"/>
                    <a:pt x="635916" y="633387"/>
                  </a:cubicBezTo>
                  <a:cubicBezTo>
                    <a:pt x="583529" y="633387"/>
                    <a:pt x="432716" y="657200"/>
                    <a:pt x="388266" y="671487"/>
                  </a:cubicBezTo>
                  <a:cubicBezTo>
                    <a:pt x="343816" y="685774"/>
                    <a:pt x="400966" y="715937"/>
                    <a:pt x="369216" y="719112"/>
                  </a:cubicBezTo>
                  <a:cubicBezTo>
                    <a:pt x="337466" y="722287"/>
                    <a:pt x="231103" y="679425"/>
                    <a:pt x="197766" y="690537"/>
                  </a:cubicBezTo>
                  <a:cubicBezTo>
                    <a:pt x="164429" y="701649"/>
                    <a:pt x="188241" y="773087"/>
                    <a:pt x="169191" y="785787"/>
                  </a:cubicBezTo>
                  <a:cubicBezTo>
                    <a:pt x="150141" y="798487"/>
                    <a:pt x="110453" y="731812"/>
                    <a:pt x="83466" y="766737"/>
                  </a:cubicBezTo>
                  <a:cubicBezTo>
                    <a:pt x="56478" y="801662"/>
                    <a:pt x="-24484" y="914375"/>
                    <a:pt x="7266" y="995337"/>
                  </a:cubicBezTo>
                  <a:cubicBezTo>
                    <a:pt x="39016" y="1076300"/>
                    <a:pt x="229516" y="1196950"/>
                    <a:pt x="273966" y="1252512"/>
                  </a:cubicBezTo>
                  <a:cubicBezTo>
                    <a:pt x="318416" y="1308074"/>
                    <a:pt x="285078" y="1279500"/>
                    <a:pt x="273966" y="1328712"/>
                  </a:cubicBezTo>
                  <a:cubicBezTo>
                    <a:pt x="262854" y="1377924"/>
                    <a:pt x="202528" y="1509687"/>
                    <a:pt x="207291" y="1547787"/>
                  </a:cubicBezTo>
                  <a:cubicBezTo>
                    <a:pt x="212053" y="1585887"/>
                    <a:pt x="302541" y="1519212"/>
                    <a:pt x="302541" y="1557312"/>
                  </a:cubicBezTo>
                  <a:cubicBezTo>
                    <a:pt x="302541" y="1595412"/>
                    <a:pt x="218403" y="1733525"/>
                    <a:pt x="207291" y="1776387"/>
                  </a:cubicBezTo>
                  <a:cubicBezTo>
                    <a:pt x="196179" y="1819249"/>
                    <a:pt x="226341" y="1789087"/>
                    <a:pt x="235866" y="1814487"/>
                  </a:cubicBezTo>
                  <a:cubicBezTo>
                    <a:pt x="245391" y="1839887"/>
                    <a:pt x="239041" y="1889100"/>
                    <a:pt x="264441" y="1928787"/>
                  </a:cubicBezTo>
                  <a:cubicBezTo>
                    <a:pt x="289841" y="1968475"/>
                    <a:pt x="388266" y="2052612"/>
                    <a:pt x="388266" y="2052612"/>
                  </a:cubicBezTo>
                  <a:lnTo>
                    <a:pt x="388266" y="2052612"/>
                  </a:lnTo>
                </a:path>
              </a:pathLst>
            </a:custGeom>
            <a:noFill/>
            <a:ln w="381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2" name="5-Point Star 9">
              <a:extLst>
                <a:ext uri="{FF2B5EF4-FFF2-40B4-BE49-F238E27FC236}">
                  <a16:creationId xmlns:a16="http://schemas.microsoft.com/office/drawing/2014/main" id="{FD321C74-347D-454F-9390-1AA548C5BC57}"/>
                </a:ext>
              </a:extLst>
            </p:cNvPr>
            <p:cNvSpPr/>
            <p:nvPr/>
          </p:nvSpPr>
          <p:spPr>
            <a:xfrm>
              <a:off x="3786302" y="4698477"/>
              <a:ext cx="158066" cy="180141"/>
            </a:xfrm>
            <a:prstGeom prst="star5">
              <a:avLst/>
            </a:prstGeom>
            <a:solidFill>
              <a:sysClr val="windowText" lastClr="000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5-Point Star 10">
              <a:extLst>
                <a:ext uri="{FF2B5EF4-FFF2-40B4-BE49-F238E27FC236}">
                  <a16:creationId xmlns:a16="http://schemas.microsoft.com/office/drawing/2014/main" id="{F2A0902C-724A-41F6-B6E8-2E89583CD32A}"/>
                </a:ext>
              </a:extLst>
            </p:cNvPr>
            <p:cNvSpPr/>
            <p:nvPr/>
          </p:nvSpPr>
          <p:spPr>
            <a:xfrm>
              <a:off x="5441275" y="2791703"/>
              <a:ext cx="158066" cy="180141"/>
            </a:xfrm>
            <a:prstGeom prst="star5">
              <a:avLst/>
            </a:prstGeom>
            <a:solidFill>
              <a:sysClr val="windowText" lastClr="000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5" name="5-Point Star 11">
              <a:extLst>
                <a:ext uri="{FF2B5EF4-FFF2-40B4-BE49-F238E27FC236}">
                  <a16:creationId xmlns:a16="http://schemas.microsoft.com/office/drawing/2014/main" id="{85802E80-2379-4BF9-8A81-EB188E0F1122}"/>
                </a:ext>
              </a:extLst>
            </p:cNvPr>
            <p:cNvSpPr/>
            <p:nvPr/>
          </p:nvSpPr>
          <p:spPr>
            <a:xfrm>
              <a:off x="8428944" y="4113530"/>
              <a:ext cx="158066" cy="180141"/>
            </a:xfrm>
            <a:prstGeom prst="star5">
              <a:avLst/>
            </a:prstGeom>
            <a:solidFill>
              <a:sysClr val="windowText" lastClr="000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7" name="5-Point Star 12">
              <a:extLst>
                <a:ext uri="{FF2B5EF4-FFF2-40B4-BE49-F238E27FC236}">
                  <a16:creationId xmlns:a16="http://schemas.microsoft.com/office/drawing/2014/main" id="{3B2F8F0D-1578-44D4-B9F0-5BF0BC168403}"/>
                </a:ext>
              </a:extLst>
            </p:cNvPr>
            <p:cNvSpPr/>
            <p:nvPr/>
          </p:nvSpPr>
          <p:spPr>
            <a:xfrm>
              <a:off x="7039939" y="3184855"/>
              <a:ext cx="158066" cy="180141"/>
            </a:xfrm>
            <a:prstGeom prst="star5">
              <a:avLst/>
            </a:prstGeom>
            <a:solidFill>
              <a:sysClr val="windowText" lastClr="000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nvGrpSpPr>
            <p:cNvPr id="39" name="Group 38">
              <a:extLst>
                <a:ext uri="{FF2B5EF4-FFF2-40B4-BE49-F238E27FC236}">
                  <a16:creationId xmlns:a16="http://schemas.microsoft.com/office/drawing/2014/main" id="{23B13144-B48A-471E-AC55-BEC7B964CC80}"/>
                </a:ext>
              </a:extLst>
            </p:cNvPr>
            <p:cNvGrpSpPr/>
            <p:nvPr/>
          </p:nvGrpSpPr>
          <p:grpSpPr>
            <a:xfrm>
              <a:off x="4644146" y="5596765"/>
              <a:ext cx="1422592" cy="291724"/>
              <a:chOff x="3501996" y="5363690"/>
              <a:chExt cx="1375073" cy="266152"/>
            </a:xfrm>
          </p:grpSpPr>
          <p:sp>
            <p:nvSpPr>
              <p:cNvPr id="52" name="Line Callout 1 15">
                <a:extLst>
                  <a:ext uri="{FF2B5EF4-FFF2-40B4-BE49-F238E27FC236}">
                    <a16:creationId xmlns:a16="http://schemas.microsoft.com/office/drawing/2014/main" id="{B9E47773-AE1B-4A15-9774-63534827A355}"/>
                  </a:ext>
                </a:extLst>
              </p:cNvPr>
              <p:cNvSpPr/>
              <p:nvPr/>
            </p:nvSpPr>
            <p:spPr>
              <a:xfrm>
                <a:off x="3501996" y="5363690"/>
                <a:ext cx="1375073" cy="266152"/>
              </a:xfrm>
              <a:prstGeom prst="borderCallout1">
                <a:avLst>
                  <a:gd name="adj1" fmla="val 18750"/>
                  <a:gd name="adj2" fmla="val -8333"/>
                  <a:gd name="adj3" fmla="val -277371"/>
                  <a:gd name="adj4" fmla="val -56234"/>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3" name="TextBox 52">
                <a:extLst>
                  <a:ext uri="{FF2B5EF4-FFF2-40B4-BE49-F238E27FC236}">
                    <a16:creationId xmlns:a16="http://schemas.microsoft.com/office/drawing/2014/main" id="{942FC632-AD35-48AC-8F01-63A5635A49AA}"/>
                  </a:ext>
                </a:extLst>
              </p:cNvPr>
              <p:cNvSpPr txBox="1"/>
              <p:nvPr/>
            </p:nvSpPr>
            <p:spPr>
              <a:xfrm>
                <a:off x="3509180" y="5373121"/>
                <a:ext cx="1261651" cy="20475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rPr>
                  <a:t>Western State Hospital</a:t>
                </a:r>
              </a:p>
            </p:txBody>
          </p:sp>
        </p:grpSp>
        <p:grpSp>
          <p:nvGrpSpPr>
            <p:cNvPr id="40" name="Group 39">
              <a:extLst>
                <a:ext uri="{FF2B5EF4-FFF2-40B4-BE49-F238E27FC236}">
                  <a16:creationId xmlns:a16="http://schemas.microsoft.com/office/drawing/2014/main" id="{B0FA76CE-4F9E-43BF-A048-ADCC7DCC03E2}"/>
                </a:ext>
              </a:extLst>
            </p:cNvPr>
            <p:cNvGrpSpPr/>
            <p:nvPr/>
          </p:nvGrpSpPr>
          <p:grpSpPr>
            <a:xfrm>
              <a:off x="3995477" y="1065642"/>
              <a:ext cx="1422592" cy="294791"/>
              <a:chOff x="2874994" y="1229755"/>
              <a:chExt cx="1375073" cy="268950"/>
            </a:xfrm>
          </p:grpSpPr>
          <p:sp>
            <p:nvSpPr>
              <p:cNvPr id="50" name="Line Callout 1 20">
                <a:extLst>
                  <a:ext uri="{FF2B5EF4-FFF2-40B4-BE49-F238E27FC236}">
                    <a16:creationId xmlns:a16="http://schemas.microsoft.com/office/drawing/2014/main" id="{E9D8A19A-EA4B-427C-91FB-09E890E6B334}"/>
                  </a:ext>
                </a:extLst>
              </p:cNvPr>
              <p:cNvSpPr/>
              <p:nvPr/>
            </p:nvSpPr>
            <p:spPr>
              <a:xfrm>
                <a:off x="2874994" y="1232553"/>
                <a:ext cx="1375073" cy="266152"/>
              </a:xfrm>
              <a:prstGeom prst="borderCallout1">
                <a:avLst>
                  <a:gd name="adj1" fmla="val 108033"/>
                  <a:gd name="adj2" fmla="val 13890"/>
                  <a:gd name="adj3" fmla="val 606255"/>
                  <a:gd name="adj4" fmla="val 102394"/>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1" name="TextBox 50">
                <a:extLst>
                  <a:ext uri="{FF2B5EF4-FFF2-40B4-BE49-F238E27FC236}">
                    <a16:creationId xmlns:a16="http://schemas.microsoft.com/office/drawing/2014/main" id="{61F9BB27-477C-46B3-8DD7-C2CA892F911A}"/>
                  </a:ext>
                </a:extLst>
              </p:cNvPr>
              <p:cNvSpPr txBox="1"/>
              <p:nvPr/>
            </p:nvSpPr>
            <p:spPr>
              <a:xfrm>
                <a:off x="2897669" y="1229755"/>
                <a:ext cx="1198797" cy="20475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rPr>
                  <a:t>Central State Hospital</a:t>
                </a:r>
              </a:p>
            </p:txBody>
          </p:sp>
        </p:grpSp>
        <p:grpSp>
          <p:nvGrpSpPr>
            <p:cNvPr id="41" name="Group 40">
              <a:extLst>
                <a:ext uri="{FF2B5EF4-FFF2-40B4-BE49-F238E27FC236}">
                  <a16:creationId xmlns:a16="http://schemas.microsoft.com/office/drawing/2014/main" id="{1A527E37-F790-4F9B-AF78-36F920EB2138}"/>
                </a:ext>
              </a:extLst>
            </p:cNvPr>
            <p:cNvGrpSpPr/>
            <p:nvPr/>
          </p:nvGrpSpPr>
          <p:grpSpPr>
            <a:xfrm>
              <a:off x="8507977" y="5419042"/>
              <a:ext cx="2198605" cy="269878"/>
              <a:chOff x="7720585" y="4947369"/>
              <a:chExt cx="2125164" cy="246221"/>
            </a:xfrm>
          </p:grpSpPr>
          <p:sp>
            <p:nvSpPr>
              <p:cNvPr id="48" name="Line Callout 1 23">
                <a:extLst>
                  <a:ext uri="{FF2B5EF4-FFF2-40B4-BE49-F238E27FC236}">
                    <a16:creationId xmlns:a16="http://schemas.microsoft.com/office/drawing/2014/main" id="{1C3506C0-8D3F-4B39-8794-9620B1B53018}"/>
                  </a:ext>
                </a:extLst>
              </p:cNvPr>
              <p:cNvSpPr/>
              <p:nvPr/>
            </p:nvSpPr>
            <p:spPr>
              <a:xfrm>
                <a:off x="7720585" y="4947369"/>
                <a:ext cx="1806187" cy="235454"/>
              </a:xfrm>
              <a:prstGeom prst="borderCallout1">
                <a:avLst>
                  <a:gd name="adj1" fmla="val -21892"/>
                  <a:gd name="adj2" fmla="val 36995"/>
                  <a:gd name="adj3" fmla="val -391701"/>
                  <a:gd name="adj4" fmla="val -866"/>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TextBox 48">
                <a:extLst>
                  <a:ext uri="{FF2B5EF4-FFF2-40B4-BE49-F238E27FC236}">
                    <a16:creationId xmlns:a16="http://schemas.microsoft.com/office/drawing/2014/main" id="{8B254905-94A8-4A68-82F8-AADAE5959954}"/>
                  </a:ext>
                </a:extLst>
              </p:cNvPr>
              <p:cNvSpPr txBox="1"/>
              <p:nvPr/>
            </p:nvSpPr>
            <p:spPr>
              <a:xfrm>
                <a:off x="7751419" y="4947369"/>
                <a:ext cx="2094330"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rPr>
                  <a:t>Appalachian Regional Hospital</a:t>
                </a:r>
              </a:p>
            </p:txBody>
          </p:sp>
        </p:grpSp>
        <p:grpSp>
          <p:nvGrpSpPr>
            <p:cNvPr id="42" name="Group 41">
              <a:extLst>
                <a:ext uri="{FF2B5EF4-FFF2-40B4-BE49-F238E27FC236}">
                  <a16:creationId xmlns:a16="http://schemas.microsoft.com/office/drawing/2014/main" id="{7A2D0D3D-33B1-470B-A9AB-0B3FF1F76E3B}"/>
                </a:ext>
              </a:extLst>
            </p:cNvPr>
            <p:cNvGrpSpPr/>
            <p:nvPr/>
          </p:nvGrpSpPr>
          <p:grpSpPr>
            <a:xfrm>
              <a:off x="8017938" y="5887170"/>
              <a:ext cx="1323098" cy="271196"/>
              <a:chOff x="6763092" y="5628639"/>
              <a:chExt cx="1278902" cy="247423"/>
            </a:xfrm>
          </p:grpSpPr>
          <p:sp>
            <p:nvSpPr>
              <p:cNvPr id="46" name="Line Callout 1 33">
                <a:extLst>
                  <a:ext uri="{FF2B5EF4-FFF2-40B4-BE49-F238E27FC236}">
                    <a16:creationId xmlns:a16="http://schemas.microsoft.com/office/drawing/2014/main" id="{569590FF-20EE-4687-9184-F370D9B42BD1}"/>
                  </a:ext>
                </a:extLst>
              </p:cNvPr>
              <p:cNvSpPr/>
              <p:nvPr/>
            </p:nvSpPr>
            <p:spPr>
              <a:xfrm>
                <a:off x="6830339" y="5629841"/>
                <a:ext cx="1211655" cy="246221"/>
              </a:xfrm>
              <a:prstGeom prst="borderCallout1">
                <a:avLst>
                  <a:gd name="adj1" fmla="val 18750"/>
                  <a:gd name="adj2" fmla="val -8333"/>
                  <a:gd name="adj3" fmla="val -884499"/>
                  <a:gd name="adj4" fmla="val -68580"/>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TextBox 46">
                <a:extLst>
                  <a:ext uri="{FF2B5EF4-FFF2-40B4-BE49-F238E27FC236}">
                    <a16:creationId xmlns:a16="http://schemas.microsoft.com/office/drawing/2014/main" id="{3A9BC667-0B3B-47AF-A246-DB03767858DF}"/>
                  </a:ext>
                </a:extLst>
              </p:cNvPr>
              <p:cNvSpPr txBox="1"/>
              <p:nvPr/>
            </p:nvSpPr>
            <p:spPr>
              <a:xfrm>
                <a:off x="6763092" y="5628639"/>
                <a:ext cx="1211654" cy="20475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rPr>
                  <a:t>Eastern State Hospital</a:t>
                </a:r>
              </a:p>
            </p:txBody>
          </p:sp>
        </p:grpSp>
        <p:sp>
          <p:nvSpPr>
            <p:cNvPr id="43" name="Rectangle 42">
              <a:extLst>
                <a:ext uri="{FF2B5EF4-FFF2-40B4-BE49-F238E27FC236}">
                  <a16:creationId xmlns:a16="http://schemas.microsoft.com/office/drawing/2014/main" id="{298E54C7-DA5B-40E9-A576-CAC70473FA40}"/>
                </a:ext>
              </a:extLst>
            </p:cNvPr>
            <p:cNvSpPr/>
            <p:nvPr/>
          </p:nvSpPr>
          <p:spPr>
            <a:xfrm>
              <a:off x="4423164" y="2385686"/>
              <a:ext cx="982986" cy="151395"/>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TextBox 43">
              <a:extLst>
                <a:ext uri="{FF2B5EF4-FFF2-40B4-BE49-F238E27FC236}">
                  <a16:creationId xmlns:a16="http://schemas.microsoft.com/office/drawing/2014/main" id="{79783C0F-18FC-489F-8A14-9CA8D26565ED}"/>
                </a:ext>
              </a:extLst>
            </p:cNvPr>
            <p:cNvSpPr txBox="1"/>
            <p:nvPr/>
          </p:nvSpPr>
          <p:spPr>
            <a:xfrm>
              <a:off x="4391363" y="2339287"/>
              <a:ext cx="1232489" cy="224430"/>
            </a:xfrm>
            <a:prstGeom prst="rect">
              <a:avLst/>
            </a:prstGeom>
            <a:noFill/>
            <a:ln>
              <a:noFill/>
            </a:ln>
          </p:spPr>
          <p:txBody>
            <a:bodyPr wrap="square" rtlCol="0">
              <a:spAutoFit/>
            </a:bodyPr>
            <a:lstStyle/>
            <a:p>
              <a:r>
                <a:rPr lang="en-US" sz="950" b="1" dirty="0">
                  <a:solidFill>
                    <a:prstClr val="black"/>
                  </a:solidFill>
                  <a:latin typeface="Arial" panose="020B0604020202020204" pitchFamily="34" charset="0"/>
                  <a:cs typeface="Arial" panose="020B0604020202020204" pitchFamily="34" charset="0"/>
                </a:rPr>
                <a:t>6 – Seven Counties</a:t>
              </a:r>
            </a:p>
          </p:txBody>
        </p:sp>
      </p:grpSp>
      <p:sp>
        <p:nvSpPr>
          <p:cNvPr id="45" name="TextBox 44">
            <a:extLst>
              <a:ext uri="{FF2B5EF4-FFF2-40B4-BE49-F238E27FC236}">
                <a16:creationId xmlns:a16="http://schemas.microsoft.com/office/drawing/2014/main" id="{C7EE1475-BAF2-4F70-A3B4-3517FEFFE71A}"/>
              </a:ext>
            </a:extLst>
          </p:cNvPr>
          <p:cNvSpPr txBox="1"/>
          <p:nvPr/>
        </p:nvSpPr>
        <p:spPr>
          <a:xfrm>
            <a:off x="191325" y="1065641"/>
            <a:ext cx="2649917" cy="1877437"/>
          </a:xfrm>
          <a:prstGeom prst="rect">
            <a:avLst/>
          </a:prstGeom>
          <a:noFill/>
          <a:ln w="28575">
            <a:solidFill>
              <a:sysClr val="windowText" lastClr="000000"/>
            </a:solidFill>
          </a:ln>
        </p:spPr>
        <p:txBody>
          <a:bodyPr wrap="square" rtlCol="0">
            <a:spAutoFit/>
          </a:bodyPr>
          <a:lstStyle/>
          <a:p>
            <a:pPr marL="285750" marR="0" lvl="0" indent="-285750" defTabSz="914400" eaLnBrk="1" fontAlgn="auto" latinLnBrk="0" hangingPunct="1">
              <a:lnSpc>
                <a:spcPct val="100000"/>
              </a:lnSpc>
              <a:spcBef>
                <a:spcPts val="0"/>
              </a:spcBef>
              <a:spcAft>
                <a:spcPts val="800"/>
              </a:spcAft>
              <a:buClrTx/>
              <a:buSzTx/>
              <a:buFont typeface="Wingdings" panose="05000000000000000000" pitchFamily="2" charset="2"/>
              <a:buChar char="Ø"/>
              <a:tabLst/>
              <a:defRPr/>
            </a:pPr>
            <a:r>
              <a:rPr kumimoji="0" lang="en-US" sz="1200" b="1" i="0" u="none" strike="noStrike" kern="0" cap="none" spc="0" normalizeH="0" baseline="0" noProof="0" dirty="0">
                <a:ln>
                  <a:noFill/>
                </a:ln>
                <a:solidFill>
                  <a:prstClr val="black"/>
                </a:solidFill>
                <a:effectLst/>
                <a:uLnTx/>
                <a:uFillTx/>
              </a:rPr>
              <a:t>Central State Region, Phase 1 –Operational, SAMHSA-Funded</a:t>
            </a:r>
          </a:p>
          <a:p>
            <a:pPr marL="285750" marR="0" lvl="0" indent="-285750" defTabSz="914400" eaLnBrk="1" fontAlgn="auto" latinLnBrk="0" hangingPunct="1">
              <a:lnSpc>
                <a:spcPct val="100000"/>
              </a:lnSpc>
              <a:spcBef>
                <a:spcPts val="0"/>
              </a:spcBef>
              <a:spcAft>
                <a:spcPts val="800"/>
              </a:spcAft>
              <a:buClrTx/>
              <a:buSzTx/>
              <a:buFont typeface="Wingdings" panose="05000000000000000000" pitchFamily="2" charset="2"/>
              <a:buChar char="Ø"/>
              <a:tabLst/>
              <a:defRPr/>
            </a:pPr>
            <a:r>
              <a:rPr kumimoji="0" lang="en-US" sz="1200" b="1" i="0" u="none" strike="noStrike" kern="0" cap="none" spc="0" normalizeH="0" baseline="0" noProof="0" dirty="0">
                <a:ln>
                  <a:noFill/>
                </a:ln>
                <a:solidFill>
                  <a:prstClr val="black"/>
                </a:solidFill>
                <a:effectLst/>
                <a:uLnTx/>
                <a:uFillTx/>
              </a:rPr>
              <a:t>Western State Region, Phase 2 –Operational, SAMHSA Funded</a:t>
            </a:r>
          </a:p>
          <a:p>
            <a:pPr marL="285750" marR="0" lvl="0" indent="-285750" defTabSz="914400" eaLnBrk="1" fontAlgn="auto" latinLnBrk="0" hangingPunct="1">
              <a:lnSpc>
                <a:spcPct val="100000"/>
              </a:lnSpc>
              <a:spcBef>
                <a:spcPts val="0"/>
              </a:spcBef>
              <a:spcAft>
                <a:spcPts val="800"/>
              </a:spcAft>
              <a:buClrTx/>
              <a:buSzTx/>
              <a:buFont typeface="Wingdings" panose="05000000000000000000" pitchFamily="2" charset="2"/>
              <a:buChar char="Ø"/>
              <a:tabLst/>
              <a:defRPr/>
            </a:pPr>
            <a:r>
              <a:rPr kumimoji="0" lang="en-US" sz="1200" b="1" i="0" u="none" strike="noStrike" kern="0" cap="none" spc="0" normalizeH="0" baseline="0" noProof="0" dirty="0">
                <a:ln>
                  <a:noFill/>
                </a:ln>
                <a:solidFill>
                  <a:prstClr val="black"/>
                </a:solidFill>
                <a:effectLst/>
                <a:uLnTx/>
                <a:uFillTx/>
              </a:rPr>
              <a:t>Eastern State Region, Phase 3, FY 2023, General Fund</a:t>
            </a:r>
          </a:p>
          <a:p>
            <a:pPr marL="285750" marR="0" lvl="0" indent="-285750" defTabSz="914400" eaLnBrk="1" fontAlgn="auto" latinLnBrk="0" hangingPunct="1">
              <a:lnSpc>
                <a:spcPct val="100000"/>
              </a:lnSpc>
              <a:spcBef>
                <a:spcPts val="0"/>
              </a:spcBef>
              <a:spcAft>
                <a:spcPts val="800"/>
              </a:spcAft>
              <a:buClrTx/>
              <a:buSzTx/>
              <a:buFont typeface="Wingdings" panose="05000000000000000000" pitchFamily="2" charset="2"/>
              <a:buChar char="Ø"/>
              <a:tabLst/>
              <a:defRPr/>
            </a:pPr>
            <a:r>
              <a:rPr kumimoji="0" lang="en-US" sz="1200" b="1" i="0" u="none" strike="noStrike" kern="0" cap="none" spc="0" normalizeH="0" baseline="0" noProof="0" dirty="0">
                <a:ln>
                  <a:noFill/>
                </a:ln>
                <a:solidFill>
                  <a:prstClr val="black"/>
                </a:solidFill>
                <a:effectLst/>
                <a:uLnTx/>
                <a:uFillTx/>
              </a:rPr>
              <a:t>Appalachian Region, Phase 4-FY2024, General Fund</a:t>
            </a:r>
          </a:p>
        </p:txBody>
      </p:sp>
      <p:sp>
        <p:nvSpPr>
          <p:cNvPr id="3" name="Slide Number Placeholder 2">
            <a:extLst>
              <a:ext uri="{FF2B5EF4-FFF2-40B4-BE49-F238E27FC236}">
                <a16:creationId xmlns:a16="http://schemas.microsoft.com/office/drawing/2014/main" id="{9A9FAF49-ACA1-4327-BB9E-553F7BEB7740}"/>
              </a:ext>
            </a:extLst>
          </p:cNvPr>
          <p:cNvSpPr>
            <a:spLocks noGrp="1"/>
          </p:cNvSpPr>
          <p:nvPr>
            <p:ph type="sldNum" sz="quarter" idx="12"/>
          </p:nvPr>
        </p:nvSpPr>
        <p:spPr/>
        <p:txBody>
          <a:bodyPr/>
          <a:lstStyle/>
          <a:p>
            <a:fld id="{5727CFF0-8AF3-4D5D-9D11-7D9475288EEF}" type="slidenum">
              <a:rPr lang="en-US" smtClean="0"/>
              <a:pPr/>
              <a:t>11</a:t>
            </a:fld>
            <a:endParaRPr lang="en-US" dirty="0"/>
          </a:p>
        </p:txBody>
      </p:sp>
    </p:spTree>
    <p:extLst>
      <p:ext uri="{BB962C8B-B14F-4D97-AF65-F5344CB8AC3E}">
        <p14:creationId xmlns:p14="http://schemas.microsoft.com/office/powerpoint/2010/main" val="105437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5830-C5F3-4CD4-AAA5-5770E9274080}"/>
              </a:ext>
            </a:extLst>
          </p:cNvPr>
          <p:cNvSpPr>
            <a:spLocks noGrp="1"/>
          </p:cNvSpPr>
          <p:nvPr>
            <p:ph type="title"/>
          </p:nvPr>
        </p:nvSpPr>
        <p:spPr/>
        <p:txBody>
          <a:bodyPr/>
          <a:lstStyle/>
          <a:p>
            <a:pPr algn="ctr"/>
            <a:r>
              <a:rPr lang="en-US" dirty="0"/>
              <a:t>Implementation of HB127</a:t>
            </a:r>
          </a:p>
        </p:txBody>
      </p:sp>
      <p:sp>
        <p:nvSpPr>
          <p:cNvPr id="3" name="Content Placeholder 2">
            <a:extLst>
              <a:ext uri="{FF2B5EF4-FFF2-40B4-BE49-F238E27FC236}">
                <a16:creationId xmlns:a16="http://schemas.microsoft.com/office/drawing/2014/main" id="{63A3036F-CB04-43D0-99C6-A93FA6DB61BF}"/>
              </a:ext>
            </a:extLst>
          </p:cNvPr>
          <p:cNvSpPr>
            <a:spLocks noGrp="1"/>
          </p:cNvSpPr>
          <p:nvPr>
            <p:ph idx="1"/>
          </p:nvPr>
        </p:nvSpPr>
        <p:spPr/>
        <p:txBody>
          <a:bodyPr>
            <a:normAutofit/>
          </a:bodyPr>
          <a:lstStyle/>
          <a:p>
            <a:r>
              <a:rPr lang="en-US" dirty="0"/>
              <a:t>AOC forms were updated and posted in July 2022 </a:t>
            </a:r>
          </a:p>
          <a:p>
            <a:pPr lvl="1"/>
            <a:r>
              <a:rPr lang="en-US" dirty="0"/>
              <a:t>Funding continues to be limiting factor</a:t>
            </a:r>
          </a:p>
          <a:p>
            <a:r>
              <a:rPr lang="en-US" dirty="0"/>
              <a:t>Request sent to SAMSHA to broaden the scope of AOT grant to include community referrals</a:t>
            </a:r>
          </a:p>
          <a:p>
            <a:r>
              <a:rPr lang="en-US" dirty="0"/>
              <a:t>State General Fund allocation allows for new approach in 2</a:t>
            </a:r>
            <a:r>
              <a:rPr lang="en-US" baseline="30000" dirty="0"/>
              <a:t>nd</a:t>
            </a:r>
            <a:r>
              <a:rPr lang="en-US" dirty="0"/>
              <a:t> pilot</a:t>
            </a:r>
          </a:p>
          <a:p>
            <a:pPr lvl="1"/>
            <a:r>
              <a:rPr lang="en-US" dirty="0"/>
              <a:t>Pilot in ESH and Appalachian Regional Hospital (ARH) regions will incorporate referrals to be generated from community</a:t>
            </a:r>
          </a:p>
          <a:p>
            <a:pPr lvl="1"/>
            <a:r>
              <a:rPr lang="en-US" dirty="0"/>
              <a:t>Referrals accepted based on new eligibility criteria included in HB127</a:t>
            </a:r>
          </a:p>
          <a:p>
            <a:pPr lvl="1"/>
            <a:r>
              <a:rPr lang="en-US" dirty="0"/>
              <a:t>Stakeholder meeting held in Lexington with Judge Tackett, NAMI representatives, and New Vista CMHC</a:t>
            </a:r>
            <a:r>
              <a:rPr lang="en-US" sz="1200" dirty="0">
                <a:solidFill>
                  <a:srgbClr val="00B050"/>
                </a:solidFill>
              </a:rPr>
              <a:t> </a:t>
            </a:r>
          </a:p>
        </p:txBody>
      </p:sp>
      <p:sp>
        <p:nvSpPr>
          <p:cNvPr id="4" name="Slide Number Placeholder 3">
            <a:extLst>
              <a:ext uri="{FF2B5EF4-FFF2-40B4-BE49-F238E27FC236}">
                <a16:creationId xmlns:a16="http://schemas.microsoft.com/office/drawing/2014/main" id="{13193557-E1FB-49AC-8C18-99D9FBD2C441}"/>
              </a:ext>
            </a:extLst>
          </p:cNvPr>
          <p:cNvSpPr>
            <a:spLocks noGrp="1"/>
          </p:cNvSpPr>
          <p:nvPr>
            <p:ph type="sldNum" sz="quarter" idx="12"/>
          </p:nvPr>
        </p:nvSpPr>
        <p:spPr/>
        <p:txBody>
          <a:bodyPr/>
          <a:lstStyle/>
          <a:p>
            <a:fld id="{5727CFF0-8AF3-4D5D-9D11-7D9475288EEF}" type="slidenum">
              <a:rPr lang="en-US" smtClean="0"/>
              <a:pPr/>
              <a:t>12</a:t>
            </a:fld>
            <a:endParaRPr lang="en-US" dirty="0"/>
          </a:p>
        </p:txBody>
      </p:sp>
    </p:spTree>
    <p:extLst>
      <p:ext uri="{BB962C8B-B14F-4D97-AF65-F5344CB8AC3E}">
        <p14:creationId xmlns:p14="http://schemas.microsoft.com/office/powerpoint/2010/main" val="4034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286C-514E-4F3C-A3C3-F35A77B59250}"/>
              </a:ext>
            </a:extLst>
          </p:cNvPr>
          <p:cNvSpPr>
            <a:spLocks noGrp="1"/>
          </p:cNvSpPr>
          <p:nvPr>
            <p:ph type="title"/>
          </p:nvPr>
        </p:nvSpPr>
        <p:spPr/>
        <p:txBody>
          <a:bodyPr/>
          <a:lstStyle/>
          <a:p>
            <a:pPr algn="ctr"/>
            <a:r>
              <a:rPr lang="en-US" dirty="0"/>
              <a:t>Intersectionality of Initiatives</a:t>
            </a:r>
          </a:p>
        </p:txBody>
      </p:sp>
      <p:sp>
        <p:nvSpPr>
          <p:cNvPr id="3" name="Content Placeholder 2">
            <a:extLst>
              <a:ext uri="{FF2B5EF4-FFF2-40B4-BE49-F238E27FC236}">
                <a16:creationId xmlns:a16="http://schemas.microsoft.com/office/drawing/2014/main" id="{53D8429B-B60F-40AB-BCC0-9C63348C9286}"/>
              </a:ext>
            </a:extLst>
          </p:cNvPr>
          <p:cNvSpPr>
            <a:spLocks noGrp="1"/>
          </p:cNvSpPr>
          <p:nvPr>
            <p:ph idx="1"/>
          </p:nvPr>
        </p:nvSpPr>
        <p:spPr>
          <a:xfrm>
            <a:off x="660710" y="1690688"/>
            <a:ext cx="10870580" cy="4497116"/>
          </a:xfrm>
        </p:spPr>
        <p:txBody>
          <a:bodyPr>
            <a:normAutofit/>
          </a:bodyPr>
          <a:lstStyle/>
          <a:p>
            <a:pPr lvl="1"/>
            <a:r>
              <a:rPr lang="en-US" sz="3200" dirty="0"/>
              <a:t>Tim’s Law/AOT pilot expansion</a:t>
            </a:r>
          </a:p>
          <a:p>
            <a:pPr lvl="1"/>
            <a:r>
              <a:rPr lang="en-US" sz="3200" dirty="0"/>
              <a:t>988 implementation </a:t>
            </a:r>
          </a:p>
          <a:p>
            <a:pPr lvl="1"/>
            <a:r>
              <a:rPr lang="en-US" sz="3200" dirty="0"/>
              <a:t>Mobile Crisis Planning Grant</a:t>
            </a:r>
          </a:p>
          <a:p>
            <a:pPr lvl="1"/>
            <a:r>
              <a:rPr lang="en-US" sz="3200" dirty="0"/>
              <a:t>SB 90 Diversion Pilot</a:t>
            </a:r>
          </a:p>
          <a:p>
            <a:pPr lvl="1"/>
            <a:r>
              <a:rPr lang="en-US" sz="3200" dirty="0">
                <a:solidFill>
                  <a:srgbClr val="01203D"/>
                </a:solidFill>
              </a:rPr>
              <a:t>Mental Health First Aid training</a:t>
            </a:r>
          </a:p>
          <a:p>
            <a:pPr lvl="1"/>
            <a:r>
              <a:rPr lang="en-US" sz="3200" dirty="0"/>
              <a:t>Kentucky Judicial Commission on Mental Health</a:t>
            </a:r>
          </a:p>
        </p:txBody>
      </p:sp>
      <p:sp>
        <p:nvSpPr>
          <p:cNvPr id="4" name="Slide Number Placeholder 3">
            <a:extLst>
              <a:ext uri="{FF2B5EF4-FFF2-40B4-BE49-F238E27FC236}">
                <a16:creationId xmlns:a16="http://schemas.microsoft.com/office/drawing/2014/main" id="{D168746A-EB2B-4230-8C2E-084ABA619D67}"/>
              </a:ext>
            </a:extLst>
          </p:cNvPr>
          <p:cNvSpPr>
            <a:spLocks noGrp="1"/>
          </p:cNvSpPr>
          <p:nvPr>
            <p:ph type="sldNum" sz="quarter" idx="12"/>
          </p:nvPr>
        </p:nvSpPr>
        <p:spPr/>
        <p:txBody>
          <a:bodyPr/>
          <a:lstStyle/>
          <a:p>
            <a:fld id="{5727CFF0-8AF3-4D5D-9D11-7D9475288EEF}" type="slidenum">
              <a:rPr lang="en-US" smtClean="0"/>
              <a:pPr/>
              <a:t>13</a:t>
            </a:fld>
            <a:endParaRPr lang="en-US" dirty="0"/>
          </a:p>
        </p:txBody>
      </p:sp>
    </p:spTree>
    <p:extLst>
      <p:ext uri="{BB962C8B-B14F-4D97-AF65-F5344CB8AC3E}">
        <p14:creationId xmlns:p14="http://schemas.microsoft.com/office/powerpoint/2010/main" val="90720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DFEEF-C786-40ED-BA38-F67A925F15EE}"/>
              </a:ext>
            </a:extLst>
          </p:cNvPr>
          <p:cNvSpPr>
            <a:spLocks noGrp="1"/>
          </p:cNvSpPr>
          <p:nvPr>
            <p:ph type="title"/>
          </p:nvPr>
        </p:nvSpPr>
        <p:spPr/>
        <p:txBody>
          <a:bodyPr/>
          <a:lstStyle/>
          <a:p>
            <a:pPr algn="ctr"/>
            <a:r>
              <a:rPr lang="en-US" dirty="0"/>
              <a:t>Why AOT implementation matters</a:t>
            </a:r>
          </a:p>
        </p:txBody>
      </p:sp>
      <p:sp>
        <p:nvSpPr>
          <p:cNvPr id="3" name="Content Placeholder 2">
            <a:extLst>
              <a:ext uri="{FF2B5EF4-FFF2-40B4-BE49-F238E27FC236}">
                <a16:creationId xmlns:a16="http://schemas.microsoft.com/office/drawing/2014/main" id="{74BDC01F-3CFD-414C-873A-E78F0F277887}"/>
              </a:ext>
            </a:extLst>
          </p:cNvPr>
          <p:cNvSpPr>
            <a:spLocks noGrp="1"/>
          </p:cNvSpPr>
          <p:nvPr>
            <p:ph idx="1"/>
          </p:nvPr>
        </p:nvSpPr>
        <p:spPr/>
        <p:txBody>
          <a:bodyPr>
            <a:normAutofit lnSpcReduction="10000"/>
          </a:bodyPr>
          <a:lstStyle/>
          <a:p>
            <a:r>
              <a:rPr lang="en-US" dirty="0"/>
              <a:t>Kentucky’s behavioral health system is strained </a:t>
            </a:r>
          </a:p>
          <a:p>
            <a:pPr lvl="1"/>
            <a:r>
              <a:rPr lang="en-US" dirty="0"/>
              <a:t>Increasing 202A involuntary psychiatric hospitalization petitions</a:t>
            </a:r>
          </a:p>
          <a:p>
            <a:pPr lvl="1"/>
            <a:r>
              <a:rPr lang="en-US" dirty="0"/>
              <a:t>Increasing 202B petitions for those with intellectual disabilities</a:t>
            </a:r>
          </a:p>
          <a:p>
            <a:pPr lvl="1"/>
            <a:r>
              <a:rPr lang="en-US" dirty="0"/>
              <a:t>Kentucky Correctional Psychiatric Center (KCPC) waitlist growing</a:t>
            </a:r>
          </a:p>
          <a:p>
            <a:r>
              <a:rPr lang="en-US" dirty="0"/>
              <a:t>Workforce shortages abound</a:t>
            </a:r>
          </a:p>
          <a:p>
            <a:pPr lvl="1"/>
            <a:r>
              <a:rPr lang="en-US" dirty="0"/>
              <a:t>Fewer residential providers</a:t>
            </a:r>
          </a:p>
          <a:p>
            <a:r>
              <a:rPr lang="en-US" dirty="0"/>
              <a:t>Finding ways to collaborate across initiatives and create synergy will help us rely less on institutions (hospitals and jails) and more on community providers, specifically our public behavioral health safety net, the CMHCs</a:t>
            </a:r>
          </a:p>
          <a:p>
            <a:r>
              <a:rPr lang="en-US" dirty="0"/>
              <a:t>AOT is an important tool to accomplish that vision</a:t>
            </a:r>
          </a:p>
          <a:p>
            <a:endParaRPr lang="en-US" dirty="0"/>
          </a:p>
        </p:txBody>
      </p:sp>
      <p:sp>
        <p:nvSpPr>
          <p:cNvPr id="4" name="Slide Number Placeholder 3">
            <a:extLst>
              <a:ext uri="{FF2B5EF4-FFF2-40B4-BE49-F238E27FC236}">
                <a16:creationId xmlns:a16="http://schemas.microsoft.com/office/drawing/2014/main" id="{6FBC0177-A431-48B9-82DA-C0F3C751F624}"/>
              </a:ext>
            </a:extLst>
          </p:cNvPr>
          <p:cNvSpPr>
            <a:spLocks noGrp="1"/>
          </p:cNvSpPr>
          <p:nvPr>
            <p:ph type="sldNum" sz="quarter" idx="12"/>
          </p:nvPr>
        </p:nvSpPr>
        <p:spPr/>
        <p:txBody>
          <a:bodyPr/>
          <a:lstStyle/>
          <a:p>
            <a:fld id="{5727CFF0-8AF3-4D5D-9D11-7D9475288EEF}" type="slidenum">
              <a:rPr lang="en-US" smtClean="0"/>
              <a:pPr/>
              <a:t>14</a:t>
            </a:fld>
            <a:endParaRPr lang="en-US" dirty="0"/>
          </a:p>
        </p:txBody>
      </p:sp>
    </p:spTree>
    <p:extLst>
      <p:ext uri="{BB962C8B-B14F-4D97-AF65-F5344CB8AC3E}">
        <p14:creationId xmlns:p14="http://schemas.microsoft.com/office/powerpoint/2010/main" val="3868926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5DA42-6A43-4419-B3C8-0E0BE629A739}"/>
              </a:ext>
            </a:extLst>
          </p:cNvPr>
          <p:cNvSpPr>
            <a:spLocks noGrp="1"/>
          </p:cNvSpPr>
          <p:nvPr>
            <p:ph type="title"/>
          </p:nvPr>
        </p:nvSpPr>
        <p:spPr>
          <a:xfrm>
            <a:off x="3389376" y="1664994"/>
            <a:ext cx="5700138" cy="1599248"/>
          </a:xfrm>
        </p:spPr>
        <p:txBody>
          <a:bodyPr>
            <a:normAutofit fontScale="90000"/>
          </a:bodyPr>
          <a:lstStyle/>
          <a:p>
            <a:pPr marL="0" marR="0" lvl="0" indent="0" defTabSz="914400" rtl="0" eaLnBrk="1" fontAlgn="auto" latinLnBrk="0" hangingPunct="1">
              <a:lnSpc>
                <a:spcPct val="100000"/>
              </a:lnSpc>
              <a:spcBef>
                <a:spcPct val="20000"/>
              </a:spcBef>
              <a:spcAft>
                <a:spcPts val="0"/>
              </a:spcAft>
              <a:tabLst/>
              <a:defRPr/>
            </a:pPr>
            <a:r>
              <a:rPr kumimoji="0" lang="en-US" sz="10000" b="1" i="1" u="none" strike="noStrike" kern="1200" cap="none" spc="0" normalizeH="0" baseline="0" noProof="0" dirty="0">
                <a:ln>
                  <a:noFill/>
                </a:ln>
                <a:solidFill>
                  <a:srgbClr val="003865"/>
                </a:solidFill>
                <a:effectLst/>
                <a:uLnTx/>
                <a:uFillTx/>
                <a:latin typeface="Calibri"/>
                <a:ea typeface="+mn-ea"/>
                <a:cs typeface="+mn-cs"/>
              </a:rPr>
              <a:t>Thank You!</a:t>
            </a:r>
            <a:endParaRPr lang="en-US" dirty="0"/>
          </a:p>
        </p:txBody>
      </p:sp>
      <p:sp>
        <p:nvSpPr>
          <p:cNvPr id="4" name="Content Placeholder 3">
            <a:extLst>
              <a:ext uri="{FF2B5EF4-FFF2-40B4-BE49-F238E27FC236}">
                <a16:creationId xmlns:a16="http://schemas.microsoft.com/office/drawing/2014/main" id="{D5A4EBE4-9C4C-43D3-A778-5309CFAB96CE}"/>
              </a:ext>
            </a:extLst>
          </p:cNvPr>
          <p:cNvSpPr txBox="1">
            <a:spLocks noGrp="1"/>
          </p:cNvSpPr>
          <p:nvPr>
            <p:ph idx="1"/>
          </p:nvPr>
        </p:nvSpPr>
        <p:spPr>
          <a:xfrm>
            <a:off x="2209804" y="4075049"/>
            <a:ext cx="8187306" cy="1243417"/>
          </a:xfrm>
          <a:prstGeom prst="rect">
            <a:avLst/>
          </a:prstGeom>
          <a:noFill/>
        </p:spPr>
        <p:txBody>
          <a:bodyPr wrap="none" rtlCol="0">
            <a:spAutoFit/>
          </a:bodyPr>
          <a:lstStyle/>
          <a:p>
            <a:pPr marL="0" indent="0" algn="ctr">
              <a:spcBef>
                <a:spcPts val="400"/>
              </a:spcBef>
              <a:buNone/>
            </a:pPr>
            <a:r>
              <a:rPr lang="en-US" sz="1800" dirty="0"/>
              <a:t>Contact Information:</a:t>
            </a:r>
          </a:p>
          <a:p>
            <a:pPr marL="0" indent="0" algn="ctr">
              <a:spcBef>
                <a:spcPts val="400"/>
              </a:spcBef>
              <a:buNone/>
            </a:pPr>
            <a:r>
              <a:rPr lang="en-US" sz="1800" dirty="0"/>
              <a:t>Kentucky Department for Behavioral Health, Developmental &amp; Intellectual Disabilities</a:t>
            </a:r>
          </a:p>
          <a:p>
            <a:pPr marL="0" indent="0" algn="ctr">
              <a:spcBef>
                <a:spcPts val="400"/>
              </a:spcBef>
              <a:buNone/>
            </a:pPr>
            <a:r>
              <a:rPr lang="en-US" sz="1800" dirty="0"/>
              <a:t>502/564-4527</a:t>
            </a:r>
            <a:endParaRPr lang="en-US" sz="1800" i="1" dirty="0"/>
          </a:p>
          <a:p>
            <a:pPr marL="0" indent="0" algn="ctr">
              <a:spcBef>
                <a:spcPts val="400"/>
              </a:spcBef>
              <a:buNone/>
            </a:pPr>
            <a:r>
              <a:rPr lang="en-US" sz="1800" dirty="0">
                <a:hlinkClick r:id="rId3"/>
              </a:rPr>
              <a:t>https://dbhdid.ky.gov/dbh/aot.aspx</a:t>
            </a:r>
            <a:r>
              <a:rPr lang="en-US" sz="1800" dirty="0"/>
              <a:t> </a:t>
            </a:r>
          </a:p>
        </p:txBody>
      </p:sp>
      <p:sp>
        <p:nvSpPr>
          <p:cNvPr id="3" name="Slide Number Placeholder 2">
            <a:extLst>
              <a:ext uri="{FF2B5EF4-FFF2-40B4-BE49-F238E27FC236}">
                <a16:creationId xmlns:a16="http://schemas.microsoft.com/office/drawing/2014/main" id="{D2238915-F218-4229-9E8A-9381B775645A}"/>
              </a:ext>
            </a:extLst>
          </p:cNvPr>
          <p:cNvSpPr>
            <a:spLocks noGrp="1"/>
          </p:cNvSpPr>
          <p:nvPr>
            <p:ph type="sldNum" sz="quarter" idx="12"/>
          </p:nvPr>
        </p:nvSpPr>
        <p:spPr/>
        <p:txBody>
          <a:bodyPr/>
          <a:lstStyle/>
          <a:p>
            <a:fld id="{5727CFF0-8AF3-4D5D-9D11-7D9475288EEF}" type="slidenum">
              <a:rPr lang="en-US" smtClean="0"/>
              <a:pPr/>
              <a:t>15</a:t>
            </a:fld>
            <a:endParaRPr lang="en-US" dirty="0"/>
          </a:p>
        </p:txBody>
      </p:sp>
    </p:spTree>
    <p:extLst>
      <p:ext uri="{BB962C8B-B14F-4D97-AF65-F5344CB8AC3E}">
        <p14:creationId xmlns:p14="http://schemas.microsoft.com/office/powerpoint/2010/main" val="331322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BC2A8-B14B-4B78-A12B-CC5B221B6A35}"/>
              </a:ext>
            </a:extLst>
          </p:cNvPr>
          <p:cNvSpPr>
            <a:spLocks noGrp="1"/>
          </p:cNvSpPr>
          <p:nvPr>
            <p:ph type="title"/>
          </p:nvPr>
        </p:nvSpPr>
        <p:spPr>
          <a:xfrm>
            <a:off x="838200" y="192992"/>
            <a:ext cx="10515600" cy="1325563"/>
          </a:xfrm>
        </p:spPr>
        <p:txBody>
          <a:bodyPr/>
          <a:lstStyle/>
          <a:p>
            <a:pPr algn="ctr"/>
            <a:r>
              <a:rPr lang="en-US" dirty="0"/>
              <a:t>Assisted Outpatient Treatment (AOT)</a:t>
            </a:r>
          </a:p>
        </p:txBody>
      </p:sp>
      <p:sp>
        <p:nvSpPr>
          <p:cNvPr id="3" name="Content Placeholder 2">
            <a:extLst>
              <a:ext uri="{FF2B5EF4-FFF2-40B4-BE49-F238E27FC236}">
                <a16:creationId xmlns:a16="http://schemas.microsoft.com/office/drawing/2014/main" id="{B3CE3E43-BEB8-4EA1-859A-582AF02A189D}"/>
              </a:ext>
            </a:extLst>
          </p:cNvPr>
          <p:cNvSpPr>
            <a:spLocks noGrp="1"/>
          </p:cNvSpPr>
          <p:nvPr>
            <p:ph idx="1"/>
          </p:nvPr>
        </p:nvSpPr>
        <p:spPr>
          <a:xfrm>
            <a:off x="335667" y="1284797"/>
            <a:ext cx="11505235" cy="4815062"/>
          </a:xfrm>
        </p:spPr>
        <p:txBody>
          <a:bodyPr>
            <a:normAutofit/>
          </a:bodyPr>
          <a:lstStyle/>
          <a:p>
            <a:pPr>
              <a:spcBef>
                <a:spcPts val="0"/>
              </a:spcBef>
            </a:pPr>
            <a:r>
              <a:rPr lang="en-US" sz="2900" dirty="0"/>
              <a:t>AOT is the practice of providing </a:t>
            </a:r>
            <a:r>
              <a:rPr lang="en-US" sz="2900" b="1" dirty="0"/>
              <a:t>community-based</a:t>
            </a:r>
            <a:r>
              <a:rPr lang="en-US" sz="2900" dirty="0"/>
              <a:t> mental health treatment under </a:t>
            </a:r>
            <a:r>
              <a:rPr lang="en-US" sz="2900" b="1" dirty="0"/>
              <a:t>civil court commitment</a:t>
            </a:r>
            <a:r>
              <a:rPr lang="en-US" sz="2900" dirty="0"/>
              <a:t>, as a means of: (1) motivating an adult with mental illness who struggles with voluntary treatment adherence to engage fully with their treatment plan; and (2) focusing the attention of treatment providers on the need to work diligently to keep the person engaged in effective treatment.</a:t>
            </a:r>
          </a:p>
          <a:p>
            <a:pPr>
              <a:spcBef>
                <a:spcPts val="0"/>
              </a:spcBef>
            </a:pPr>
            <a:endParaRPr lang="en-US" sz="2900" dirty="0"/>
          </a:p>
          <a:p>
            <a:pPr>
              <a:spcBef>
                <a:spcPts val="0"/>
              </a:spcBef>
            </a:pPr>
            <a:r>
              <a:rPr lang="en-US" sz="2900" dirty="0"/>
              <a:t>An AOT program is an organized, systematic effort within a mental health system to ensure that AOT will be made available to those who need it to live safely in the community.</a:t>
            </a:r>
          </a:p>
          <a:p>
            <a:pPr marL="0" indent="0">
              <a:spcBef>
                <a:spcPts val="0"/>
              </a:spcBef>
              <a:buNone/>
            </a:pPr>
            <a:endParaRPr lang="en-US" sz="2900" dirty="0">
              <a:solidFill>
                <a:srgbClr val="00B050"/>
              </a:solidFill>
            </a:endParaRPr>
          </a:p>
          <a:p>
            <a:pPr marL="0" indent="0" algn="r">
              <a:spcBef>
                <a:spcPts val="0"/>
              </a:spcBef>
              <a:buNone/>
            </a:pPr>
            <a:r>
              <a:rPr lang="en-US" sz="2000" i="1" dirty="0">
                <a:solidFill>
                  <a:srgbClr val="00B050"/>
                </a:solidFill>
              </a:rPr>
              <a:t>Source: Treatment Advocacy Center (TAC)</a:t>
            </a:r>
          </a:p>
          <a:p>
            <a:pPr>
              <a:spcBef>
                <a:spcPts val="0"/>
              </a:spcBef>
            </a:pPr>
            <a:endParaRPr lang="en-US" sz="2900" dirty="0">
              <a:solidFill>
                <a:srgbClr val="00B050"/>
              </a:solidFill>
            </a:endParaRPr>
          </a:p>
          <a:p>
            <a:pPr marL="0" indent="0">
              <a:spcBef>
                <a:spcPts val="0"/>
              </a:spcBef>
              <a:buNone/>
            </a:pPr>
            <a:endParaRPr lang="en-US" sz="1900" dirty="0">
              <a:solidFill>
                <a:srgbClr val="00B050"/>
              </a:solidFill>
            </a:endParaRPr>
          </a:p>
        </p:txBody>
      </p:sp>
      <p:sp>
        <p:nvSpPr>
          <p:cNvPr id="4" name="Slide Number Placeholder 3">
            <a:extLst>
              <a:ext uri="{FF2B5EF4-FFF2-40B4-BE49-F238E27FC236}">
                <a16:creationId xmlns:a16="http://schemas.microsoft.com/office/drawing/2014/main" id="{69EE9B3E-6C4A-48B0-8808-BAB3E74F08C2}"/>
              </a:ext>
            </a:extLst>
          </p:cNvPr>
          <p:cNvSpPr>
            <a:spLocks noGrp="1"/>
          </p:cNvSpPr>
          <p:nvPr>
            <p:ph type="sldNum" sz="quarter" idx="12"/>
          </p:nvPr>
        </p:nvSpPr>
        <p:spPr/>
        <p:txBody>
          <a:bodyPr/>
          <a:lstStyle/>
          <a:p>
            <a:fld id="{5727CFF0-8AF3-4D5D-9D11-7D9475288EEF}" type="slidenum">
              <a:rPr lang="en-US" smtClean="0"/>
              <a:pPr/>
              <a:t>2</a:t>
            </a:fld>
            <a:endParaRPr lang="en-US" dirty="0"/>
          </a:p>
        </p:txBody>
      </p:sp>
    </p:spTree>
    <p:extLst>
      <p:ext uri="{BB962C8B-B14F-4D97-AF65-F5344CB8AC3E}">
        <p14:creationId xmlns:p14="http://schemas.microsoft.com/office/powerpoint/2010/main" val="313211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8FF0-3C84-4877-847F-93E94010F5C6}"/>
              </a:ext>
            </a:extLst>
          </p:cNvPr>
          <p:cNvSpPr>
            <a:spLocks noGrp="1"/>
          </p:cNvSpPr>
          <p:nvPr>
            <p:ph type="title"/>
          </p:nvPr>
        </p:nvSpPr>
        <p:spPr/>
        <p:txBody>
          <a:bodyPr>
            <a:normAutofit fontScale="90000"/>
          </a:bodyPr>
          <a:lstStyle/>
          <a:p>
            <a:r>
              <a:rPr lang="en-US" sz="4400" dirty="0"/>
              <a:t>The essential elements of an AOT program are to:</a:t>
            </a:r>
            <a:br>
              <a:rPr lang="en-US" sz="4400" dirty="0"/>
            </a:br>
            <a:endParaRPr lang="en-US" dirty="0"/>
          </a:p>
        </p:txBody>
      </p:sp>
      <p:sp>
        <p:nvSpPr>
          <p:cNvPr id="3" name="Content Placeholder 2">
            <a:extLst>
              <a:ext uri="{FF2B5EF4-FFF2-40B4-BE49-F238E27FC236}">
                <a16:creationId xmlns:a16="http://schemas.microsoft.com/office/drawing/2014/main" id="{9B5A6EC4-C1B7-45B1-9BE7-19539B61D829}"/>
              </a:ext>
            </a:extLst>
          </p:cNvPr>
          <p:cNvSpPr>
            <a:spLocks noGrp="1"/>
          </p:cNvSpPr>
          <p:nvPr>
            <p:ph idx="1"/>
          </p:nvPr>
        </p:nvSpPr>
        <p:spPr>
          <a:xfrm>
            <a:off x="277791" y="1111170"/>
            <a:ext cx="11586259" cy="5046562"/>
          </a:xfrm>
        </p:spPr>
        <p:txBody>
          <a:bodyPr>
            <a:normAutofit fontScale="92500" lnSpcReduction="20000"/>
          </a:bodyPr>
          <a:lstStyle/>
          <a:p>
            <a:pPr>
              <a:spcBef>
                <a:spcPts val="0"/>
              </a:spcBef>
              <a:spcAft>
                <a:spcPts val="1200"/>
              </a:spcAft>
            </a:pPr>
            <a:r>
              <a:rPr lang="en-US" sz="1800" dirty="0"/>
              <a:t>Identify individuals within the service area who appear to be </a:t>
            </a:r>
            <a:r>
              <a:rPr lang="en-US" sz="1800" b="1" dirty="0"/>
              <a:t>persistently non-adherent </a:t>
            </a:r>
            <a:r>
              <a:rPr lang="en-US" sz="1800" dirty="0"/>
              <a:t>with needed treatment for their mental illness and meet criteria for AOT under state law;</a:t>
            </a:r>
          </a:p>
          <a:p>
            <a:pPr>
              <a:spcBef>
                <a:spcPts val="0"/>
              </a:spcBef>
              <a:spcAft>
                <a:spcPts val="1200"/>
              </a:spcAft>
            </a:pPr>
            <a:r>
              <a:rPr lang="en-US" sz="1800" dirty="0"/>
              <a:t>Ensure that whenever such individuals are identified, the mental health system itself takes the initiative to gather the required evidence and petition the court for AOT, rather than rely on community members to do so (although community members should not be impeded from initiating an AOT petition or investigation where permitted by state law);</a:t>
            </a:r>
          </a:p>
          <a:p>
            <a:pPr>
              <a:spcBef>
                <a:spcPts val="0"/>
              </a:spcBef>
              <a:spcAft>
                <a:spcPts val="1200"/>
              </a:spcAft>
            </a:pPr>
            <a:r>
              <a:rPr lang="en-US" sz="1800" dirty="0"/>
              <a:t>Safeguard the due process rights of participants at all stages of AOT proceedings;</a:t>
            </a:r>
          </a:p>
          <a:p>
            <a:pPr>
              <a:spcBef>
                <a:spcPts val="0"/>
              </a:spcBef>
              <a:spcAft>
                <a:spcPts val="1200"/>
              </a:spcAft>
            </a:pPr>
            <a:r>
              <a:rPr lang="en-US" sz="1800" dirty="0"/>
              <a:t>Maintain clear lines of </a:t>
            </a:r>
            <a:r>
              <a:rPr lang="en-US" sz="1800" b="1" dirty="0"/>
              <a:t>communication between the court and the treatment team</a:t>
            </a:r>
            <a:r>
              <a:rPr lang="en-US" sz="1800" dirty="0"/>
              <a:t>, such that the court receives the clinical information it needs to exercise its authority appropriately and the treatment team is able to leverage the court’s powers as needed;</a:t>
            </a:r>
          </a:p>
          <a:p>
            <a:pPr>
              <a:spcBef>
                <a:spcPts val="0"/>
              </a:spcBef>
              <a:spcAft>
                <a:spcPts val="1200"/>
              </a:spcAft>
            </a:pPr>
            <a:r>
              <a:rPr lang="en-US" sz="1800" dirty="0"/>
              <a:t>Provide </a:t>
            </a:r>
            <a:r>
              <a:rPr lang="en-US" sz="1800" b="1" dirty="0"/>
              <a:t>evidence-based treatment</a:t>
            </a:r>
            <a:r>
              <a:rPr lang="en-US" sz="1800" dirty="0"/>
              <a:t> services focused on engagement and helping the participant maintain stability and safety in the community;</a:t>
            </a:r>
          </a:p>
          <a:p>
            <a:pPr>
              <a:spcBef>
                <a:spcPts val="0"/>
              </a:spcBef>
              <a:spcAft>
                <a:spcPts val="1200"/>
              </a:spcAft>
            </a:pPr>
            <a:r>
              <a:rPr lang="en-US" sz="1800" dirty="0"/>
              <a:t>Continually evaluate the appropriateness of the participant’s treatment plan throughout the AOT period, and </a:t>
            </a:r>
            <a:r>
              <a:rPr lang="en-US" sz="1800" b="1" dirty="0"/>
              <a:t>make adjustments </a:t>
            </a:r>
            <a:r>
              <a:rPr lang="en-US" sz="1800" dirty="0"/>
              <a:t>as warranted;</a:t>
            </a:r>
          </a:p>
          <a:p>
            <a:pPr>
              <a:spcBef>
                <a:spcPts val="0"/>
              </a:spcBef>
              <a:spcAft>
                <a:spcPts val="1200"/>
              </a:spcAft>
            </a:pPr>
            <a:r>
              <a:rPr lang="en-US" sz="1800" dirty="0"/>
              <a:t>Employ specific protocols to respond in the event that an AOT participant falters in maintaining treatment engagement;</a:t>
            </a:r>
          </a:p>
          <a:p>
            <a:pPr>
              <a:spcBef>
                <a:spcPts val="0"/>
              </a:spcBef>
              <a:spcAft>
                <a:spcPts val="1200"/>
              </a:spcAft>
            </a:pPr>
            <a:r>
              <a:rPr lang="en-US" sz="1800" dirty="0"/>
              <a:t>Evaluate each AOT participant at the end of the commitment period to determine whether it is appropriate to seek renewal of the commitment or allow the participant to transition to voluntary care;</a:t>
            </a:r>
          </a:p>
          <a:p>
            <a:pPr>
              <a:spcBef>
                <a:spcPts val="0"/>
              </a:spcBef>
              <a:spcAft>
                <a:spcPts val="1200"/>
              </a:spcAft>
            </a:pPr>
            <a:r>
              <a:rPr lang="en-US" sz="1800" dirty="0"/>
              <a:t>Ensure that upon transitioning out of the program, each participant remains connected to the treatment services they continue to need to maintain stability and safety.</a:t>
            </a:r>
            <a:endParaRPr lang="en-US" sz="1800" b="1" dirty="0"/>
          </a:p>
          <a:p>
            <a:pPr marL="0" indent="0" algn="r">
              <a:spcBef>
                <a:spcPts val="0"/>
              </a:spcBef>
              <a:spcAft>
                <a:spcPts val="1200"/>
              </a:spcAft>
              <a:buNone/>
            </a:pPr>
            <a:r>
              <a:rPr lang="en-US" sz="1600" b="1" i="1" dirty="0"/>
              <a:t>Source: Treatment Advocacy Center (TAC)</a:t>
            </a:r>
          </a:p>
        </p:txBody>
      </p:sp>
      <p:sp>
        <p:nvSpPr>
          <p:cNvPr id="4" name="Slide Number Placeholder 3">
            <a:extLst>
              <a:ext uri="{FF2B5EF4-FFF2-40B4-BE49-F238E27FC236}">
                <a16:creationId xmlns:a16="http://schemas.microsoft.com/office/drawing/2014/main" id="{53AA5791-2D56-4886-A132-1C41D6FE75D1}"/>
              </a:ext>
            </a:extLst>
          </p:cNvPr>
          <p:cNvSpPr>
            <a:spLocks noGrp="1"/>
          </p:cNvSpPr>
          <p:nvPr>
            <p:ph type="sldNum" sz="quarter" idx="12"/>
          </p:nvPr>
        </p:nvSpPr>
        <p:spPr/>
        <p:txBody>
          <a:bodyPr/>
          <a:lstStyle/>
          <a:p>
            <a:fld id="{5727CFF0-8AF3-4D5D-9D11-7D9475288EEF}" type="slidenum">
              <a:rPr lang="en-US" smtClean="0"/>
              <a:pPr/>
              <a:t>3</a:t>
            </a:fld>
            <a:endParaRPr lang="en-US" dirty="0"/>
          </a:p>
        </p:txBody>
      </p:sp>
    </p:spTree>
    <p:extLst>
      <p:ext uri="{BB962C8B-B14F-4D97-AF65-F5344CB8AC3E}">
        <p14:creationId xmlns:p14="http://schemas.microsoft.com/office/powerpoint/2010/main" val="99115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A545A48-018C-48CE-92CF-6F626D41C606}"/>
              </a:ext>
            </a:extLst>
          </p:cNvPr>
          <p:cNvSpPr>
            <a:spLocks noGrp="1"/>
          </p:cNvSpPr>
          <p:nvPr/>
        </p:nvSpPr>
        <p:spPr>
          <a:xfrm>
            <a:off x="7220" y="12194"/>
            <a:ext cx="12192000" cy="775778"/>
          </a:xfrm>
          <a:prstGeom prst="rect">
            <a:avLst/>
          </a:prstGeom>
        </p:spPr>
        <p:txBody>
          <a:bodyPr vert="horz" lIns="91440" tIns="45720" rIns="91440" bIns="45720" rtlCol="0" anchor="ctr">
            <a:normAutofit fontScale="92500"/>
          </a:bodyPr>
          <a:lstStyle>
            <a:lvl1pPr algn="ctr" defTabSz="914400" rtl="0" eaLnBrk="1" latinLnBrk="0" hangingPunct="1">
              <a:lnSpc>
                <a:spcPct val="90000"/>
              </a:lnSpc>
              <a:spcBef>
                <a:spcPct val="0"/>
              </a:spcBef>
              <a:buNone/>
              <a:defRPr sz="4800" b="1" kern="1200">
                <a:solidFill>
                  <a:schemeClr val="tx1">
                    <a:lumMod val="65000"/>
                    <a:lumOff val="35000"/>
                  </a:schemeClr>
                </a:solidFill>
                <a:latin typeface="+mj-lt"/>
                <a:ea typeface="+mj-ea"/>
                <a:cs typeface="+mj-cs"/>
              </a:defRPr>
            </a:lvl1pPr>
          </a:lstStyle>
          <a:p>
            <a:r>
              <a:rPr lang="en-US" dirty="0">
                <a:solidFill>
                  <a:schemeClr val="tx1"/>
                </a:solidFill>
              </a:rPr>
              <a:t>Assisted Outpatient Treatment (Tim’s Law) in Kentucky</a:t>
            </a:r>
          </a:p>
        </p:txBody>
      </p:sp>
      <p:sp>
        <p:nvSpPr>
          <p:cNvPr id="3" name="Text Placeholder 52">
            <a:extLst>
              <a:ext uri="{FF2B5EF4-FFF2-40B4-BE49-F238E27FC236}">
                <a16:creationId xmlns:a16="http://schemas.microsoft.com/office/drawing/2014/main" id="{DF66C833-5D20-40E4-8B4A-27C7A5271EDD}"/>
              </a:ext>
            </a:extLst>
          </p:cNvPr>
          <p:cNvSpPr>
            <a:spLocks noGrp="1"/>
          </p:cNvSpPr>
          <p:nvPr/>
        </p:nvSpPr>
        <p:spPr>
          <a:xfrm>
            <a:off x="7220" y="656510"/>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defRPr sz="2400" b="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tx1"/>
                </a:solidFill>
                <a:latin typeface="+mj-lt"/>
              </a:rPr>
              <a:t>Developments and Implementation Timeline</a:t>
            </a:r>
          </a:p>
        </p:txBody>
      </p:sp>
      <p:grpSp>
        <p:nvGrpSpPr>
          <p:cNvPr id="4" name="Group 3">
            <a:extLst>
              <a:ext uri="{FF2B5EF4-FFF2-40B4-BE49-F238E27FC236}">
                <a16:creationId xmlns:a16="http://schemas.microsoft.com/office/drawing/2014/main" id="{657451AB-DD22-48B0-AB25-2F0FAB7A055F}"/>
              </a:ext>
            </a:extLst>
          </p:cNvPr>
          <p:cNvGrpSpPr/>
          <p:nvPr/>
        </p:nvGrpSpPr>
        <p:grpSpPr>
          <a:xfrm>
            <a:off x="-77484" y="1669648"/>
            <a:ext cx="2074932" cy="4075907"/>
            <a:chOff x="25386" y="1669648"/>
            <a:chExt cx="2074932" cy="4075907"/>
          </a:xfrm>
        </p:grpSpPr>
        <p:grpSp>
          <p:nvGrpSpPr>
            <p:cNvPr id="5" name="Group 4">
              <a:extLst>
                <a:ext uri="{FF2B5EF4-FFF2-40B4-BE49-F238E27FC236}">
                  <a16:creationId xmlns:a16="http://schemas.microsoft.com/office/drawing/2014/main" id="{D707A64C-F27B-4BD1-A343-5B08B09601C0}"/>
                </a:ext>
              </a:extLst>
            </p:cNvPr>
            <p:cNvGrpSpPr/>
            <p:nvPr/>
          </p:nvGrpSpPr>
          <p:grpSpPr>
            <a:xfrm>
              <a:off x="25386" y="4224863"/>
              <a:ext cx="2074932" cy="1520692"/>
              <a:chOff x="14441" y="4579529"/>
              <a:chExt cx="2074932" cy="1520692"/>
            </a:xfrm>
          </p:grpSpPr>
          <p:sp>
            <p:nvSpPr>
              <p:cNvPr id="9" name="TextBox 1562">
                <a:extLst>
                  <a:ext uri="{FF2B5EF4-FFF2-40B4-BE49-F238E27FC236}">
                    <a16:creationId xmlns:a16="http://schemas.microsoft.com/office/drawing/2014/main" id="{7E0FA15B-5C24-4526-BD08-9FD02D92230A}"/>
                  </a:ext>
                </a:extLst>
              </p:cNvPr>
              <p:cNvSpPr txBox="1"/>
              <p:nvPr/>
            </p:nvSpPr>
            <p:spPr>
              <a:xfrm>
                <a:off x="14441" y="4579529"/>
                <a:ext cx="2074932" cy="1509262"/>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8800" b="1" dirty="0">
                    <a:solidFill>
                      <a:schemeClr val="accent1"/>
                    </a:solidFill>
                    <a:latin typeface="Agency FB" panose="020B0503020202020204" pitchFamily="34" charset="0"/>
                    <a:cs typeface="Arial" panose="020B0604020202020204" pitchFamily="34" charset="0"/>
                  </a:rPr>
                  <a:t>2016</a:t>
                </a:r>
                <a:endParaRPr lang="ko-KR" altLang="en-US" sz="8800" b="1" dirty="0">
                  <a:solidFill>
                    <a:schemeClr val="accent1"/>
                  </a:solidFill>
                  <a:latin typeface="Agency FB" panose="020B0503020202020204" pitchFamily="34" charset="0"/>
                  <a:cs typeface="Arial" panose="020B0604020202020204" pitchFamily="34" charset="0"/>
                </a:endParaRPr>
              </a:p>
            </p:txBody>
          </p:sp>
          <p:sp>
            <p:nvSpPr>
              <p:cNvPr id="10" name="TextBox 1563">
                <a:extLst>
                  <a:ext uri="{FF2B5EF4-FFF2-40B4-BE49-F238E27FC236}">
                    <a16:creationId xmlns:a16="http://schemas.microsoft.com/office/drawing/2014/main" id="{CAC192C9-7E9B-4ABA-AEC0-F221ECCD80DF}"/>
                  </a:ext>
                </a:extLst>
              </p:cNvPr>
              <p:cNvSpPr txBox="1"/>
              <p:nvPr/>
            </p:nvSpPr>
            <p:spPr>
              <a:xfrm>
                <a:off x="190233" y="5746990"/>
                <a:ext cx="1702581" cy="353231"/>
              </a:xfrm>
              <a:prstGeom prst="rect">
                <a:avLst/>
              </a:prstGeom>
              <a:solidFill>
                <a:schemeClr val="accent1"/>
              </a:solid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grpSp>
        <p:grpSp>
          <p:nvGrpSpPr>
            <p:cNvPr id="6" name="Group 5">
              <a:extLst>
                <a:ext uri="{FF2B5EF4-FFF2-40B4-BE49-F238E27FC236}">
                  <a16:creationId xmlns:a16="http://schemas.microsoft.com/office/drawing/2014/main" id="{97619B7E-70C6-49A5-AF8A-45493F0F3734}"/>
                </a:ext>
              </a:extLst>
            </p:cNvPr>
            <p:cNvGrpSpPr/>
            <p:nvPr/>
          </p:nvGrpSpPr>
          <p:grpSpPr>
            <a:xfrm>
              <a:off x="173729" y="1669648"/>
              <a:ext cx="1849407" cy="2923877"/>
              <a:chOff x="162784" y="2024314"/>
              <a:chExt cx="1849407" cy="2923877"/>
            </a:xfrm>
          </p:grpSpPr>
          <p:sp>
            <p:nvSpPr>
              <p:cNvPr id="7" name="TextBox 1577">
                <a:extLst>
                  <a:ext uri="{FF2B5EF4-FFF2-40B4-BE49-F238E27FC236}">
                    <a16:creationId xmlns:a16="http://schemas.microsoft.com/office/drawing/2014/main" id="{41C7B1D7-3665-420D-83A2-31B1360187B7}"/>
                  </a:ext>
                </a:extLst>
              </p:cNvPr>
              <p:cNvSpPr txBox="1"/>
              <p:nvPr/>
            </p:nvSpPr>
            <p:spPr>
              <a:xfrm>
                <a:off x="227485" y="2024314"/>
                <a:ext cx="1784706" cy="29238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150" dirty="0">
                    <a:effectLst/>
                    <a:latin typeface="Calibri" panose="020F0502020204030204" pitchFamily="34" charset="0"/>
                    <a:ea typeface="Calibri" panose="020F0502020204030204" pitchFamily="34" charset="0"/>
                    <a:cs typeface="Calibri" panose="020F0502020204030204" pitchFamily="34" charset="0"/>
                  </a:rPr>
                  <a:t>Mountain Comprehensive Care Center (MCCC) received an AOT grant to work in collaboration with Big Sandy Assisted Outpatient Treatment Program, partnering with the Kentucky District Courts, criminal justice system, and community-based resource providers. MCCC reported only limited success and no momentum among stakeholders to establish a mental health court.</a:t>
                </a:r>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Oval 7">
                <a:extLst>
                  <a:ext uri="{FF2B5EF4-FFF2-40B4-BE49-F238E27FC236}">
                    <a16:creationId xmlns:a16="http://schemas.microsoft.com/office/drawing/2014/main" id="{4948272F-6A6C-48F8-8864-30BB338A0EA8}"/>
                  </a:ext>
                </a:extLst>
              </p:cNvPr>
              <p:cNvSpPr/>
              <p:nvPr/>
            </p:nvSpPr>
            <p:spPr>
              <a:xfrm>
                <a:off x="162784" y="2090792"/>
                <a:ext cx="144000" cy="1502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p>
            </p:txBody>
          </p:sp>
        </p:grpSp>
      </p:grpSp>
      <p:grpSp>
        <p:nvGrpSpPr>
          <p:cNvPr id="11" name="Group 10">
            <a:extLst>
              <a:ext uri="{FF2B5EF4-FFF2-40B4-BE49-F238E27FC236}">
                <a16:creationId xmlns:a16="http://schemas.microsoft.com/office/drawing/2014/main" id="{5CDF3E1C-D074-4D35-8444-DFB527AC1294}"/>
              </a:ext>
            </a:extLst>
          </p:cNvPr>
          <p:cNvGrpSpPr/>
          <p:nvPr/>
        </p:nvGrpSpPr>
        <p:grpSpPr>
          <a:xfrm>
            <a:off x="2856348" y="4825863"/>
            <a:ext cx="2074932" cy="1983535"/>
            <a:chOff x="3653205" y="4333856"/>
            <a:chExt cx="2074932" cy="1983535"/>
          </a:xfrm>
        </p:grpSpPr>
        <p:grpSp>
          <p:nvGrpSpPr>
            <p:cNvPr id="12" name="Group 11">
              <a:extLst>
                <a:ext uri="{FF2B5EF4-FFF2-40B4-BE49-F238E27FC236}">
                  <a16:creationId xmlns:a16="http://schemas.microsoft.com/office/drawing/2014/main" id="{0643D6C9-2DC1-495F-9647-3E1F10B00CD1}"/>
                </a:ext>
              </a:extLst>
            </p:cNvPr>
            <p:cNvGrpSpPr/>
            <p:nvPr/>
          </p:nvGrpSpPr>
          <p:grpSpPr>
            <a:xfrm>
              <a:off x="3653205" y="4813691"/>
              <a:ext cx="2074932" cy="1503700"/>
              <a:chOff x="3653205" y="4813691"/>
              <a:chExt cx="2074932" cy="1503700"/>
            </a:xfrm>
          </p:grpSpPr>
          <p:sp>
            <p:nvSpPr>
              <p:cNvPr id="16" name="TextBox 1568">
                <a:extLst>
                  <a:ext uri="{FF2B5EF4-FFF2-40B4-BE49-F238E27FC236}">
                    <a16:creationId xmlns:a16="http://schemas.microsoft.com/office/drawing/2014/main" id="{F11A8E27-F041-4445-AA93-1B5D05F3FEA2}"/>
                  </a:ext>
                </a:extLst>
              </p:cNvPr>
              <p:cNvSpPr txBox="1"/>
              <p:nvPr/>
            </p:nvSpPr>
            <p:spPr>
              <a:xfrm>
                <a:off x="3653205" y="4813691"/>
                <a:ext cx="2074932" cy="1446550"/>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ko-KR" sz="8800" b="1" dirty="0">
                    <a:solidFill>
                      <a:schemeClr val="accent3"/>
                    </a:solidFill>
                    <a:latin typeface="Agency FB" panose="020B0503020202020204" pitchFamily="34" charset="0"/>
                    <a:cs typeface="Arial" panose="020B0604020202020204" pitchFamily="34" charset="0"/>
                  </a:rPr>
                  <a:t>2018</a:t>
                </a:r>
                <a:endParaRPr lang="ko-KR" altLang="en-US" sz="8800" b="1" dirty="0">
                  <a:solidFill>
                    <a:schemeClr val="accent3"/>
                  </a:solidFill>
                  <a:latin typeface="Agency FB" panose="020B0503020202020204" pitchFamily="34" charset="0"/>
                  <a:cs typeface="Arial" panose="020B0604020202020204" pitchFamily="34" charset="0"/>
                </a:endParaRPr>
              </a:p>
            </p:txBody>
          </p:sp>
          <p:sp>
            <p:nvSpPr>
              <p:cNvPr id="17" name="TextBox 1569">
                <a:extLst>
                  <a:ext uri="{FF2B5EF4-FFF2-40B4-BE49-F238E27FC236}">
                    <a16:creationId xmlns:a16="http://schemas.microsoft.com/office/drawing/2014/main" id="{F0C2F8F4-CDBF-4318-B204-85B233F6AA6B}"/>
                  </a:ext>
                </a:extLst>
              </p:cNvPr>
              <p:cNvSpPr txBox="1"/>
              <p:nvPr/>
            </p:nvSpPr>
            <p:spPr>
              <a:xfrm>
                <a:off x="3851857" y="5978837"/>
                <a:ext cx="1737360" cy="338554"/>
              </a:xfrm>
              <a:prstGeom prst="rect">
                <a:avLst/>
              </a:prstGeom>
              <a:solidFill>
                <a:schemeClr val="accent3"/>
              </a:solid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grpSp>
        <p:grpSp>
          <p:nvGrpSpPr>
            <p:cNvPr id="13" name="Group 12">
              <a:extLst>
                <a:ext uri="{FF2B5EF4-FFF2-40B4-BE49-F238E27FC236}">
                  <a16:creationId xmlns:a16="http://schemas.microsoft.com/office/drawing/2014/main" id="{B2B1CE5E-BF38-4A0A-BB4D-844EB769EA00}"/>
                </a:ext>
              </a:extLst>
            </p:cNvPr>
            <p:cNvGrpSpPr/>
            <p:nvPr/>
          </p:nvGrpSpPr>
          <p:grpSpPr>
            <a:xfrm>
              <a:off x="3814643" y="4333856"/>
              <a:ext cx="1906557" cy="830997"/>
              <a:chOff x="3837050" y="2294139"/>
              <a:chExt cx="1906557" cy="830997"/>
            </a:xfrm>
          </p:grpSpPr>
          <p:sp>
            <p:nvSpPr>
              <p:cNvPr id="14" name="TextBox 1595">
                <a:extLst>
                  <a:ext uri="{FF2B5EF4-FFF2-40B4-BE49-F238E27FC236}">
                    <a16:creationId xmlns:a16="http://schemas.microsoft.com/office/drawing/2014/main" id="{E4FF779E-1649-461B-914A-D4AD20383E58}"/>
                  </a:ext>
                </a:extLst>
              </p:cNvPr>
              <p:cNvSpPr txBox="1"/>
              <p:nvPr/>
            </p:nvSpPr>
            <p:spPr>
              <a:xfrm>
                <a:off x="3958901" y="2294139"/>
                <a:ext cx="178470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General Fund requested in BHDID biennial budget request, but no appropriation received.</a:t>
                </a:r>
                <a:endParaRPr lang="en-US" altLang="ko-KR" sz="1150" dirty="0">
                  <a:solidFill>
                    <a:schemeClr val="tx1">
                      <a:lumMod val="75000"/>
                      <a:lumOff val="25000"/>
                    </a:schemeClr>
                  </a:solidFill>
                  <a:cs typeface="Arial" panose="020B0604020202020204" pitchFamily="34" charset="0"/>
                </a:endParaRPr>
              </a:p>
            </p:txBody>
          </p:sp>
          <p:sp>
            <p:nvSpPr>
              <p:cNvPr id="15" name="Oval 14">
                <a:extLst>
                  <a:ext uri="{FF2B5EF4-FFF2-40B4-BE49-F238E27FC236}">
                    <a16:creationId xmlns:a16="http://schemas.microsoft.com/office/drawing/2014/main" id="{A33821EF-C074-4A11-9B5C-52BCB4ACEA93}"/>
                  </a:ext>
                </a:extLst>
              </p:cNvPr>
              <p:cNvSpPr/>
              <p:nvPr/>
            </p:nvSpPr>
            <p:spPr>
              <a:xfrm>
                <a:off x="3837050" y="2403100"/>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p>
            </p:txBody>
          </p:sp>
        </p:grpSp>
      </p:grpSp>
      <p:grpSp>
        <p:nvGrpSpPr>
          <p:cNvPr id="18" name="Group 17">
            <a:extLst>
              <a:ext uri="{FF2B5EF4-FFF2-40B4-BE49-F238E27FC236}">
                <a16:creationId xmlns:a16="http://schemas.microsoft.com/office/drawing/2014/main" id="{02280A0D-6B77-45AB-BEDD-FDE5B4283F8B}"/>
              </a:ext>
            </a:extLst>
          </p:cNvPr>
          <p:cNvGrpSpPr/>
          <p:nvPr/>
        </p:nvGrpSpPr>
        <p:grpSpPr>
          <a:xfrm>
            <a:off x="1771812" y="818270"/>
            <a:ext cx="2074932" cy="4275640"/>
            <a:chOff x="1861615" y="1492629"/>
            <a:chExt cx="2074932" cy="4275640"/>
          </a:xfrm>
        </p:grpSpPr>
        <p:grpSp>
          <p:nvGrpSpPr>
            <p:cNvPr id="19" name="Group 18">
              <a:extLst>
                <a:ext uri="{FF2B5EF4-FFF2-40B4-BE49-F238E27FC236}">
                  <a16:creationId xmlns:a16="http://schemas.microsoft.com/office/drawing/2014/main" id="{4B6BB358-8C47-4A86-B18F-A79AABAF4952}"/>
                </a:ext>
              </a:extLst>
            </p:cNvPr>
            <p:cNvGrpSpPr/>
            <p:nvPr/>
          </p:nvGrpSpPr>
          <p:grpSpPr>
            <a:xfrm>
              <a:off x="1861615" y="1492629"/>
              <a:ext cx="2074932" cy="1480840"/>
              <a:chOff x="1861615" y="1492629"/>
              <a:chExt cx="2074932" cy="1480840"/>
            </a:xfrm>
          </p:grpSpPr>
          <p:sp>
            <p:nvSpPr>
              <p:cNvPr id="30" name="TextBox 1565">
                <a:extLst>
                  <a:ext uri="{FF2B5EF4-FFF2-40B4-BE49-F238E27FC236}">
                    <a16:creationId xmlns:a16="http://schemas.microsoft.com/office/drawing/2014/main" id="{F82C77DC-275A-4706-9FAC-631D438ECF09}"/>
                  </a:ext>
                </a:extLst>
              </p:cNvPr>
              <p:cNvSpPr txBox="1"/>
              <p:nvPr/>
            </p:nvSpPr>
            <p:spPr>
              <a:xfrm>
                <a:off x="1861615" y="1492629"/>
                <a:ext cx="2074932" cy="1446550"/>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ko-KR" sz="8800" b="1" dirty="0">
                    <a:solidFill>
                      <a:schemeClr val="accent2"/>
                    </a:solidFill>
                    <a:latin typeface="Agency FB" panose="020B0503020202020204" pitchFamily="34" charset="0"/>
                    <a:cs typeface="Arial" panose="020B0604020202020204" pitchFamily="34" charset="0"/>
                  </a:rPr>
                  <a:t>2017</a:t>
                </a:r>
                <a:endParaRPr lang="ko-KR" altLang="en-US" sz="8800" b="1" dirty="0">
                  <a:solidFill>
                    <a:schemeClr val="accent2"/>
                  </a:solidFill>
                  <a:latin typeface="Agency FB" panose="020B0503020202020204" pitchFamily="34" charset="0"/>
                  <a:cs typeface="Arial" panose="020B0604020202020204" pitchFamily="34" charset="0"/>
                </a:endParaRPr>
              </a:p>
            </p:txBody>
          </p:sp>
          <p:sp>
            <p:nvSpPr>
              <p:cNvPr id="31" name="TextBox 1566">
                <a:extLst>
                  <a:ext uri="{FF2B5EF4-FFF2-40B4-BE49-F238E27FC236}">
                    <a16:creationId xmlns:a16="http://schemas.microsoft.com/office/drawing/2014/main" id="{455938C3-6006-4978-B865-45FF4081065E}"/>
                  </a:ext>
                </a:extLst>
              </p:cNvPr>
              <p:cNvSpPr txBox="1"/>
              <p:nvPr/>
            </p:nvSpPr>
            <p:spPr>
              <a:xfrm>
                <a:off x="2104967" y="2634915"/>
                <a:ext cx="1717796" cy="338554"/>
              </a:xfrm>
              <a:prstGeom prst="rect">
                <a:avLst/>
              </a:prstGeom>
              <a:solidFill>
                <a:schemeClr val="accent2"/>
              </a:solid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grpSp>
        <p:grpSp>
          <p:nvGrpSpPr>
            <p:cNvPr id="20" name="Group 19">
              <a:extLst>
                <a:ext uri="{FF2B5EF4-FFF2-40B4-BE49-F238E27FC236}">
                  <a16:creationId xmlns:a16="http://schemas.microsoft.com/office/drawing/2014/main" id="{7D4DDB53-2BA0-4D6D-974C-8C8D7A56F661}"/>
                </a:ext>
              </a:extLst>
            </p:cNvPr>
            <p:cNvGrpSpPr/>
            <p:nvPr/>
          </p:nvGrpSpPr>
          <p:grpSpPr>
            <a:xfrm>
              <a:off x="1992470" y="2985575"/>
              <a:ext cx="1854173" cy="2782694"/>
              <a:chOff x="1992470" y="2985575"/>
              <a:chExt cx="1854173" cy="2782694"/>
            </a:xfrm>
          </p:grpSpPr>
          <p:grpSp>
            <p:nvGrpSpPr>
              <p:cNvPr id="21" name="Group 20">
                <a:extLst>
                  <a:ext uri="{FF2B5EF4-FFF2-40B4-BE49-F238E27FC236}">
                    <a16:creationId xmlns:a16="http://schemas.microsoft.com/office/drawing/2014/main" id="{5532386C-287F-4031-B1F3-C30E65A25588}"/>
                  </a:ext>
                </a:extLst>
              </p:cNvPr>
              <p:cNvGrpSpPr/>
              <p:nvPr/>
            </p:nvGrpSpPr>
            <p:grpSpPr>
              <a:xfrm>
                <a:off x="1992470" y="2985575"/>
                <a:ext cx="1854173" cy="1154162"/>
                <a:chOff x="1970393" y="3337110"/>
                <a:chExt cx="1854173" cy="1154162"/>
              </a:xfrm>
            </p:grpSpPr>
            <p:sp>
              <p:nvSpPr>
                <p:cNvPr id="28" name="TextBox 1586">
                  <a:extLst>
                    <a:ext uri="{FF2B5EF4-FFF2-40B4-BE49-F238E27FC236}">
                      <a16:creationId xmlns:a16="http://schemas.microsoft.com/office/drawing/2014/main" id="{3133D6F7-1E58-4C70-8A28-54AC066CD124}"/>
                    </a:ext>
                  </a:extLst>
                </p:cNvPr>
                <p:cNvSpPr txBox="1"/>
                <p:nvPr/>
              </p:nvSpPr>
              <p:spPr>
                <a:xfrm>
                  <a:off x="2039860" y="3337110"/>
                  <a:ext cx="1784706" cy="115416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Original enabling legislation, HB91, passed after many years’ advocacy by family &amp; stakeholder groups, but with no funding.</a:t>
                  </a:r>
                </a:p>
              </p:txBody>
            </p:sp>
            <p:sp>
              <p:nvSpPr>
                <p:cNvPr id="29" name="Oval 28">
                  <a:extLst>
                    <a:ext uri="{FF2B5EF4-FFF2-40B4-BE49-F238E27FC236}">
                      <a16:creationId xmlns:a16="http://schemas.microsoft.com/office/drawing/2014/main" id="{187A5B87-D3D6-47AF-8034-2A738C4FAA58}"/>
                    </a:ext>
                  </a:extLst>
                </p:cNvPr>
                <p:cNvSpPr/>
                <p:nvPr/>
              </p:nvSpPr>
              <p:spPr>
                <a:xfrm>
                  <a:off x="1970393" y="3388921"/>
                  <a:ext cx="144000"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22" name="Group 21">
                <a:extLst>
                  <a:ext uri="{FF2B5EF4-FFF2-40B4-BE49-F238E27FC236}">
                    <a16:creationId xmlns:a16="http://schemas.microsoft.com/office/drawing/2014/main" id="{93B7F0BA-D88B-4F80-9F9D-E2CBB348C402}"/>
                  </a:ext>
                </a:extLst>
              </p:cNvPr>
              <p:cNvGrpSpPr/>
              <p:nvPr/>
            </p:nvGrpSpPr>
            <p:grpSpPr>
              <a:xfrm>
                <a:off x="1992470" y="4752606"/>
                <a:ext cx="1853334" cy="1015663"/>
                <a:chOff x="1983720" y="4478583"/>
                <a:chExt cx="1853334" cy="1015663"/>
              </a:xfrm>
            </p:grpSpPr>
            <p:sp>
              <p:nvSpPr>
                <p:cNvPr id="26" name="TextBox 1587">
                  <a:extLst>
                    <a:ext uri="{FF2B5EF4-FFF2-40B4-BE49-F238E27FC236}">
                      <a16:creationId xmlns:a16="http://schemas.microsoft.com/office/drawing/2014/main" id="{0EFE4AC5-B064-4FD7-8E49-E55927A118B8}"/>
                    </a:ext>
                  </a:extLst>
                </p:cNvPr>
                <p:cNvSpPr txBox="1"/>
                <p:nvPr/>
              </p:nvSpPr>
              <p:spPr>
                <a:xfrm>
                  <a:off x="2053187" y="4478583"/>
                  <a:ext cx="1783867"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BHDID-sponsored team of state &amp; local stakeholders participated in national AOT development conference.</a:t>
                  </a:r>
                </a:p>
              </p:txBody>
            </p:sp>
            <p:sp>
              <p:nvSpPr>
                <p:cNvPr id="27" name="Oval 26">
                  <a:extLst>
                    <a:ext uri="{FF2B5EF4-FFF2-40B4-BE49-F238E27FC236}">
                      <a16:creationId xmlns:a16="http://schemas.microsoft.com/office/drawing/2014/main" id="{E5C13F77-E422-44AF-B4A0-7B29BC7F8536}"/>
                    </a:ext>
                  </a:extLst>
                </p:cNvPr>
                <p:cNvSpPr/>
                <p:nvPr/>
              </p:nvSpPr>
              <p:spPr>
                <a:xfrm>
                  <a:off x="1983720" y="4507227"/>
                  <a:ext cx="144000"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23" name="Group 22">
                <a:extLst>
                  <a:ext uri="{FF2B5EF4-FFF2-40B4-BE49-F238E27FC236}">
                    <a16:creationId xmlns:a16="http://schemas.microsoft.com/office/drawing/2014/main" id="{907E3EAD-7C87-44EC-A629-F27EF1BAA465}"/>
                  </a:ext>
                </a:extLst>
              </p:cNvPr>
              <p:cNvGrpSpPr/>
              <p:nvPr/>
            </p:nvGrpSpPr>
            <p:grpSpPr>
              <a:xfrm>
                <a:off x="1992470" y="4037632"/>
                <a:ext cx="1853334" cy="830997"/>
                <a:chOff x="1983720" y="3717889"/>
                <a:chExt cx="1853334" cy="830997"/>
              </a:xfrm>
            </p:grpSpPr>
            <p:sp>
              <p:nvSpPr>
                <p:cNvPr id="24" name="Oval 23">
                  <a:extLst>
                    <a:ext uri="{FF2B5EF4-FFF2-40B4-BE49-F238E27FC236}">
                      <a16:creationId xmlns:a16="http://schemas.microsoft.com/office/drawing/2014/main" id="{EEF3AADF-5280-4EDC-9E7C-E43DB28E4086}"/>
                    </a:ext>
                  </a:extLst>
                </p:cNvPr>
                <p:cNvSpPr/>
                <p:nvPr/>
              </p:nvSpPr>
              <p:spPr>
                <a:xfrm>
                  <a:off x="1983720" y="3769160"/>
                  <a:ext cx="144000"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sp>
              <p:nvSpPr>
                <p:cNvPr id="25" name="TextBox 1587">
                  <a:extLst>
                    <a:ext uri="{FF2B5EF4-FFF2-40B4-BE49-F238E27FC236}">
                      <a16:creationId xmlns:a16="http://schemas.microsoft.com/office/drawing/2014/main" id="{2C55BEC5-BB11-4F13-8718-01EE8372CDE7}"/>
                    </a:ext>
                  </a:extLst>
                </p:cNvPr>
                <p:cNvSpPr txBox="1"/>
                <p:nvPr/>
              </p:nvSpPr>
              <p:spPr>
                <a:xfrm>
                  <a:off x="2053187" y="3717889"/>
                  <a:ext cx="1783867"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Eligibility criteria included 2 hospitalizations in preceding 12 months and “anosognosia.”</a:t>
                  </a:r>
                </a:p>
              </p:txBody>
            </p:sp>
          </p:grpSp>
        </p:grpSp>
      </p:grpSp>
      <p:grpSp>
        <p:nvGrpSpPr>
          <p:cNvPr id="32" name="Group 31">
            <a:extLst>
              <a:ext uri="{FF2B5EF4-FFF2-40B4-BE49-F238E27FC236}">
                <a16:creationId xmlns:a16="http://schemas.microsoft.com/office/drawing/2014/main" id="{13D12E8D-274A-4546-AD31-84DBC19B5B68}"/>
              </a:ext>
            </a:extLst>
          </p:cNvPr>
          <p:cNvGrpSpPr/>
          <p:nvPr/>
        </p:nvGrpSpPr>
        <p:grpSpPr>
          <a:xfrm>
            <a:off x="4478885" y="818270"/>
            <a:ext cx="2281232" cy="5782946"/>
            <a:chOff x="5466872" y="1878454"/>
            <a:chExt cx="2281232" cy="5233111"/>
          </a:xfrm>
        </p:grpSpPr>
        <p:grpSp>
          <p:nvGrpSpPr>
            <p:cNvPr id="33" name="Group 32">
              <a:extLst>
                <a:ext uri="{FF2B5EF4-FFF2-40B4-BE49-F238E27FC236}">
                  <a16:creationId xmlns:a16="http://schemas.microsoft.com/office/drawing/2014/main" id="{36F4DE00-7B99-4AF3-BE77-327CD24B124C}"/>
                </a:ext>
              </a:extLst>
            </p:cNvPr>
            <p:cNvGrpSpPr/>
            <p:nvPr/>
          </p:nvGrpSpPr>
          <p:grpSpPr>
            <a:xfrm>
              <a:off x="5466872" y="1878454"/>
              <a:ext cx="2281232" cy="1469410"/>
              <a:chOff x="5466872" y="1878454"/>
              <a:chExt cx="2281232" cy="1469410"/>
            </a:xfrm>
          </p:grpSpPr>
          <p:sp>
            <p:nvSpPr>
              <p:cNvPr id="40" name="TextBox 1571">
                <a:extLst>
                  <a:ext uri="{FF2B5EF4-FFF2-40B4-BE49-F238E27FC236}">
                    <a16:creationId xmlns:a16="http://schemas.microsoft.com/office/drawing/2014/main" id="{9FD8086A-2727-4863-8BD8-ACDA465914DF}"/>
                  </a:ext>
                </a:extLst>
              </p:cNvPr>
              <p:cNvSpPr txBox="1"/>
              <p:nvPr/>
            </p:nvSpPr>
            <p:spPr>
              <a:xfrm>
                <a:off x="5466872" y="1878454"/>
                <a:ext cx="2281232" cy="1446550"/>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8800" b="1" dirty="0">
                    <a:solidFill>
                      <a:schemeClr val="accent4"/>
                    </a:solidFill>
                    <a:latin typeface="Agency FB" panose="020B0503020202020204" pitchFamily="34" charset="0"/>
                    <a:cs typeface="Arial" panose="020B0604020202020204" pitchFamily="34" charset="0"/>
                  </a:rPr>
                  <a:t>2019</a:t>
                </a:r>
                <a:endParaRPr lang="ko-KR" altLang="en-US" sz="8800" b="1" dirty="0">
                  <a:solidFill>
                    <a:schemeClr val="accent4"/>
                  </a:solidFill>
                  <a:latin typeface="Agency FB" panose="020B0503020202020204" pitchFamily="34" charset="0"/>
                  <a:cs typeface="Arial" panose="020B0604020202020204" pitchFamily="34" charset="0"/>
                </a:endParaRPr>
              </a:p>
            </p:txBody>
          </p:sp>
          <p:sp>
            <p:nvSpPr>
              <p:cNvPr id="41" name="TextBox 1572">
                <a:extLst>
                  <a:ext uri="{FF2B5EF4-FFF2-40B4-BE49-F238E27FC236}">
                    <a16:creationId xmlns:a16="http://schemas.microsoft.com/office/drawing/2014/main" id="{F6507A8A-E6D4-49E4-9E34-9D646386D07B}"/>
                  </a:ext>
                </a:extLst>
              </p:cNvPr>
              <p:cNvSpPr txBox="1"/>
              <p:nvPr/>
            </p:nvSpPr>
            <p:spPr>
              <a:xfrm>
                <a:off x="5726980" y="3009310"/>
                <a:ext cx="1725113" cy="338554"/>
              </a:xfrm>
              <a:prstGeom prst="rect">
                <a:avLst/>
              </a:prstGeom>
              <a:solidFill>
                <a:schemeClr val="accent4"/>
              </a:solid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grpSp>
        <p:grpSp>
          <p:nvGrpSpPr>
            <p:cNvPr id="34" name="Group 33">
              <a:extLst>
                <a:ext uri="{FF2B5EF4-FFF2-40B4-BE49-F238E27FC236}">
                  <a16:creationId xmlns:a16="http://schemas.microsoft.com/office/drawing/2014/main" id="{387FACEC-135B-4A18-B31A-CA38D4991541}"/>
                </a:ext>
              </a:extLst>
            </p:cNvPr>
            <p:cNvGrpSpPr/>
            <p:nvPr/>
          </p:nvGrpSpPr>
          <p:grpSpPr>
            <a:xfrm>
              <a:off x="5708473" y="3415215"/>
              <a:ext cx="1860837" cy="1154162"/>
              <a:chOff x="5708473" y="3415215"/>
              <a:chExt cx="1860837" cy="1154162"/>
            </a:xfrm>
          </p:grpSpPr>
          <p:sp>
            <p:nvSpPr>
              <p:cNvPr id="38" name="TextBox 1604">
                <a:extLst>
                  <a:ext uri="{FF2B5EF4-FFF2-40B4-BE49-F238E27FC236}">
                    <a16:creationId xmlns:a16="http://schemas.microsoft.com/office/drawing/2014/main" id="{B69580F8-9C22-4AEE-9A29-817D1A4D86F0}"/>
                  </a:ext>
                </a:extLst>
              </p:cNvPr>
              <p:cNvSpPr txBox="1"/>
              <p:nvPr/>
            </p:nvSpPr>
            <p:spPr>
              <a:xfrm>
                <a:off x="5784604" y="3415215"/>
                <a:ext cx="1784706" cy="115416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First Kentucky AOT order entered in Jefferson County District Mental Health Court; Seven Counties Services provided services.</a:t>
                </a:r>
                <a:endParaRPr lang="en-US" altLang="ko-KR" sz="1150" dirty="0">
                  <a:solidFill>
                    <a:schemeClr val="tx1">
                      <a:lumMod val="75000"/>
                      <a:lumOff val="25000"/>
                    </a:schemeClr>
                  </a:solidFill>
                  <a:cs typeface="Arial" panose="020B0604020202020204" pitchFamily="34" charset="0"/>
                </a:endParaRPr>
              </a:p>
            </p:txBody>
          </p:sp>
          <p:sp>
            <p:nvSpPr>
              <p:cNvPr id="39" name="Oval 38">
                <a:extLst>
                  <a:ext uri="{FF2B5EF4-FFF2-40B4-BE49-F238E27FC236}">
                    <a16:creationId xmlns:a16="http://schemas.microsoft.com/office/drawing/2014/main" id="{7454FAE0-E4B9-4728-B21D-E0DEDD7EDFFD}"/>
                  </a:ext>
                </a:extLst>
              </p:cNvPr>
              <p:cNvSpPr/>
              <p:nvPr/>
            </p:nvSpPr>
            <p:spPr>
              <a:xfrm>
                <a:off x="5708473" y="3478456"/>
                <a:ext cx="144000" cy="144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35" name="Group 34">
              <a:extLst>
                <a:ext uri="{FF2B5EF4-FFF2-40B4-BE49-F238E27FC236}">
                  <a16:creationId xmlns:a16="http://schemas.microsoft.com/office/drawing/2014/main" id="{A5F5CFF2-79A4-404A-AE6E-39FC911A00CB}"/>
                </a:ext>
              </a:extLst>
            </p:cNvPr>
            <p:cNvGrpSpPr/>
            <p:nvPr/>
          </p:nvGrpSpPr>
          <p:grpSpPr>
            <a:xfrm>
              <a:off x="5723960" y="4541631"/>
              <a:ext cx="1860837" cy="2569934"/>
              <a:chOff x="5723960" y="4541631"/>
              <a:chExt cx="1860837" cy="2569934"/>
            </a:xfrm>
          </p:grpSpPr>
          <p:sp>
            <p:nvSpPr>
              <p:cNvPr id="36" name="TextBox 1604">
                <a:extLst>
                  <a:ext uri="{FF2B5EF4-FFF2-40B4-BE49-F238E27FC236}">
                    <a16:creationId xmlns:a16="http://schemas.microsoft.com/office/drawing/2014/main" id="{93708546-AC0E-413C-A764-9DE6458C41D2}"/>
                  </a:ext>
                </a:extLst>
              </p:cNvPr>
              <p:cNvSpPr txBox="1"/>
              <p:nvPr/>
            </p:nvSpPr>
            <p:spPr>
              <a:xfrm>
                <a:off x="5800091" y="4541631"/>
                <a:ext cx="1784706" cy="256993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BHDID began drafting SAMHSA grant for AOT pilot project with state and local stakeholders, including Administrative Office of the Courts, community mental health centers, Department of Public Advocacy, local crisis intervention training (CIT), local courts, Louisville Metro Dept. of Corrections, and University of Kentucky.</a:t>
                </a:r>
                <a:endParaRPr lang="en-US" altLang="ko-KR" sz="1150" dirty="0">
                  <a:solidFill>
                    <a:schemeClr val="tx1">
                      <a:lumMod val="75000"/>
                      <a:lumOff val="25000"/>
                    </a:schemeClr>
                  </a:solidFill>
                  <a:cs typeface="Arial" panose="020B0604020202020204" pitchFamily="34" charset="0"/>
                </a:endParaRPr>
              </a:p>
            </p:txBody>
          </p:sp>
          <p:sp>
            <p:nvSpPr>
              <p:cNvPr id="37" name="Oval 36">
                <a:extLst>
                  <a:ext uri="{FF2B5EF4-FFF2-40B4-BE49-F238E27FC236}">
                    <a16:creationId xmlns:a16="http://schemas.microsoft.com/office/drawing/2014/main" id="{EEB46A00-D82F-48BC-8382-2559B595ADE1}"/>
                  </a:ext>
                </a:extLst>
              </p:cNvPr>
              <p:cNvSpPr/>
              <p:nvPr/>
            </p:nvSpPr>
            <p:spPr>
              <a:xfrm>
                <a:off x="5723960" y="4614397"/>
                <a:ext cx="144000" cy="144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grpSp>
        <p:nvGrpSpPr>
          <p:cNvPr id="42" name="Group 41">
            <a:extLst>
              <a:ext uri="{FF2B5EF4-FFF2-40B4-BE49-F238E27FC236}">
                <a16:creationId xmlns:a16="http://schemas.microsoft.com/office/drawing/2014/main" id="{49F2D220-8125-47C4-92BD-2D56230FAF74}"/>
              </a:ext>
            </a:extLst>
          </p:cNvPr>
          <p:cNvGrpSpPr/>
          <p:nvPr/>
        </p:nvGrpSpPr>
        <p:grpSpPr>
          <a:xfrm>
            <a:off x="6378185" y="2010047"/>
            <a:ext cx="2216352" cy="4799351"/>
            <a:chOff x="7380581" y="1518040"/>
            <a:chExt cx="2216352" cy="4799351"/>
          </a:xfrm>
        </p:grpSpPr>
        <p:grpSp>
          <p:nvGrpSpPr>
            <p:cNvPr id="43" name="Group 42">
              <a:extLst>
                <a:ext uri="{FF2B5EF4-FFF2-40B4-BE49-F238E27FC236}">
                  <a16:creationId xmlns:a16="http://schemas.microsoft.com/office/drawing/2014/main" id="{D993AB63-A7C1-4B42-A05B-A81BAD491CA1}"/>
                </a:ext>
              </a:extLst>
            </p:cNvPr>
            <p:cNvGrpSpPr/>
            <p:nvPr/>
          </p:nvGrpSpPr>
          <p:grpSpPr>
            <a:xfrm>
              <a:off x="7380581" y="4859411"/>
              <a:ext cx="2216352" cy="1457980"/>
              <a:chOff x="7380581" y="4859411"/>
              <a:chExt cx="2216352" cy="1457980"/>
            </a:xfrm>
          </p:grpSpPr>
          <p:sp>
            <p:nvSpPr>
              <p:cNvPr id="56" name="TextBox 1574">
                <a:extLst>
                  <a:ext uri="{FF2B5EF4-FFF2-40B4-BE49-F238E27FC236}">
                    <a16:creationId xmlns:a16="http://schemas.microsoft.com/office/drawing/2014/main" id="{BCB571D2-1763-47CB-B075-1518DE8B98AA}"/>
                  </a:ext>
                </a:extLst>
              </p:cNvPr>
              <p:cNvSpPr txBox="1"/>
              <p:nvPr/>
            </p:nvSpPr>
            <p:spPr>
              <a:xfrm>
                <a:off x="7380581" y="4859411"/>
                <a:ext cx="2216352" cy="1446550"/>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8800" b="1" spc="-300" dirty="0">
                    <a:solidFill>
                      <a:srgbClr val="7030A0"/>
                    </a:solidFill>
                    <a:latin typeface="Agency FB" panose="020B0503020202020204" pitchFamily="34" charset="0"/>
                    <a:cs typeface="Arial" panose="020B0604020202020204" pitchFamily="34" charset="0"/>
                  </a:rPr>
                  <a:t>2020</a:t>
                </a:r>
                <a:endParaRPr lang="ko-KR" altLang="en-US" sz="8800" b="1" spc="-300" dirty="0">
                  <a:solidFill>
                    <a:srgbClr val="7030A0"/>
                  </a:solidFill>
                  <a:latin typeface="Agency FB" panose="020B0503020202020204" pitchFamily="34" charset="0"/>
                  <a:cs typeface="Arial" panose="020B0604020202020204" pitchFamily="34" charset="0"/>
                </a:endParaRPr>
              </a:p>
            </p:txBody>
          </p:sp>
          <p:sp>
            <p:nvSpPr>
              <p:cNvPr id="57" name="TextBox 1575">
                <a:extLst>
                  <a:ext uri="{FF2B5EF4-FFF2-40B4-BE49-F238E27FC236}">
                    <a16:creationId xmlns:a16="http://schemas.microsoft.com/office/drawing/2014/main" id="{AA31FD5A-A6AC-42C8-8346-4C1D07D502EA}"/>
                  </a:ext>
                </a:extLst>
              </p:cNvPr>
              <p:cNvSpPr txBox="1"/>
              <p:nvPr/>
            </p:nvSpPr>
            <p:spPr>
              <a:xfrm>
                <a:off x="7584161" y="5978837"/>
                <a:ext cx="1834160" cy="338554"/>
              </a:xfrm>
              <a:prstGeom prst="rect">
                <a:avLst/>
              </a:prstGeom>
              <a:solidFill>
                <a:srgbClr val="7030A0"/>
              </a:solid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grpSp>
        <p:grpSp>
          <p:nvGrpSpPr>
            <p:cNvPr id="44" name="Group 43">
              <a:extLst>
                <a:ext uri="{FF2B5EF4-FFF2-40B4-BE49-F238E27FC236}">
                  <a16:creationId xmlns:a16="http://schemas.microsoft.com/office/drawing/2014/main" id="{11E18381-FF0F-4F94-9A2B-F2A5D6BB2714}"/>
                </a:ext>
              </a:extLst>
            </p:cNvPr>
            <p:cNvGrpSpPr/>
            <p:nvPr/>
          </p:nvGrpSpPr>
          <p:grpSpPr>
            <a:xfrm>
              <a:off x="7579897" y="1518040"/>
              <a:ext cx="1860837" cy="1015663"/>
              <a:chOff x="7579897" y="2078110"/>
              <a:chExt cx="1860837" cy="1015663"/>
            </a:xfrm>
          </p:grpSpPr>
          <p:sp>
            <p:nvSpPr>
              <p:cNvPr id="54" name="TextBox 1613">
                <a:extLst>
                  <a:ext uri="{FF2B5EF4-FFF2-40B4-BE49-F238E27FC236}">
                    <a16:creationId xmlns:a16="http://schemas.microsoft.com/office/drawing/2014/main" id="{0D9BB6C4-44A4-4DBE-8801-0998108E22A9}"/>
                  </a:ext>
                </a:extLst>
              </p:cNvPr>
              <p:cNvSpPr txBox="1"/>
              <p:nvPr/>
            </p:nvSpPr>
            <p:spPr>
              <a:xfrm>
                <a:off x="7656028" y="2078110"/>
                <a:ext cx="1784706"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General Fund requested in BHDID biennial budget request, but no appropriation received.</a:t>
                </a:r>
                <a:endParaRPr lang="en-US" altLang="ko-KR" sz="1150" dirty="0">
                  <a:solidFill>
                    <a:schemeClr val="tx1">
                      <a:lumMod val="75000"/>
                      <a:lumOff val="25000"/>
                    </a:schemeClr>
                  </a:solidFill>
                  <a:cs typeface="Arial" panose="020B0604020202020204" pitchFamily="34" charset="0"/>
                </a:endParaRPr>
              </a:p>
              <a:p>
                <a:endParaRPr lang="en-US" altLang="ko-KR" sz="1200" dirty="0">
                  <a:solidFill>
                    <a:schemeClr val="tx1">
                      <a:lumMod val="75000"/>
                      <a:lumOff val="25000"/>
                    </a:schemeClr>
                  </a:solidFill>
                  <a:cs typeface="Arial" panose="020B0604020202020204" pitchFamily="34" charset="0"/>
                </a:endParaRPr>
              </a:p>
            </p:txBody>
          </p:sp>
          <p:sp>
            <p:nvSpPr>
              <p:cNvPr id="55" name="Oval 54">
                <a:extLst>
                  <a:ext uri="{FF2B5EF4-FFF2-40B4-BE49-F238E27FC236}">
                    <a16:creationId xmlns:a16="http://schemas.microsoft.com/office/drawing/2014/main" id="{8528D91B-ECE7-4CBC-B497-DD65890EAFFE}"/>
                  </a:ext>
                </a:extLst>
              </p:cNvPr>
              <p:cNvSpPr/>
              <p:nvPr/>
            </p:nvSpPr>
            <p:spPr>
              <a:xfrm>
                <a:off x="7579897" y="2143595"/>
                <a:ext cx="144000" cy="1440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45" name="Group 44">
              <a:extLst>
                <a:ext uri="{FF2B5EF4-FFF2-40B4-BE49-F238E27FC236}">
                  <a16:creationId xmlns:a16="http://schemas.microsoft.com/office/drawing/2014/main" id="{065A1581-60D5-420F-AD00-C04D2D5BE5AC}"/>
                </a:ext>
              </a:extLst>
            </p:cNvPr>
            <p:cNvGrpSpPr/>
            <p:nvPr/>
          </p:nvGrpSpPr>
          <p:grpSpPr>
            <a:xfrm>
              <a:off x="7579897" y="2299860"/>
              <a:ext cx="1859997" cy="1331134"/>
              <a:chOff x="7579897" y="2951370"/>
              <a:chExt cx="1859997" cy="1331134"/>
            </a:xfrm>
          </p:grpSpPr>
          <p:sp>
            <p:nvSpPr>
              <p:cNvPr id="52" name="TextBox 1614">
                <a:extLst>
                  <a:ext uri="{FF2B5EF4-FFF2-40B4-BE49-F238E27FC236}">
                    <a16:creationId xmlns:a16="http://schemas.microsoft.com/office/drawing/2014/main" id="{7436E82C-4407-4AD0-ADC5-EBE536C481BF}"/>
                  </a:ext>
                </a:extLst>
              </p:cNvPr>
              <p:cNvSpPr txBox="1"/>
              <p:nvPr/>
            </p:nvSpPr>
            <p:spPr>
              <a:xfrm>
                <a:off x="7656027" y="2951370"/>
                <a:ext cx="1783867" cy="133113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Eligibility criteria</a:t>
                </a:r>
                <a:r>
                  <a:rPr lang="en-US" altLang="ko-KR" sz="1150" b="1" dirty="0">
                    <a:cs typeface="Arial" panose="020B0604020202020204" pitchFamily="34" charset="0"/>
                  </a:rPr>
                  <a:t> </a:t>
                </a:r>
                <a:r>
                  <a:rPr lang="en-US" altLang="ko-KR" sz="1150" dirty="0">
                    <a:cs typeface="Arial" panose="020B0604020202020204" pitchFamily="34" charset="0"/>
                  </a:rPr>
                  <a:t>expanded by SB122 to include 2 hospitalizations in preceding 24 months, in addition to original “anosognosia” requirement.</a:t>
                </a:r>
              </a:p>
            </p:txBody>
          </p:sp>
          <p:sp>
            <p:nvSpPr>
              <p:cNvPr id="53" name="Oval 52">
                <a:extLst>
                  <a:ext uri="{FF2B5EF4-FFF2-40B4-BE49-F238E27FC236}">
                    <a16:creationId xmlns:a16="http://schemas.microsoft.com/office/drawing/2014/main" id="{A3DBB10C-8C18-4C1D-9D37-A3E09463B6E6}"/>
                  </a:ext>
                </a:extLst>
              </p:cNvPr>
              <p:cNvSpPr/>
              <p:nvPr/>
            </p:nvSpPr>
            <p:spPr>
              <a:xfrm>
                <a:off x="7579897" y="3003894"/>
                <a:ext cx="144000" cy="1440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46" name="Group 45">
              <a:extLst>
                <a:ext uri="{FF2B5EF4-FFF2-40B4-BE49-F238E27FC236}">
                  <a16:creationId xmlns:a16="http://schemas.microsoft.com/office/drawing/2014/main" id="{FB23491D-EB33-41DB-9692-F8FB0B282F80}"/>
                </a:ext>
              </a:extLst>
            </p:cNvPr>
            <p:cNvGrpSpPr/>
            <p:nvPr/>
          </p:nvGrpSpPr>
          <p:grpSpPr>
            <a:xfrm>
              <a:off x="7579897" y="3620030"/>
              <a:ext cx="1860837" cy="461665"/>
              <a:chOff x="7579897" y="4180100"/>
              <a:chExt cx="1860837" cy="461665"/>
            </a:xfrm>
          </p:grpSpPr>
          <p:sp>
            <p:nvSpPr>
              <p:cNvPr id="50" name="TextBox 1619">
                <a:extLst>
                  <a:ext uri="{FF2B5EF4-FFF2-40B4-BE49-F238E27FC236}">
                    <a16:creationId xmlns:a16="http://schemas.microsoft.com/office/drawing/2014/main" id="{0E9A109A-648D-4C21-BFA6-DE9672B3A835}"/>
                  </a:ext>
                </a:extLst>
              </p:cNvPr>
              <p:cNvSpPr txBox="1"/>
              <p:nvPr/>
            </p:nvSpPr>
            <p:spPr>
              <a:xfrm>
                <a:off x="7656028" y="4180100"/>
                <a:ext cx="178470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First Kentucky AOT order completed successfully.</a:t>
                </a:r>
                <a:endParaRPr lang="en-US" altLang="ko-KR" sz="1150" dirty="0">
                  <a:solidFill>
                    <a:schemeClr val="tx1">
                      <a:lumMod val="75000"/>
                      <a:lumOff val="25000"/>
                    </a:schemeClr>
                  </a:solidFill>
                  <a:cs typeface="Arial" panose="020B0604020202020204" pitchFamily="34" charset="0"/>
                </a:endParaRPr>
              </a:p>
            </p:txBody>
          </p:sp>
          <p:sp>
            <p:nvSpPr>
              <p:cNvPr id="51" name="Oval 50">
                <a:extLst>
                  <a:ext uri="{FF2B5EF4-FFF2-40B4-BE49-F238E27FC236}">
                    <a16:creationId xmlns:a16="http://schemas.microsoft.com/office/drawing/2014/main" id="{E3B9E7FC-CC58-4BCE-ADE2-0C36A367EAFA}"/>
                  </a:ext>
                </a:extLst>
              </p:cNvPr>
              <p:cNvSpPr/>
              <p:nvPr/>
            </p:nvSpPr>
            <p:spPr>
              <a:xfrm>
                <a:off x="7579897" y="4249006"/>
                <a:ext cx="144000" cy="1440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p>
            </p:txBody>
          </p:sp>
        </p:grpSp>
        <p:grpSp>
          <p:nvGrpSpPr>
            <p:cNvPr id="47" name="Group 46">
              <a:extLst>
                <a:ext uri="{FF2B5EF4-FFF2-40B4-BE49-F238E27FC236}">
                  <a16:creationId xmlns:a16="http://schemas.microsoft.com/office/drawing/2014/main" id="{1C2D777D-5388-4AA0-B2F0-B66E5F53DE3B}"/>
                </a:ext>
              </a:extLst>
            </p:cNvPr>
            <p:cNvGrpSpPr/>
            <p:nvPr/>
          </p:nvGrpSpPr>
          <p:grpSpPr>
            <a:xfrm>
              <a:off x="7595543" y="4048569"/>
              <a:ext cx="1872034" cy="1154162"/>
              <a:chOff x="7595543" y="4025709"/>
              <a:chExt cx="1872034" cy="1154162"/>
            </a:xfrm>
          </p:grpSpPr>
          <p:sp>
            <p:nvSpPr>
              <p:cNvPr id="48" name="Oval 47">
                <a:extLst>
                  <a:ext uri="{FF2B5EF4-FFF2-40B4-BE49-F238E27FC236}">
                    <a16:creationId xmlns:a16="http://schemas.microsoft.com/office/drawing/2014/main" id="{80D421B7-6C98-4339-A59D-AFC19814190E}"/>
                  </a:ext>
                </a:extLst>
              </p:cNvPr>
              <p:cNvSpPr/>
              <p:nvPr/>
            </p:nvSpPr>
            <p:spPr>
              <a:xfrm>
                <a:off x="7595543" y="4088971"/>
                <a:ext cx="144000" cy="1440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sp>
            <p:nvSpPr>
              <p:cNvPr id="49" name="TextBox 1614">
                <a:extLst>
                  <a:ext uri="{FF2B5EF4-FFF2-40B4-BE49-F238E27FC236}">
                    <a16:creationId xmlns:a16="http://schemas.microsoft.com/office/drawing/2014/main" id="{511F9DB9-F70C-4F92-8711-AD4EDC9FCABA}"/>
                  </a:ext>
                </a:extLst>
              </p:cNvPr>
              <p:cNvSpPr txBox="1"/>
              <p:nvPr/>
            </p:nvSpPr>
            <p:spPr>
              <a:xfrm>
                <a:off x="7683710" y="4025709"/>
                <a:ext cx="1783867" cy="115416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50" dirty="0">
                    <a:effectLst/>
                    <a:latin typeface="Calibri" panose="020F0502020204030204" pitchFamily="34" charset="0"/>
                    <a:ea typeface="Calibri" panose="020F0502020204030204" pitchFamily="34" charset="0"/>
                    <a:cs typeface="Times New Roman" panose="02020603050405020304" pitchFamily="18" charset="0"/>
                  </a:rPr>
                  <a:t>BHDID received SAMHSA AOT Pilot Project grant award in August, and petitioned first client in December.  UK is providing evaluation.</a:t>
                </a:r>
                <a:endParaRPr lang="en-US" altLang="ko-KR" sz="1150" dirty="0">
                  <a:cs typeface="Arial" panose="020B0604020202020204" pitchFamily="34" charset="0"/>
                </a:endParaRPr>
              </a:p>
            </p:txBody>
          </p:sp>
        </p:grpSp>
      </p:grpSp>
      <p:grpSp>
        <p:nvGrpSpPr>
          <p:cNvPr id="58" name="Group 57">
            <a:extLst>
              <a:ext uri="{FF2B5EF4-FFF2-40B4-BE49-F238E27FC236}">
                <a16:creationId xmlns:a16="http://schemas.microsoft.com/office/drawing/2014/main" id="{96B5BE9D-CCC6-41AC-9994-BDE18B689093}"/>
              </a:ext>
            </a:extLst>
          </p:cNvPr>
          <p:cNvGrpSpPr/>
          <p:nvPr/>
        </p:nvGrpSpPr>
        <p:grpSpPr>
          <a:xfrm>
            <a:off x="8145662" y="818270"/>
            <a:ext cx="2281232" cy="2744574"/>
            <a:chOff x="9377029" y="1848473"/>
            <a:chExt cx="2281232" cy="2744574"/>
          </a:xfrm>
        </p:grpSpPr>
        <p:grpSp>
          <p:nvGrpSpPr>
            <p:cNvPr id="59" name="Group 58">
              <a:extLst>
                <a:ext uri="{FF2B5EF4-FFF2-40B4-BE49-F238E27FC236}">
                  <a16:creationId xmlns:a16="http://schemas.microsoft.com/office/drawing/2014/main" id="{75F9F26A-7147-49BB-8671-D397AC619F32}"/>
                </a:ext>
              </a:extLst>
            </p:cNvPr>
            <p:cNvGrpSpPr/>
            <p:nvPr/>
          </p:nvGrpSpPr>
          <p:grpSpPr>
            <a:xfrm>
              <a:off x="9377029" y="1848473"/>
              <a:ext cx="2281232" cy="1499391"/>
              <a:chOff x="9377029" y="1848473"/>
              <a:chExt cx="2281232" cy="1499391"/>
            </a:xfrm>
          </p:grpSpPr>
          <p:sp>
            <p:nvSpPr>
              <p:cNvPr id="66" name="TextBox 1572">
                <a:extLst>
                  <a:ext uri="{FF2B5EF4-FFF2-40B4-BE49-F238E27FC236}">
                    <a16:creationId xmlns:a16="http://schemas.microsoft.com/office/drawing/2014/main" id="{7DA5481B-B51E-404E-ADDE-84E8212D2AE0}"/>
                  </a:ext>
                </a:extLst>
              </p:cNvPr>
              <p:cNvSpPr txBox="1"/>
              <p:nvPr/>
            </p:nvSpPr>
            <p:spPr>
              <a:xfrm>
                <a:off x="9669055" y="3009310"/>
                <a:ext cx="1686896" cy="338554"/>
              </a:xfrm>
              <a:prstGeom prst="rect">
                <a:avLst/>
              </a:prstGeom>
              <a:solidFill>
                <a:srgbClr val="92D050"/>
              </a:solidFill>
              <a:ln>
                <a:solidFill>
                  <a:srgbClr val="92D050"/>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sp>
            <p:nvSpPr>
              <p:cNvPr id="67" name="TextBox 1571">
                <a:extLst>
                  <a:ext uri="{FF2B5EF4-FFF2-40B4-BE49-F238E27FC236}">
                    <a16:creationId xmlns:a16="http://schemas.microsoft.com/office/drawing/2014/main" id="{2845C207-9562-47BD-92B3-9D8573FE96D1}"/>
                  </a:ext>
                </a:extLst>
              </p:cNvPr>
              <p:cNvSpPr txBox="1"/>
              <p:nvPr/>
            </p:nvSpPr>
            <p:spPr>
              <a:xfrm>
                <a:off x="9377029" y="1848473"/>
                <a:ext cx="2281232" cy="1446550"/>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8800" b="1" dirty="0">
                    <a:solidFill>
                      <a:srgbClr val="92D050"/>
                    </a:solidFill>
                    <a:latin typeface="Agency FB" panose="020B0503020202020204" pitchFamily="34" charset="0"/>
                    <a:cs typeface="Arial" panose="020B0604020202020204" pitchFamily="34" charset="0"/>
                  </a:rPr>
                  <a:t>2021</a:t>
                </a:r>
                <a:endParaRPr lang="ko-KR" altLang="en-US" sz="8800" b="1" dirty="0">
                  <a:solidFill>
                    <a:srgbClr val="92D050"/>
                  </a:solidFill>
                  <a:latin typeface="Agency FB" panose="020B0503020202020204" pitchFamily="34" charset="0"/>
                  <a:cs typeface="Arial" panose="020B0604020202020204" pitchFamily="34" charset="0"/>
                </a:endParaRPr>
              </a:p>
            </p:txBody>
          </p:sp>
        </p:grpSp>
        <p:grpSp>
          <p:nvGrpSpPr>
            <p:cNvPr id="60" name="Group 59">
              <a:extLst>
                <a:ext uri="{FF2B5EF4-FFF2-40B4-BE49-F238E27FC236}">
                  <a16:creationId xmlns:a16="http://schemas.microsoft.com/office/drawing/2014/main" id="{BAE48FF5-944F-4204-8FCA-A91B6E810FE6}"/>
                </a:ext>
              </a:extLst>
            </p:cNvPr>
            <p:cNvGrpSpPr/>
            <p:nvPr/>
          </p:nvGrpSpPr>
          <p:grpSpPr>
            <a:xfrm>
              <a:off x="9575206" y="3415215"/>
              <a:ext cx="1906557" cy="446276"/>
              <a:chOff x="9575206" y="3415215"/>
              <a:chExt cx="1906557" cy="446276"/>
            </a:xfrm>
          </p:grpSpPr>
          <p:sp>
            <p:nvSpPr>
              <p:cNvPr id="64" name="TextBox 1604">
                <a:extLst>
                  <a:ext uri="{FF2B5EF4-FFF2-40B4-BE49-F238E27FC236}">
                    <a16:creationId xmlns:a16="http://schemas.microsoft.com/office/drawing/2014/main" id="{970635D7-1E1A-40F6-B1F6-30DD4772E77E}"/>
                  </a:ext>
                </a:extLst>
              </p:cNvPr>
              <p:cNvSpPr txBox="1"/>
              <p:nvPr/>
            </p:nvSpPr>
            <p:spPr>
              <a:xfrm>
                <a:off x="9697057" y="3415215"/>
                <a:ext cx="1784706" cy="4462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Pilot project grant year 1, Phase 1, completed in July.</a:t>
                </a:r>
                <a:endParaRPr lang="en-US" altLang="ko-KR" sz="1150" dirty="0">
                  <a:solidFill>
                    <a:schemeClr val="tx1">
                      <a:lumMod val="75000"/>
                      <a:lumOff val="25000"/>
                    </a:schemeClr>
                  </a:solidFill>
                  <a:cs typeface="Arial" panose="020B0604020202020204" pitchFamily="34" charset="0"/>
                </a:endParaRPr>
              </a:p>
            </p:txBody>
          </p:sp>
          <p:sp>
            <p:nvSpPr>
              <p:cNvPr id="65" name="Oval 64">
                <a:extLst>
                  <a:ext uri="{FF2B5EF4-FFF2-40B4-BE49-F238E27FC236}">
                    <a16:creationId xmlns:a16="http://schemas.microsoft.com/office/drawing/2014/main" id="{4E520B59-9C31-42CA-AC1F-6838C4CFF2EF}"/>
                  </a:ext>
                </a:extLst>
              </p:cNvPr>
              <p:cNvSpPr/>
              <p:nvPr/>
            </p:nvSpPr>
            <p:spPr>
              <a:xfrm>
                <a:off x="9575206" y="3489886"/>
                <a:ext cx="144000" cy="144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61" name="Group 60">
              <a:extLst>
                <a:ext uri="{FF2B5EF4-FFF2-40B4-BE49-F238E27FC236}">
                  <a16:creationId xmlns:a16="http://schemas.microsoft.com/office/drawing/2014/main" id="{D0F8B09C-2A11-4C10-9363-1FCCA7007536}"/>
                </a:ext>
              </a:extLst>
            </p:cNvPr>
            <p:cNvGrpSpPr/>
            <p:nvPr/>
          </p:nvGrpSpPr>
          <p:grpSpPr>
            <a:xfrm>
              <a:off x="9600034" y="3946716"/>
              <a:ext cx="1906557" cy="646331"/>
              <a:chOff x="9575206" y="3472365"/>
              <a:chExt cx="1906557" cy="646331"/>
            </a:xfrm>
          </p:grpSpPr>
          <p:sp>
            <p:nvSpPr>
              <p:cNvPr id="62" name="TextBox 1604">
                <a:extLst>
                  <a:ext uri="{FF2B5EF4-FFF2-40B4-BE49-F238E27FC236}">
                    <a16:creationId xmlns:a16="http://schemas.microsoft.com/office/drawing/2014/main" id="{365B761A-ED2C-4D93-970F-B6BB35653650}"/>
                  </a:ext>
                </a:extLst>
              </p:cNvPr>
              <p:cNvSpPr txBox="1"/>
              <p:nvPr/>
            </p:nvSpPr>
            <p:spPr>
              <a:xfrm>
                <a:off x="9697057" y="3472365"/>
                <a:ext cx="178470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20 petitions filed in 8 months of operation (of 27 projected for full year).</a:t>
                </a:r>
                <a:endParaRPr lang="en-US" altLang="ko-KR" sz="1150" dirty="0">
                  <a:solidFill>
                    <a:schemeClr val="tx1">
                      <a:lumMod val="75000"/>
                      <a:lumOff val="25000"/>
                    </a:schemeClr>
                  </a:solidFill>
                  <a:cs typeface="Arial" panose="020B0604020202020204" pitchFamily="34" charset="0"/>
                </a:endParaRPr>
              </a:p>
            </p:txBody>
          </p:sp>
          <p:sp>
            <p:nvSpPr>
              <p:cNvPr id="63" name="Oval 62">
                <a:extLst>
                  <a:ext uri="{FF2B5EF4-FFF2-40B4-BE49-F238E27FC236}">
                    <a16:creationId xmlns:a16="http://schemas.microsoft.com/office/drawing/2014/main" id="{507965C9-2195-4B59-8B7B-4DBCFFB95491}"/>
                  </a:ext>
                </a:extLst>
              </p:cNvPr>
              <p:cNvSpPr/>
              <p:nvPr/>
            </p:nvSpPr>
            <p:spPr>
              <a:xfrm>
                <a:off x="9575206" y="3524176"/>
                <a:ext cx="144000" cy="144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grpSp>
        <p:nvGrpSpPr>
          <p:cNvPr id="68" name="Group 67">
            <a:extLst>
              <a:ext uri="{FF2B5EF4-FFF2-40B4-BE49-F238E27FC236}">
                <a16:creationId xmlns:a16="http://schemas.microsoft.com/office/drawing/2014/main" id="{57696AE4-E596-47FC-846C-CDFC2FEAA1D2}"/>
              </a:ext>
            </a:extLst>
          </p:cNvPr>
          <p:cNvGrpSpPr/>
          <p:nvPr/>
        </p:nvGrpSpPr>
        <p:grpSpPr>
          <a:xfrm>
            <a:off x="10043048" y="666633"/>
            <a:ext cx="2216352" cy="6142765"/>
            <a:chOff x="11336763" y="945689"/>
            <a:chExt cx="2216352" cy="5806042"/>
          </a:xfrm>
        </p:grpSpPr>
        <p:grpSp>
          <p:nvGrpSpPr>
            <p:cNvPr id="69" name="Group 68">
              <a:extLst>
                <a:ext uri="{FF2B5EF4-FFF2-40B4-BE49-F238E27FC236}">
                  <a16:creationId xmlns:a16="http://schemas.microsoft.com/office/drawing/2014/main" id="{39FEA54F-1194-4FB4-BDB8-8738BAC8A25E}"/>
                </a:ext>
              </a:extLst>
            </p:cNvPr>
            <p:cNvGrpSpPr/>
            <p:nvPr/>
          </p:nvGrpSpPr>
          <p:grpSpPr>
            <a:xfrm>
              <a:off x="11336763" y="945689"/>
              <a:ext cx="2216352" cy="5806042"/>
              <a:chOff x="11336763" y="511349"/>
              <a:chExt cx="2216352" cy="5806042"/>
            </a:xfrm>
          </p:grpSpPr>
          <p:grpSp>
            <p:nvGrpSpPr>
              <p:cNvPr id="73" name="Group 72">
                <a:extLst>
                  <a:ext uri="{FF2B5EF4-FFF2-40B4-BE49-F238E27FC236}">
                    <a16:creationId xmlns:a16="http://schemas.microsoft.com/office/drawing/2014/main" id="{FFECA1A5-C3F5-40D8-9FA7-0CFC971B11F4}"/>
                  </a:ext>
                </a:extLst>
              </p:cNvPr>
              <p:cNvGrpSpPr/>
              <p:nvPr/>
            </p:nvGrpSpPr>
            <p:grpSpPr>
              <a:xfrm>
                <a:off x="11336763" y="4813691"/>
                <a:ext cx="2216352" cy="1503700"/>
                <a:chOff x="11336763" y="4813691"/>
                <a:chExt cx="2216352" cy="1503700"/>
              </a:xfrm>
            </p:grpSpPr>
            <p:sp>
              <p:nvSpPr>
                <p:cNvPr id="83" name="TextBox 1574">
                  <a:extLst>
                    <a:ext uri="{FF2B5EF4-FFF2-40B4-BE49-F238E27FC236}">
                      <a16:creationId xmlns:a16="http://schemas.microsoft.com/office/drawing/2014/main" id="{D4E512F9-F3C7-4C7E-865C-B0564FE8E6E3}"/>
                    </a:ext>
                  </a:extLst>
                </p:cNvPr>
                <p:cNvSpPr txBox="1"/>
                <p:nvPr/>
              </p:nvSpPr>
              <p:spPr>
                <a:xfrm>
                  <a:off x="11336763" y="4813691"/>
                  <a:ext cx="2216352" cy="1446550"/>
                </a:xfrm>
                <a:prstGeom prst="rect">
                  <a:avLst/>
                </a:prstGeom>
                <a:noFill/>
              </p:spPr>
              <p:txBody>
                <a:bodyPr wrap="square" lIns="108000" rIns="10800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8800" b="1" spc="-300" dirty="0">
                      <a:solidFill>
                        <a:srgbClr val="00B0F0"/>
                      </a:solidFill>
                      <a:latin typeface="Agency FB" panose="020B0503020202020204" pitchFamily="34" charset="0"/>
                      <a:cs typeface="Arial" panose="020B0604020202020204" pitchFamily="34" charset="0"/>
                    </a:rPr>
                    <a:t>2022</a:t>
                  </a:r>
                  <a:endParaRPr lang="ko-KR" altLang="en-US" sz="8800" b="1" spc="-300" dirty="0">
                    <a:solidFill>
                      <a:srgbClr val="00B0F0"/>
                    </a:solidFill>
                    <a:latin typeface="Agency FB" panose="020B0503020202020204" pitchFamily="34" charset="0"/>
                    <a:cs typeface="Arial" panose="020B0604020202020204" pitchFamily="34" charset="0"/>
                  </a:endParaRPr>
                </a:p>
              </p:txBody>
            </p:sp>
            <p:sp>
              <p:nvSpPr>
                <p:cNvPr id="84" name="TextBox 1575">
                  <a:extLst>
                    <a:ext uri="{FF2B5EF4-FFF2-40B4-BE49-F238E27FC236}">
                      <a16:creationId xmlns:a16="http://schemas.microsoft.com/office/drawing/2014/main" id="{4775C172-E3BE-4CB9-84A4-ECA78DD44E8F}"/>
                    </a:ext>
                  </a:extLst>
                </p:cNvPr>
                <p:cNvSpPr txBox="1"/>
                <p:nvPr/>
              </p:nvSpPr>
              <p:spPr>
                <a:xfrm>
                  <a:off x="11550949" y="5978837"/>
                  <a:ext cx="1822266" cy="338554"/>
                </a:xfrm>
                <a:prstGeom prst="rect">
                  <a:avLst/>
                </a:prstGeom>
                <a:solidFill>
                  <a:srgbClr val="00B0F0"/>
                </a:solid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ltLang="ko-KR" sz="1600" dirty="0">
                    <a:solidFill>
                      <a:schemeClr val="bg1"/>
                    </a:solidFill>
                    <a:cs typeface="Arial" panose="020B0604020202020204" pitchFamily="34" charset="0"/>
                  </a:endParaRPr>
                </a:p>
              </p:txBody>
            </p:sp>
          </p:grpSp>
          <p:grpSp>
            <p:nvGrpSpPr>
              <p:cNvPr id="74" name="Group 73">
                <a:extLst>
                  <a:ext uri="{FF2B5EF4-FFF2-40B4-BE49-F238E27FC236}">
                    <a16:creationId xmlns:a16="http://schemas.microsoft.com/office/drawing/2014/main" id="{B30359DA-333B-47FD-899A-E8CD8837F54C}"/>
                  </a:ext>
                </a:extLst>
              </p:cNvPr>
              <p:cNvGrpSpPr/>
              <p:nvPr/>
            </p:nvGrpSpPr>
            <p:grpSpPr>
              <a:xfrm>
                <a:off x="11536079" y="511349"/>
                <a:ext cx="1984897" cy="977191"/>
                <a:chOff x="11536079" y="1757219"/>
                <a:chExt cx="1984897" cy="977191"/>
              </a:xfrm>
            </p:grpSpPr>
            <p:sp>
              <p:nvSpPr>
                <p:cNvPr id="81" name="TextBox 1613">
                  <a:extLst>
                    <a:ext uri="{FF2B5EF4-FFF2-40B4-BE49-F238E27FC236}">
                      <a16:creationId xmlns:a16="http://schemas.microsoft.com/office/drawing/2014/main" id="{3CD610B1-5F47-4970-9AB0-AA625EC6967E}"/>
                    </a:ext>
                  </a:extLst>
                </p:cNvPr>
                <p:cNvSpPr txBox="1"/>
                <p:nvPr/>
              </p:nvSpPr>
              <p:spPr>
                <a:xfrm>
                  <a:off x="11654691" y="1757219"/>
                  <a:ext cx="1866285" cy="9771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HB1 provided $1.5M General Fund appropriation to BHDID to expand pilot project in remainder of the state.</a:t>
                  </a:r>
                </a:p>
              </p:txBody>
            </p:sp>
            <p:sp>
              <p:nvSpPr>
                <p:cNvPr id="82" name="Oval 81">
                  <a:extLst>
                    <a:ext uri="{FF2B5EF4-FFF2-40B4-BE49-F238E27FC236}">
                      <a16:creationId xmlns:a16="http://schemas.microsoft.com/office/drawing/2014/main" id="{7B36AD67-4032-467B-B120-183377CFA4E4}"/>
                    </a:ext>
                  </a:extLst>
                </p:cNvPr>
                <p:cNvSpPr/>
                <p:nvPr/>
              </p:nvSpPr>
              <p:spPr>
                <a:xfrm>
                  <a:off x="11536079" y="1810892"/>
                  <a:ext cx="144000" cy="14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75" name="Group 74">
                <a:extLst>
                  <a:ext uri="{FF2B5EF4-FFF2-40B4-BE49-F238E27FC236}">
                    <a16:creationId xmlns:a16="http://schemas.microsoft.com/office/drawing/2014/main" id="{42ED0F5C-54C5-47E3-8855-59AD9534689C}"/>
                  </a:ext>
                </a:extLst>
              </p:cNvPr>
              <p:cNvGrpSpPr/>
              <p:nvPr/>
            </p:nvGrpSpPr>
            <p:grpSpPr>
              <a:xfrm>
                <a:off x="11536079" y="1353973"/>
                <a:ext cx="1984897" cy="2392963"/>
                <a:chOff x="11536079" y="2599843"/>
                <a:chExt cx="1984897" cy="2392963"/>
              </a:xfrm>
            </p:grpSpPr>
            <p:sp>
              <p:nvSpPr>
                <p:cNvPr id="79" name="TextBox 1614">
                  <a:extLst>
                    <a:ext uri="{FF2B5EF4-FFF2-40B4-BE49-F238E27FC236}">
                      <a16:creationId xmlns:a16="http://schemas.microsoft.com/office/drawing/2014/main" id="{7D7DFD4D-D884-488B-893F-9E7106C5916F}"/>
                    </a:ext>
                  </a:extLst>
                </p:cNvPr>
                <p:cNvSpPr txBox="1"/>
                <p:nvPr/>
              </p:nvSpPr>
              <p:spPr>
                <a:xfrm>
                  <a:off x="11654691" y="2599843"/>
                  <a:ext cx="1866285" cy="23929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Eligibility criteria expanded by HB 127 to include “history of non-adherence” to treatment, which </a:t>
                  </a:r>
                  <a:r>
                    <a:rPr lang="en-US" altLang="ko-KR" sz="1150" i="1" dirty="0">
                      <a:cs typeface="Arial" panose="020B0604020202020204" pitchFamily="34" charset="0"/>
                    </a:rPr>
                    <a:t>may </a:t>
                  </a:r>
                  <a:r>
                    <a:rPr lang="en-US" altLang="ko-KR" sz="1150" dirty="0">
                      <a:cs typeface="Arial" panose="020B0604020202020204" pitchFamily="34" charset="0"/>
                    </a:rPr>
                    <a:t>be reflected in 2 hospitalizations or arrests in preceding 48 months, or evidence of acts/threats of related violence in preceding 24 months; and clarification of impairment in mental health decision making.</a:t>
                  </a:r>
                </a:p>
              </p:txBody>
            </p:sp>
            <p:sp>
              <p:nvSpPr>
                <p:cNvPr id="80" name="Oval 79">
                  <a:extLst>
                    <a:ext uri="{FF2B5EF4-FFF2-40B4-BE49-F238E27FC236}">
                      <a16:creationId xmlns:a16="http://schemas.microsoft.com/office/drawing/2014/main" id="{04CCB2DF-C891-4498-9848-BC630B661169}"/>
                    </a:ext>
                  </a:extLst>
                </p:cNvPr>
                <p:cNvSpPr/>
                <p:nvPr/>
              </p:nvSpPr>
              <p:spPr>
                <a:xfrm>
                  <a:off x="11536079" y="2705481"/>
                  <a:ext cx="144000" cy="14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nvGrpSpPr>
              <p:cNvPr id="76" name="Group 75">
                <a:extLst>
                  <a:ext uri="{FF2B5EF4-FFF2-40B4-BE49-F238E27FC236}">
                    <a16:creationId xmlns:a16="http://schemas.microsoft.com/office/drawing/2014/main" id="{AA5DD201-F838-4417-8C92-096A1175240C}"/>
                  </a:ext>
                </a:extLst>
              </p:cNvPr>
              <p:cNvGrpSpPr/>
              <p:nvPr/>
            </p:nvGrpSpPr>
            <p:grpSpPr>
              <a:xfrm>
                <a:off x="11585170" y="3538548"/>
                <a:ext cx="1936593" cy="646331"/>
                <a:chOff x="11536079" y="1069253"/>
                <a:chExt cx="1936593" cy="646331"/>
              </a:xfrm>
            </p:grpSpPr>
            <p:sp>
              <p:nvSpPr>
                <p:cNvPr id="77" name="TextBox 1613">
                  <a:extLst>
                    <a:ext uri="{FF2B5EF4-FFF2-40B4-BE49-F238E27FC236}">
                      <a16:creationId xmlns:a16="http://schemas.microsoft.com/office/drawing/2014/main" id="{494AE358-BAE5-415C-9162-0D0403A2477C}"/>
                    </a:ext>
                  </a:extLst>
                </p:cNvPr>
                <p:cNvSpPr txBox="1"/>
                <p:nvPr/>
              </p:nvSpPr>
              <p:spPr>
                <a:xfrm>
                  <a:off x="11612209" y="1069253"/>
                  <a:ext cx="1860463"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Grant year 2 completed in July, with 30 petitions filed (of 35 projected). </a:t>
                  </a:r>
                </a:p>
              </p:txBody>
            </p:sp>
            <p:sp>
              <p:nvSpPr>
                <p:cNvPr id="78" name="Oval 77">
                  <a:extLst>
                    <a:ext uri="{FF2B5EF4-FFF2-40B4-BE49-F238E27FC236}">
                      <a16:creationId xmlns:a16="http://schemas.microsoft.com/office/drawing/2014/main" id="{D12D73E7-CA5E-440B-9A3B-0575967CF7A6}"/>
                    </a:ext>
                  </a:extLst>
                </p:cNvPr>
                <p:cNvSpPr/>
                <p:nvPr/>
              </p:nvSpPr>
              <p:spPr>
                <a:xfrm>
                  <a:off x="11536079" y="1330832"/>
                  <a:ext cx="144000" cy="14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grpSp>
          <p:nvGrpSpPr>
            <p:cNvPr id="70" name="Group 69">
              <a:extLst>
                <a:ext uri="{FF2B5EF4-FFF2-40B4-BE49-F238E27FC236}">
                  <a16:creationId xmlns:a16="http://schemas.microsoft.com/office/drawing/2014/main" id="{3C74408B-706A-4983-A2E6-AF30ABA91C07}"/>
                </a:ext>
              </a:extLst>
            </p:cNvPr>
            <p:cNvGrpSpPr/>
            <p:nvPr/>
          </p:nvGrpSpPr>
          <p:grpSpPr>
            <a:xfrm>
              <a:off x="11573740" y="4566421"/>
              <a:ext cx="1938933" cy="923626"/>
              <a:chOff x="11524649" y="1299673"/>
              <a:chExt cx="1938933" cy="923626"/>
            </a:xfrm>
          </p:grpSpPr>
          <p:sp>
            <p:nvSpPr>
              <p:cNvPr id="71" name="TextBox 1613">
                <a:extLst>
                  <a:ext uri="{FF2B5EF4-FFF2-40B4-BE49-F238E27FC236}">
                    <a16:creationId xmlns:a16="http://schemas.microsoft.com/office/drawing/2014/main" id="{384F00DD-71B7-4E9D-B229-1D174B05422D}"/>
                  </a:ext>
                </a:extLst>
              </p:cNvPr>
              <p:cNvSpPr txBox="1"/>
              <p:nvPr/>
            </p:nvSpPr>
            <p:spPr>
              <a:xfrm>
                <a:off x="11603120" y="1299673"/>
                <a:ext cx="1860462" cy="9236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150" dirty="0">
                    <a:cs typeface="Arial" panose="020B0604020202020204" pitchFamily="34" charset="0"/>
                  </a:rPr>
                  <a:t>Phase 2 and Grant Year 3 began in August, with expansion to Western State Hospital (WSH) Region; 65 petitions anticipated.</a:t>
                </a:r>
                <a:endParaRPr lang="en-US" sz="1150" dirty="0"/>
              </a:p>
            </p:txBody>
          </p:sp>
          <p:sp>
            <p:nvSpPr>
              <p:cNvPr id="72" name="Oval 71">
                <a:extLst>
                  <a:ext uri="{FF2B5EF4-FFF2-40B4-BE49-F238E27FC236}">
                    <a16:creationId xmlns:a16="http://schemas.microsoft.com/office/drawing/2014/main" id="{F94DCEDC-03B9-4277-9F3C-48674BE890B9}"/>
                  </a:ext>
                </a:extLst>
              </p:cNvPr>
              <p:cNvSpPr/>
              <p:nvPr/>
            </p:nvSpPr>
            <p:spPr>
              <a:xfrm>
                <a:off x="11524649" y="1559432"/>
                <a:ext cx="144000" cy="14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p>
            </p:txBody>
          </p:sp>
        </p:grpSp>
      </p:grpSp>
      <p:sp>
        <p:nvSpPr>
          <p:cNvPr id="85" name="Slide Number Placeholder 84">
            <a:extLst>
              <a:ext uri="{FF2B5EF4-FFF2-40B4-BE49-F238E27FC236}">
                <a16:creationId xmlns:a16="http://schemas.microsoft.com/office/drawing/2014/main" id="{41ED72AA-0622-4696-B75D-F460907F4596}"/>
              </a:ext>
            </a:extLst>
          </p:cNvPr>
          <p:cNvSpPr>
            <a:spLocks noGrp="1"/>
          </p:cNvSpPr>
          <p:nvPr>
            <p:ph type="sldNum" sz="quarter" idx="12"/>
          </p:nvPr>
        </p:nvSpPr>
        <p:spPr/>
        <p:txBody>
          <a:bodyPr/>
          <a:lstStyle/>
          <a:p>
            <a:fld id="{5727CFF0-8AF3-4D5D-9D11-7D9475288EEF}" type="slidenum">
              <a:rPr lang="en-US" smtClean="0"/>
              <a:t>4</a:t>
            </a:fld>
            <a:endParaRPr lang="en-US" dirty="0"/>
          </a:p>
        </p:txBody>
      </p:sp>
    </p:spTree>
    <p:extLst>
      <p:ext uri="{BB962C8B-B14F-4D97-AF65-F5344CB8AC3E}">
        <p14:creationId xmlns:p14="http://schemas.microsoft.com/office/powerpoint/2010/main" val="388068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0E39B-5BD4-4A3C-B717-2EB798638134}"/>
              </a:ext>
            </a:extLst>
          </p:cNvPr>
          <p:cNvSpPr>
            <a:spLocks noGrp="1"/>
          </p:cNvSpPr>
          <p:nvPr>
            <p:ph type="title"/>
          </p:nvPr>
        </p:nvSpPr>
        <p:spPr>
          <a:xfrm>
            <a:off x="838200" y="365125"/>
            <a:ext cx="10515600" cy="723011"/>
          </a:xfrm>
        </p:spPr>
        <p:txBody>
          <a:bodyPr>
            <a:normAutofit/>
          </a:bodyPr>
          <a:lstStyle/>
          <a:p>
            <a:pPr algn="ctr"/>
            <a:r>
              <a:rPr lang="en-US" sz="3600" b="1" dirty="0"/>
              <a:t>AOT in Kentucky</a:t>
            </a:r>
            <a:endParaRPr lang="en-US" sz="3600" dirty="0"/>
          </a:p>
        </p:txBody>
      </p:sp>
      <p:sp>
        <p:nvSpPr>
          <p:cNvPr id="3" name="Content Placeholder 2">
            <a:extLst>
              <a:ext uri="{FF2B5EF4-FFF2-40B4-BE49-F238E27FC236}">
                <a16:creationId xmlns:a16="http://schemas.microsoft.com/office/drawing/2014/main" id="{D94F787D-4575-4731-B7DB-08BBABF39546}"/>
              </a:ext>
            </a:extLst>
          </p:cNvPr>
          <p:cNvSpPr>
            <a:spLocks noGrp="1"/>
          </p:cNvSpPr>
          <p:nvPr>
            <p:ph idx="1"/>
          </p:nvPr>
        </p:nvSpPr>
        <p:spPr>
          <a:xfrm>
            <a:off x="838200" y="1088136"/>
            <a:ext cx="10515600" cy="5088827"/>
          </a:xfrm>
        </p:spPr>
        <p:txBody>
          <a:bodyPr>
            <a:normAutofit fontScale="85000" lnSpcReduction="10000"/>
          </a:bodyPr>
          <a:lstStyle/>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Mountain Comprehensive Care Center (MCCC) received AOT grant from SAMSHA in </a:t>
            </a:r>
            <a:r>
              <a:rPr lang="en-US" sz="3100" b="1" dirty="0">
                <a:solidFill>
                  <a:srgbClr val="00B050"/>
                </a:solidFill>
                <a:latin typeface="Calibri" panose="020F0502020204030204" pitchFamily="34" charset="0"/>
                <a:ea typeface="Calibri" panose="020F0502020204030204" pitchFamily="34" charset="0"/>
              </a:rPr>
              <a:t>2016</a:t>
            </a:r>
          </a:p>
          <a:p>
            <a:pPr lvl="1">
              <a:lnSpc>
                <a:spcPct val="105000"/>
              </a:lnSpc>
              <a:spcBef>
                <a:spcPts val="0"/>
              </a:spcBef>
              <a:spcAft>
                <a:spcPts val="600"/>
              </a:spcAft>
              <a:buFont typeface="Symbol" panose="05050102010706020507" pitchFamily="18" charset="2"/>
              <a:buChar char=""/>
            </a:pPr>
            <a:r>
              <a:rPr lang="en-US" sz="2700" dirty="0">
                <a:latin typeface="Calibri" panose="020F0502020204030204" pitchFamily="34" charset="0"/>
                <a:ea typeface="Calibri" panose="020F0502020204030204" pitchFamily="34" charset="0"/>
              </a:rPr>
              <a:t>Local judges did not support</a:t>
            </a:r>
          </a:p>
          <a:p>
            <a:pPr lvl="1">
              <a:lnSpc>
                <a:spcPct val="105000"/>
              </a:lnSpc>
              <a:spcBef>
                <a:spcPts val="0"/>
              </a:spcBef>
              <a:spcAft>
                <a:spcPts val="600"/>
              </a:spcAft>
              <a:buFont typeface="Symbol" panose="05050102010706020507" pitchFamily="18" charset="2"/>
              <a:buChar char=""/>
            </a:pPr>
            <a:r>
              <a:rPr lang="en-US" sz="2700" dirty="0">
                <a:latin typeface="Calibri" panose="020F0502020204030204" pitchFamily="34" charset="0"/>
                <a:ea typeface="Calibri" panose="020F0502020204030204" pitchFamily="34" charset="0"/>
              </a:rPr>
              <a:t>DBHDID visited local court in effort to rally support and provide education</a:t>
            </a:r>
          </a:p>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Tim’s Law, originally passed by Kentucky General Assembly in </a:t>
            </a:r>
            <a:r>
              <a:rPr lang="en-US" sz="3100" b="1" dirty="0">
                <a:solidFill>
                  <a:srgbClr val="00B050"/>
                </a:solidFill>
                <a:latin typeface="Calibri" panose="020F0502020204030204" pitchFamily="34" charset="0"/>
                <a:ea typeface="Calibri" panose="020F0502020204030204" pitchFamily="34" charset="0"/>
              </a:rPr>
              <a:t>2017</a:t>
            </a:r>
            <a:r>
              <a:rPr lang="en-US" sz="3100" dirty="0">
                <a:latin typeface="Calibri" panose="020F0502020204030204" pitchFamily="34" charset="0"/>
                <a:ea typeface="Calibri" panose="020F0502020204030204" pitchFamily="34" charset="0"/>
              </a:rPr>
              <a:t>, provides for involuntary assisted outpatient treatment (AOT) as part of KRS 202A</a:t>
            </a:r>
          </a:p>
          <a:p>
            <a:pPr lvl="1">
              <a:lnSpc>
                <a:spcPct val="105000"/>
              </a:lnSpc>
              <a:spcBef>
                <a:spcPts val="0"/>
              </a:spcBef>
              <a:spcAft>
                <a:spcPts val="600"/>
              </a:spcAft>
              <a:buFont typeface="Symbol" panose="05050102010706020507" pitchFamily="18" charset="2"/>
              <a:buChar char=""/>
            </a:pPr>
            <a:r>
              <a:rPr lang="en-US" sz="2700" dirty="0">
                <a:latin typeface="Calibri" panose="020F0502020204030204" pitchFamily="34" charset="0"/>
                <a:ea typeface="Calibri" panose="020F0502020204030204" pitchFamily="34" charset="0"/>
              </a:rPr>
              <a:t>Implementation contingent upon funding</a:t>
            </a:r>
          </a:p>
          <a:p>
            <a:pPr>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DBHDID sponsored team to attend national AOT development conference</a:t>
            </a:r>
          </a:p>
          <a:p>
            <a:pPr lvl="1">
              <a:lnSpc>
                <a:spcPct val="105000"/>
              </a:lnSpc>
              <a:spcBef>
                <a:spcPts val="0"/>
              </a:spcBef>
              <a:spcAft>
                <a:spcPts val="600"/>
              </a:spcAft>
              <a:buFont typeface="Symbol" panose="05050102010706020507" pitchFamily="18" charset="2"/>
              <a:buChar char=""/>
            </a:pPr>
            <a:r>
              <a:rPr lang="en-US" sz="2700" dirty="0">
                <a:latin typeface="Calibri" panose="020F0502020204030204" pitchFamily="34" charset="0"/>
                <a:ea typeface="Calibri" panose="020F0502020204030204" pitchFamily="34" charset="0"/>
              </a:rPr>
              <a:t>Community mental health center (CMHC) &amp; National Alliance for Mental Illness (NAMI) &amp; representatives, Department of Public Advocacy, and Judge Burke</a:t>
            </a:r>
          </a:p>
          <a:p>
            <a:pPr>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First official order for AOT generated </a:t>
            </a:r>
            <a:r>
              <a:rPr lang="en-US" sz="3100" dirty="0">
                <a:solidFill>
                  <a:srgbClr val="01203D"/>
                </a:solidFill>
                <a:latin typeface="Calibri" panose="020F0502020204030204" pitchFamily="34" charset="0"/>
                <a:ea typeface="Calibri" panose="020F0502020204030204" pitchFamily="34" charset="0"/>
              </a:rPr>
              <a:t>at in Jefferson County </a:t>
            </a:r>
            <a:r>
              <a:rPr lang="en-US" sz="3100" b="1" dirty="0">
                <a:solidFill>
                  <a:srgbClr val="00B050"/>
                </a:solidFill>
                <a:latin typeface="Calibri" panose="020F0502020204030204" pitchFamily="34" charset="0"/>
                <a:ea typeface="Calibri" panose="020F0502020204030204" pitchFamily="34" charset="0"/>
              </a:rPr>
              <a:t>2019</a:t>
            </a:r>
          </a:p>
          <a:p>
            <a:endParaRPr lang="en-US" dirty="0"/>
          </a:p>
        </p:txBody>
      </p:sp>
      <p:sp>
        <p:nvSpPr>
          <p:cNvPr id="4" name="Slide Number Placeholder 3">
            <a:extLst>
              <a:ext uri="{FF2B5EF4-FFF2-40B4-BE49-F238E27FC236}">
                <a16:creationId xmlns:a16="http://schemas.microsoft.com/office/drawing/2014/main" id="{2BCD8D6C-ACBA-46FD-B1B2-734B76BF6C12}"/>
              </a:ext>
            </a:extLst>
          </p:cNvPr>
          <p:cNvSpPr>
            <a:spLocks noGrp="1"/>
          </p:cNvSpPr>
          <p:nvPr>
            <p:ph type="sldNum" sz="quarter" idx="12"/>
          </p:nvPr>
        </p:nvSpPr>
        <p:spPr/>
        <p:txBody>
          <a:bodyPr/>
          <a:lstStyle/>
          <a:p>
            <a:fld id="{5727CFF0-8AF3-4D5D-9D11-7D9475288EEF}" type="slidenum">
              <a:rPr lang="en-US" smtClean="0"/>
              <a:pPr/>
              <a:t>5</a:t>
            </a:fld>
            <a:endParaRPr lang="en-US" dirty="0"/>
          </a:p>
        </p:txBody>
      </p:sp>
    </p:spTree>
    <p:extLst>
      <p:ext uri="{BB962C8B-B14F-4D97-AF65-F5344CB8AC3E}">
        <p14:creationId xmlns:p14="http://schemas.microsoft.com/office/powerpoint/2010/main" val="181041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7155-E9E0-45F1-9B7E-3DFD494604BC}"/>
              </a:ext>
            </a:extLst>
          </p:cNvPr>
          <p:cNvSpPr>
            <a:spLocks noGrp="1"/>
          </p:cNvSpPr>
          <p:nvPr>
            <p:ph type="title"/>
          </p:nvPr>
        </p:nvSpPr>
        <p:spPr/>
        <p:txBody>
          <a:bodyPr/>
          <a:lstStyle/>
          <a:p>
            <a:r>
              <a:rPr lang="en-US" dirty="0"/>
              <a:t>DBHDID Acquires Grant Funds for Tim’s Law</a:t>
            </a:r>
          </a:p>
        </p:txBody>
      </p:sp>
      <p:sp>
        <p:nvSpPr>
          <p:cNvPr id="3" name="Content Placeholder 2">
            <a:extLst>
              <a:ext uri="{FF2B5EF4-FFF2-40B4-BE49-F238E27FC236}">
                <a16:creationId xmlns:a16="http://schemas.microsoft.com/office/drawing/2014/main" id="{7063946E-0D0B-4536-89D5-0A617C4960E7}"/>
              </a:ext>
            </a:extLst>
          </p:cNvPr>
          <p:cNvSpPr>
            <a:spLocks noGrp="1"/>
          </p:cNvSpPr>
          <p:nvPr>
            <p:ph idx="1"/>
          </p:nvPr>
        </p:nvSpPr>
        <p:spPr/>
        <p:txBody>
          <a:bodyPr>
            <a:normAutofit fontScale="92500" lnSpcReduction="10000"/>
          </a:bodyPr>
          <a:lstStyle/>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Competitive SAMHSA federal grant, awarded July </a:t>
            </a:r>
            <a:r>
              <a:rPr lang="en-US" sz="3100" b="1" dirty="0">
                <a:solidFill>
                  <a:srgbClr val="00B050"/>
                </a:solidFill>
                <a:latin typeface="Calibri" panose="020F0502020204030204" pitchFamily="34" charset="0"/>
                <a:ea typeface="Calibri" panose="020F0502020204030204" pitchFamily="34" charset="0"/>
              </a:rPr>
              <a:t>2020</a:t>
            </a:r>
          </a:p>
          <a:p>
            <a:pPr lvl="1">
              <a:lnSpc>
                <a:spcPct val="105000"/>
              </a:lnSpc>
              <a:spcBef>
                <a:spcPts val="0"/>
              </a:spcBef>
              <a:spcAft>
                <a:spcPts val="600"/>
              </a:spcAft>
              <a:buSzPct val="70000"/>
            </a:pPr>
            <a:r>
              <a:rPr lang="en-US" sz="2400" dirty="0">
                <a:latin typeface="Calibri" panose="020F0502020204030204" pitchFamily="34" charset="0"/>
                <a:ea typeface="Calibri" panose="020F0502020204030204" pitchFamily="34" charset="0"/>
              </a:rPr>
              <a:t>$4M award: $1M per year for four years (2020-2024)</a:t>
            </a:r>
          </a:p>
          <a:p>
            <a:pPr lvl="1">
              <a:lnSpc>
                <a:spcPct val="105000"/>
              </a:lnSpc>
              <a:spcBef>
                <a:spcPts val="0"/>
              </a:spcBef>
              <a:spcAft>
                <a:spcPts val="600"/>
              </a:spcAft>
              <a:buSzPct val="70000"/>
            </a:pPr>
            <a:r>
              <a:rPr lang="en-US" sz="2400" dirty="0">
                <a:latin typeface="Calibri" panose="020F0502020204030204" pitchFamily="34" charset="0"/>
                <a:ea typeface="Calibri" panose="020F0502020204030204" pitchFamily="34" charset="0"/>
              </a:rPr>
              <a:t>Services initiated December 2020</a:t>
            </a:r>
          </a:p>
          <a:p>
            <a:pPr lvl="1">
              <a:lnSpc>
                <a:spcPct val="105000"/>
              </a:lnSpc>
              <a:spcBef>
                <a:spcPts val="0"/>
              </a:spcBef>
              <a:spcAft>
                <a:spcPts val="600"/>
              </a:spcAft>
              <a:buSzPct val="70000"/>
            </a:pPr>
            <a:r>
              <a:rPr lang="en-US" sz="2400" dirty="0">
                <a:latin typeface="Calibri" panose="020F0502020204030204" pitchFamily="34" charset="0"/>
                <a:ea typeface="Calibri" panose="020F0502020204030204" pitchFamily="34" charset="0"/>
              </a:rPr>
              <a:t>Projected to serve 192 clients, over 4 years, across two regions</a:t>
            </a:r>
          </a:p>
          <a:p>
            <a:pPr lvl="1">
              <a:lnSpc>
                <a:spcPct val="105000"/>
              </a:lnSpc>
              <a:spcBef>
                <a:spcPts val="0"/>
              </a:spcBef>
              <a:spcAft>
                <a:spcPts val="600"/>
              </a:spcAft>
              <a:buSzPct val="70000"/>
            </a:pPr>
            <a:r>
              <a:rPr lang="en-US" sz="2400" dirty="0">
                <a:latin typeface="Calibri" panose="020F0502020204030204" pitchFamily="34" charset="0"/>
                <a:ea typeface="Calibri" panose="020F0502020204030204" pitchFamily="34" charset="0"/>
              </a:rPr>
              <a:t>Allowed for dedicated staff </a:t>
            </a:r>
            <a:r>
              <a:rPr lang="en-US" dirty="0">
                <a:latin typeface="Calibri" panose="020F0502020204030204" pitchFamily="34" charset="0"/>
                <a:ea typeface="Calibri" panose="020F0502020204030204" pitchFamily="34" charset="0"/>
              </a:rPr>
              <a:t>at DBHDID to oversee implementation</a:t>
            </a:r>
            <a:endParaRPr lang="en-US" sz="1300" dirty="0">
              <a:highlight>
                <a:srgbClr val="FFFF00"/>
              </a:highlight>
              <a:latin typeface="Calibri" panose="020F0502020204030204" pitchFamily="34" charset="0"/>
              <a:ea typeface="Calibri" panose="020F0502020204030204" pitchFamily="34" charset="0"/>
            </a:endParaRPr>
          </a:p>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Implemented in 2 phases:  </a:t>
            </a:r>
          </a:p>
          <a:p>
            <a:pPr lvl="1">
              <a:lnSpc>
                <a:spcPct val="105000"/>
              </a:lnSpc>
              <a:spcBef>
                <a:spcPts val="0"/>
              </a:spcBef>
              <a:spcAft>
                <a:spcPts val="600"/>
              </a:spcAft>
              <a:buSzPct val="70000"/>
            </a:pPr>
            <a:r>
              <a:rPr lang="en-US" sz="2400" dirty="0">
                <a:latin typeface="Calibri" panose="020F0502020204030204" pitchFamily="34" charset="0"/>
                <a:ea typeface="Calibri" panose="020F0502020204030204" pitchFamily="34" charset="0"/>
              </a:rPr>
              <a:t>Phase 1 – Central State Hospital Region (2020-2024)</a:t>
            </a:r>
          </a:p>
          <a:p>
            <a:pPr marL="1200150" lvl="2" indent="-342900">
              <a:lnSpc>
                <a:spcPct val="105000"/>
              </a:lnSpc>
              <a:spcBef>
                <a:spcPts val="0"/>
              </a:spcBef>
              <a:spcAft>
                <a:spcPts val="600"/>
              </a:spcAft>
            </a:pPr>
            <a:r>
              <a:rPr lang="en-US" dirty="0">
                <a:latin typeface="Calibri" panose="020F0502020204030204" pitchFamily="34" charset="0"/>
                <a:ea typeface="Calibri" panose="020F0502020204030204" pitchFamily="34" charset="0"/>
              </a:rPr>
              <a:t>Communicare and Seven Counties Services community mental health center (CMHC) regions </a:t>
            </a:r>
          </a:p>
          <a:p>
            <a:pPr lvl="1">
              <a:lnSpc>
                <a:spcPct val="105000"/>
              </a:lnSpc>
              <a:spcBef>
                <a:spcPts val="0"/>
              </a:spcBef>
              <a:spcAft>
                <a:spcPts val="600"/>
              </a:spcAft>
              <a:buSzPct val="70000"/>
            </a:pPr>
            <a:r>
              <a:rPr lang="en-US" sz="2400" dirty="0">
                <a:latin typeface="Calibri" panose="020F0502020204030204" pitchFamily="34" charset="0"/>
                <a:ea typeface="Calibri" panose="020F0502020204030204" pitchFamily="34" charset="0"/>
              </a:rPr>
              <a:t>Phase 2 – Western Kentucky Hospital Region (2022-2024)</a:t>
            </a:r>
          </a:p>
          <a:p>
            <a:pPr lvl="2">
              <a:lnSpc>
                <a:spcPct val="105000"/>
              </a:lnSpc>
              <a:spcBef>
                <a:spcPts val="0"/>
              </a:spcBef>
              <a:spcAft>
                <a:spcPts val="600"/>
              </a:spcAft>
            </a:pPr>
            <a:r>
              <a:rPr lang="en-US" dirty="0">
                <a:latin typeface="Calibri" panose="020F0502020204030204" pitchFamily="34" charset="0"/>
                <a:ea typeface="Calibri" panose="020F0502020204030204" pitchFamily="34" charset="0"/>
              </a:rPr>
              <a:t>Pennyroyal Center and River Valley Behavioral Health CMHC regions</a:t>
            </a:r>
          </a:p>
          <a:p>
            <a:endParaRPr lang="en-US" dirty="0"/>
          </a:p>
        </p:txBody>
      </p:sp>
      <p:sp>
        <p:nvSpPr>
          <p:cNvPr id="4" name="Slide Number Placeholder 3">
            <a:extLst>
              <a:ext uri="{FF2B5EF4-FFF2-40B4-BE49-F238E27FC236}">
                <a16:creationId xmlns:a16="http://schemas.microsoft.com/office/drawing/2014/main" id="{5EFD413A-0FCA-41CE-BA77-8FE6B80B0394}"/>
              </a:ext>
            </a:extLst>
          </p:cNvPr>
          <p:cNvSpPr>
            <a:spLocks noGrp="1"/>
          </p:cNvSpPr>
          <p:nvPr>
            <p:ph type="sldNum" sz="quarter" idx="12"/>
          </p:nvPr>
        </p:nvSpPr>
        <p:spPr/>
        <p:txBody>
          <a:bodyPr/>
          <a:lstStyle/>
          <a:p>
            <a:fld id="{5727CFF0-8AF3-4D5D-9D11-7D9475288EEF}" type="slidenum">
              <a:rPr lang="en-US" smtClean="0"/>
              <a:pPr/>
              <a:t>6</a:t>
            </a:fld>
            <a:endParaRPr lang="en-US" dirty="0"/>
          </a:p>
        </p:txBody>
      </p:sp>
    </p:spTree>
    <p:extLst>
      <p:ext uri="{BB962C8B-B14F-4D97-AF65-F5344CB8AC3E}">
        <p14:creationId xmlns:p14="http://schemas.microsoft.com/office/powerpoint/2010/main" val="27497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280D-5F4E-4816-9F92-F214FAD644E5}"/>
              </a:ext>
            </a:extLst>
          </p:cNvPr>
          <p:cNvSpPr>
            <a:spLocks noGrp="1"/>
          </p:cNvSpPr>
          <p:nvPr>
            <p:ph type="title"/>
          </p:nvPr>
        </p:nvSpPr>
        <p:spPr>
          <a:xfrm>
            <a:off x="838200" y="343859"/>
            <a:ext cx="10515600" cy="963945"/>
          </a:xfrm>
        </p:spPr>
        <p:txBody>
          <a:bodyPr/>
          <a:lstStyle/>
          <a:p>
            <a:pPr algn="ctr"/>
            <a:r>
              <a:rPr lang="en-US" b="1" dirty="0"/>
              <a:t>AOT Pilot Project Objectives</a:t>
            </a:r>
            <a:endParaRPr lang="en-US" dirty="0"/>
          </a:p>
        </p:txBody>
      </p:sp>
      <p:sp>
        <p:nvSpPr>
          <p:cNvPr id="3" name="Content Placeholder 2">
            <a:extLst>
              <a:ext uri="{FF2B5EF4-FFF2-40B4-BE49-F238E27FC236}">
                <a16:creationId xmlns:a16="http://schemas.microsoft.com/office/drawing/2014/main" id="{F4EEFC88-E270-4339-B18E-E66F65D74431}"/>
              </a:ext>
            </a:extLst>
          </p:cNvPr>
          <p:cNvSpPr>
            <a:spLocks noGrp="1"/>
          </p:cNvSpPr>
          <p:nvPr>
            <p:ph idx="1"/>
          </p:nvPr>
        </p:nvSpPr>
        <p:spPr/>
        <p:txBody>
          <a:bodyPr/>
          <a:lstStyle/>
          <a:p>
            <a:pPr>
              <a:spcBef>
                <a:spcPts val="0"/>
              </a:spcBef>
            </a:pPr>
            <a:r>
              <a:rPr lang="en-US" b="1" dirty="0">
                <a:latin typeface="Calibri" panose="020F0502020204030204" pitchFamily="34" charset="0"/>
                <a:ea typeface="Calibri" panose="020F0502020204030204" pitchFamily="34" charset="0"/>
              </a:rPr>
              <a:t>Improve</a:t>
            </a:r>
            <a:r>
              <a:rPr lang="en-US" dirty="0">
                <a:latin typeface="Calibri" panose="020F0502020204030204" pitchFamily="34" charset="0"/>
                <a:ea typeface="Calibri" panose="020F0502020204030204" pitchFamily="34" charset="0"/>
              </a:rPr>
              <a:t> </a:t>
            </a:r>
            <a:r>
              <a:rPr lang="en-US" b="1" dirty="0">
                <a:latin typeface="Calibri" panose="020F0502020204030204" pitchFamily="34" charset="0"/>
                <a:ea typeface="Calibri" panose="020F0502020204030204" pitchFamily="34" charset="0"/>
              </a:rPr>
              <a:t>outcomes</a:t>
            </a:r>
            <a:r>
              <a:rPr lang="en-US" dirty="0">
                <a:latin typeface="Calibri" panose="020F0502020204030204" pitchFamily="34" charset="0"/>
                <a:ea typeface="Calibri" panose="020F0502020204030204" pitchFamily="34" charset="0"/>
              </a:rPr>
              <a:t> for individuals with serious mental illness (SMI)</a:t>
            </a:r>
          </a:p>
          <a:p>
            <a:pPr>
              <a:spcBef>
                <a:spcPts val="0"/>
              </a:spcBef>
            </a:pPr>
            <a:endParaRPr lang="en-US" dirty="0">
              <a:latin typeface="Calibri" panose="020F0502020204030204" pitchFamily="34" charset="0"/>
              <a:ea typeface="Calibri" panose="020F0502020204030204" pitchFamily="34" charset="0"/>
            </a:endParaRPr>
          </a:p>
          <a:p>
            <a:pPr>
              <a:spcBef>
                <a:spcPts val="0"/>
              </a:spcBef>
            </a:pPr>
            <a:r>
              <a:rPr lang="en-US" dirty="0">
                <a:latin typeface="Calibri" panose="020F0502020204030204" pitchFamily="34" charset="0"/>
                <a:ea typeface="Calibri" panose="020F0502020204030204" pitchFamily="34" charset="0"/>
              </a:rPr>
              <a:t>Demonstrate </a:t>
            </a:r>
            <a:r>
              <a:rPr lang="en-US" b="1" dirty="0">
                <a:latin typeface="Calibri" panose="020F0502020204030204" pitchFamily="34" charset="0"/>
                <a:ea typeface="Calibri" panose="020F0502020204030204" pitchFamily="34" charset="0"/>
              </a:rPr>
              <a:t>cost savings</a:t>
            </a:r>
          </a:p>
          <a:p>
            <a:pPr>
              <a:spcBef>
                <a:spcPts val="0"/>
              </a:spcBef>
            </a:pPr>
            <a:endParaRPr lang="en-US" dirty="0">
              <a:latin typeface="Calibri" panose="020F0502020204030204" pitchFamily="34" charset="0"/>
              <a:ea typeface="Calibri" panose="020F0502020204030204" pitchFamily="34" charset="0"/>
            </a:endParaRPr>
          </a:p>
          <a:p>
            <a:pPr>
              <a:spcBef>
                <a:spcPts val="0"/>
              </a:spcBef>
              <a:spcAft>
                <a:spcPts val="600"/>
              </a:spcAft>
            </a:pPr>
            <a:r>
              <a:rPr lang="en-US" dirty="0">
                <a:latin typeface="Calibri" panose="020F0502020204030204" pitchFamily="34" charset="0"/>
                <a:ea typeface="Calibri" panose="020F0502020204030204" pitchFamily="34" charset="0"/>
              </a:rPr>
              <a:t>Develop a </a:t>
            </a:r>
            <a:r>
              <a:rPr lang="en-US" b="1" dirty="0">
                <a:latin typeface="Calibri" panose="020F0502020204030204" pitchFamily="34" charset="0"/>
                <a:ea typeface="Calibri" panose="020F0502020204030204" pitchFamily="34" charset="0"/>
              </a:rPr>
              <a:t>sustainable model </a:t>
            </a:r>
            <a:r>
              <a:rPr lang="en-US" dirty="0">
                <a:latin typeface="Calibri" panose="020F0502020204030204" pitchFamily="34" charset="0"/>
                <a:ea typeface="Calibri" panose="020F0502020204030204" pitchFamily="34" charset="0"/>
              </a:rPr>
              <a:t>for statewide implementation and continuation through collaboration, evaluation, and experience</a:t>
            </a:r>
          </a:p>
        </p:txBody>
      </p:sp>
      <p:sp>
        <p:nvSpPr>
          <p:cNvPr id="4" name="Slide Number Placeholder 3">
            <a:extLst>
              <a:ext uri="{FF2B5EF4-FFF2-40B4-BE49-F238E27FC236}">
                <a16:creationId xmlns:a16="http://schemas.microsoft.com/office/drawing/2014/main" id="{1F37D13E-FF68-4CDE-B970-126AACC39DED}"/>
              </a:ext>
            </a:extLst>
          </p:cNvPr>
          <p:cNvSpPr>
            <a:spLocks noGrp="1"/>
          </p:cNvSpPr>
          <p:nvPr>
            <p:ph type="sldNum" sz="quarter" idx="12"/>
          </p:nvPr>
        </p:nvSpPr>
        <p:spPr/>
        <p:txBody>
          <a:bodyPr/>
          <a:lstStyle/>
          <a:p>
            <a:fld id="{5727CFF0-8AF3-4D5D-9D11-7D9475288EEF}" type="slidenum">
              <a:rPr lang="en-US" smtClean="0"/>
              <a:pPr/>
              <a:t>7</a:t>
            </a:fld>
            <a:endParaRPr lang="en-US" dirty="0"/>
          </a:p>
        </p:txBody>
      </p:sp>
    </p:spTree>
    <p:extLst>
      <p:ext uri="{BB962C8B-B14F-4D97-AF65-F5344CB8AC3E}">
        <p14:creationId xmlns:p14="http://schemas.microsoft.com/office/powerpoint/2010/main" val="369699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248F9-9C4A-46CF-BE15-ACBEE13D58BA}"/>
              </a:ext>
            </a:extLst>
          </p:cNvPr>
          <p:cNvSpPr>
            <a:spLocks noGrp="1"/>
          </p:cNvSpPr>
          <p:nvPr>
            <p:ph type="title"/>
          </p:nvPr>
        </p:nvSpPr>
        <p:spPr>
          <a:xfrm>
            <a:off x="838200" y="365125"/>
            <a:ext cx="10515600" cy="585851"/>
          </a:xfrm>
        </p:spPr>
        <p:txBody>
          <a:bodyPr>
            <a:normAutofit fontScale="90000"/>
          </a:bodyPr>
          <a:lstStyle/>
          <a:p>
            <a:pPr algn="ctr"/>
            <a:r>
              <a:rPr lang="en-US" b="1" dirty="0"/>
              <a:t>Pilot Project AOT Treatment &amp; Oversight Services</a:t>
            </a:r>
            <a:endParaRPr lang="en-US" dirty="0"/>
          </a:p>
        </p:txBody>
      </p:sp>
      <p:sp>
        <p:nvSpPr>
          <p:cNvPr id="4" name="Content Placeholder 2">
            <a:extLst>
              <a:ext uri="{FF2B5EF4-FFF2-40B4-BE49-F238E27FC236}">
                <a16:creationId xmlns:a16="http://schemas.microsoft.com/office/drawing/2014/main" id="{59ECB360-9F92-4413-8C63-A730C1CBFED2}"/>
              </a:ext>
            </a:extLst>
          </p:cNvPr>
          <p:cNvSpPr>
            <a:spLocks noGrp="1"/>
          </p:cNvSpPr>
          <p:nvPr>
            <p:ph idx="1"/>
          </p:nvPr>
        </p:nvSpPr>
        <p:spPr>
          <a:xfrm>
            <a:off x="417576" y="1472184"/>
            <a:ext cx="5678424" cy="4713923"/>
          </a:xfrm>
        </p:spPr>
        <p:txBody>
          <a:bodyPr>
            <a:noAutofit/>
          </a:bodyPr>
          <a:lstStyle/>
          <a:p>
            <a:pPr>
              <a:spcBef>
                <a:spcPts val="0"/>
              </a:spcBef>
              <a:spcAft>
                <a:spcPts val="600"/>
              </a:spcAft>
              <a:buFont typeface="Calibri" panose="020F0502020204030204" pitchFamily="34" charset="0"/>
              <a:buChar char="●"/>
            </a:pPr>
            <a:r>
              <a:rPr lang="en-US" sz="2100" dirty="0"/>
              <a:t>State psychiatric hospital initiates AOT petition with District Court; judge determines probable cause and orders evaluation/ treatment plan</a:t>
            </a:r>
          </a:p>
          <a:p>
            <a:pPr>
              <a:spcBef>
                <a:spcPts val="0"/>
              </a:spcBef>
              <a:spcAft>
                <a:spcPts val="600"/>
              </a:spcAft>
              <a:buFont typeface="Calibri" panose="020F0502020204030204" pitchFamily="34" charset="0"/>
              <a:buChar char="●"/>
            </a:pPr>
            <a:r>
              <a:rPr lang="en-US" sz="2100" dirty="0"/>
              <a:t>After completed evaluation, judge </a:t>
            </a:r>
            <a:r>
              <a:rPr lang="en-US" sz="2100" u="sng" dirty="0"/>
              <a:t>may</a:t>
            </a:r>
            <a:r>
              <a:rPr lang="en-US" sz="2100" dirty="0"/>
              <a:t> order AOT for up to 360 days with regular reviews during term of order</a:t>
            </a:r>
          </a:p>
          <a:p>
            <a:pPr>
              <a:spcBef>
                <a:spcPts val="0"/>
              </a:spcBef>
              <a:spcAft>
                <a:spcPts val="600"/>
              </a:spcAft>
              <a:buFont typeface="Calibri" panose="020F0502020204030204" pitchFamily="34" charset="0"/>
              <a:buChar char="●"/>
            </a:pPr>
            <a:r>
              <a:rPr lang="en-US" sz="2100" dirty="0"/>
              <a:t>CMHC provides services specified in treatment plan, including therapy, medication, and supportive services</a:t>
            </a:r>
          </a:p>
          <a:p>
            <a:pPr>
              <a:spcBef>
                <a:spcPts val="0"/>
              </a:spcBef>
              <a:spcAft>
                <a:spcPts val="600"/>
              </a:spcAft>
              <a:buFont typeface="Calibri" panose="020F0502020204030204" pitchFamily="34" charset="0"/>
              <a:buChar char="●"/>
            </a:pPr>
            <a:r>
              <a:rPr lang="en-US" sz="2100" dirty="0"/>
              <a:t>CMHC staff collaborate with law enforcement, family, and other stakeholders to promote the individual’s community success</a:t>
            </a:r>
          </a:p>
          <a:p>
            <a:pPr>
              <a:spcBef>
                <a:spcPts val="0"/>
              </a:spcBef>
              <a:spcAft>
                <a:spcPts val="600"/>
              </a:spcAft>
              <a:buFont typeface="Calibri" panose="020F0502020204030204" pitchFamily="34" charset="0"/>
              <a:buChar char="●"/>
            </a:pPr>
            <a:r>
              <a:rPr lang="en-US" sz="2100" dirty="0"/>
              <a:t>Regular interface with court to monitor compliance</a:t>
            </a:r>
            <a:endParaRPr lang="en-US" sz="1200" dirty="0">
              <a:highlight>
                <a:srgbClr val="FFFF00"/>
              </a:highlight>
            </a:endParaRPr>
          </a:p>
        </p:txBody>
      </p:sp>
      <p:pic>
        <p:nvPicPr>
          <p:cNvPr id="5" name="Content Placeholder 4">
            <a:extLst>
              <a:ext uri="{FF2B5EF4-FFF2-40B4-BE49-F238E27FC236}">
                <a16:creationId xmlns:a16="http://schemas.microsoft.com/office/drawing/2014/main" id="{33EBD463-3432-4989-ADCF-357E9D9890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6638" y="1683995"/>
            <a:ext cx="3460530" cy="3375899"/>
          </a:xfrm>
          <a:prstGeom prst="rect">
            <a:avLst/>
          </a:prstGeom>
        </p:spPr>
      </p:pic>
      <p:sp>
        <p:nvSpPr>
          <p:cNvPr id="3" name="Slide Number Placeholder 2">
            <a:extLst>
              <a:ext uri="{FF2B5EF4-FFF2-40B4-BE49-F238E27FC236}">
                <a16:creationId xmlns:a16="http://schemas.microsoft.com/office/drawing/2014/main" id="{1CEB4DDF-D8A2-47FB-BAE4-0BF3B1BA7469}"/>
              </a:ext>
            </a:extLst>
          </p:cNvPr>
          <p:cNvSpPr>
            <a:spLocks noGrp="1"/>
          </p:cNvSpPr>
          <p:nvPr>
            <p:ph type="sldNum" sz="quarter" idx="12"/>
          </p:nvPr>
        </p:nvSpPr>
        <p:spPr/>
        <p:txBody>
          <a:bodyPr/>
          <a:lstStyle/>
          <a:p>
            <a:fld id="{5727CFF0-8AF3-4D5D-9D11-7D9475288EEF}" type="slidenum">
              <a:rPr lang="en-US" smtClean="0"/>
              <a:pPr/>
              <a:t>8</a:t>
            </a:fld>
            <a:endParaRPr lang="en-US" dirty="0"/>
          </a:p>
        </p:txBody>
      </p:sp>
    </p:spTree>
    <p:extLst>
      <p:ext uri="{BB962C8B-B14F-4D97-AF65-F5344CB8AC3E}">
        <p14:creationId xmlns:p14="http://schemas.microsoft.com/office/powerpoint/2010/main" val="70784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A119-A2A2-4CF0-8FD3-A0CD0FA952B3}"/>
              </a:ext>
            </a:extLst>
          </p:cNvPr>
          <p:cNvSpPr>
            <a:spLocks noGrp="1"/>
          </p:cNvSpPr>
          <p:nvPr>
            <p:ph type="title"/>
          </p:nvPr>
        </p:nvSpPr>
        <p:spPr/>
        <p:txBody>
          <a:bodyPr/>
          <a:lstStyle/>
          <a:p>
            <a:r>
              <a:rPr lang="en-US" dirty="0"/>
              <a:t>Expansion of Tim’s Law</a:t>
            </a:r>
          </a:p>
        </p:txBody>
      </p:sp>
      <p:sp>
        <p:nvSpPr>
          <p:cNvPr id="3" name="Content Placeholder 2">
            <a:extLst>
              <a:ext uri="{FF2B5EF4-FFF2-40B4-BE49-F238E27FC236}">
                <a16:creationId xmlns:a16="http://schemas.microsoft.com/office/drawing/2014/main" id="{F58289B0-76D3-46FD-BAD9-20C72F70362A}"/>
              </a:ext>
            </a:extLst>
          </p:cNvPr>
          <p:cNvSpPr>
            <a:spLocks noGrp="1"/>
          </p:cNvSpPr>
          <p:nvPr>
            <p:ph idx="1"/>
          </p:nvPr>
        </p:nvSpPr>
        <p:spPr>
          <a:xfrm>
            <a:off x="838200" y="1481559"/>
            <a:ext cx="10515600" cy="4695404"/>
          </a:xfrm>
        </p:spPr>
        <p:txBody>
          <a:bodyPr>
            <a:normAutofit fontScale="92500" lnSpcReduction="10000"/>
          </a:bodyPr>
          <a:lstStyle/>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Tim’s Law first expanded in </a:t>
            </a:r>
            <a:r>
              <a:rPr lang="en-US" sz="3100" b="1" dirty="0">
                <a:solidFill>
                  <a:srgbClr val="00B050"/>
                </a:solidFill>
                <a:latin typeface="Calibri" panose="020F0502020204030204" pitchFamily="34" charset="0"/>
                <a:ea typeface="Calibri" panose="020F0502020204030204" pitchFamily="34" charset="0"/>
              </a:rPr>
              <a:t>2020</a:t>
            </a:r>
            <a:r>
              <a:rPr lang="en-US" sz="3100" dirty="0">
                <a:latin typeface="Calibri" panose="020F0502020204030204" pitchFamily="34" charset="0"/>
                <a:ea typeface="Calibri" panose="020F0502020204030204" pitchFamily="34" charset="0"/>
              </a:rPr>
              <a:t> legislative session</a:t>
            </a:r>
            <a:r>
              <a:rPr lang="en-US" sz="1500" i="1" dirty="0">
                <a:solidFill>
                  <a:srgbClr val="00B050"/>
                </a:solidFill>
                <a:latin typeface="Calibri" panose="020F0502020204030204" pitchFamily="34" charset="0"/>
                <a:ea typeface="Calibri" panose="020F0502020204030204" pitchFamily="34" charset="0"/>
              </a:rPr>
              <a:t> </a:t>
            </a:r>
            <a:endParaRPr lang="en-US" sz="2700" dirty="0">
              <a:solidFill>
                <a:srgbClr val="00B050"/>
              </a:solidFill>
              <a:latin typeface="Calibri" panose="020F0502020204030204" pitchFamily="34" charset="0"/>
              <a:ea typeface="Calibri" panose="020F0502020204030204" pitchFamily="34" charset="0"/>
            </a:endParaRPr>
          </a:p>
          <a:p>
            <a:pPr lvl="1">
              <a:lnSpc>
                <a:spcPct val="105000"/>
              </a:lnSpc>
              <a:spcBef>
                <a:spcPts val="0"/>
              </a:spcBef>
              <a:spcAft>
                <a:spcPts val="600"/>
              </a:spcAft>
              <a:buFont typeface="Symbol" panose="05050102010706020507" pitchFamily="18" charset="2"/>
              <a:buChar char=""/>
            </a:pPr>
            <a:r>
              <a:rPr lang="en-US" altLang="ko-KR" sz="2800" dirty="0">
                <a:cs typeface="Arial" panose="020B0604020202020204" pitchFamily="34" charset="0"/>
              </a:rPr>
              <a:t>SB 122</a:t>
            </a:r>
          </a:p>
          <a:p>
            <a:pPr lvl="1">
              <a:lnSpc>
                <a:spcPct val="105000"/>
              </a:lnSpc>
              <a:spcBef>
                <a:spcPts val="0"/>
              </a:spcBef>
              <a:spcAft>
                <a:spcPts val="600"/>
              </a:spcAft>
              <a:buFont typeface="Symbol" panose="05050102010706020507" pitchFamily="18" charset="2"/>
              <a:buChar char=""/>
            </a:pPr>
            <a:r>
              <a:rPr lang="en-US" altLang="ko-KR" sz="2800" dirty="0">
                <a:cs typeface="Arial" panose="020B0604020202020204" pitchFamily="34" charset="0"/>
              </a:rPr>
              <a:t>Expanded from 2 hospitalizations in preceding 12 months to 2 hospitalizations in preceding 24 months</a:t>
            </a:r>
          </a:p>
          <a:p>
            <a:pPr lvl="0">
              <a:lnSpc>
                <a:spcPct val="105000"/>
              </a:lnSpc>
              <a:spcBef>
                <a:spcPts val="0"/>
              </a:spcBef>
              <a:spcAft>
                <a:spcPts val="600"/>
              </a:spcAft>
              <a:buFont typeface="Symbol" panose="05050102010706020507" pitchFamily="18" charset="2"/>
              <a:buChar char=""/>
            </a:pPr>
            <a:r>
              <a:rPr lang="en-US" sz="3100" dirty="0">
                <a:latin typeface="Calibri" panose="020F0502020204030204" pitchFamily="34" charset="0"/>
                <a:ea typeface="Calibri" panose="020F0502020204030204" pitchFamily="34" charset="0"/>
              </a:rPr>
              <a:t>Eligibility for Tim’s Law expanded again in </a:t>
            </a:r>
            <a:r>
              <a:rPr lang="en-US" sz="3100" b="1" dirty="0">
                <a:solidFill>
                  <a:srgbClr val="00B050"/>
                </a:solidFill>
                <a:latin typeface="Calibri" panose="020F0502020204030204" pitchFamily="34" charset="0"/>
                <a:ea typeface="Calibri" panose="020F0502020204030204" pitchFamily="34" charset="0"/>
              </a:rPr>
              <a:t>2022</a:t>
            </a:r>
            <a:r>
              <a:rPr lang="en-US" sz="3100" dirty="0">
                <a:latin typeface="Calibri" panose="020F0502020204030204" pitchFamily="34" charset="0"/>
                <a:ea typeface="Calibri" panose="020F0502020204030204" pitchFamily="34" charset="0"/>
              </a:rPr>
              <a:t> legislative session</a:t>
            </a:r>
          </a:p>
          <a:p>
            <a:pPr lvl="1">
              <a:lnSpc>
                <a:spcPct val="105000"/>
              </a:lnSpc>
              <a:spcBef>
                <a:spcPts val="0"/>
              </a:spcBef>
              <a:spcAft>
                <a:spcPts val="600"/>
              </a:spcAft>
              <a:buFont typeface="Symbol" panose="05050102010706020507" pitchFamily="18" charset="2"/>
              <a:buChar char=""/>
            </a:pPr>
            <a:r>
              <a:rPr lang="en-US" sz="2700" dirty="0">
                <a:latin typeface="Calibri" panose="020F0502020204030204" pitchFamily="34" charset="0"/>
                <a:ea typeface="Calibri" panose="020F0502020204030204" pitchFamily="34" charset="0"/>
              </a:rPr>
              <a:t>HB 127</a:t>
            </a:r>
          </a:p>
          <a:p>
            <a:pPr lvl="1">
              <a:lnSpc>
                <a:spcPct val="105000"/>
              </a:lnSpc>
              <a:spcBef>
                <a:spcPts val="0"/>
              </a:spcBef>
              <a:spcAft>
                <a:spcPts val="600"/>
              </a:spcAft>
              <a:buFont typeface="Symbol" panose="05050102010706020507" pitchFamily="18" charset="2"/>
              <a:buChar char=""/>
            </a:pPr>
            <a:r>
              <a:rPr lang="en-US" sz="2700">
                <a:latin typeface="Calibri" panose="020F0502020204030204" pitchFamily="34" charset="0"/>
                <a:ea typeface="Calibri" panose="020F0502020204030204" pitchFamily="34" charset="0"/>
              </a:rPr>
              <a:t>Hospitalization are </a:t>
            </a:r>
            <a:r>
              <a:rPr lang="en-US" sz="2700" dirty="0">
                <a:latin typeface="Calibri" panose="020F0502020204030204" pitchFamily="34" charset="0"/>
                <a:ea typeface="Calibri" panose="020F0502020204030204" pitchFamily="34" charset="0"/>
              </a:rPr>
              <a:t>no longer required</a:t>
            </a:r>
          </a:p>
          <a:p>
            <a:pPr lvl="1">
              <a:lnSpc>
                <a:spcPct val="105000"/>
              </a:lnSpc>
              <a:spcBef>
                <a:spcPts val="0"/>
              </a:spcBef>
              <a:spcAft>
                <a:spcPts val="600"/>
              </a:spcAft>
              <a:buFont typeface="Symbol" panose="05050102010706020507" pitchFamily="18" charset="2"/>
              <a:buChar char=""/>
            </a:pPr>
            <a:r>
              <a:rPr lang="en-US" altLang="ko-KR" sz="2800" dirty="0">
                <a:cs typeface="Arial" panose="020B0604020202020204" pitchFamily="34" charset="0"/>
              </a:rPr>
              <a:t>The term “anosognosia” was removed from the statute in favor of language clarifying evidence of an individual’s impairment in mental health decision making.</a:t>
            </a:r>
          </a:p>
        </p:txBody>
      </p:sp>
      <p:sp>
        <p:nvSpPr>
          <p:cNvPr id="4" name="Slide Number Placeholder 3">
            <a:extLst>
              <a:ext uri="{FF2B5EF4-FFF2-40B4-BE49-F238E27FC236}">
                <a16:creationId xmlns:a16="http://schemas.microsoft.com/office/drawing/2014/main" id="{A9902940-DB69-47B9-A3A7-128B82E82E15}"/>
              </a:ext>
            </a:extLst>
          </p:cNvPr>
          <p:cNvSpPr>
            <a:spLocks noGrp="1"/>
          </p:cNvSpPr>
          <p:nvPr>
            <p:ph type="sldNum" sz="quarter" idx="12"/>
          </p:nvPr>
        </p:nvSpPr>
        <p:spPr/>
        <p:txBody>
          <a:bodyPr/>
          <a:lstStyle/>
          <a:p>
            <a:fld id="{5727CFF0-8AF3-4D5D-9D11-7D9475288EEF}" type="slidenum">
              <a:rPr lang="en-US" smtClean="0"/>
              <a:pPr/>
              <a:t>9</a:t>
            </a:fld>
            <a:endParaRPr lang="en-US" dirty="0"/>
          </a:p>
        </p:txBody>
      </p:sp>
    </p:spTree>
    <p:extLst>
      <p:ext uri="{BB962C8B-B14F-4D97-AF65-F5344CB8AC3E}">
        <p14:creationId xmlns:p14="http://schemas.microsoft.com/office/powerpoint/2010/main" val="1297034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FE22FCF9783F418BC9B06C4BD96DEA" ma:contentTypeVersion="3" ma:contentTypeDescription="Create a new document." ma:contentTypeScope="" ma:versionID="2f63af24bb49d4590b0861a1777825cc">
  <xsd:schema xmlns:xsd="http://www.w3.org/2001/XMLSchema" xmlns:xs="http://www.w3.org/2001/XMLSchema" xmlns:p="http://schemas.microsoft.com/office/2006/metadata/properties" xmlns:ns2="2d358368-4c4d-4f0d-9f49-2da6e9c2d673" targetNamespace="http://schemas.microsoft.com/office/2006/metadata/properties" ma:root="true" ma:fieldsID="0e8ccb7e8ec1b08bb6e563b9addc95cc" ns2:_="">
    <xsd:import namespace="2d358368-4c4d-4f0d-9f49-2da6e9c2d673"/>
    <xsd:element name="properties">
      <xsd:complexType>
        <xsd:sequence>
          <xsd:element name="documentManagement">
            <xsd:complexType>
              <xsd:all>
                <xsd:element ref="ns2:solOlraDocsTopic" minOccurs="0"/>
                <xsd:element ref="ns2:solOlraDocs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358368-4c4d-4f0d-9f49-2da6e9c2d673" elementFormDefault="qualified">
    <xsd:import namespace="http://schemas.microsoft.com/office/2006/documentManagement/types"/>
    <xsd:import namespace="http://schemas.microsoft.com/office/infopath/2007/PartnerControls"/>
    <xsd:element name="solOlraDocsTopic" ma:index="2" nillable="true" ma:displayName="Topic" ma:description="Select the topic to which this file is relevant: Legislative, Regulatory or Other." ma:format="Dropdown" ma:internalName="solOlraDocsTopic">
      <xsd:simpleType>
        <xsd:restriction base="dms:Choice">
          <xsd:enumeration value="Crossover Documents"/>
          <xsd:enumeration value="HB 50"/>
          <xsd:enumeration value="Legislative"/>
          <xsd:enumeration value="Regulatory"/>
          <xsd:enumeration value="Other"/>
        </xsd:restriction>
      </xsd:simpleType>
    </xsd:element>
    <xsd:element name="solOlraDocsType" ma:index="3" nillable="true" ma:displayName="Document Type" ma:format="Dropdown" ma:internalName="solOlraDocsType">
      <xsd:simpleType>
        <xsd:restriction base="dms:Choice">
          <xsd:enumeration value="Forms"/>
          <xsd:enumeration value="Prefiled bill"/>
          <xsd:enumeration value="Tracking sheet"/>
          <xsd:enumeration value="Training"/>
          <xsd:enumeration value="Uploaded Committee Presentations"/>
          <xsd:enumeration value="Templates and Quick Reference Sheets"/>
          <xsd:enumeration value="Session Documents"/>
          <xsd:enumeration value="Reg Filing Documents"/>
          <xsd:enumeration value="Misc/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lOlraDocsTopic xmlns="2d358368-4c4d-4f0d-9f49-2da6e9c2d673">Legislative</solOlraDocsTopic>
    <solOlraDocsType xmlns="2d358368-4c4d-4f0d-9f49-2da6e9c2d673">Templates and Quick Reference Sheets</solOlraDocsType>
  </documentManagement>
</p:properties>
</file>

<file path=customXml/itemProps1.xml><?xml version="1.0" encoding="utf-8"?>
<ds:datastoreItem xmlns:ds="http://schemas.openxmlformats.org/officeDocument/2006/customXml" ds:itemID="{B0CFF149-A8DC-4F56-8091-D2CFA74CB1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358368-4c4d-4f0d-9f49-2da6e9c2d6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357B89-4BA2-431D-8FA5-027DD6A37309}">
  <ds:schemaRefs>
    <ds:schemaRef ds:uri="http://schemas.microsoft.com/sharepoint/v3/contenttype/forms"/>
  </ds:schemaRefs>
</ds:datastoreItem>
</file>

<file path=customXml/itemProps3.xml><?xml version="1.0" encoding="utf-8"?>
<ds:datastoreItem xmlns:ds="http://schemas.openxmlformats.org/officeDocument/2006/customXml" ds:itemID="{96ACFE89-4F62-4631-B9F9-FFCCEE27A790}">
  <ds:schemaRef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elements/1.1/"/>
    <ds:schemaRef ds:uri="2d358368-4c4d-4f0d-9f49-2da6e9c2d673"/>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16826</TotalTime>
  <Words>1665</Words>
  <Application>Microsoft Office PowerPoint</Application>
  <PresentationFormat>Widescreen</PresentationFormat>
  <Paragraphs>167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Agency FB</vt:lpstr>
      <vt:lpstr>Arial</vt:lpstr>
      <vt:lpstr>Calibri</vt:lpstr>
      <vt:lpstr>Calibri Light</vt:lpstr>
      <vt:lpstr>Symbol</vt:lpstr>
      <vt:lpstr>Wingdings</vt:lpstr>
      <vt:lpstr>Office Theme</vt:lpstr>
      <vt:lpstr>PowerPoint Presentation</vt:lpstr>
      <vt:lpstr>Assisted Outpatient Treatment (AOT)</vt:lpstr>
      <vt:lpstr>The essential elements of an AOT program are to: </vt:lpstr>
      <vt:lpstr>PowerPoint Presentation</vt:lpstr>
      <vt:lpstr>AOT in Kentucky</vt:lpstr>
      <vt:lpstr>DBHDID Acquires Grant Funds for Tim’s Law</vt:lpstr>
      <vt:lpstr>AOT Pilot Project Objectives</vt:lpstr>
      <vt:lpstr>Pilot Project AOT Treatment &amp; Oversight Services</vt:lpstr>
      <vt:lpstr>Expansion of Tim’s Law</vt:lpstr>
      <vt:lpstr>State General Funds Allocated for Tim’s Law</vt:lpstr>
      <vt:lpstr>Statewide AOT Pilot Project Service Areas</vt:lpstr>
      <vt:lpstr>Implementation of HB127</vt:lpstr>
      <vt:lpstr>Intersectionality of Initiatives</vt:lpstr>
      <vt:lpstr>Why AOT implementation matters</vt:lpstr>
      <vt:lpstr>Thank You!</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Brice J (CHFS)</dc:creator>
  <cp:lastModifiedBy>Cooper, Sarah A (CHFS OLRA)</cp:lastModifiedBy>
  <cp:revision>40</cp:revision>
  <cp:lastPrinted>2022-09-06T12:48:19Z</cp:lastPrinted>
  <dcterms:created xsi:type="dcterms:W3CDTF">2022-07-12T13:08:44Z</dcterms:created>
  <dcterms:modified xsi:type="dcterms:W3CDTF">2022-09-14T19:28:49Z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0x01010072FE22FCF9783F418BC9B06C4BD96DEA</vt:lpwstr>
  </property>
</Properties>
</file>