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77" r:id="rId6"/>
    <p:sldId id="280" r:id="rId7"/>
    <p:sldId id="281" r:id="rId8"/>
    <p:sldId id="264" r:id="rId9"/>
    <p:sldId id="306" r:id="rId10"/>
    <p:sldId id="307" r:id="rId11"/>
    <p:sldId id="275" r:id="rId12"/>
    <p:sldId id="276" r:id="rId13"/>
    <p:sldId id="279" r:id="rId14"/>
    <p:sldId id="257" r:id="rId15"/>
    <p:sldId id="259" r:id="rId16"/>
    <p:sldId id="285" r:id="rId17"/>
    <p:sldId id="283" r:id="rId18"/>
    <p:sldId id="266" r:id="rId19"/>
    <p:sldId id="261" r:id="rId20"/>
    <p:sldId id="260" r:id="rId21"/>
    <p:sldId id="262" r:id="rId22"/>
    <p:sldId id="263" r:id="rId23"/>
    <p:sldId id="284" r:id="rId24"/>
    <p:sldId id="267" r:id="rId25"/>
    <p:sldId id="278" r:id="rId26"/>
  </p:sldIdLst>
  <p:sldSz cx="12192000" cy="6858000"/>
  <p:notesSz cx="7023100" cy="93091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B60"/>
    <a:srgbClr val="5EB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hudgins\Desktop\PRESENTATIONS\UI%20Data%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r>
              <a:rPr lang="en-US" sz="2800" b="1" dirty="0">
                <a:solidFill>
                  <a:srgbClr val="C00000"/>
                </a:solidFill>
              </a:rPr>
              <a:t>Initial Claims Filed by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0.13070710711637124"/>
          <c:y val="0.19486113874754826"/>
          <c:w val="0.82705774278215227"/>
          <c:h val="0.66655912802566342"/>
        </c:manualLayout>
      </c:layout>
      <c:barChart>
        <c:barDir val="col"/>
        <c:grouping val="clustered"/>
        <c:varyColors val="0"/>
        <c:ser>
          <c:idx val="0"/>
          <c:order val="0"/>
          <c:tx>
            <c:strRef>
              <c:f>Sheet1!$B$1</c:f>
              <c:strCache>
                <c:ptCount val="1"/>
                <c:pt idx="0">
                  <c:v># of Initial Claims Filed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Sheet1!$B$2:$B$24</c:f>
              <c:numCache>
                <c:formatCode>#,##0</c:formatCode>
                <c:ptCount val="23"/>
                <c:pt idx="0">
                  <c:v>239931</c:v>
                </c:pt>
                <c:pt idx="1">
                  <c:v>338817</c:v>
                </c:pt>
                <c:pt idx="2">
                  <c:v>305413</c:v>
                </c:pt>
                <c:pt idx="3">
                  <c:v>327763</c:v>
                </c:pt>
                <c:pt idx="4">
                  <c:v>272418</c:v>
                </c:pt>
                <c:pt idx="5">
                  <c:v>280894</c:v>
                </c:pt>
                <c:pt idx="6">
                  <c:v>303088</c:v>
                </c:pt>
                <c:pt idx="7">
                  <c:v>302323</c:v>
                </c:pt>
                <c:pt idx="8">
                  <c:v>430145</c:v>
                </c:pt>
                <c:pt idx="9">
                  <c:v>519753</c:v>
                </c:pt>
                <c:pt idx="10">
                  <c:v>338722</c:v>
                </c:pt>
                <c:pt idx="11">
                  <c:v>314483</c:v>
                </c:pt>
                <c:pt idx="12">
                  <c:v>266984</c:v>
                </c:pt>
                <c:pt idx="13">
                  <c:v>245494</c:v>
                </c:pt>
                <c:pt idx="14">
                  <c:v>209448</c:v>
                </c:pt>
                <c:pt idx="15">
                  <c:v>193160</c:v>
                </c:pt>
                <c:pt idx="16">
                  <c:v>186781</c:v>
                </c:pt>
                <c:pt idx="17">
                  <c:v>158749</c:v>
                </c:pt>
                <c:pt idx="18">
                  <c:v>165940</c:v>
                </c:pt>
                <c:pt idx="19">
                  <c:v>141815</c:v>
                </c:pt>
                <c:pt idx="20">
                  <c:v>1376422</c:v>
                </c:pt>
                <c:pt idx="21">
                  <c:v>337209</c:v>
                </c:pt>
                <c:pt idx="22">
                  <c:v>98073</c:v>
                </c:pt>
              </c:numCache>
            </c:numRef>
          </c:val>
          <c:extLst>
            <c:ext xmlns:c16="http://schemas.microsoft.com/office/drawing/2014/chart" uri="{C3380CC4-5D6E-409C-BE32-E72D297353CC}">
              <c16:uniqueId val="{00000000-1726-400C-AA5C-5F174A47256B}"/>
            </c:ext>
          </c:extLst>
        </c:ser>
        <c:dLbls>
          <c:dLblPos val="outEnd"/>
          <c:showLegendKey val="0"/>
          <c:showVal val="1"/>
          <c:showCatName val="0"/>
          <c:showSerName val="0"/>
          <c:showPercent val="0"/>
          <c:showBubbleSize val="0"/>
        </c:dLbls>
        <c:gapWidth val="219"/>
        <c:overlap val="-27"/>
        <c:axId val="1105467744"/>
        <c:axId val="1105479392"/>
      </c:barChart>
      <c:catAx>
        <c:axId val="110546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en-US"/>
          </a:p>
        </c:txPr>
        <c:crossAx val="1105479392"/>
        <c:crosses val="autoZero"/>
        <c:auto val="1"/>
        <c:lblAlgn val="ctr"/>
        <c:lblOffset val="100"/>
        <c:noMultiLvlLbl val="0"/>
      </c:catAx>
      <c:valAx>
        <c:axId val="1105479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en-US"/>
          </a:p>
        </c:txPr>
        <c:crossAx val="110546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44384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1442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60534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421009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420347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25995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63025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2214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82167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3020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18431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E5732-1E89-4774-91C8-1E9A27DB9E00}" type="datetimeFigureOut">
              <a:rPr lang="en-US" smtClean="0"/>
              <a:t>9/15/2022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4242-804F-43A7-BBD0-98AD85BE8DC9}" type="slidenum">
              <a:rPr lang="en-US" smtClean="0"/>
              <a:t>‹#›</a:t>
            </a:fld>
            <a:endParaRPr lang="en-US" dirty="0"/>
          </a:p>
        </p:txBody>
      </p:sp>
    </p:spTree>
    <p:extLst>
      <p:ext uri="{BB962C8B-B14F-4D97-AF65-F5344CB8AC3E}">
        <p14:creationId xmlns:p14="http://schemas.microsoft.com/office/powerpoint/2010/main" val="48353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shelby.lews@ky.go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cid:image002.png@01D8C420.0E26058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980" y="761098"/>
            <a:ext cx="6416040" cy="3360783"/>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0" y="4220013"/>
            <a:ext cx="12192000" cy="461665"/>
          </a:xfrm>
          <a:prstGeom prst="rect">
            <a:avLst/>
          </a:prstGeom>
          <a:noFill/>
        </p:spPr>
        <p:txBody>
          <a:bodyPr wrap="square" rtlCol="0">
            <a:spAutoFit/>
          </a:bodyPr>
          <a:lstStyle/>
          <a:p>
            <a:pPr algn="ctr"/>
            <a:r>
              <a:rPr lang="en-US" sz="2400" b="1" dirty="0">
                <a:solidFill>
                  <a:srgbClr val="093B60"/>
                </a:solidFill>
                <a:latin typeface="Arial" panose="020B0604020202020204" pitchFamily="34" charset="0"/>
                <a:cs typeface="Arial" panose="020B0604020202020204" pitchFamily="34" charset="0"/>
              </a:rPr>
              <a:t>Legislative Oversight and Investigations Committee</a:t>
            </a:r>
          </a:p>
        </p:txBody>
      </p:sp>
      <p:sp>
        <p:nvSpPr>
          <p:cNvPr id="12" name="TextBox 11"/>
          <p:cNvSpPr txBox="1"/>
          <p:nvPr/>
        </p:nvSpPr>
        <p:spPr>
          <a:xfrm>
            <a:off x="0" y="4880466"/>
            <a:ext cx="12192000" cy="523220"/>
          </a:xfrm>
          <a:prstGeom prst="rect">
            <a:avLst/>
          </a:prstGeom>
          <a:noFill/>
        </p:spPr>
        <p:txBody>
          <a:bodyPr wrap="square" rtlCol="0">
            <a:spAutoFit/>
          </a:bodyPr>
          <a:lstStyle/>
          <a:p>
            <a:pPr algn="ctr"/>
            <a:r>
              <a:rPr lang="en-US" sz="2800" b="1" dirty="0">
                <a:solidFill>
                  <a:srgbClr val="5EB3E4"/>
                </a:solidFill>
                <a:latin typeface="Arial" panose="020B0604020202020204" pitchFamily="34" charset="0"/>
                <a:cs typeface="Arial" panose="020B0604020202020204" pitchFamily="34" charset="0"/>
              </a:rPr>
              <a:t>September 15, 2022</a:t>
            </a:r>
          </a:p>
        </p:txBody>
      </p:sp>
    </p:spTree>
    <p:extLst>
      <p:ext uri="{BB962C8B-B14F-4D97-AF65-F5344CB8AC3E}">
        <p14:creationId xmlns:p14="http://schemas.microsoft.com/office/powerpoint/2010/main" val="136802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5" name="TextBox 14"/>
          <p:cNvSpPr txBox="1"/>
          <p:nvPr/>
        </p:nvSpPr>
        <p:spPr>
          <a:xfrm>
            <a:off x="285227" y="2951946"/>
            <a:ext cx="11283192" cy="1815882"/>
          </a:xfrm>
          <a:prstGeom prst="rect">
            <a:avLst/>
          </a:prstGeom>
          <a:noFill/>
        </p:spPr>
        <p:txBody>
          <a:bodyPr wrap="square" rtlCol="0">
            <a:spAutoFit/>
          </a:bodyPr>
          <a:lstStyle/>
          <a:p>
            <a:pPr lvl="1" algn="ctr"/>
            <a:r>
              <a:rPr lang="en-US" sz="3600" dirty="0">
                <a:solidFill>
                  <a:srgbClr val="093B60"/>
                </a:solidFill>
                <a:latin typeface="Arial" panose="020B0604020202020204" pitchFamily="34" charset="0"/>
                <a:cs typeface="Arial" panose="020B0604020202020204" pitchFamily="34" charset="0"/>
              </a:rPr>
              <a:t>Increase the number of UI staff to provide Kentuckians assistance.</a:t>
            </a:r>
          </a:p>
          <a:p>
            <a:pPr marL="690563" lvl="1" indent="-233363">
              <a:buFont typeface="Arial" panose="020B0604020202020204" pitchFamily="34" charset="0"/>
              <a:buChar char="•"/>
            </a:pPr>
            <a:endParaRPr lang="en-US" sz="4000" dirty="0">
              <a:solidFill>
                <a:srgbClr val="093B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C8A55B7-7E4F-4D26-9CE1-8F3F26CAB6BF}"/>
              </a:ext>
            </a:extLst>
          </p:cNvPr>
          <p:cNvSpPr txBox="1"/>
          <p:nvPr/>
        </p:nvSpPr>
        <p:spPr>
          <a:xfrm>
            <a:off x="-58722" y="1076325"/>
            <a:ext cx="12250722" cy="677108"/>
          </a:xfrm>
          <a:prstGeom prst="rect">
            <a:avLst/>
          </a:prstGeom>
          <a:noFill/>
        </p:spPr>
        <p:txBody>
          <a:bodyPr wrap="square" rtlCol="0">
            <a:spAutoFit/>
          </a:bodyPr>
          <a:lstStyle/>
          <a:p>
            <a:pPr algn="ctr"/>
            <a:r>
              <a:rPr lang="en-US" sz="3800" b="1" dirty="0">
                <a:solidFill>
                  <a:srgbClr val="093B60"/>
                </a:solidFill>
                <a:latin typeface="Arial" panose="020B0604020202020204" pitchFamily="34" charset="0"/>
                <a:cs typeface="Arial" panose="020B0604020202020204" pitchFamily="34" charset="0"/>
              </a:rPr>
              <a:t>Overall Objective of Contracting with Ernst &amp; Young</a:t>
            </a:r>
          </a:p>
        </p:txBody>
      </p:sp>
    </p:spTree>
    <p:extLst>
      <p:ext uri="{BB962C8B-B14F-4D97-AF65-F5344CB8AC3E}">
        <p14:creationId xmlns:p14="http://schemas.microsoft.com/office/powerpoint/2010/main" val="324569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8440" y="667512"/>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Objectives for Testifying </a:t>
            </a:r>
          </a:p>
        </p:txBody>
      </p:sp>
      <p:sp>
        <p:nvSpPr>
          <p:cNvPr id="15" name="TextBox 14"/>
          <p:cNvSpPr txBox="1"/>
          <p:nvPr/>
        </p:nvSpPr>
        <p:spPr>
          <a:xfrm>
            <a:off x="537383" y="1480705"/>
            <a:ext cx="11107073" cy="3416320"/>
          </a:xfrm>
          <a:prstGeom prst="rect">
            <a:avLst/>
          </a:prstGeom>
          <a:noFill/>
        </p:spPr>
        <p:txBody>
          <a:bodyPr wrap="square" rtlCol="0">
            <a:spAutoFit/>
          </a:bodyPr>
          <a:lstStyle/>
          <a:p>
            <a:endParaRPr lang="en-US" sz="3600" dirty="0">
              <a:solidFill>
                <a:srgbClr val="FF0000"/>
              </a:solidFill>
              <a:latin typeface="Arial" panose="020B0604020202020204" pitchFamily="34" charset="0"/>
              <a:cs typeface="Arial" panose="020B0604020202020204" pitchFamily="34" charset="0"/>
            </a:endParaRPr>
          </a:p>
          <a:p>
            <a:r>
              <a:rPr lang="en-US" sz="3600" dirty="0">
                <a:solidFill>
                  <a:srgbClr val="093B60"/>
                </a:solidFill>
                <a:latin typeface="Arial" panose="020B0604020202020204" pitchFamily="34" charset="0"/>
                <a:cs typeface="Arial" panose="020B0604020202020204" pitchFamily="34" charset="0"/>
              </a:rPr>
              <a:t>Discuss the process by which Ernst &amp; Young (EY) contracts and payments were approved</a:t>
            </a:r>
          </a:p>
          <a:p>
            <a:pPr marL="284163" indent="-284163">
              <a:buFont typeface="Arial" panose="020B0604020202020204" pitchFamily="34" charset="0"/>
              <a:buChar char="•"/>
            </a:pPr>
            <a:endParaRPr lang="en-US" sz="3600" dirty="0">
              <a:solidFill>
                <a:srgbClr val="093B60"/>
              </a:solidFill>
              <a:latin typeface="Arial" panose="020B0604020202020204" pitchFamily="34" charset="0"/>
              <a:cs typeface="Arial" panose="020B0604020202020204" pitchFamily="34" charset="0"/>
            </a:endParaRPr>
          </a:p>
          <a:p>
            <a:r>
              <a:rPr lang="en-US" sz="3600" dirty="0">
                <a:solidFill>
                  <a:srgbClr val="093B60"/>
                </a:solidFill>
                <a:latin typeface="Arial" panose="020B0604020202020204" pitchFamily="34" charset="0"/>
                <a:cs typeface="Arial" panose="020B0604020202020204" pitchFamily="34" charset="0"/>
              </a:rPr>
              <a:t>Discuss EY goals and how EY staff were utilized during the contracts</a:t>
            </a:r>
          </a:p>
        </p:txBody>
      </p:sp>
    </p:spTree>
    <p:extLst>
      <p:ext uri="{BB962C8B-B14F-4D97-AF65-F5344CB8AC3E}">
        <p14:creationId xmlns:p14="http://schemas.microsoft.com/office/powerpoint/2010/main" val="115371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8440" y="667512"/>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Timeline</a:t>
            </a:r>
          </a:p>
        </p:txBody>
      </p:sp>
      <p:sp>
        <p:nvSpPr>
          <p:cNvPr id="15" name="TextBox 14"/>
          <p:cNvSpPr txBox="1"/>
          <p:nvPr/>
        </p:nvSpPr>
        <p:spPr>
          <a:xfrm>
            <a:off x="486056" y="1424750"/>
            <a:ext cx="11148317" cy="4247317"/>
          </a:xfrm>
          <a:prstGeom prst="rect">
            <a:avLst/>
          </a:prstGeom>
          <a:noFill/>
        </p:spPr>
        <p:txBody>
          <a:bodyPr wrap="square" rtlCol="0">
            <a:spAutoFit/>
          </a:bodyPr>
          <a:lstStyle/>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9/7/2017:		All in-person UI services were removed from Kentucky Career Centers </a:t>
            </a:r>
          </a:p>
          <a:p>
            <a:pPr marL="233363" indent="-233363">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3/6/2020: 		Kentucky declares State of Emergency</a:t>
            </a:r>
          </a:p>
          <a:p>
            <a:endParaRPr lang="en-US" sz="1200" dirty="0">
              <a:solidFill>
                <a:srgbClr val="0020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3/13/2020: 		National Emergency Declaration</a:t>
            </a:r>
          </a:p>
          <a:p>
            <a:endParaRPr lang="en-US" sz="1200" dirty="0">
              <a:solidFill>
                <a:srgbClr val="0020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3/27/2020: 		CARES Act is signed</a:t>
            </a:r>
          </a:p>
          <a:p>
            <a:endParaRPr lang="en-US" sz="1200" dirty="0">
              <a:solidFill>
                <a:srgbClr val="0020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7/1 - 8/30/2020: 	Ernst &amp; Young, 1st Contract</a:t>
            </a:r>
          </a:p>
          <a:p>
            <a:pPr marL="3433763" lvl="7"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Modification: 7/24/2020</a:t>
            </a:r>
          </a:p>
          <a:p>
            <a:pPr marL="3433763" lvl="7"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Modification: 8/19/2020</a:t>
            </a:r>
          </a:p>
          <a:p>
            <a:pPr marL="3433763" lvl="7" indent="-233363">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9/9/2020 - 1/6/2021:	Ernst &amp; Young, 2nd Contract</a:t>
            </a:r>
          </a:p>
          <a:p>
            <a:pPr marL="233363" indent="-233363">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4/15/2021: 		Reestablished UI services in 12 Kentucky Career Center’s for in-				person services</a:t>
            </a:r>
          </a:p>
          <a:p>
            <a:pPr lvl="6"/>
            <a:r>
              <a:rPr lang="en-US" dirty="0">
                <a:solidFill>
                  <a:srgbClr val="002060"/>
                </a:solidFill>
                <a:latin typeface="Arial" panose="020B0604020202020204" pitchFamily="34" charset="0"/>
                <a:cs typeface="Arial" panose="020B0604020202020204" pitchFamily="34" charset="0"/>
              </a:rPr>
              <a:t>Increased call center capacity </a:t>
            </a:r>
          </a:p>
        </p:txBody>
      </p:sp>
    </p:spTree>
    <p:extLst>
      <p:ext uri="{BB962C8B-B14F-4D97-AF65-F5344CB8AC3E}">
        <p14:creationId xmlns:p14="http://schemas.microsoft.com/office/powerpoint/2010/main" val="124622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584775"/>
          </a:xfrm>
          <a:prstGeom prst="rect">
            <a:avLst/>
          </a:prstGeom>
          <a:noFill/>
        </p:spPr>
        <p:txBody>
          <a:bodyPr wrap="square" rtlCol="0">
            <a:spAutoFit/>
          </a:bodyPr>
          <a:lstStyle/>
          <a:p>
            <a:r>
              <a:rPr lang="en-US" sz="3200" b="1" dirty="0">
                <a:solidFill>
                  <a:srgbClr val="093B60"/>
                </a:solidFill>
                <a:latin typeface="Arial" panose="020B0604020202020204" pitchFamily="34" charset="0"/>
                <a:cs typeface="Arial" panose="020B0604020202020204" pitchFamily="34" charset="0"/>
              </a:rPr>
              <a:t>Unemployment Insurance Challenges</a:t>
            </a:r>
          </a:p>
        </p:txBody>
      </p:sp>
      <p:sp>
        <p:nvSpPr>
          <p:cNvPr id="3" name="TextBox 2">
            <a:extLst>
              <a:ext uri="{FF2B5EF4-FFF2-40B4-BE49-F238E27FC236}">
                <a16:creationId xmlns:a16="http://schemas.microsoft.com/office/drawing/2014/main" id="{291F3038-C757-4E4B-9A12-0638E37E519D}"/>
              </a:ext>
            </a:extLst>
          </p:cNvPr>
          <p:cNvSpPr txBox="1"/>
          <p:nvPr/>
        </p:nvSpPr>
        <p:spPr>
          <a:xfrm>
            <a:off x="385894" y="1341723"/>
            <a:ext cx="10904933"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Previous state hiring freeze had resulted in an 18% decrease in field personnel and a 25% decrease in office personnel</a:t>
            </a:r>
          </a:p>
          <a:p>
            <a:pPr marL="342900" indent="-34290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Only 23 staff in the Adjudications Branch who could adjudicate UI claims</a:t>
            </a:r>
          </a:p>
          <a:p>
            <a:pPr marL="342900" indent="-34290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Overdue technology upgrades</a:t>
            </a:r>
          </a:p>
          <a:p>
            <a:endParaRPr lang="en-US" sz="2000" dirty="0">
              <a:solidFill>
                <a:srgbClr val="093B6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UI system that was coded in 1970’s COBOL</a:t>
            </a:r>
          </a:p>
          <a:p>
            <a:pPr marL="285750" indent="-28575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Staff reduction in 2017 of employment services and UI</a:t>
            </a:r>
          </a:p>
          <a:p>
            <a:pPr marL="342900" indent="-34290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95 employees </a:t>
            </a:r>
          </a:p>
          <a:p>
            <a:pPr marL="742950" lvl="1" indent="-28575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UI services were moved to a call center in Frankfort</a:t>
            </a:r>
          </a:p>
          <a:p>
            <a:pPr marL="742950" lvl="1" indent="-28575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Zero staff dedicated to in-person unemployment services at KCC’s</a:t>
            </a:r>
          </a:p>
        </p:txBody>
      </p:sp>
    </p:spTree>
    <p:extLst>
      <p:ext uri="{BB962C8B-B14F-4D97-AF65-F5344CB8AC3E}">
        <p14:creationId xmlns:p14="http://schemas.microsoft.com/office/powerpoint/2010/main" val="388236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Actions Taken Prior to EY Contract</a:t>
            </a:r>
          </a:p>
        </p:txBody>
      </p:sp>
      <p:sp>
        <p:nvSpPr>
          <p:cNvPr id="15" name="TextBox 14"/>
          <p:cNvSpPr txBox="1"/>
          <p:nvPr/>
        </p:nvSpPr>
        <p:spPr>
          <a:xfrm>
            <a:off x="519176" y="1341723"/>
            <a:ext cx="10821146" cy="4401205"/>
          </a:xfrm>
          <a:prstGeom prst="rect">
            <a:avLst/>
          </a:prstGeom>
          <a:noFill/>
        </p:spPr>
        <p:txBody>
          <a:bodyPr wrap="square" rtlCol="0">
            <a:spAutoFit/>
          </a:bodyPr>
          <a:lstStyle/>
          <a:p>
            <a:r>
              <a:rPr lang="en-US" sz="2000" dirty="0">
                <a:solidFill>
                  <a:srgbClr val="093B60"/>
                </a:solidFill>
                <a:latin typeface="Arial" panose="020B0604020202020204" pitchFamily="34" charset="0"/>
                <a:cs typeface="Arial" panose="020B0604020202020204" pitchFamily="34" charset="0"/>
              </a:rPr>
              <a:t>Pop-up locations across the Commonwealth, including:</a:t>
            </a:r>
          </a:p>
          <a:p>
            <a:endParaRPr lang="en-US" sz="2000" dirty="0">
              <a:solidFill>
                <a:srgbClr val="093B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Frankfort, Ashland, Owensboro, Louisville, Somerset, Hopkinsville, Covington, and Prestonsburg</a:t>
            </a:r>
          </a:p>
          <a:p>
            <a:pPr marL="742950" lvl="1" indent="-28575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r>
              <a:rPr lang="en-US" sz="2000" dirty="0">
                <a:solidFill>
                  <a:srgbClr val="093B60"/>
                </a:solidFill>
                <a:latin typeface="Arial" panose="020B0604020202020204" pitchFamily="34" charset="0"/>
                <a:cs typeface="Arial" panose="020B0604020202020204" pitchFamily="34" charset="0"/>
              </a:rPr>
              <a:t>Staff were used to implement new federal programs</a:t>
            </a:r>
          </a:p>
          <a:p>
            <a:pPr marL="742950" lvl="1" indent="-28575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r>
              <a:rPr lang="en-US" sz="2000" dirty="0">
                <a:solidFill>
                  <a:srgbClr val="093B60"/>
                </a:solidFill>
                <a:latin typeface="Arial" panose="020B0604020202020204" pitchFamily="34" charset="0"/>
                <a:cs typeface="Arial" panose="020B0604020202020204" pitchFamily="34" charset="0"/>
              </a:rPr>
              <a:t>Surge of claims exceeded the amount of UI staff and manageable workloads</a:t>
            </a:r>
          </a:p>
          <a:p>
            <a:endParaRPr lang="en-US" sz="2000" dirty="0">
              <a:solidFill>
                <a:srgbClr val="093B6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This included phone line capacity and UI transition to Labor</a:t>
            </a:r>
          </a:p>
          <a:p>
            <a:pPr marL="742950" lvl="1" indent="-28575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a:p>
            <a:r>
              <a:rPr lang="en-US" sz="2000" dirty="0">
                <a:solidFill>
                  <a:srgbClr val="093B60"/>
                </a:solidFill>
                <a:latin typeface="Arial" panose="020B0604020202020204" pitchFamily="34" charset="0"/>
                <a:cs typeface="Arial" panose="020B0604020202020204" pitchFamily="34" charset="0"/>
              </a:rPr>
              <a:t>USDOL flexibility allowed the Cabinet to hire previously retired individuals who were highly trained and knowledgeable in implementing UI polices and procedures</a:t>
            </a:r>
            <a:endParaRPr lang="en-US" sz="2000" dirty="0">
              <a:solidFill>
                <a:srgbClr val="093B6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30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EY Contract Goals</a:t>
            </a:r>
          </a:p>
        </p:txBody>
      </p:sp>
      <p:sp>
        <p:nvSpPr>
          <p:cNvPr id="15" name="TextBox 14"/>
          <p:cNvSpPr txBox="1"/>
          <p:nvPr/>
        </p:nvSpPr>
        <p:spPr>
          <a:xfrm>
            <a:off x="542544" y="1403279"/>
            <a:ext cx="11229975" cy="4154984"/>
          </a:xfrm>
          <a:prstGeom prst="rect">
            <a:avLst/>
          </a:prstGeom>
          <a:noFill/>
        </p:spPr>
        <p:txBody>
          <a:bodyPr wrap="square" rtlCol="0">
            <a:spAutoFit/>
          </a:bodyPr>
          <a:lstStyle/>
          <a:p>
            <a:r>
              <a:rPr lang="en-US" sz="2400" b="1" dirty="0">
                <a:solidFill>
                  <a:srgbClr val="093B60"/>
                </a:solidFill>
                <a:latin typeface="Arial" panose="020B0604020202020204" pitchFamily="34" charset="0"/>
                <a:cs typeface="Arial" panose="020B0604020202020204" pitchFamily="34" charset="0"/>
              </a:rPr>
              <a:t>1</a:t>
            </a:r>
            <a:r>
              <a:rPr lang="en-US" sz="2400" b="1" baseline="30000" dirty="0">
                <a:solidFill>
                  <a:srgbClr val="093B60"/>
                </a:solidFill>
                <a:latin typeface="Arial" panose="020B0604020202020204" pitchFamily="34" charset="0"/>
                <a:cs typeface="Arial" panose="020B0604020202020204" pitchFamily="34" charset="0"/>
              </a:rPr>
              <a:t>st</a:t>
            </a:r>
            <a:r>
              <a:rPr lang="en-US" sz="2400" b="1" dirty="0">
                <a:solidFill>
                  <a:srgbClr val="093B60"/>
                </a:solidFill>
                <a:latin typeface="Arial" panose="020B0604020202020204" pitchFamily="34" charset="0"/>
                <a:cs typeface="Arial" panose="020B0604020202020204" pitchFamily="34" charset="0"/>
              </a:rPr>
              <a:t> contract:</a:t>
            </a:r>
          </a:p>
          <a:p>
            <a:endParaRPr lang="en-US" sz="2400" b="1" dirty="0">
              <a:solidFill>
                <a:srgbClr val="093B60"/>
              </a:solidFill>
              <a:latin typeface="Arial" panose="020B0604020202020204" pitchFamily="34" charset="0"/>
              <a:cs typeface="Arial" panose="020B0604020202020204" pitchFamily="34" charset="0"/>
            </a:endParaRPr>
          </a:p>
          <a:p>
            <a:r>
              <a:rPr lang="en-US" sz="2400" dirty="0">
                <a:solidFill>
                  <a:srgbClr val="093B60"/>
                </a:solidFill>
                <a:latin typeface="Arial" panose="020B0604020202020204" pitchFamily="34" charset="0"/>
                <a:cs typeface="Arial" panose="020B0604020202020204" pitchFamily="34" charset="0"/>
              </a:rPr>
              <a:t>Provide the Commonwealth with immediate support in adding claims processing to reduce the backlog of UI claims</a:t>
            </a:r>
          </a:p>
          <a:p>
            <a:pPr marL="571500" indent="-571500">
              <a:buFont typeface="Arial" panose="020B0604020202020204" pitchFamily="34" charset="0"/>
              <a:buChar char="•"/>
            </a:pPr>
            <a:endParaRPr lang="en-US" sz="2400" dirty="0">
              <a:solidFill>
                <a:srgbClr val="093B60"/>
              </a:solidFill>
              <a:latin typeface="Arial" panose="020B0604020202020204" pitchFamily="34" charset="0"/>
              <a:cs typeface="Arial" panose="020B0604020202020204" pitchFamily="34" charset="0"/>
            </a:endParaRPr>
          </a:p>
          <a:p>
            <a:r>
              <a:rPr lang="en-US" sz="2400" b="1" dirty="0">
                <a:solidFill>
                  <a:srgbClr val="093B60"/>
                </a:solidFill>
                <a:latin typeface="Arial" panose="020B0604020202020204" pitchFamily="34" charset="0"/>
                <a:cs typeface="Arial" panose="020B0604020202020204" pitchFamily="34" charset="0"/>
              </a:rPr>
              <a:t>2</a:t>
            </a:r>
            <a:r>
              <a:rPr lang="en-US" sz="2400" b="1" baseline="30000" dirty="0">
                <a:solidFill>
                  <a:srgbClr val="093B60"/>
                </a:solidFill>
                <a:latin typeface="Arial" panose="020B0604020202020204" pitchFamily="34" charset="0"/>
                <a:cs typeface="Arial" panose="020B0604020202020204" pitchFamily="34" charset="0"/>
              </a:rPr>
              <a:t>nd</a:t>
            </a:r>
            <a:r>
              <a:rPr lang="en-US" sz="2400" b="1" dirty="0">
                <a:solidFill>
                  <a:srgbClr val="093B60"/>
                </a:solidFill>
                <a:latin typeface="Arial" panose="020B0604020202020204" pitchFamily="34" charset="0"/>
                <a:cs typeface="Arial" panose="020B0604020202020204" pitchFamily="34" charset="0"/>
              </a:rPr>
              <a:t> contract:</a:t>
            </a:r>
          </a:p>
          <a:p>
            <a:endParaRPr lang="en-US" sz="2400" b="1" dirty="0">
              <a:solidFill>
                <a:srgbClr val="093B60"/>
              </a:solidFill>
              <a:latin typeface="Arial" panose="020B0604020202020204" pitchFamily="34" charset="0"/>
              <a:cs typeface="Arial" panose="020B0604020202020204" pitchFamily="34" charset="0"/>
            </a:endParaRPr>
          </a:p>
          <a:p>
            <a:r>
              <a:rPr lang="en-US" sz="2400" dirty="0">
                <a:solidFill>
                  <a:srgbClr val="093B60"/>
                </a:solidFill>
                <a:latin typeface="Arial" panose="020B0604020202020204" pitchFamily="34" charset="0"/>
                <a:cs typeface="Arial" panose="020B0604020202020204" pitchFamily="34" charset="0"/>
              </a:rPr>
              <a:t>Provide continued support of reducing the backlog of UI claims by extending its contract to more fully assist Kentucky staff</a:t>
            </a:r>
          </a:p>
          <a:p>
            <a:endParaRPr lang="en-US" sz="2400" dirty="0">
              <a:solidFill>
                <a:srgbClr val="093B60"/>
              </a:solidFill>
              <a:latin typeface="Arial" panose="020B0604020202020204" pitchFamily="34" charset="0"/>
              <a:cs typeface="Arial" panose="020B0604020202020204" pitchFamily="34" charset="0"/>
            </a:endParaRPr>
          </a:p>
          <a:p>
            <a:pPr marL="741363" lvl="1" indent="-284163">
              <a:buFont typeface="Arial" panose="020B0604020202020204" pitchFamily="34" charset="0"/>
              <a:buChar char="•"/>
            </a:pPr>
            <a:r>
              <a:rPr lang="en-US" sz="2400" dirty="0">
                <a:solidFill>
                  <a:srgbClr val="093B60"/>
                </a:solidFill>
                <a:latin typeface="Arial" panose="020B0604020202020204" pitchFamily="34" charset="0"/>
                <a:cs typeface="Arial" panose="020B0604020202020204" pitchFamily="34" charset="0"/>
              </a:rPr>
              <a:t>Fact-finding, preparing, and reviewing adjudication functions</a:t>
            </a:r>
          </a:p>
        </p:txBody>
      </p:sp>
    </p:spTree>
    <p:extLst>
      <p:ext uri="{BB962C8B-B14F-4D97-AF65-F5344CB8AC3E}">
        <p14:creationId xmlns:p14="http://schemas.microsoft.com/office/powerpoint/2010/main" val="258404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Ernst &amp; Young: PON2-531-2000004458 </a:t>
            </a:r>
          </a:p>
        </p:txBody>
      </p:sp>
      <p:sp>
        <p:nvSpPr>
          <p:cNvPr id="15" name="TextBox 14"/>
          <p:cNvSpPr txBox="1"/>
          <p:nvPr/>
        </p:nvSpPr>
        <p:spPr>
          <a:xfrm>
            <a:off x="507610" y="1384175"/>
            <a:ext cx="11126763" cy="5016758"/>
          </a:xfrm>
          <a:prstGeom prst="rect">
            <a:avLst/>
          </a:prstGeom>
          <a:noFill/>
        </p:spPr>
        <p:txBody>
          <a:bodyPr wrap="square" rtlCol="0">
            <a:spAutoFit/>
          </a:bodyPr>
          <a:lstStyle/>
          <a:p>
            <a:pPr algn="ctr"/>
            <a:r>
              <a:rPr lang="en-US" sz="2000" b="1" dirty="0">
                <a:solidFill>
                  <a:srgbClr val="093B60"/>
                </a:solidFill>
                <a:latin typeface="Arial" panose="020B0604020202020204" pitchFamily="34" charset="0"/>
                <a:cs typeface="Arial" panose="020B0604020202020204" pitchFamily="34" charset="0"/>
              </a:rPr>
              <a:t>First Contract </a:t>
            </a:r>
          </a:p>
          <a:p>
            <a:pPr algn="ctr"/>
            <a:r>
              <a:rPr lang="en-US" sz="2000" b="1" dirty="0">
                <a:solidFill>
                  <a:srgbClr val="093B60"/>
                </a:solidFill>
                <a:latin typeface="Arial" panose="020B0604020202020204" pitchFamily="34" charset="0"/>
                <a:cs typeface="Arial" panose="020B0604020202020204" pitchFamily="34" charset="0"/>
              </a:rPr>
              <a:t> 7/1/2020 - 8/30/2020</a:t>
            </a:r>
          </a:p>
          <a:p>
            <a:pPr algn="ctr"/>
            <a:endParaRPr lang="en-US" sz="1600" dirty="0">
              <a:solidFill>
                <a:srgbClr val="093B60"/>
              </a:solidFill>
              <a:latin typeface="Arial" panose="020B0604020202020204" pitchFamily="34" charset="0"/>
              <a:cs typeface="Arial" panose="020B0604020202020204" pitchFamily="34" charset="0"/>
            </a:endParaRP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Contract amount: $7,598,000</a:t>
            </a: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Cited Authority: FAP 111-43-00-03-STD- PSC Sole Source or Emergency Exemption-Standard</a:t>
            </a: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Finance approved</a:t>
            </a: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Government Contract Review Committee reviewed at its July 14, 2020 meeting and took action to enable the contract to proceed.</a:t>
            </a: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Contract Modification 7/24/2020: modified to extend contract through 8/30/2020</a:t>
            </a: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Modification increase: $4,453,293, totaling: $12,051,293</a:t>
            </a:r>
          </a:p>
          <a:p>
            <a:pPr marL="233363" indent="-233363">
              <a:lnSpc>
                <a:spcPct val="150000"/>
              </a:lnSpc>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Contract Modification 8/19/2020: modified the scope of services</a:t>
            </a:r>
          </a:p>
          <a:p>
            <a:pPr marL="233363" indent="-233363">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38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Ernst &amp; Young: PRC-102-2100052023</a:t>
            </a:r>
          </a:p>
        </p:txBody>
      </p:sp>
      <p:sp>
        <p:nvSpPr>
          <p:cNvPr id="15" name="TextBox 14"/>
          <p:cNvSpPr txBox="1"/>
          <p:nvPr/>
        </p:nvSpPr>
        <p:spPr>
          <a:xfrm>
            <a:off x="436879" y="1292372"/>
            <a:ext cx="11755121" cy="4536819"/>
          </a:xfrm>
          <a:prstGeom prst="rect">
            <a:avLst/>
          </a:prstGeom>
          <a:noFill/>
        </p:spPr>
        <p:txBody>
          <a:bodyPr wrap="square" rtlCol="0">
            <a:spAutoFit/>
          </a:bodyPr>
          <a:lstStyle/>
          <a:p>
            <a:pPr marL="233363" indent="-233363">
              <a:lnSpc>
                <a:spcPct val="150000"/>
              </a:lnSpc>
              <a:buFont typeface="Arial" panose="020B0604020202020204" pitchFamily="34" charset="0"/>
              <a:buChar char="•"/>
            </a:pPr>
            <a:r>
              <a:rPr lang="en-US" sz="2800" dirty="0">
                <a:solidFill>
                  <a:srgbClr val="093B60"/>
                </a:solidFill>
                <a:latin typeface="Arial" panose="020B0604020202020204" pitchFamily="34" charset="0"/>
                <a:cs typeface="Arial" panose="020B0604020202020204" pitchFamily="34" charset="0"/>
              </a:rPr>
              <a:t>Cited Authority: Not feasible to bid</a:t>
            </a:r>
          </a:p>
          <a:p>
            <a:pPr marL="233363" indent="-233363">
              <a:lnSpc>
                <a:spcPct val="150000"/>
              </a:lnSpc>
              <a:buFont typeface="Arial" panose="020B0604020202020204" pitchFamily="34" charset="0"/>
              <a:buChar char="•"/>
            </a:pPr>
            <a:r>
              <a:rPr lang="en-US" sz="2800" dirty="0">
                <a:solidFill>
                  <a:srgbClr val="093B60"/>
                </a:solidFill>
                <a:latin typeface="Arial" panose="020B0604020202020204" pitchFamily="34" charset="0"/>
                <a:cs typeface="Arial" panose="020B0604020202020204" pitchFamily="34" charset="0"/>
              </a:rPr>
              <a:t>Finance Approved</a:t>
            </a:r>
          </a:p>
          <a:p>
            <a:pPr marL="233363" indent="-233363">
              <a:lnSpc>
                <a:spcPct val="150000"/>
              </a:lnSpc>
              <a:buFont typeface="Arial" panose="020B0604020202020204" pitchFamily="34" charset="0"/>
              <a:buChar char="•"/>
            </a:pPr>
            <a:r>
              <a:rPr lang="en-US" sz="2800" dirty="0">
                <a:solidFill>
                  <a:srgbClr val="093B60"/>
                </a:solidFill>
                <a:latin typeface="Arial" panose="020B0604020202020204" pitchFamily="34" charset="0"/>
                <a:cs typeface="Arial" panose="020B0604020202020204" pitchFamily="34" charset="0"/>
              </a:rPr>
              <a:t>Contract was with Education and Workforce Development Cabinet, UI was moved to Labor Cabinet</a:t>
            </a:r>
          </a:p>
          <a:p>
            <a:pPr marL="233363" indent="-233363">
              <a:lnSpc>
                <a:spcPct val="150000"/>
              </a:lnSpc>
              <a:buFont typeface="Arial" panose="020B0604020202020204" pitchFamily="34" charset="0"/>
              <a:buChar char="•"/>
            </a:pPr>
            <a:r>
              <a:rPr lang="en-US" sz="2800" dirty="0">
                <a:solidFill>
                  <a:srgbClr val="093B60"/>
                </a:solidFill>
                <a:latin typeface="Arial" panose="020B0604020202020204" pitchFamily="34" charset="0"/>
                <a:cs typeface="Arial" panose="020B0604020202020204" pitchFamily="34" charset="0"/>
              </a:rPr>
              <a:t>Labor needed to pay EY for those services in the contact</a:t>
            </a:r>
          </a:p>
          <a:p>
            <a:pPr marL="233363" indent="-233363">
              <a:lnSpc>
                <a:spcPct val="150000"/>
              </a:lnSpc>
              <a:buFont typeface="Arial" panose="020B0604020202020204" pitchFamily="34" charset="0"/>
              <a:buChar char="•"/>
            </a:pPr>
            <a:r>
              <a:rPr lang="en-US" sz="2800" dirty="0">
                <a:solidFill>
                  <a:srgbClr val="093B60"/>
                </a:solidFill>
                <a:latin typeface="Arial" panose="020B0604020202020204" pitchFamily="34" charset="0"/>
                <a:cs typeface="Arial" panose="020B0604020202020204" pitchFamily="34" charset="0"/>
              </a:rPr>
              <a:t>Contract expired on 8/30/2020 and invoice was not received until 9/24/2020</a:t>
            </a:r>
          </a:p>
        </p:txBody>
      </p:sp>
    </p:spTree>
    <p:extLst>
      <p:ext uri="{BB962C8B-B14F-4D97-AF65-F5344CB8AC3E}">
        <p14:creationId xmlns:p14="http://schemas.microsoft.com/office/powerpoint/2010/main" val="425935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Ernst &amp; Young: PON2-142-2100000707</a:t>
            </a:r>
          </a:p>
        </p:txBody>
      </p:sp>
      <p:sp>
        <p:nvSpPr>
          <p:cNvPr id="15" name="TextBox 14"/>
          <p:cNvSpPr txBox="1"/>
          <p:nvPr/>
        </p:nvSpPr>
        <p:spPr>
          <a:xfrm>
            <a:off x="436880" y="1327526"/>
            <a:ext cx="11316970" cy="4154984"/>
          </a:xfrm>
          <a:prstGeom prst="rect">
            <a:avLst/>
          </a:prstGeom>
          <a:noFill/>
        </p:spPr>
        <p:txBody>
          <a:bodyPr wrap="square" rtlCol="0">
            <a:spAutoFit/>
          </a:bodyPr>
          <a:lstStyle/>
          <a:p>
            <a:pPr lvl="1" algn="ctr"/>
            <a:r>
              <a:rPr lang="en-US" sz="2400" b="1" dirty="0">
                <a:solidFill>
                  <a:srgbClr val="093B60"/>
                </a:solidFill>
                <a:latin typeface="Arial" panose="020B0604020202020204" pitchFamily="34" charset="0"/>
                <a:cs typeface="Arial" panose="020B0604020202020204" pitchFamily="34" charset="0"/>
              </a:rPr>
              <a:t>Second Contract </a:t>
            </a:r>
          </a:p>
          <a:p>
            <a:pPr lvl="1" algn="ctr"/>
            <a:r>
              <a:rPr lang="en-US" sz="2400" b="1" dirty="0">
                <a:solidFill>
                  <a:srgbClr val="093B60"/>
                </a:solidFill>
                <a:latin typeface="Arial" panose="020B0604020202020204" pitchFamily="34" charset="0"/>
                <a:cs typeface="Arial" panose="020B0604020202020204" pitchFamily="34" charset="0"/>
              </a:rPr>
              <a:t>9/9/2020 - 1/6/2021</a:t>
            </a:r>
          </a:p>
          <a:p>
            <a:pPr lvl="1" algn="ctr"/>
            <a:endParaRPr lang="en-US" sz="2400" b="1" dirty="0">
              <a:solidFill>
                <a:srgbClr val="093B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sz="2400" dirty="0">
                <a:solidFill>
                  <a:srgbClr val="093B60"/>
                </a:solidFill>
                <a:latin typeface="Arial" panose="020B0604020202020204" pitchFamily="34" charset="0"/>
                <a:cs typeface="Arial" panose="020B0604020202020204" pitchFamily="34" charset="0"/>
              </a:rPr>
              <a:t>Contract Amount: $4,989,768</a:t>
            </a:r>
            <a:br>
              <a:rPr lang="en-US" sz="2400" dirty="0">
                <a:solidFill>
                  <a:srgbClr val="093B60"/>
                </a:solidFill>
                <a:latin typeface="Arial" panose="020B0604020202020204" pitchFamily="34" charset="0"/>
                <a:cs typeface="Arial" panose="020B0604020202020204" pitchFamily="34" charset="0"/>
              </a:rPr>
            </a:br>
            <a:endParaRPr lang="en-US" sz="2400" dirty="0">
              <a:solidFill>
                <a:srgbClr val="093B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sz="2400" dirty="0">
                <a:solidFill>
                  <a:srgbClr val="093B60"/>
                </a:solidFill>
                <a:latin typeface="Arial" panose="020B0604020202020204" pitchFamily="34" charset="0"/>
                <a:cs typeface="Arial" panose="020B0604020202020204" pitchFamily="34" charset="0"/>
              </a:rPr>
              <a:t>Cited Authority: FAP-111-09-00-12 - not feasible to bid</a:t>
            </a:r>
            <a:br>
              <a:rPr lang="en-US" sz="2400" dirty="0">
                <a:solidFill>
                  <a:srgbClr val="093B60"/>
                </a:solidFill>
                <a:latin typeface="Arial" panose="020B0604020202020204" pitchFamily="34" charset="0"/>
                <a:cs typeface="Arial" panose="020B0604020202020204" pitchFamily="34" charset="0"/>
              </a:rPr>
            </a:br>
            <a:endParaRPr lang="en-US" sz="2400" dirty="0">
              <a:solidFill>
                <a:srgbClr val="093B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sz="2400" dirty="0">
                <a:solidFill>
                  <a:srgbClr val="093B60"/>
                </a:solidFill>
                <a:latin typeface="Arial" panose="020B0604020202020204" pitchFamily="34" charset="0"/>
                <a:cs typeface="Arial" panose="020B0604020202020204" pitchFamily="34" charset="0"/>
              </a:rPr>
              <a:t>Finance approved</a:t>
            </a:r>
            <a:br>
              <a:rPr lang="en-US" sz="2400" dirty="0">
                <a:solidFill>
                  <a:srgbClr val="093B60"/>
                </a:solidFill>
                <a:latin typeface="Arial" panose="020B0604020202020204" pitchFamily="34" charset="0"/>
                <a:cs typeface="Arial" panose="020B0604020202020204" pitchFamily="34" charset="0"/>
              </a:rPr>
            </a:br>
            <a:endParaRPr lang="en-US" sz="2400" dirty="0">
              <a:solidFill>
                <a:srgbClr val="093B60"/>
              </a:solidFill>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sz="2400" dirty="0">
                <a:solidFill>
                  <a:srgbClr val="093B60"/>
                </a:solidFill>
                <a:latin typeface="Arial" panose="020B0604020202020204" pitchFamily="34" charset="0"/>
                <a:cs typeface="Arial" panose="020B0604020202020204" pitchFamily="34" charset="0"/>
              </a:rPr>
              <a:t>Government Contract Review Committee reviewed at its October 13, 2020 meeting and took action to enable the contract to proceed.</a:t>
            </a:r>
          </a:p>
        </p:txBody>
      </p:sp>
    </p:spTree>
    <p:extLst>
      <p:ext uri="{BB962C8B-B14F-4D97-AF65-F5344CB8AC3E}">
        <p14:creationId xmlns:p14="http://schemas.microsoft.com/office/powerpoint/2010/main" val="332552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How EY Staff were Utilized </a:t>
            </a:r>
          </a:p>
        </p:txBody>
      </p:sp>
      <p:sp>
        <p:nvSpPr>
          <p:cNvPr id="15" name="TextBox 14"/>
          <p:cNvSpPr txBox="1"/>
          <p:nvPr/>
        </p:nvSpPr>
        <p:spPr>
          <a:xfrm>
            <a:off x="436880" y="1384175"/>
            <a:ext cx="11531600" cy="4647426"/>
          </a:xfrm>
          <a:prstGeom prst="rect">
            <a:avLst/>
          </a:prstGeom>
          <a:noFill/>
        </p:spPr>
        <p:txBody>
          <a:bodyPr wrap="square" rtlCol="0">
            <a:spAutoFit/>
          </a:bodyPr>
          <a:lstStyle/>
          <a:p>
            <a:r>
              <a:rPr lang="en-US" sz="2000" b="1" dirty="0">
                <a:solidFill>
                  <a:srgbClr val="093B60"/>
                </a:solidFill>
                <a:latin typeface="Arial" panose="020B0604020202020204" pitchFamily="34" charset="0"/>
                <a:cs typeface="Arial" panose="020B0604020202020204" pitchFamily="34" charset="0"/>
              </a:rPr>
              <a:t>1</a:t>
            </a:r>
            <a:r>
              <a:rPr lang="en-US" sz="2000" b="1" baseline="30000" dirty="0">
                <a:solidFill>
                  <a:srgbClr val="093B60"/>
                </a:solidFill>
                <a:latin typeface="Arial" panose="020B0604020202020204" pitchFamily="34" charset="0"/>
                <a:cs typeface="Arial" panose="020B0604020202020204" pitchFamily="34" charset="0"/>
              </a:rPr>
              <a:t>st</a:t>
            </a:r>
            <a:r>
              <a:rPr lang="en-US" sz="2000" b="1" dirty="0">
                <a:solidFill>
                  <a:srgbClr val="093B60"/>
                </a:solidFill>
                <a:latin typeface="Arial" panose="020B0604020202020204" pitchFamily="34" charset="0"/>
                <a:cs typeface="Arial" panose="020B0604020202020204" pitchFamily="34" charset="0"/>
              </a:rPr>
              <a:t> Contract</a:t>
            </a:r>
          </a:p>
          <a:p>
            <a:endParaRPr lang="en-US" sz="2000" b="1" dirty="0">
              <a:solidFill>
                <a:srgbClr val="093B60"/>
              </a:solidFill>
              <a:latin typeface="Arial" panose="020B0604020202020204" pitchFamily="34" charset="0"/>
              <a:cs typeface="Arial" panose="020B0604020202020204" pitchFamily="34" charset="0"/>
            </a:endParaRPr>
          </a:p>
          <a:p>
            <a:r>
              <a:rPr lang="en-US" dirty="0">
                <a:solidFill>
                  <a:srgbClr val="093B60"/>
                </a:solidFill>
                <a:latin typeface="Arial" panose="020B0604020202020204" pitchFamily="34" charset="0"/>
                <a:cs typeface="Arial" panose="020B0604020202020204" pitchFamily="34" charset="0"/>
              </a:rPr>
              <a:t>Collected missing data from claimants and employers and ensured all claims had a complete set of information so UI adjudicators could make a UI decision</a:t>
            </a:r>
            <a:endParaRPr lang="en-US" sz="2000" dirty="0">
              <a:solidFill>
                <a:srgbClr val="093B60"/>
              </a:solidFill>
              <a:latin typeface="Arial" panose="020B0604020202020204" pitchFamily="34" charset="0"/>
              <a:cs typeface="Arial" panose="020B0604020202020204" pitchFamily="34" charset="0"/>
            </a:endParaRPr>
          </a:p>
          <a:p>
            <a:pPr marL="690563" lvl="1" indent="-233363">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200 personnel for 2 weeks</a:t>
            </a:r>
          </a:p>
          <a:p>
            <a:pPr marL="690563" lvl="1" indent="-233363">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100 personnel for 1 week</a:t>
            </a:r>
          </a:p>
          <a:p>
            <a:pPr marL="690563" lvl="1" indent="-233363">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50 personnel for 1 week  </a:t>
            </a:r>
          </a:p>
          <a:p>
            <a:pPr marL="690563" lvl="1" indent="-233363">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25 personnel for 1 week</a:t>
            </a:r>
          </a:p>
          <a:p>
            <a:pPr lvl="1"/>
            <a:endParaRPr lang="en-US" sz="2000" dirty="0">
              <a:solidFill>
                <a:srgbClr val="093B60"/>
              </a:solidFill>
              <a:latin typeface="Arial" panose="020B0604020202020204" pitchFamily="34" charset="0"/>
              <a:cs typeface="Arial" panose="020B0604020202020204" pitchFamily="34" charset="0"/>
            </a:endParaRPr>
          </a:p>
          <a:p>
            <a:r>
              <a:rPr lang="en-US" sz="2000" b="1" dirty="0">
                <a:solidFill>
                  <a:srgbClr val="093B60"/>
                </a:solidFill>
                <a:latin typeface="Arial" panose="020B0604020202020204" pitchFamily="34" charset="0"/>
                <a:cs typeface="Arial" panose="020B0604020202020204" pitchFamily="34" charset="0"/>
              </a:rPr>
              <a:t>2</a:t>
            </a:r>
            <a:r>
              <a:rPr lang="en-US" sz="2000" b="1" baseline="30000" dirty="0">
                <a:solidFill>
                  <a:srgbClr val="093B60"/>
                </a:solidFill>
                <a:latin typeface="Arial" panose="020B0604020202020204" pitchFamily="34" charset="0"/>
                <a:cs typeface="Arial" panose="020B0604020202020204" pitchFamily="34" charset="0"/>
              </a:rPr>
              <a:t>nd</a:t>
            </a:r>
            <a:r>
              <a:rPr lang="en-US" sz="2000" b="1" dirty="0">
                <a:solidFill>
                  <a:srgbClr val="093B60"/>
                </a:solidFill>
                <a:latin typeface="Arial" panose="020B0604020202020204" pitchFamily="34" charset="0"/>
                <a:cs typeface="Arial" panose="020B0604020202020204" pitchFamily="34" charset="0"/>
              </a:rPr>
              <a:t> Contract </a:t>
            </a:r>
          </a:p>
          <a:p>
            <a:endParaRPr lang="en-US" sz="2000" b="1" dirty="0">
              <a:solidFill>
                <a:srgbClr val="093B60"/>
              </a:solidFill>
              <a:latin typeface="Arial" panose="020B0604020202020204" pitchFamily="34" charset="0"/>
              <a:cs typeface="Arial" panose="020B0604020202020204" pitchFamily="34" charset="0"/>
            </a:endParaRPr>
          </a:p>
          <a:p>
            <a:r>
              <a:rPr lang="en-US" sz="2000" dirty="0">
                <a:solidFill>
                  <a:srgbClr val="093B60"/>
                </a:solidFill>
                <a:latin typeface="Arial" panose="020B0604020202020204" pitchFamily="34" charset="0"/>
                <a:cs typeface="Arial" panose="020B0604020202020204" pitchFamily="34" charset="0"/>
              </a:rPr>
              <a:t>Focused on performing adjudicator functions and assisted UI in reviewing claims and writing determination letters</a:t>
            </a:r>
          </a:p>
          <a:p>
            <a:pPr marL="685800" lvl="1" indent="-2286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100 personnel (first four weeks)</a:t>
            </a:r>
          </a:p>
          <a:p>
            <a:pPr marL="685800" lvl="1" indent="-228600">
              <a:buFont typeface="Arial" panose="020B0604020202020204" pitchFamily="34" charset="0"/>
              <a:buChar char="•"/>
            </a:pPr>
            <a:r>
              <a:rPr lang="en-US" sz="2000" dirty="0">
                <a:solidFill>
                  <a:srgbClr val="093B60"/>
                </a:solidFill>
                <a:latin typeface="Arial" panose="020B0604020202020204" pitchFamily="34" charset="0"/>
                <a:cs typeface="Arial" panose="020B0604020202020204" pitchFamily="34" charset="0"/>
              </a:rPr>
              <a:t>25 personnel</a:t>
            </a:r>
          </a:p>
        </p:txBody>
      </p:sp>
    </p:spTree>
    <p:extLst>
      <p:ext uri="{BB962C8B-B14F-4D97-AF65-F5344CB8AC3E}">
        <p14:creationId xmlns:p14="http://schemas.microsoft.com/office/powerpoint/2010/main" val="90700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Presenters </a:t>
            </a:r>
          </a:p>
        </p:txBody>
      </p:sp>
      <p:sp>
        <p:nvSpPr>
          <p:cNvPr id="12" name="TextBox 11">
            <a:extLst>
              <a:ext uri="{FF2B5EF4-FFF2-40B4-BE49-F238E27FC236}">
                <a16:creationId xmlns:a16="http://schemas.microsoft.com/office/drawing/2014/main" id="{C886C30A-4241-49BF-9C9B-2D512ED6D19B}"/>
              </a:ext>
            </a:extLst>
          </p:cNvPr>
          <p:cNvSpPr txBox="1"/>
          <p:nvPr/>
        </p:nvSpPr>
        <p:spPr>
          <a:xfrm>
            <a:off x="600400" y="1384175"/>
            <a:ext cx="11113064" cy="3539430"/>
          </a:xfrm>
          <a:prstGeom prst="rect">
            <a:avLst/>
          </a:prstGeom>
          <a:noFill/>
        </p:spPr>
        <p:txBody>
          <a:bodyPr wrap="square">
            <a:spAutoFit/>
          </a:bodyPr>
          <a:lstStyle/>
          <a:p>
            <a:endParaRPr lang="en-US" sz="3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93B60"/>
                </a:solidFill>
                <a:latin typeface="Arial" panose="020B0604020202020204" pitchFamily="34" charset="0"/>
                <a:cs typeface="Arial" panose="020B0604020202020204" pitchFamily="34" charset="0"/>
              </a:rPr>
              <a:t>Jamie Link, Secretary</a:t>
            </a:r>
          </a:p>
          <a:p>
            <a:pPr marL="285750" indent="-285750">
              <a:buFont typeface="Arial" panose="020B0604020202020204" pitchFamily="34" charset="0"/>
              <a:buChar char="•"/>
            </a:pPr>
            <a:endParaRPr lang="en-US" sz="32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93B60"/>
                </a:solidFill>
                <a:latin typeface="Arial" panose="020B0604020202020204" pitchFamily="34" charset="0"/>
                <a:cs typeface="Arial" panose="020B0604020202020204" pitchFamily="34" charset="0"/>
              </a:rPr>
              <a:t>Sam Flynn, Chief of Staff and General Counsel</a:t>
            </a:r>
          </a:p>
          <a:p>
            <a:pPr marL="285750" indent="-285750">
              <a:buFont typeface="Arial" panose="020B0604020202020204" pitchFamily="34" charset="0"/>
              <a:buChar char="•"/>
            </a:pPr>
            <a:endParaRPr lang="en-US" sz="32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93B60"/>
                </a:solidFill>
                <a:latin typeface="Arial" panose="020B0604020202020204" pitchFamily="34" charset="0"/>
                <a:cs typeface="Arial" panose="020B0604020202020204" pitchFamily="34" charset="0"/>
              </a:rPr>
              <a:t>Buddy Hoskinson, Executive Director of Office of Unemployment Insurance</a:t>
            </a:r>
          </a:p>
        </p:txBody>
      </p:sp>
    </p:spTree>
    <p:extLst>
      <p:ext uri="{BB962C8B-B14F-4D97-AF65-F5344CB8AC3E}">
        <p14:creationId xmlns:p14="http://schemas.microsoft.com/office/powerpoint/2010/main" val="158965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EY Achievements </a:t>
            </a:r>
          </a:p>
        </p:txBody>
      </p:sp>
      <p:sp>
        <p:nvSpPr>
          <p:cNvPr id="15" name="TextBox 14"/>
          <p:cNvSpPr txBox="1"/>
          <p:nvPr/>
        </p:nvSpPr>
        <p:spPr>
          <a:xfrm>
            <a:off x="436880" y="1384175"/>
            <a:ext cx="11531600" cy="3046988"/>
          </a:xfrm>
          <a:prstGeom prst="rect">
            <a:avLst/>
          </a:prstGeom>
          <a:noFill/>
        </p:spPr>
        <p:txBody>
          <a:bodyPr wrap="square" rtlCol="0">
            <a:spAutoFit/>
          </a:bodyPr>
          <a:lstStyle/>
          <a:p>
            <a:pPr marL="0" marR="0">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1</a:t>
            </a:r>
            <a:r>
              <a:rPr lang="en-US" sz="2400" b="1" baseline="30000" dirty="0">
                <a:effectLst/>
                <a:latin typeface="Arial" panose="020B0604020202020204" pitchFamily="34" charset="0"/>
                <a:ea typeface="Calibri" panose="020F0502020204030204" pitchFamily="34" charset="0"/>
                <a:cs typeface="Arial" panose="020B0604020202020204" pitchFamily="34" charset="0"/>
              </a:rPr>
              <a:t>st</a:t>
            </a:r>
            <a:r>
              <a:rPr lang="en-US" sz="2400" b="1" dirty="0">
                <a:effectLst/>
                <a:latin typeface="Arial" panose="020B0604020202020204" pitchFamily="34" charset="0"/>
                <a:ea typeface="Calibri" panose="020F0502020204030204" pitchFamily="34" charset="0"/>
                <a:cs typeface="Arial" panose="020B0604020202020204" pitchFamily="34" charset="0"/>
              </a:rPr>
              <a:t> Contract 7/1/2020-8/30/2020</a:t>
            </a:r>
          </a:p>
          <a:p>
            <a:pPr marL="0" marR="0">
              <a:spcBef>
                <a:spcPts val="0"/>
              </a:spcBef>
              <a:spcAft>
                <a:spcPts val="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141,223 claims and issues worked</a:t>
            </a:r>
          </a:p>
          <a:p>
            <a:pPr marL="0" marR="0">
              <a:spcBef>
                <a:spcPts val="0"/>
              </a:spcBef>
              <a:spcAft>
                <a:spcPts val="0"/>
              </a:spcAft>
            </a:pPr>
            <a:endParaRPr lang="en-US" sz="2400" b="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2</a:t>
            </a:r>
            <a:r>
              <a:rPr lang="en-US" sz="2400" b="1" baseline="30000" dirty="0">
                <a:effectLst/>
                <a:latin typeface="Arial" panose="020B0604020202020204" pitchFamily="34" charset="0"/>
                <a:ea typeface="Calibri" panose="020F0502020204030204" pitchFamily="34" charset="0"/>
                <a:cs typeface="Arial" panose="020B0604020202020204" pitchFamily="34" charset="0"/>
              </a:rPr>
              <a:t>nd</a:t>
            </a:r>
            <a:r>
              <a:rPr lang="en-US" sz="2400" b="1" dirty="0">
                <a:effectLst/>
                <a:latin typeface="Arial" panose="020B0604020202020204" pitchFamily="34" charset="0"/>
                <a:ea typeface="Calibri" panose="020F0502020204030204" pitchFamily="34" charset="0"/>
                <a:cs typeface="Arial" panose="020B0604020202020204" pitchFamily="34" charset="0"/>
              </a:rPr>
              <a:t> Contract 9/9/2020-1/6/2021</a:t>
            </a:r>
          </a:p>
          <a:p>
            <a:pPr marL="0" marR="0">
              <a:spcBef>
                <a:spcPts val="0"/>
              </a:spcBef>
              <a:spcAft>
                <a:spcPts val="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35,995 claims</a:t>
            </a:r>
            <a:r>
              <a:rPr lang="en-US" sz="2400" dirty="0">
                <a:latin typeface="Arial" panose="020B0604020202020204" pitchFamily="34" charset="0"/>
                <a:ea typeface="Calibri" panose="020F0502020204030204" pitchFamily="34" charset="0"/>
                <a:cs typeface="Arial" panose="020B0604020202020204" pitchFamily="34" charset="0"/>
              </a:rPr>
              <a:t> and</a:t>
            </a:r>
            <a:r>
              <a:rPr lang="en-US" sz="2400" dirty="0">
                <a:effectLst/>
                <a:latin typeface="Arial" panose="020B0604020202020204" pitchFamily="34" charset="0"/>
                <a:ea typeface="Calibri" panose="020F0502020204030204" pitchFamily="34" charset="0"/>
                <a:cs typeface="Arial" panose="020B0604020202020204" pitchFamily="34" charset="0"/>
              </a:rPr>
              <a:t> issues worked</a:t>
            </a:r>
            <a:r>
              <a:rPr lang="en-US" sz="2400" dirty="0">
                <a:latin typeface="Arial" panose="020B0604020202020204" pitchFamily="34" charset="0"/>
                <a:ea typeface="Calibri" panose="020F0502020204030204" pitchFamily="34" charset="0"/>
                <a:cs typeface="Arial" panose="020B0604020202020204" pitchFamily="34" charset="0"/>
              </a:rPr>
              <a:t> and </a:t>
            </a:r>
            <a:r>
              <a:rPr lang="en-US" sz="2400" dirty="0">
                <a:effectLst/>
                <a:latin typeface="Arial" panose="020B0604020202020204" pitchFamily="34" charset="0"/>
                <a:ea typeface="Calibri" panose="020F0502020204030204" pitchFamily="34" charset="0"/>
                <a:cs typeface="Arial" panose="020B0604020202020204" pitchFamily="34" charset="0"/>
              </a:rPr>
              <a:t>letters drafted</a:t>
            </a:r>
          </a:p>
        </p:txBody>
      </p:sp>
    </p:spTree>
    <p:extLst>
      <p:ext uri="{BB962C8B-B14F-4D97-AF65-F5344CB8AC3E}">
        <p14:creationId xmlns:p14="http://schemas.microsoft.com/office/powerpoint/2010/main" val="31610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634" y="1378437"/>
            <a:ext cx="3592947" cy="1882020"/>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3959605" y="3597544"/>
            <a:ext cx="3833768" cy="1631216"/>
          </a:xfrm>
          <a:prstGeom prst="rect">
            <a:avLst/>
          </a:prstGeom>
          <a:noFill/>
        </p:spPr>
        <p:txBody>
          <a:bodyPr wrap="square" rtlCol="0">
            <a:spAutoFit/>
          </a:bodyPr>
          <a:lstStyle/>
          <a:p>
            <a:pPr algn="ctr"/>
            <a:r>
              <a:rPr lang="en-US" sz="2000" b="1" dirty="0">
                <a:solidFill>
                  <a:srgbClr val="093B60"/>
                </a:solidFill>
                <a:latin typeface="Arial" panose="020B0604020202020204" pitchFamily="34" charset="0"/>
                <a:cs typeface="Arial" panose="020B0604020202020204" pitchFamily="34" charset="0"/>
              </a:rPr>
              <a:t>Shelby Lewis</a:t>
            </a:r>
          </a:p>
          <a:p>
            <a:pPr algn="ctr"/>
            <a:r>
              <a:rPr lang="en-US" sz="2000" b="1" dirty="0">
                <a:solidFill>
                  <a:srgbClr val="093B60"/>
                </a:solidFill>
                <a:latin typeface="Arial" panose="020B0604020202020204" pitchFamily="34" charset="0"/>
                <a:cs typeface="Arial" panose="020B0604020202020204" pitchFamily="34" charset="0"/>
              </a:rPr>
              <a:t> Executive Director</a:t>
            </a:r>
          </a:p>
          <a:p>
            <a:pPr algn="ctr"/>
            <a:r>
              <a:rPr lang="en-US" sz="2000" b="1" dirty="0">
                <a:solidFill>
                  <a:srgbClr val="093B60"/>
                </a:solidFill>
                <a:latin typeface="Arial" panose="020B0604020202020204" pitchFamily="34" charset="0"/>
                <a:cs typeface="Arial" panose="020B0604020202020204" pitchFamily="34" charset="0"/>
              </a:rPr>
              <a:t>Office of Legislative Services</a:t>
            </a:r>
          </a:p>
          <a:p>
            <a:pPr algn="ctr"/>
            <a:r>
              <a:rPr lang="en-US" sz="2000" b="1" dirty="0">
                <a:solidFill>
                  <a:srgbClr val="093B60"/>
                </a:solidFill>
                <a:latin typeface="Arial" panose="020B0604020202020204" pitchFamily="34" charset="0"/>
                <a:cs typeface="Arial" panose="020B0604020202020204" pitchFamily="34" charset="0"/>
                <a:hlinkClick r:id="rId3"/>
              </a:rPr>
              <a:t>shelby.lewis@ky.gov</a:t>
            </a:r>
            <a:endParaRPr lang="en-US" sz="2000" b="1" dirty="0">
              <a:solidFill>
                <a:srgbClr val="093B60"/>
              </a:solidFill>
              <a:latin typeface="Arial" panose="020B0604020202020204" pitchFamily="34" charset="0"/>
              <a:cs typeface="Arial" panose="020B0604020202020204" pitchFamily="34" charset="0"/>
            </a:endParaRPr>
          </a:p>
          <a:p>
            <a:pPr algn="ctr"/>
            <a:r>
              <a:rPr lang="en-US" sz="2000" b="1" dirty="0">
                <a:solidFill>
                  <a:srgbClr val="093B60"/>
                </a:solidFill>
                <a:latin typeface="Arial" panose="020B0604020202020204" pitchFamily="34" charset="0"/>
                <a:cs typeface="Arial" panose="020B0604020202020204" pitchFamily="34" charset="0"/>
              </a:rPr>
              <a:t>502-564-0003</a:t>
            </a:r>
          </a:p>
        </p:txBody>
      </p:sp>
    </p:spTree>
    <p:extLst>
      <p:ext uri="{BB962C8B-B14F-4D97-AF65-F5344CB8AC3E}">
        <p14:creationId xmlns:p14="http://schemas.microsoft.com/office/powerpoint/2010/main" val="372514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980" y="761098"/>
            <a:ext cx="6416040" cy="3360783"/>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126609" y="4213684"/>
            <a:ext cx="12192000" cy="1015663"/>
          </a:xfrm>
          <a:prstGeom prst="rect">
            <a:avLst/>
          </a:prstGeom>
          <a:noFill/>
        </p:spPr>
        <p:txBody>
          <a:bodyPr wrap="square" rtlCol="0">
            <a:spAutoFit/>
          </a:bodyPr>
          <a:lstStyle/>
          <a:p>
            <a:pPr algn="ctr"/>
            <a:r>
              <a:rPr lang="en-US" sz="6000" b="1" dirty="0">
                <a:solidFill>
                  <a:srgbClr val="093B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60927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 y="644934"/>
            <a:ext cx="10591800" cy="5266525"/>
          </a:xfrm>
          <a:prstGeom prst="rect">
            <a:avLst/>
          </a:prstGeom>
        </p:spPr>
      </p:pic>
    </p:spTree>
    <p:extLst>
      <p:ext uri="{BB962C8B-B14F-4D97-AF65-F5344CB8AC3E}">
        <p14:creationId xmlns:p14="http://schemas.microsoft.com/office/powerpoint/2010/main" val="71962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615083"/>
            <a:ext cx="10858500" cy="5326227"/>
          </a:xfrm>
          <a:prstGeom prst="rect">
            <a:avLst/>
          </a:prstGeom>
        </p:spPr>
      </p:pic>
    </p:spTree>
    <p:extLst>
      <p:ext uri="{BB962C8B-B14F-4D97-AF65-F5344CB8AC3E}">
        <p14:creationId xmlns:p14="http://schemas.microsoft.com/office/powerpoint/2010/main" val="223381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graphicFrame>
        <p:nvGraphicFramePr>
          <p:cNvPr id="11" name="Chart 10">
            <a:extLst>
              <a:ext uri="{FF2B5EF4-FFF2-40B4-BE49-F238E27FC236}">
                <a16:creationId xmlns:a16="http://schemas.microsoft.com/office/drawing/2014/main" id="{7989D78A-2901-4FB0-A6AA-C5FB2C5DD025}"/>
              </a:ext>
            </a:extLst>
          </p:cNvPr>
          <p:cNvGraphicFramePr>
            <a:graphicFrameLocks/>
          </p:cNvGraphicFramePr>
          <p:nvPr>
            <p:extLst>
              <p:ext uri="{D42A27DB-BD31-4B8C-83A1-F6EECF244321}">
                <p14:modId xmlns:p14="http://schemas.microsoft.com/office/powerpoint/2010/main" val="958182080"/>
              </p:ext>
            </p:extLst>
          </p:nvPr>
        </p:nvGraphicFramePr>
        <p:xfrm>
          <a:off x="137699" y="710928"/>
          <a:ext cx="11496674" cy="5276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71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pic>
        <p:nvPicPr>
          <p:cNvPr id="12" name="Picture 11">
            <a:extLst>
              <a:ext uri="{FF2B5EF4-FFF2-40B4-BE49-F238E27FC236}">
                <a16:creationId xmlns:a16="http://schemas.microsoft.com/office/drawing/2014/main" id="{6FB08C03-67B2-413B-B6F7-A1F7C6B3872B}"/>
              </a:ext>
            </a:extLst>
          </p:cNvPr>
          <p:cNvPicPr>
            <a:picLocks noChangeAspect="1"/>
          </p:cNvPicPr>
          <p:nvPr/>
        </p:nvPicPr>
        <p:blipFill rotWithShape="1">
          <a:blip r:embed="rId3">
            <a:extLst>
              <a:ext uri="{28A0092B-C50C-407E-A947-70E740481C1C}">
                <a14:useLocalDpi xmlns:a14="http://schemas.microsoft.com/office/drawing/2010/main" val="0"/>
              </a:ext>
            </a:extLst>
          </a:blip>
          <a:srcRect l="12989" t="17179" r="13979" b="11849"/>
          <a:stretch/>
        </p:blipFill>
        <p:spPr>
          <a:xfrm>
            <a:off x="1158240" y="1129221"/>
            <a:ext cx="9831338" cy="4937642"/>
          </a:xfrm>
          <a:prstGeom prst="rect">
            <a:avLst/>
          </a:prstGeom>
        </p:spPr>
      </p:pic>
      <p:sp>
        <p:nvSpPr>
          <p:cNvPr id="3" name="TextBox 2">
            <a:extLst>
              <a:ext uri="{FF2B5EF4-FFF2-40B4-BE49-F238E27FC236}">
                <a16:creationId xmlns:a16="http://schemas.microsoft.com/office/drawing/2014/main" id="{071F1379-B2A8-4AD2-AE04-507B7E81ACA0}"/>
              </a:ext>
            </a:extLst>
          </p:cNvPr>
          <p:cNvSpPr txBox="1"/>
          <p:nvPr/>
        </p:nvSpPr>
        <p:spPr>
          <a:xfrm>
            <a:off x="1158240" y="470299"/>
            <a:ext cx="7985760" cy="646331"/>
          </a:xfrm>
          <a:prstGeom prst="rect">
            <a:avLst/>
          </a:prstGeom>
          <a:noFill/>
        </p:spPr>
        <p:txBody>
          <a:bodyPr wrap="square" rtlCol="0">
            <a:spAutoFit/>
          </a:bodyPr>
          <a:lstStyle/>
          <a:p>
            <a:r>
              <a:rPr lang="en-US" sz="3600" dirty="0">
                <a:solidFill>
                  <a:srgbClr val="093B60"/>
                </a:solidFill>
                <a:latin typeface="Arial" panose="020B0604020202020204" pitchFamily="34" charset="0"/>
                <a:cs typeface="Arial" panose="020B0604020202020204" pitchFamily="34" charset="0"/>
              </a:rPr>
              <a:t>UI Appointments</a:t>
            </a:r>
          </a:p>
        </p:txBody>
      </p:sp>
    </p:spTree>
    <p:extLst>
      <p:ext uri="{BB962C8B-B14F-4D97-AF65-F5344CB8AC3E}">
        <p14:creationId xmlns:p14="http://schemas.microsoft.com/office/powerpoint/2010/main" val="333150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 Call Center – Total Calls Handled</a:t>
            </a:r>
          </a:p>
        </p:txBody>
      </p:sp>
      <p:pic>
        <p:nvPicPr>
          <p:cNvPr id="11" name="Picture 10">
            <a:extLst>
              <a:ext uri="{FF2B5EF4-FFF2-40B4-BE49-F238E27FC236}">
                <a16:creationId xmlns:a16="http://schemas.microsoft.com/office/drawing/2014/main" id="{1114DE66-83E5-4848-8FF2-E1BCBB36FD92}"/>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8702"/>
          <a:stretch>
            <a:fillRect/>
          </a:stretch>
        </p:blipFill>
        <p:spPr bwMode="auto">
          <a:xfrm>
            <a:off x="1373414" y="1340133"/>
            <a:ext cx="9445171" cy="4582454"/>
          </a:xfrm>
          <a:prstGeom prst="rect">
            <a:avLst/>
          </a:prstGeom>
          <a:noFill/>
          <a:ln>
            <a:noFill/>
          </a:ln>
        </p:spPr>
      </p:pic>
    </p:spTree>
    <p:extLst>
      <p:ext uri="{BB962C8B-B14F-4D97-AF65-F5344CB8AC3E}">
        <p14:creationId xmlns:p14="http://schemas.microsoft.com/office/powerpoint/2010/main" val="102901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121920" y="514199"/>
            <a:ext cx="11755120" cy="1200329"/>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Unemployment Insurance Program Letter (UIPL) 2020 Glossary (53 total)</a:t>
            </a:r>
          </a:p>
        </p:txBody>
      </p:sp>
      <p:graphicFrame>
        <p:nvGraphicFramePr>
          <p:cNvPr id="3" name="Table 2">
            <a:extLst>
              <a:ext uri="{FF2B5EF4-FFF2-40B4-BE49-F238E27FC236}">
                <a16:creationId xmlns:a16="http://schemas.microsoft.com/office/drawing/2014/main" id="{67FBD7F9-3FD7-468D-986E-E43401F15AFA}"/>
              </a:ext>
            </a:extLst>
          </p:cNvPr>
          <p:cNvGraphicFramePr>
            <a:graphicFrameLocks noGrp="1"/>
          </p:cNvGraphicFramePr>
          <p:nvPr>
            <p:extLst>
              <p:ext uri="{D42A27DB-BD31-4B8C-83A1-F6EECF244321}">
                <p14:modId xmlns:p14="http://schemas.microsoft.com/office/powerpoint/2010/main" val="2180856919"/>
              </p:ext>
            </p:extLst>
          </p:nvPr>
        </p:nvGraphicFramePr>
        <p:xfrm>
          <a:off x="2720892" y="1714528"/>
          <a:ext cx="6750215" cy="4193616"/>
        </p:xfrm>
        <a:graphic>
          <a:graphicData uri="http://schemas.openxmlformats.org/drawingml/2006/table">
            <a:tbl>
              <a:tblPr>
                <a:tableStyleId>{5C22544A-7EE6-4342-B048-85BDC9FD1C3A}</a:tableStyleId>
              </a:tblPr>
              <a:tblGrid>
                <a:gridCol w="434048">
                  <a:extLst>
                    <a:ext uri="{9D8B030D-6E8A-4147-A177-3AD203B41FA5}">
                      <a16:colId xmlns:a16="http://schemas.microsoft.com/office/drawing/2014/main" val="3998689920"/>
                    </a:ext>
                  </a:extLst>
                </a:gridCol>
                <a:gridCol w="1017772">
                  <a:extLst>
                    <a:ext uri="{9D8B030D-6E8A-4147-A177-3AD203B41FA5}">
                      <a16:colId xmlns:a16="http://schemas.microsoft.com/office/drawing/2014/main" val="3901352607"/>
                    </a:ext>
                  </a:extLst>
                </a:gridCol>
                <a:gridCol w="755846">
                  <a:extLst>
                    <a:ext uri="{9D8B030D-6E8A-4147-A177-3AD203B41FA5}">
                      <a16:colId xmlns:a16="http://schemas.microsoft.com/office/drawing/2014/main" val="1556978723"/>
                    </a:ext>
                  </a:extLst>
                </a:gridCol>
                <a:gridCol w="4542549">
                  <a:extLst>
                    <a:ext uri="{9D8B030D-6E8A-4147-A177-3AD203B41FA5}">
                      <a16:colId xmlns:a16="http://schemas.microsoft.com/office/drawing/2014/main" val="3447716717"/>
                    </a:ext>
                  </a:extLst>
                </a:gridCol>
              </a:tblGrid>
              <a:tr h="47049">
                <a:tc gridSpan="4">
                  <a:txBody>
                    <a:bodyPr/>
                    <a:lstStyle/>
                    <a:p>
                      <a:pPr algn="l" fontAlgn="b"/>
                      <a:r>
                        <a:rPr lang="en-US" sz="300" u="none" strike="noStrike" dirty="0">
                          <a:effectLst/>
                        </a:rPr>
                        <a:t>2020 - PANDEMIC-RELATED UIPLs</a:t>
                      </a:r>
                      <a:endParaRPr lang="en-US" sz="300" b="1" i="0" u="none" strike="noStrike" dirty="0">
                        <a:solidFill>
                          <a:srgbClr val="000000"/>
                        </a:solidFill>
                        <a:effectLst/>
                        <a:latin typeface="Calibri" panose="020F0502020204030204" pitchFamily="34" charset="0"/>
                      </a:endParaRPr>
                    </a:p>
                  </a:txBody>
                  <a:tcPr marL="2306" marR="2306" marT="2306"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8647828"/>
                  </a:ext>
                </a:extLst>
              </a:tr>
              <a:tr h="47049">
                <a:tc>
                  <a:txBody>
                    <a:bodyPr/>
                    <a:lstStyle/>
                    <a:p>
                      <a:pPr algn="l" fontAlgn="b"/>
                      <a:r>
                        <a:rPr lang="en-US" sz="300" u="none" strike="noStrike" dirty="0">
                          <a:effectLst/>
                        </a:rPr>
                        <a:t>Tab</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UIPL Number</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Date</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Topic</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791810922"/>
                  </a:ext>
                </a:extLst>
              </a:tr>
              <a:tr h="47049">
                <a:tc>
                  <a:txBody>
                    <a:bodyPr/>
                    <a:lstStyle/>
                    <a:p>
                      <a:pPr algn="l" fontAlgn="b"/>
                      <a:r>
                        <a:rPr lang="en-US" sz="300" u="none" strike="noStrike" dirty="0">
                          <a:effectLst/>
                        </a:rPr>
                        <a:t>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200" u="none" strike="noStrike" dirty="0">
                          <a:effectLst/>
                        </a:rPr>
                        <a:t>CARES Act - Section 2102</a:t>
                      </a:r>
                      <a:endParaRPr lang="en-US" sz="2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 </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Pandemic Unemployment Assistance</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977203116"/>
                  </a:ext>
                </a:extLst>
              </a:tr>
              <a:tr h="86026">
                <a:tc>
                  <a:txBody>
                    <a:bodyPr/>
                    <a:lstStyle/>
                    <a:p>
                      <a:pPr algn="l" fontAlgn="b"/>
                      <a:r>
                        <a:rPr lang="en-US" sz="300" u="none" strike="noStrike" dirty="0">
                          <a:effectLst/>
                        </a:rPr>
                        <a:t>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200" u="none" strike="noStrike" dirty="0">
                          <a:effectLst/>
                        </a:rPr>
                        <a:t>18-17 Change 1</a:t>
                      </a:r>
                      <a:endParaRPr lang="en-US" sz="2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11/7/2019</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Announcing next steps in the implementation of the Unemployment Insurance (UI) Benefits Operations State Self-Assessment Tool, including frequency of future reviews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418713279"/>
                  </a:ext>
                </a:extLst>
              </a:tr>
              <a:tr h="47049">
                <a:tc>
                  <a:txBody>
                    <a:bodyPr/>
                    <a:lstStyle/>
                    <a:p>
                      <a:pPr algn="l" fontAlgn="b"/>
                      <a:r>
                        <a:rPr lang="en-US" sz="300" u="none" strike="noStrike" dirty="0">
                          <a:effectLst/>
                        </a:rPr>
                        <a:t>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3/12/2020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Unemployment Compensation for Individuals Affected by COVID-19</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758226260"/>
                  </a:ext>
                </a:extLst>
              </a:tr>
              <a:tr h="86026">
                <a:tc>
                  <a:txBody>
                    <a:bodyPr/>
                    <a:lstStyle/>
                    <a:p>
                      <a:pPr algn="l" fontAlgn="b"/>
                      <a:r>
                        <a:rPr lang="en-US" sz="300" u="none" strike="noStrike" dirty="0">
                          <a:effectLst/>
                        </a:rPr>
                        <a:t>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10-20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5/15/2020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Unemployment Compensation for Individuals Affected by COVID-19-Interpretation of Between and Within Terms Denial Provisions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854508227"/>
                  </a:ext>
                </a:extLst>
              </a:tr>
              <a:tr h="47049">
                <a:tc>
                  <a:txBody>
                    <a:bodyPr/>
                    <a:lstStyle/>
                    <a:p>
                      <a:pPr algn="l" fontAlgn="b"/>
                      <a:r>
                        <a:rPr lang="en-US" sz="300" u="none" strike="noStrike" dirty="0">
                          <a:effectLst/>
                        </a:rPr>
                        <a:t>5</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10-20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5/25/2021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Unemployment Compensation for Individuals Affected by COVID - Short-Time Compensation</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488604767"/>
                  </a:ext>
                </a:extLst>
              </a:tr>
              <a:tr h="129038">
                <a:tc>
                  <a:txBody>
                    <a:bodyPr/>
                    <a:lstStyle/>
                    <a:p>
                      <a:pPr algn="l" fontAlgn="b"/>
                      <a:r>
                        <a:rPr lang="en-US" sz="300" u="none" strike="noStrike" dirty="0">
                          <a:effectLst/>
                        </a:rPr>
                        <a:t>6</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200" u="none" strike="noStrike" dirty="0">
                          <a:effectLst/>
                        </a:rPr>
                        <a:t>11-18 Change 1</a:t>
                      </a:r>
                      <a:endParaRPr lang="en-US" sz="2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7/16/2020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Employment and Training Administration (ETA) 9177 Report - Pre-implementation planning checklist report for state UI Information Technology (IT) modernization projects - ETA 9177 Report and Instructions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085903619"/>
                  </a:ext>
                </a:extLst>
              </a:tr>
              <a:tr h="47049">
                <a:tc>
                  <a:txBody>
                    <a:bodyPr/>
                    <a:lstStyle/>
                    <a:p>
                      <a:pPr algn="l" fontAlgn="b"/>
                      <a:r>
                        <a:rPr lang="en-US" sz="300" u="none" strike="noStrike" dirty="0">
                          <a:effectLst/>
                        </a:rPr>
                        <a:t>7</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11-20-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3/19/2020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Minimum Disaster Unemployment Assistance Weekly Benefit Amount</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533989950"/>
                  </a:ext>
                </a:extLst>
              </a:tr>
              <a:tr h="47049">
                <a:tc>
                  <a:txBody>
                    <a:bodyPr/>
                    <a:lstStyle/>
                    <a:p>
                      <a:pPr algn="l" fontAlgn="b"/>
                      <a:r>
                        <a:rPr lang="en-US" sz="300" u="none" strike="noStrike" dirty="0">
                          <a:effectLst/>
                        </a:rPr>
                        <a:t>8</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12-20-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3/20/2020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Renewal of Form ETA 581 Contribution Operations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559496897"/>
                  </a:ext>
                </a:extLst>
              </a:tr>
              <a:tr h="47049">
                <a:tc>
                  <a:txBody>
                    <a:bodyPr/>
                    <a:lstStyle/>
                    <a:p>
                      <a:pPr algn="l" fontAlgn="b"/>
                      <a:r>
                        <a:rPr lang="en-US" sz="300" u="none" strike="noStrike" dirty="0">
                          <a:effectLst/>
                        </a:rPr>
                        <a:t>9</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13-20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3/22/2020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FFCRA Division D Emergency UI Stabilization and Access Act</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408912997"/>
                  </a:ext>
                </a:extLst>
              </a:tr>
              <a:tr h="86026">
                <a:tc>
                  <a:txBody>
                    <a:bodyPr/>
                    <a:lstStyle/>
                    <a:p>
                      <a:pPr algn="l" fontAlgn="b"/>
                      <a:r>
                        <a:rPr lang="en-US" sz="300" u="none" strike="noStrike" dirty="0">
                          <a:effectLst/>
                        </a:rPr>
                        <a:t>10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13-20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5/4/2020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FFCRA Division D Emergency UI Stabilization and Access Act-Reporting Instructions, Modification to Early Access Grants, and Q&amp;A</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300124414"/>
                  </a:ext>
                </a:extLst>
              </a:tr>
              <a:tr h="86026">
                <a:tc>
                  <a:txBody>
                    <a:bodyPr/>
                    <a:lstStyle/>
                    <a:p>
                      <a:pPr algn="l" fontAlgn="b"/>
                      <a:r>
                        <a:rPr lang="en-US" sz="300" u="none" strike="noStrike" dirty="0">
                          <a:effectLst/>
                        </a:rPr>
                        <a:t>11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13-20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6/3/2021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FFCRA Division D Emergency UI Stabilization and Access Act-Review of State Compliance for Receipt of Emergency Administrative Grants and Clarification on Benefit Offset</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167057151"/>
                  </a:ext>
                </a:extLst>
              </a:tr>
              <a:tr h="86026">
                <a:tc>
                  <a:txBody>
                    <a:bodyPr/>
                    <a:lstStyle/>
                    <a:p>
                      <a:pPr algn="l" fontAlgn="b"/>
                      <a:r>
                        <a:rPr lang="en-US" sz="300" u="none" strike="noStrike" dirty="0">
                          <a:effectLst/>
                        </a:rPr>
                        <a:t>12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13-20 Change 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7/1/2021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Families First COVID Response Act, Division D Emergency UI Stabilization and Access Act of 2020 (EUISAA) Ending the Emergency Flexibilities Authorized under Section 4102 (b)</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789383430"/>
                  </a:ext>
                </a:extLst>
              </a:tr>
              <a:tr h="86026">
                <a:tc>
                  <a:txBody>
                    <a:bodyPr/>
                    <a:lstStyle/>
                    <a:p>
                      <a:pPr algn="l" fontAlgn="b"/>
                      <a:r>
                        <a:rPr lang="en-US" sz="300" u="none" strike="noStrike" dirty="0">
                          <a:effectLst/>
                        </a:rPr>
                        <a:t>13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14-20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4/2/2020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Act-Summary of Key UI Provisions and Guidance re Temporary Emergency Staff Flexibility</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099827494"/>
                  </a:ext>
                </a:extLst>
              </a:tr>
              <a:tr h="47049">
                <a:tc>
                  <a:txBody>
                    <a:bodyPr/>
                    <a:lstStyle/>
                    <a:p>
                      <a:pPr algn="l" fontAlgn="b"/>
                      <a:r>
                        <a:rPr lang="en-US" sz="300" u="none" strike="noStrike" dirty="0">
                          <a:effectLst/>
                        </a:rPr>
                        <a:t>14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14-20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8/12/2020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COVID Aid, Relief, and Economic Security (CARES) Act Questions and Answers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568194366"/>
                  </a:ext>
                </a:extLst>
              </a:tr>
              <a:tr h="47049">
                <a:tc>
                  <a:txBody>
                    <a:bodyPr/>
                    <a:lstStyle/>
                    <a:p>
                      <a:pPr algn="l" fontAlgn="b"/>
                      <a:r>
                        <a:rPr lang="en-US" sz="300" u="none" strike="noStrike" dirty="0">
                          <a:effectLst/>
                        </a:rPr>
                        <a:t>15</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15-20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4/4/2020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CAREA Act-FPUC Program Operating, Financial and Reproting Instructions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107616675"/>
                  </a:ext>
                </a:extLst>
              </a:tr>
              <a:tr h="47049">
                <a:tc>
                  <a:txBody>
                    <a:bodyPr/>
                    <a:lstStyle/>
                    <a:p>
                      <a:pPr algn="l" fontAlgn="b"/>
                      <a:r>
                        <a:rPr lang="en-US" sz="300" u="none" strike="noStrike" dirty="0">
                          <a:effectLst/>
                        </a:rPr>
                        <a:t>16</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15-20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5/9/2020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CAREA Act-FPUC Program Operating, Financial and Reproting Instructions and Q&amp;A</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188359913"/>
                  </a:ext>
                </a:extLst>
              </a:tr>
              <a:tr h="47049">
                <a:tc>
                  <a:txBody>
                    <a:bodyPr/>
                    <a:lstStyle/>
                    <a:p>
                      <a:pPr algn="l" fontAlgn="b"/>
                      <a:r>
                        <a:rPr lang="en-US" sz="300" u="none" strike="noStrike" dirty="0">
                          <a:effectLst/>
                        </a:rPr>
                        <a:t>17</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15-20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6/15/2020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CAREA Act-New Data Collection Instrument and Revised Reporting Instructions for FPUC</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288153519"/>
                  </a:ext>
                </a:extLst>
              </a:tr>
              <a:tr h="129038">
                <a:tc>
                  <a:txBody>
                    <a:bodyPr/>
                    <a:lstStyle/>
                    <a:p>
                      <a:pPr algn="l" fontAlgn="b"/>
                      <a:r>
                        <a:rPr lang="en-US" sz="300" u="none" strike="noStrike" dirty="0">
                          <a:effectLst/>
                        </a:rPr>
                        <a:t>18</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15-20 Change 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1/5/2021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Continued Assistance for Uemployed Workers Act-Federal Pandemic Unemployment Compensation (FPUC) Reauthorization and Modification and Mixed Earners UI (MEUC) Program Operating Reporting and Financial Instructions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049384286"/>
                  </a:ext>
                </a:extLst>
              </a:tr>
              <a:tr h="86026">
                <a:tc>
                  <a:txBody>
                    <a:bodyPr/>
                    <a:lstStyle/>
                    <a:p>
                      <a:pPr algn="l" fontAlgn="b"/>
                      <a:r>
                        <a:rPr lang="en-US" sz="300" u="none" strike="noStrike" dirty="0">
                          <a:effectLst/>
                        </a:rPr>
                        <a:t>19</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15-20 Change 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3/26/2021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American Resuce Plan Act-Extensions to the Federal Pandemic Unemployment Compensation (FPUC) Program and Mixed Earners Unemployment Compensation (MEUC)</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484580074"/>
                  </a:ext>
                </a:extLst>
              </a:tr>
              <a:tr h="47049">
                <a:tc>
                  <a:txBody>
                    <a:bodyPr/>
                    <a:lstStyle/>
                    <a:p>
                      <a:pPr algn="l" fontAlgn="b"/>
                      <a:r>
                        <a:rPr lang="en-US" sz="300" u="none" strike="noStrike" dirty="0">
                          <a:effectLst/>
                        </a:rPr>
                        <a:t>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4/5/2020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Act-PUA Program Operating, Financial and Reporting Instructions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619167897"/>
                  </a:ext>
                </a:extLst>
              </a:tr>
              <a:tr h="43224">
                <a:tc>
                  <a:txBody>
                    <a:bodyPr/>
                    <a:lstStyle/>
                    <a:p>
                      <a:pPr algn="l" fontAlgn="b"/>
                      <a:r>
                        <a:rPr lang="en-US" sz="300" u="none" strike="noStrike" dirty="0">
                          <a:effectLst/>
                        </a:rPr>
                        <a:t>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4/27/2020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Act-PUA Program Reporting Instructions Q&amp;A</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425676195"/>
                  </a:ext>
                </a:extLst>
              </a:tr>
              <a:tr h="47049">
                <a:tc>
                  <a:txBody>
                    <a:bodyPr/>
                    <a:lstStyle/>
                    <a:p>
                      <a:pPr algn="l" fontAlgn="b"/>
                      <a:r>
                        <a:rPr lang="en-US" sz="300" u="none" strike="noStrike" dirty="0">
                          <a:effectLst/>
                        </a:rPr>
                        <a:t>22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7/21/2020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Act-PUA Additional Q&amp;A</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4281515344"/>
                  </a:ext>
                </a:extLst>
              </a:tr>
              <a:tr h="86026">
                <a:tc>
                  <a:txBody>
                    <a:bodyPr/>
                    <a:lstStyle/>
                    <a:p>
                      <a:pPr algn="l" fontAlgn="b"/>
                      <a:r>
                        <a:rPr lang="en-US" sz="300" u="none" strike="noStrike" dirty="0">
                          <a:effectLst/>
                        </a:rPr>
                        <a:t>23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 Change 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8/27/2020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COVID Aid, Relief and Economic Security (CARES) Act-Eligibility of Individuals who are Caregivers for PUA in the Context of School Systems Reopening</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941725676"/>
                  </a:ext>
                </a:extLst>
              </a:tr>
              <a:tr h="47049">
                <a:tc>
                  <a:txBody>
                    <a:bodyPr/>
                    <a:lstStyle/>
                    <a:p>
                      <a:pPr algn="l" fontAlgn="b"/>
                      <a:r>
                        <a:rPr lang="en-US" sz="300" u="none" strike="noStrike" dirty="0">
                          <a:effectLst/>
                        </a:rPr>
                        <a:t>24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 Change 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1/8/2021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Continued Assistance for Unemployed Workers Act-PUA; Updated Operating Instructions </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290171884"/>
                  </a:ext>
                </a:extLst>
              </a:tr>
              <a:tr h="47049">
                <a:tc>
                  <a:txBody>
                    <a:bodyPr/>
                    <a:lstStyle/>
                    <a:p>
                      <a:pPr algn="l" fontAlgn="b"/>
                      <a:r>
                        <a:rPr lang="en-US" sz="300" u="none" strike="noStrike" dirty="0">
                          <a:effectLst/>
                        </a:rPr>
                        <a:t>25</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 Change 5</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2/25/2021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Expanded Eligibility Provisions for the PUA Program</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355464702"/>
                  </a:ext>
                </a:extLst>
              </a:tr>
              <a:tr h="47049">
                <a:tc>
                  <a:txBody>
                    <a:bodyPr/>
                    <a:lstStyle/>
                    <a:p>
                      <a:pPr algn="l" fontAlgn="b"/>
                      <a:r>
                        <a:rPr lang="en-US" sz="300" u="none" strike="noStrike" dirty="0">
                          <a:effectLst/>
                        </a:rPr>
                        <a:t>26</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16-20 Change 6</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9/2/2021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PUA:  Updated Operating Instructions and Reporting Changes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789982870"/>
                  </a:ext>
                </a:extLst>
              </a:tr>
              <a:tr h="47049">
                <a:tc>
                  <a:txBody>
                    <a:bodyPr/>
                    <a:lstStyle/>
                    <a:p>
                      <a:pPr algn="l" fontAlgn="b"/>
                      <a:r>
                        <a:rPr lang="en-US" sz="300" u="none" strike="noStrike" dirty="0">
                          <a:effectLst/>
                        </a:rPr>
                        <a:t>27</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17-20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4/10/2020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Act-PEUC Program Operating,Financial and Reporting Instructions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192720619"/>
                  </a:ext>
                </a:extLst>
              </a:tr>
              <a:tr h="47049">
                <a:tc>
                  <a:txBody>
                    <a:bodyPr/>
                    <a:lstStyle/>
                    <a:p>
                      <a:pPr algn="l" fontAlgn="b"/>
                      <a:r>
                        <a:rPr lang="en-US" sz="300" u="none" strike="noStrike" dirty="0">
                          <a:effectLst/>
                        </a:rPr>
                        <a:t>28</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17-20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5/13/2020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Act-PEUC Program Q&amp;A and Revised Reporting Instructions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303774130"/>
                  </a:ext>
                </a:extLst>
              </a:tr>
              <a:tr h="86026">
                <a:tc>
                  <a:txBody>
                    <a:bodyPr/>
                    <a:lstStyle/>
                    <a:p>
                      <a:pPr algn="l" fontAlgn="b"/>
                      <a:r>
                        <a:rPr lang="en-US" sz="300" u="none" strike="noStrike" dirty="0">
                          <a:effectLst/>
                        </a:rPr>
                        <a:t>29</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17-20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12/31/2020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Continued Assistance for Unemployed Workers Act-Pandemic Emergency Unemployment Compensation (PEUC); Extension, Transition Rule, Increase in Total Benefits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902018273"/>
                  </a:ext>
                </a:extLst>
              </a:tr>
              <a:tr h="129038">
                <a:tc>
                  <a:txBody>
                    <a:bodyPr/>
                    <a:lstStyle/>
                    <a:p>
                      <a:pPr algn="l" fontAlgn="b"/>
                      <a:r>
                        <a:rPr lang="en-US" sz="300" u="none" strike="noStrike" dirty="0">
                          <a:effectLst/>
                        </a:rPr>
                        <a:t>30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17-20 Change 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3/26/2021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American Resuce Plan Act of 2021 (ARPA) - Pandemic Emergency Unemployment Compensation (PEUC) Program:  Extension, Elimination of Transition Rule, Increase in Total Benefits, and Extension of Coordination Rule</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221697714"/>
                  </a:ext>
                </a:extLst>
              </a:tr>
              <a:tr h="101080">
                <a:tc>
                  <a:txBody>
                    <a:bodyPr/>
                    <a:lstStyle/>
                    <a:p>
                      <a:pPr algn="l" fontAlgn="b"/>
                      <a:r>
                        <a:rPr lang="en-US" sz="300" u="none" strike="noStrike" dirty="0">
                          <a:effectLst/>
                        </a:rPr>
                        <a:t>31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18-20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4/27/2020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COVID Aid, Relief, Economic Security (CARES) Act-Emergency UI Relief for State and Local Governmen Entities, Certain Nonprofit Organizations and Federally Recognized Indian Tribes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383097941"/>
                  </a:ext>
                </a:extLst>
              </a:tr>
              <a:tr h="129038">
                <a:tc>
                  <a:txBody>
                    <a:bodyPr/>
                    <a:lstStyle/>
                    <a:p>
                      <a:pPr algn="l" fontAlgn="b"/>
                      <a:r>
                        <a:rPr lang="en-US" sz="300" u="none" strike="noStrike" dirty="0">
                          <a:effectLst/>
                        </a:rPr>
                        <a:t>32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18-20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8/12/2020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Amendments to COVID Aid, Relief, Economic Security (CARES) Act-Emergency UI Relief for State &amp; Local Government Entities, Certain Nonprofit Organizations &amp; Federally Recognized Indian Tribes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874979567"/>
                  </a:ext>
                </a:extLst>
              </a:tr>
              <a:tr h="86026">
                <a:tc>
                  <a:txBody>
                    <a:bodyPr/>
                    <a:lstStyle/>
                    <a:p>
                      <a:pPr algn="l" fontAlgn="b"/>
                      <a:r>
                        <a:rPr lang="en-US" sz="300" u="none" strike="noStrike" dirty="0">
                          <a:effectLst/>
                        </a:rPr>
                        <a:t>33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18-20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3/26/2021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American Rescue Plan Act (ARPA) Amendments to the Emergency UI Relief for State and Local Government Entities, Certain Nonprofit Organizations, and Federally-Recognized Indian Tribes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899434933"/>
                  </a:ext>
                </a:extLst>
              </a:tr>
              <a:tr h="86026">
                <a:tc>
                  <a:txBody>
                    <a:bodyPr/>
                    <a:lstStyle/>
                    <a:p>
                      <a:pPr algn="l" fontAlgn="b"/>
                      <a:r>
                        <a:rPr lang="en-US" sz="300" u="none" strike="noStrike" dirty="0">
                          <a:effectLst/>
                        </a:rPr>
                        <a:t>34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19-20-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4/29/2020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Procedures for the Completion and Publication of UI BAM Data for Improper Payment Information Act (IPIA) Reporting Year 2020</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477433079"/>
                  </a:ext>
                </a:extLst>
              </a:tr>
              <a:tr h="47049">
                <a:tc>
                  <a:txBody>
                    <a:bodyPr/>
                    <a:lstStyle/>
                    <a:p>
                      <a:pPr algn="l" fontAlgn="b"/>
                      <a:r>
                        <a:rPr lang="en-US" sz="300" u="none" strike="noStrike" dirty="0">
                          <a:effectLst/>
                        </a:rPr>
                        <a:t>35</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4/30/2020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CARES Act-Section 2105 Temporary Full Fuinding of Waiting Week</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694694434"/>
                  </a:ext>
                </a:extLst>
              </a:tr>
              <a:tr h="129038">
                <a:tc>
                  <a:txBody>
                    <a:bodyPr/>
                    <a:lstStyle/>
                    <a:p>
                      <a:pPr algn="l" fontAlgn="b"/>
                      <a:r>
                        <a:rPr lang="en-US" sz="300" u="none" strike="noStrike" dirty="0">
                          <a:effectLst/>
                        </a:rPr>
                        <a:t>36</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21-20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5/3/2020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Coronavirus Aid, Relief, and Economic Security (CARES) Act of 2020 - Short-Time Compensation (STC) Program Provisions and Guidance Regarding 100 Percent Federal Reimbursement of Certain State STC Payments.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068094369"/>
                  </a:ext>
                </a:extLst>
              </a:tr>
              <a:tr h="86026">
                <a:tc>
                  <a:txBody>
                    <a:bodyPr/>
                    <a:lstStyle/>
                    <a:p>
                      <a:pPr algn="l" fontAlgn="b"/>
                      <a:r>
                        <a:rPr lang="en-US" sz="300" u="none" strike="noStrike" dirty="0">
                          <a:effectLst/>
                        </a:rPr>
                        <a:t>37</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22-20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5/10/2020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COVID Aid, Relief, and Economic Security (CARES) Act-Short-Time Compensation (STC) Program </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8283233"/>
                  </a:ext>
                </a:extLst>
              </a:tr>
              <a:tr h="47049">
                <a:tc>
                  <a:txBody>
                    <a:bodyPr/>
                    <a:lstStyle/>
                    <a:p>
                      <a:pPr algn="l" fontAlgn="b"/>
                      <a:r>
                        <a:rPr lang="en-US" sz="300" u="none" strike="noStrike" dirty="0">
                          <a:effectLst/>
                        </a:rPr>
                        <a:t>38</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23-20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5/11/2020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Program Integrity for UI and CARES Act and FPUC and PUA and PEUC Programs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940751730"/>
                  </a:ext>
                </a:extLst>
              </a:tr>
              <a:tr h="47049">
                <a:tc>
                  <a:txBody>
                    <a:bodyPr/>
                    <a:lstStyle/>
                    <a:p>
                      <a:pPr algn="l" fontAlgn="b"/>
                      <a:r>
                        <a:rPr lang="en-US" sz="300" u="none" strike="noStrike" dirty="0">
                          <a:effectLst/>
                        </a:rPr>
                        <a:t>39</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24-20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5/14/2020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Temporary Changes to Extend Benefits Program due to COVID 19 Emergency</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817538409"/>
                  </a:ext>
                </a:extLst>
              </a:tr>
              <a:tr h="86026">
                <a:tc>
                  <a:txBody>
                    <a:bodyPr/>
                    <a:lstStyle/>
                    <a:p>
                      <a:pPr algn="l" fontAlgn="b"/>
                      <a:r>
                        <a:rPr lang="en-US" sz="300" u="none" strike="noStrike" dirty="0">
                          <a:effectLst/>
                        </a:rPr>
                        <a:t>40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24-20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12/31/2020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Continued Assistance for UI Workers Act (Continued Assistance Act)-Provisions Affecting the Federal-State EB Program</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4146045756"/>
                  </a:ext>
                </a:extLst>
              </a:tr>
              <a:tr h="47049">
                <a:tc>
                  <a:txBody>
                    <a:bodyPr/>
                    <a:lstStyle/>
                    <a:p>
                      <a:pPr algn="l" fontAlgn="b"/>
                      <a:r>
                        <a:rPr lang="en-US" sz="300" u="none" strike="noStrike" dirty="0">
                          <a:effectLst/>
                        </a:rPr>
                        <a:t>41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24-20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4/7/2021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American Rescue Plan Act-Provisions Affecting the Federal-State EB Program</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25926851"/>
                  </a:ext>
                </a:extLst>
              </a:tr>
              <a:tr h="47049">
                <a:tc>
                  <a:txBody>
                    <a:bodyPr/>
                    <a:lstStyle/>
                    <a:p>
                      <a:pPr algn="l" fontAlgn="b"/>
                      <a:r>
                        <a:rPr lang="en-US" sz="300" u="none" strike="noStrike" dirty="0">
                          <a:effectLst/>
                        </a:rPr>
                        <a:t>42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25-20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6/15/2020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Benefit Accuracy Measurement (BAM) Program Operations in Response to COVID</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256426404"/>
                  </a:ext>
                </a:extLst>
              </a:tr>
              <a:tr h="47049">
                <a:tc>
                  <a:txBody>
                    <a:bodyPr/>
                    <a:lstStyle/>
                    <a:p>
                      <a:pPr algn="l" fontAlgn="b"/>
                      <a:r>
                        <a:rPr lang="en-US" sz="300" u="none" strike="noStrike" dirty="0">
                          <a:effectLst/>
                        </a:rPr>
                        <a:t>43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26-20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6/25/2020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Minimum Disaster UI (DUA) Weekly Benefit Amoutn 7/1/20-9/30/20</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032882299"/>
                  </a:ext>
                </a:extLst>
              </a:tr>
              <a:tr h="129038">
                <a:tc>
                  <a:txBody>
                    <a:bodyPr/>
                    <a:lstStyle/>
                    <a:p>
                      <a:pPr algn="l" fontAlgn="b"/>
                      <a:r>
                        <a:rPr lang="en-US" sz="300" u="none" strike="noStrike" dirty="0">
                          <a:effectLst/>
                        </a:rPr>
                        <a:t>44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27-20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8/12/2020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Presidential Memo on Authorizing the Other Needs Assistance Program for Major Disaster Declarations Related to COVID; UI Related Technical Assistance for States Administering Lost Wages Assistance (LWA)</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903482713"/>
                  </a:ext>
                </a:extLst>
              </a:tr>
              <a:tr h="129038">
                <a:tc>
                  <a:txBody>
                    <a:bodyPr/>
                    <a:lstStyle/>
                    <a:p>
                      <a:pPr algn="l" fontAlgn="b"/>
                      <a:r>
                        <a:rPr lang="en-US" sz="300" u="none" strike="noStrike" dirty="0">
                          <a:effectLst/>
                        </a:rPr>
                        <a:t>45</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27-20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8/17/2020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Presidential Memo on Authorizing the Other Needs Assistance Program for Major Disaster Declarations Related to COVID; UI Related Technical Assistance for States Administering Lost Wages Assistance (LWA) Questions and Answers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952292784"/>
                  </a:ext>
                </a:extLst>
              </a:tr>
              <a:tr h="129038">
                <a:tc>
                  <a:txBody>
                    <a:bodyPr/>
                    <a:lstStyle/>
                    <a:p>
                      <a:pPr algn="l" fontAlgn="b"/>
                      <a:r>
                        <a:rPr lang="en-US" sz="300" u="none" strike="noStrike" dirty="0">
                          <a:effectLst/>
                        </a:rPr>
                        <a:t>46</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27-20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11/16/2020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Presidential Memo on Authorizing the Other Needs Assistance Program for Major Disaster Declarations Related to COVID; UI Related Technical Assistance for States Administering Lost Wages Assistance (LWA) </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534113770"/>
                  </a:ext>
                </a:extLst>
              </a:tr>
              <a:tr h="86026">
                <a:tc>
                  <a:txBody>
                    <a:bodyPr/>
                    <a:lstStyle/>
                    <a:p>
                      <a:pPr algn="l" fontAlgn="b"/>
                      <a:r>
                        <a:rPr lang="en-US" sz="300" u="none" strike="noStrike" dirty="0">
                          <a:effectLst/>
                        </a:rPr>
                        <a:t>47</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28-20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8/31/2020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Fraud in the UI System and Providing States with Funding to Assist with Efforts to Prevent and Detect Fraud and Identity Theft and Recover Fraud Overpayments in PUA and PEUC Programs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811828585"/>
                  </a:ext>
                </a:extLst>
              </a:tr>
              <a:tr h="129038">
                <a:tc>
                  <a:txBody>
                    <a:bodyPr/>
                    <a:lstStyle/>
                    <a:p>
                      <a:pPr algn="l" fontAlgn="b"/>
                      <a:r>
                        <a:rPr lang="en-US" sz="300" u="none" strike="noStrike" dirty="0">
                          <a:effectLst/>
                        </a:rPr>
                        <a:t>48</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28-20 Change 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1/15/2021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Funding for Identity Verification or Verification of PUA Claimants and Funding to assist with Efforts to Prevent and Detect Fraud and Identity  Theft as well as Recover Fraud Overpayments in PUA and PEUC Programs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143411818"/>
                  </a:ext>
                </a:extLst>
              </a:tr>
              <a:tr h="129038">
                <a:tc>
                  <a:txBody>
                    <a:bodyPr/>
                    <a:lstStyle/>
                    <a:p>
                      <a:pPr algn="l" fontAlgn="b"/>
                      <a:r>
                        <a:rPr lang="en-US" sz="300" u="none" strike="noStrike" dirty="0">
                          <a:effectLst/>
                        </a:rPr>
                        <a:t>49</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28-20 Change 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8/11/2021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Additional Funding to Assist with Strengthening Fraud Detection and Prevention Efforts and Recovery of OP in the PUA and PEUC Programs, Guidance on Processes for Combatting Identity Fraud </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133936888"/>
                  </a:ext>
                </a:extLst>
              </a:tr>
              <a:tr h="86026">
                <a:tc>
                  <a:txBody>
                    <a:bodyPr/>
                    <a:lstStyle/>
                    <a:p>
                      <a:pPr algn="l" fontAlgn="b"/>
                      <a:r>
                        <a:rPr lang="en-US" sz="300" u="none" strike="noStrike" dirty="0">
                          <a:effectLst/>
                        </a:rPr>
                        <a:t>50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28-20 Change 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9/17/2021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Extension of Time to Submit Requests for Funding under Grant Opportunity Announced in UIPL 28-20 Change 2</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06463225"/>
                  </a:ext>
                </a:extLst>
              </a:tr>
              <a:tr h="129038">
                <a:tc>
                  <a:txBody>
                    <a:bodyPr/>
                    <a:lstStyle/>
                    <a:p>
                      <a:pPr algn="l" fontAlgn="b"/>
                      <a:r>
                        <a:rPr lang="en-US" sz="300" u="none" strike="noStrike" dirty="0">
                          <a:effectLst/>
                        </a:rPr>
                        <a:t>51</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28-20 Change 4</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7/22/2022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Support for States to Resolve Outstanding Items from the Expired Coronavirus Aid, Relief, and Economic Security (CARES) Act Unemployment Compensation (UC) programs, Including additional funding to assist states with reporting and detection and recovery of overpayments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635112936"/>
                  </a:ext>
                </a:extLst>
              </a:tr>
              <a:tr h="47049">
                <a:tc>
                  <a:txBody>
                    <a:bodyPr/>
                    <a:lstStyle/>
                    <a:p>
                      <a:pPr algn="l" fontAlgn="b"/>
                      <a:r>
                        <a:rPr lang="en-US" sz="300" u="none" strike="noStrike" dirty="0">
                          <a:effectLst/>
                        </a:rPr>
                        <a:t>52</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29-20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9/14/2020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Additional Planning guidance for the Fiscal Year (FY) 21 UI State Quality Service Plan (SQSP)</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2475619311"/>
                  </a:ext>
                </a:extLst>
              </a:tr>
              <a:tr h="86026">
                <a:tc>
                  <a:txBody>
                    <a:bodyPr/>
                    <a:lstStyle/>
                    <a:p>
                      <a:pPr algn="l" fontAlgn="b"/>
                      <a:r>
                        <a:rPr lang="en-US" sz="300" u="none" strike="noStrike" dirty="0">
                          <a:effectLst/>
                        </a:rPr>
                        <a:t>53</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30-20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9/24/2020</a:t>
                      </a:r>
                      <a:endParaRPr lang="en-US" sz="300" b="0" i="0" u="none" strike="noStrike" dirty="0">
                        <a:solidFill>
                          <a:srgbClr val="000000"/>
                        </a:solidFill>
                        <a:effectLst/>
                        <a:latin typeface="Calibri" panose="020F0502020204030204" pitchFamily="34" charset="0"/>
                      </a:endParaRPr>
                    </a:p>
                  </a:txBody>
                  <a:tcPr marL="2306" marR="2306" marT="2306" marB="0" anchor="b"/>
                </a:tc>
                <a:tc>
                  <a:txBody>
                    <a:bodyPr/>
                    <a:lstStyle/>
                    <a:p>
                      <a:pPr algn="l" fontAlgn="b"/>
                      <a:r>
                        <a:rPr lang="en-US" sz="300" u="none" strike="noStrike" dirty="0">
                          <a:effectLst/>
                        </a:rPr>
                        <a:t>Acceptable Narrative Reasons for Separation Used in the UI Compensation for Ex-Servicemembers (UCX) Program and Processing Discrepancies</a:t>
                      </a:r>
                      <a:endParaRPr lang="en-US" sz="300" b="0" i="0" u="none" strike="noStrike" dirty="0">
                        <a:solidFill>
                          <a:srgbClr val="000000"/>
                        </a:solidFill>
                        <a:effectLst/>
                        <a:latin typeface="Calibri" panose="020F0502020204030204" pitchFamily="34" charset="0"/>
                      </a:endParaRPr>
                    </a:p>
                  </a:txBody>
                  <a:tcPr marL="2306" marR="2306" marT="2306" marB="0" anchor="b"/>
                </a:tc>
                <a:extLst>
                  <a:ext uri="{0D108BD9-81ED-4DB2-BD59-A6C34878D82A}">
                    <a16:rowId xmlns:a16="http://schemas.microsoft.com/office/drawing/2014/main" val="3985728074"/>
                  </a:ext>
                </a:extLst>
              </a:tr>
            </a:tbl>
          </a:graphicData>
        </a:graphic>
      </p:graphicFrame>
      <p:sp>
        <p:nvSpPr>
          <p:cNvPr id="5" name="TextBox 4">
            <a:extLst>
              <a:ext uri="{FF2B5EF4-FFF2-40B4-BE49-F238E27FC236}">
                <a16:creationId xmlns:a16="http://schemas.microsoft.com/office/drawing/2014/main" id="{38561ED7-BAEB-43DB-9AC3-CA9C4A6339D7}"/>
              </a:ext>
            </a:extLst>
          </p:cNvPr>
          <p:cNvSpPr txBox="1"/>
          <p:nvPr/>
        </p:nvSpPr>
        <p:spPr>
          <a:xfrm>
            <a:off x="218114" y="1963024"/>
            <a:ext cx="2139192" cy="2677656"/>
          </a:xfrm>
          <a:prstGeom prst="rect">
            <a:avLst/>
          </a:prstGeom>
          <a:noFill/>
        </p:spPr>
        <p:txBody>
          <a:bodyPr wrap="square" rtlCol="0">
            <a:spAutoFit/>
          </a:bodyPr>
          <a:lstStyle/>
          <a:p>
            <a:r>
              <a:rPr lang="en-US" sz="2800" dirty="0">
                <a:solidFill>
                  <a:srgbClr val="093B60"/>
                </a:solidFill>
              </a:rPr>
              <a:t>UIPLs are policies issued by the U.S. Department of Labor</a:t>
            </a:r>
          </a:p>
        </p:txBody>
      </p:sp>
    </p:spTree>
    <p:extLst>
      <p:ext uri="{BB962C8B-B14F-4D97-AF65-F5344CB8AC3E}">
        <p14:creationId xmlns:p14="http://schemas.microsoft.com/office/powerpoint/2010/main" val="155763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103632" y="496884"/>
            <a:ext cx="11755120" cy="1200329"/>
          </a:xfrm>
          <a:prstGeom prst="rect">
            <a:avLst/>
          </a:prstGeom>
          <a:noFill/>
        </p:spPr>
        <p:txBody>
          <a:bodyPr wrap="square" rtlCol="0">
            <a:spAutoFit/>
          </a:bodyPr>
          <a:lstStyle/>
          <a:p>
            <a:r>
              <a:rPr lang="en-US" sz="3600" b="1" dirty="0">
                <a:solidFill>
                  <a:srgbClr val="093B60"/>
                </a:solidFill>
                <a:latin typeface="Arial" panose="020B0604020202020204" pitchFamily="34" charset="0"/>
                <a:cs typeface="Arial" panose="020B0604020202020204" pitchFamily="34" charset="0"/>
              </a:rPr>
              <a:t>Unemployment Insurance Program Letter (UIPL) 2021 Glossary (37 total)</a:t>
            </a:r>
          </a:p>
        </p:txBody>
      </p:sp>
      <p:graphicFrame>
        <p:nvGraphicFramePr>
          <p:cNvPr id="3" name="Table 2">
            <a:extLst>
              <a:ext uri="{FF2B5EF4-FFF2-40B4-BE49-F238E27FC236}">
                <a16:creationId xmlns:a16="http://schemas.microsoft.com/office/drawing/2014/main" id="{FA9F68E7-8E9A-4BFC-AD43-C833D49E95BA}"/>
              </a:ext>
            </a:extLst>
          </p:cNvPr>
          <p:cNvGraphicFramePr>
            <a:graphicFrameLocks noGrp="1"/>
          </p:cNvGraphicFramePr>
          <p:nvPr>
            <p:extLst>
              <p:ext uri="{D42A27DB-BD31-4B8C-83A1-F6EECF244321}">
                <p14:modId xmlns:p14="http://schemas.microsoft.com/office/powerpoint/2010/main" val="1234552198"/>
              </p:ext>
            </p:extLst>
          </p:nvPr>
        </p:nvGraphicFramePr>
        <p:xfrm>
          <a:off x="2292377" y="1697212"/>
          <a:ext cx="7377630" cy="4220222"/>
        </p:xfrm>
        <a:graphic>
          <a:graphicData uri="http://schemas.openxmlformats.org/drawingml/2006/table">
            <a:tbl>
              <a:tblPr>
                <a:tableStyleId>{5C22544A-7EE6-4342-B048-85BDC9FD1C3A}</a:tableStyleId>
              </a:tblPr>
              <a:tblGrid>
                <a:gridCol w="466972">
                  <a:extLst>
                    <a:ext uri="{9D8B030D-6E8A-4147-A177-3AD203B41FA5}">
                      <a16:colId xmlns:a16="http://schemas.microsoft.com/office/drawing/2014/main" val="857430736"/>
                    </a:ext>
                  </a:extLst>
                </a:gridCol>
                <a:gridCol w="1094971">
                  <a:extLst>
                    <a:ext uri="{9D8B030D-6E8A-4147-A177-3AD203B41FA5}">
                      <a16:colId xmlns:a16="http://schemas.microsoft.com/office/drawing/2014/main" val="3527577488"/>
                    </a:ext>
                  </a:extLst>
                </a:gridCol>
                <a:gridCol w="813176">
                  <a:extLst>
                    <a:ext uri="{9D8B030D-6E8A-4147-A177-3AD203B41FA5}">
                      <a16:colId xmlns:a16="http://schemas.microsoft.com/office/drawing/2014/main" val="2800074073"/>
                    </a:ext>
                  </a:extLst>
                </a:gridCol>
                <a:gridCol w="5002511">
                  <a:extLst>
                    <a:ext uri="{9D8B030D-6E8A-4147-A177-3AD203B41FA5}">
                      <a16:colId xmlns:a16="http://schemas.microsoft.com/office/drawing/2014/main" val="427750602"/>
                    </a:ext>
                  </a:extLst>
                </a:gridCol>
              </a:tblGrid>
              <a:tr h="66987">
                <a:tc gridSpan="4">
                  <a:txBody>
                    <a:bodyPr/>
                    <a:lstStyle/>
                    <a:p>
                      <a:pPr algn="ctr" fontAlgn="b"/>
                      <a:r>
                        <a:rPr lang="en-US" sz="400" u="none" strike="noStrike" dirty="0">
                          <a:effectLst/>
                        </a:rPr>
                        <a:t>2021 - PANDEMIC-RELATED UIPLs</a:t>
                      </a:r>
                      <a:endParaRPr lang="en-US" sz="400" b="1" i="0" u="none" strike="noStrike" dirty="0">
                        <a:solidFill>
                          <a:srgbClr val="000000"/>
                        </a:solidFill>
                        <a:effectLst/>
                        <a:latin typeface="Calibri" panose="020F0502020204030204" pitchFamily="34" charset="0"/>
                      </a:endParaRPr>
                    </a:p>
                  </a:txBody>
                  <a:tcPr marL="3453" marR="3453" marT="345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1903809"/>
                  </a:ext>
                </a:extLst>
              </a:tr>
              <a:tr h="66987">
                <a:tc>
                  <a:txBody>
                    <a:bodyPr/>
                    <a:lstStyle/>
                    <a:p>
                      <a:pPr algn="ctr" fontAlgn="b"/>
                      <a:r>
                        <a:rPr lang="en-US" sz="400" u="none" strike="noStrike" dirty="0">
                          <a:effectLst/>
                        </a:rPr>
                        <a:t>Tab</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b"/>
                      <a:r>
                        <a:rPr lang="en-US" sz="400" u="none" strike="noStrike" dirty="0">
                          <a:effectLst/>
                        </a:rPr>
                        <a:t>UIPL Number</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ctr"/>
                      <a:r>
                        <a:rPr lang="en-US" sz="400" u="none" strike="noStrike" dirty="0">
                          <a:effectLst/>
                        </a:rPr>
                        <a:t>Date</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ctr" fontAlgn="b"/>
                      <a:r>
                        <a:rPr lang="en-US" sz="400" u="none" strike="noStrike" dirty="0">
                          <a:effectLst/>
                        </a:rPr>
                        <a:t>Topic</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91877737"/>
                  </a:ext>
                </a:extLst>
              </a:tr>
              <a:tr h="66987">
                <a:tc>
                  <a:txBody>
                    <a:bodyPr/>
                    <a:lstStyle/>
                    <a:p>
                      <a:pPr algn="ctr" fontAlgn="b"/>
                      <a:r>
                        <a:rPr lang="en-US" sz="400" u="none" strike="noStrike" dirty="0">
                          <a:effectLst/>
                        </a:rPr>
                        <a:t>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Program Letter 1-21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10/1/2020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Minimum Disaster Unemployment Assistance e(DUA) Weekly Benefit Amount 10/1/20-12/31/20</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580527246"/>
                  </a:ext>
                </a:extLst>
              </a:tr>
              <a:tr h="267950">
                <a:tc>
                  <a:txBody>
                    <a:bodyPr/>
                    <a:lstStyle/>
                    <a:p>
                      <a:pPr algn="ctr" fontAlgn="b"/>
                      <a:r>
                        <a:rPr lang="en-US" sz="400" u="none" strike="noStrike" dirty="0">
                          <a:effectLst/>
                        </a:rPr>
                        <a:t>2</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04-17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8/3/2021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Requirement for States to refer allegations to Unemployment Compensation (UC) fraud, waste, abuse, mismanagement, or misconduct to the Department of Labor's Office of Inspector General's (DOL-OIG) and to disclose information related to the COVID (CARES) Act for purposes of UC Fraud Investigation and audits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781000432"/>
                  </a:ext>
                </a:extLst>
              </a:tr>
              <a:tr h="66987">
                <a:tc>
                  <a:txBody>
                    <a:bodyPr/>
                    <a:lstStyle/>
                    <a:p>
                      <a:pPr algn="ctr" fontAlgn="b"/>
                      <a:r>
                        <a:rPr lang="en-US" sz="400" u="none" strike="noStrike" dirty="0">
                          <a:effectLst/>
                        </a:rPr>
                        <a:t>3</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10/26/2020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FY 21 State Workforce Agency UI Resource Planning Targets and Guidelines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624364328"/>
                  </a:ext>
                </a:extLst>
              </a:tr>
              <a:tr h="66987">
                <a:tc>
                  <a:txBody>
                    <a:bodyPr/>
                    <a:lstStyle/>
                    <a:p>
                      <a:pPr algn="ctr" fontAlgn="b"/>
                      <a:r>
                        <a:rPr lang="en-US" sz="400" u="none" strike="noStrike" dirty="0">
                          <a:effectLst/>
                        </a:rPr>
                        <a:t>4</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11/30/2020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Corrected Attachments I and II to UI Program Letter (UIPL 2-21)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355451604"/>
                  </a:ext>
                </a:extLst>
              </a:tr>
              <a:tr h="133976">
                <a:tc>
                  <a:txBody>
                    <a:bodyPr/>
                    <a:lstStyle/>
                    <a:p>
                      <a:pPr algn="ctr" fontAlgn="b"/>
                      <a:r>
                        <a:rPr lang="en-US" sz="400" u="none" strike="noStrike" dirty="0">
                          <a:effectLst/>
                        </a:rPr>
                        <a:t>5</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3-21-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10/29/2020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Replacement of Information Technology Hardware supporting the State UI Data Base Management System (UIDBMS)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031463625"/>
                  </a:ext>
                </a:extLst>
              </a:tr>
              <a:tr h="66987">
                <a:tc>
                  <a:txBody>
                    <a:bodyPr/>
                    <a:lstStyle/>
                    <a:p>
                      <a:pPr algn="ctr" fontAlgn="b"/>
                      <a:r>
                        <a:rPr lang="en-US" sz="400" u="none" strike="noStrike" dirty="0">
                          <a:effectLst/>
                        </a:rPr>
                        <a:t>6</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3-21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12/27/2021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Work Opportunity Tax Credit (WOTC) Initial Funding Allotments for FY 2022</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03536786"/>
                  </a:ext>
                </a:extLst>
              </a:tr>
              <a:tr h="66987">
                <a:tc>
                  <a:txBody>
                    <a:bodyPr/>
                    <a:lstStyle/>
                    <a:p>
                      <a:pPr algn="ctr" fontAlgn="b"/>
                      <a:r>
                        <a:rPr lang="en-US" sz="400" u="none" strike="noStrike" dirty="0">
                          <a:effectLst/>
                        </a:rPr>
                        <a:t>7</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4-21-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11/2/2020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UI Information5-21- Technology (IT) Security Additional Information</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579217039"/>
                  </a:ext>
                </a:extLst>
              </a:tr>
              <a:tr h="66987">
                <a:tc>
                  <a:txBody>
                    <a:bodyPr/>
                    <a:lstStyle/>
                    <a:p>
                      <a:pPr algn="ctr" fontAlgn="b"/>
                      <a:r>
                        <a:rPr lang="en-US" sz="400" u="none" strike="noStrike" dirty="0">
                          <a:effectLst/>
                        </a:rPr>
                        <a:t>8</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5-21-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11/30/2020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2020 Decennial Census Separations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011981171"/>
                  </a:ext>
                </a:extLst>
              </a:tr>
              <a:tr h="66987">
                <a:tc>
                  <a:txBody>
                    <a:bodyPr/>
                    <a:lstStyle/>
                    <a:p>
                      <a:pPr algn="ctr" fontAlgn="b"/>
                      <a:r>
                        <a:rPr lang="en-US" sz="400" u="none" strike="noStrike" dirty="0">
                          <a:effectLst/>
                        </a:rPr>
                        <a:t>9</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6-21-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12/10/2020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Minimum Disaster UI (DUA) Weekly Benefit Amount 1/1/21-3/31/21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867912736"/>
                  </a:ext>
                </a:extLst>
              </a:tr>
              <a:tr h="133976">
                <a:tc>
                  <a:txBody>
                    <a:bodyPr/>
                    <a:lstStyle/>
                    <a:p>
                      <a:pPr algn="ctr" fontAlgn="b"/>
                      <a:r>
                        <a:rPr lang="en-US" sz="400" u="none" strike="noStrike" dirty="0">
                          <a:effectLst/>
                        </a:rPr>
                        <a:t>10</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7-21-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12/17/2020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Performance Measures for Reemployment Services and Eligibility Assessments (RESEA) and UI participants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734522919"/>
                  </a:ext>
                </a:extLst>
              </a:tr>
              <a:tr h="66987">
                <a:tc>
                  <a:txBody>
                    <a:bodyPr/>
                    <a:lstStyle/>
                    <a:p>
                      <a:pPr algn="ctr" fontAlgn="b"/>
                      <a:r>
                        <a:rPr lang="en-US" sz="400" u="none" strike="noStrike" dirty="0">
                          <a:effectLst/>
                        </a:rPr>
                        <a:t>11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8-21-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12/17/2020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Federal Military Pensions Cost of Living adjustment (COLA)</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928840198"/>
                  </a:ext>
                </a:extLst>
              </a:tr>
              <a:tr h="133976">
                <a:tc>
                  <a:txBody>
                    <a:bodyPr/>
                    <a:lstStyle/>
                    <a:p>
                      <a:pPr algn="ctr" fontAlgn="b"/>
                      <a:r>
                        <a:rPr lang="en-US" sz="400" u="none" strike="noStrike" dirty="0">
                          <a:effectLst/>
                        </a:rPr>
                        <a:t>12</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9-21-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12/30/2020</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Continued Assistance for UI Workers Act of 2020 (Continued Assistance Act) Summary of Key UI Provisions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975124253"/>
                  </a:ext>
                </a:extLst>
              </a:tr>
              <a:tr h="66987">
                <a:tc>
                  <a:txBody>
                    <a:bodyPr/>
                    <a:lstStyle/>
                    <a:p>
                      <a:pPr algn="ctr" fontAlgn="b"/>
                      <a:r>
                        <a:rPr lang="en-US" sz="400" u="none" strike="noStrike" dirty="0">
                          <a:effectLst/>
                        </a:rPr>
                        <a:t>13</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10-21-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1/4/2021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Social Security Annuities and Federal Civilian Pensions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029958583"/>
                  </a:ext>
                </a:extLst>
              </a:tr>
              <a:tr h="133976">
                <a:tc>
                  <a:txBody>
                    <a:bodyPr/>
                    <a:lstStyle/>
                    <a:p>
                      <a:pPr algn="ctr" fontAlgn="b"/>
                      <a:r>
                        <a:rPr lang="en-US" sz="400" u="none" strike="noStrike" dirty="0">
                          <a:effectLst/>
                        </a:rPr>
                        <a:t>14</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11-21-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1/7/2021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2021 Pay Adjustments for Annual Salary Rates for General Schedule (GS) Federal Employees in 53 Locality Pay Areas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44308716"/>
                  </a:ext>
                </a:extLst>
              </a:tr>
              <a:tr h="133976">
                <a:tc>
                  <a:txBody>
                    <a:bodyPr/>
                    <a:lstStyle/>
                    <a:p>
                      <a:pPr algn="ctr" fontAlgn="b"/>
                      <a:r>
                        <a:rPr lang="en-US" sz="400" u="none" strike="noStrike" dirty="0">
                          <a:effectLst/>
                        </a:rPr>
                        <a:t>15</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12-01 Change 2</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1/8/2021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States ability to exercise flexibility in staffing models for the performance of certain Unemployment Compensation (UI) administrative activities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800856546"/>
                  </a:ext>
                </a:extLst>
              </a:tr>
              <a:tr h="133976">
                <a:tc>
                  <a:txBody>
                    <a:bodyPr/>
                    <a:lstStyle/>
                    <a:p>
                      <a:pPr algn="ctr" fontAlgn="b"/>
                      <a:r>
                        <a:rPr lang="en-US" sz="400" u="none" strike="noStrike" dirty="0">
                          <a:effectLst/>
                        </a:rPr>
                        <a:t>16</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12-21-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1/19/2021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Implementation of Sequestration under the Budget Control Act of 2011 (BCA) for Mandatory UI Programs for FY 2021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16748667"/>
                  </a:ext>
                </a:extLst>
              </a:tr>
              <a:tr h="133976">
                <a:tc>
                  <a:txBody>
                    <a:bodyPr/>
                    <a:lstStyle/>
                    <a:p>
                      <a:pPr algn="ctr" fontAlgn="b"/>
                      <a:r>
                        <a:rPr lang="en-US" sz="400" u="none" strike="noStrike" dirty="0">
                          <a:effectLst/>
                        </a:rPr>
                        <a:t>17</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13-21-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1/19/2021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FY 2021 Funding Allotments and Operations Guidance for UI Reemployment Services and Eligibility Assessments (RESEA) Grants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369427268"/>
                  </a:ext>
                </a:extLst>
              </a:tr>
              <a:tr h="66987">
                <a:tc>
                  <a:txBody>
                    <a:bodyPr/>
                    <a:lstStyle/>
                    <a:p>
                      <a:pPr algn="ctr" fontAlgn="b"/>
                      <a:r>
                        <a:rPr lang="en-US" sz="400" u="none" strike="noStrike" dirty="0">
                          <a:effectLst/>
                        </a:rPr>
                        <a:t>18</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14-21-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3/15/2021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American Rescue Plan Act of 2021 (ARPA) Key UI Provisions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289173941"/>
                  </a:ext>
                </a:extLst>
              </a:tr>
              <a:tr h="200963">
                <a:tc>
                  <a:txBody>
                    <a:bodyPr/>
                    <a:lstStyle/>
                    <a:p>
                      <a:pPr algn="ctr" fontAlgn="b"/>
                      <a:r>
                        <a:rPr lang="en-US" sz="400" u="none" strike="noStrike" dirty="0">
                          <a:effectLst/>
                        </a:rPr>
                        <a:t>19</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14-21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7/12/2021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State Responsibilities after the Temporary UI Benefit Programs under the Coronavirus Aid, Relief, and Economic Security (CARES) Act, End Due to State Termination of Administration or  When the Programs Expire</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333660645"/>
                  </a:ext>
                </a:extLst>
              </a:tr>
              <a:tr h="66987">
                <a:tc>
                  <a:txBody>
                    <a:bodyPr/>
                    <a:lstStyle/>
                    <a:p>
                      <a:pPr algn="ctr" fontAlgn="b"/>
                      <a:r>
                        <a:rPr lang="en-US" sz="400" u="none" strike="noStrike" dirty="0">
                          <a:effectLst/>
                        </a:rPr>
                        <a:t>20</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15-21-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3/23/2021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Minimum Disaster UI Assistance (DUA) Weekly Benefit Amount 4/1/21-6/30/21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137493545"/>
                  </a:ext>
                </a:extLst>
              </a:tr>
              <a:tr h="66987">
                <a:tc>
                  <a:txBody>
                    <a:bodyPr/>
                    <a:lstStyle/>
                    <a:p>
                      <a:pPr algn="ctr" fontAlgn="b"/>
                      <a:r>
                        <a:rPr lang="en-US" sz="400" u="none" strike="noStrike" dirty="0">
                          <a:effectLst/>
                        </a:rPr>
                        <a:t>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16-21-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4/13/2021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Identity Verification for UI Claims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878490443"/>
                  </a:ext>
                </a:extLst>
              </a:tr>
              <a:tr h="133976">
                <a:tc>
                  <a:txBody>
                    <a:bodyPr/>
                    <a:lstStyle/>
                    <a:p>
                      <a:pPr algn="ctr" fontAlgn="b"/>
                      <a:r>
                        <a:rPr lang="en-US" sz="400" u="none" strike="noStrike" dirty="0">
                          <a:effectLst/>
                        </a:rPr>
                        <a:t>22</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17-21-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4/27/2021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Guidelines for FY 21 State Agency UI Resource Allocations, Supplemental Budget Requests (SBRs) and Above-Base Funding</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48629193"/>
                  </a:ext>
                </a:extLst>
              </a:tr>
              <a:tr h="133976">
                <a:tc>
                  <a:txBody>
                    <a:bodyPr/>
                    <a:lstStyle/>
                    <a:p>
                      <a:pPr algn="ctr" fontAlgn="b"/>
                      <a:r>
                        <a:rPr lang="en-US" sz="400" u="none" strike="noStrike" dirty="0">
                          <a:effectLst/>
                        </a:rPr>
                        <a:t>23</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18-21-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5/3/2021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Procedures for the Completion and Publication of UI Benefit Accuracy Measurement (BAM) Data for Payment Integrity Information Act (PIIA) Reporting Year 2021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443433358"/>
                  </a:ext>
                </a:extLst>
              </a:tr>
              <a:tr h="200963">
                <a:tc>
                  <a:txBody>
                    <a:bodyPr/>
                    <a:lstStyle/>
                    <a:p>
                      <a:pPr algn="ctr" fontAlgn="b"/>
                      <a:r>
                        <a:rPr lang="en-US" sz="400" u="none" strike="noStrike" dirty="0">
                          <a:effectLst/>
                        </a:rPr>
                        <a:t>24</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19-21-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5/4/2021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Benefits Held by Banks and Financial Institutions as a Result of Suspicious and/or Potentially Fraudulent Activity and the Proportional Distribution Methodology Required for Recovering/Returning Federally Funded UI Compensation (UC) Program Funds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466656133"/>
                  </a:ext>
                </a:extLst>
              </a:tr>
              <a:tr h="133976">
                <a:tc>
                  <a:txBody>
                    <a:bodyPr/>
                    <a:lstStyle/>
                    <a:p>
                      <a:pPr algn="ctr" fontAlgn="b"/>
                      <a:r>
                        <a:rPr lang="en-US" sz="400" u="none" strike="noStrike" dirty="0">
                          <a:effectLst/>
                        </a:rPr>
                        <a:t>25</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20-21-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5/5/2021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State Instructions for Assessing Fraud Penalties and Processing Overpayment Waivers under the Coronavirus Aid, Relief, And Economic Security (CARES) Act</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803452099"/>
                  </a:ext>
                </a:extLst>
              </a:tr>
              <a:tr h="133976">
                <a:tc>
                  <a:txBody>
                    <a:bodyPr/>
                    <a:lstStyle/>
                    <a:p>
                      <a:pPr algn="ctr" fontAlgn="b"/>
                      <a:r>
                        <a:rPr lang="en-US" sz="400" u="none" strike="noStrike" dirty="0">
                          <a:effectLst/>
                        </a:rPr>
                        <a:t>26</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20-21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2/7/2022</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Additional State Instructions for Processing Waivers of Recovery of Overpayments under the Coronavirus Aid, Relief, and Economic Security (CARES) Act</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867954120"/>
                  </a:ext>
                </a:extLst>
              </a:tr>
              <a:tr h="66987">
                <a:tc>
                  <a:txBody>
                    <a:bodyPr/>
                    <a:lstStyle/>
                    <a:p>
                      <a:pPr algn="ctr" fontAlgn="b"/>
                      <a:r>
                        <a:rPr lang="en-US" sz="400" u="none" strike="noStrike" dirty="0">
                          <a:effectLst/>
                        </a:rPr>
                        <a:t>27</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21-21-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6/21/2021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Minimum Disaster UI (DUA) Weekly Benefit Amount 7/1/21-9/30/21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4166507988"/>
                  </a:ext>
                </a:extLst>
              </a:tr>
              <a:tr h="133976">
                <a:tc>
                  <a:txBody>
                    <a:bodyPr/>
                    <a:lstStyle/>
                    <a:p>
                      <a:pPr algn="ctr" fontAlgn="b"/>
                      <a:r>
                        <a:rPr lang="en-US" sz="400" u="none" strike="noStrike" dirty="0">
                          <a:effectLst/>
                        </a:rPr>
                        <a:t>28</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22-21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8/11/2021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Grant Opportunity to Support State with Fraud Detection and Prevention, Including Identity Verification and OP Recover Activities in All UC Programs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060297837"/>
                  </a:ext>
                </a:extLst>
              </a:tr>
              <a:tr h="100482">
                <a:tc>
                  <a:txBody>
                    <a:bodyPr/>
                    <a:lstStyle/>
                    <a:p>
                      <a:pPr algn="ctr" fontAlgn="b"/>
                      <a:r>
                        <a:rPr lang="en-US" sz="400" u="none" strike="noStrike" dirty="0">
                          <a:effectLst/>
                        </a:rPr>
                        <a:t>29</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22-21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9/17/2021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Extension of Time to Submit Request for Funding under Grant Opportunity Announced in UIPL 22-21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4199051594"/>
                  </a:ext>
                </a:extLst>
              </a:tr>
              <a:tr h="100482">
                <a:tc>
                  <a:txBody>
                    <a:bodyPr/>
                    <a:lstStyle/>
                    <a:p>
                      <a:pPr algn="ctr" fontAlgn="b"/>
                      <a:r>
                        <a:rPr lang="en-US" sz="400" u="none" strike="noStrike" dirty="0">
                          <a:effectLst/>
                        </a:rPr>
                        <a:t>30</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23-21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8/17/2021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Grant Opportunity for Promoting Equitable Access to UC Programs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519539800"/>
                  </a:ext>
                </a:extLst>
              </a:tr>
              <a:tr h="133976">
                <a:tc>
                  <a:txBody>
                    <a:bodyPr/>
                    <a:lstStyle/>
                    <a:p>
                      <a:pPr algn="ctr" fontAlgn="b"/>
                      <a:r>
                        <a:rPr lang="en-US" sz="400" u="none" strike="noStrike" dirty="0">
                          <a:effectLst/>
                        </a:rPr>
                        <a:t>31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23-21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11/1/2021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Extension of Time to Submit Request for Fuinding under Grant Opportunity Announced in UIPL No 23-21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633087214"/>
                  </a:ext>
                </a:extLst>
              </a:tr>
              <a:tr h="133976">
                <a:tc>
                  <a:txBody>
                    <a:bodyPr/>
                    <a:lstStyle/>
                    <a:p>
                      <a:pPr algn="ctr" fontAlgn="b"/>
                      <a:r>
                        <a:rPr lang="en-US" sz="400" u="none" strike="noStrike" dirty="0">
                          <a:effectLst/>
                        </a:rPr>
                        <a:t>32</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23-21 Change 2</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12/20/2021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Further extension of time to submit request for funding under Grant Opportunity Announced in UIPL NO 23-21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151246290"/>
                  </a:ext>
                </a:extLst>
              </a:tr>
              <a:tr h="133976">
                <a:tc>
                  <a:txBody>
                    <a:bodyPr/>
                    <a:lstStyle/>
                    <a:p>
                      <a:pPr algn="ctr" fontAlgn="b"/>
                      <a:r>
                        <a:rPr lang="en-US" sz="400" u="none" strike="noStrike" dirty="0">
                          <a:effectLst/>
                        </a:rPr>
                        <a:t>33</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23-21 Change 3</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4/4/2022</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Extension of Period of Performance for Awards related to Grant Opportunity Announced in UIPL 23-21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751556756"/>
                  </a:ext>
                </a:extLst>
              </a:tr>
              <a:tr h="66987">
                <a:tc>
                  <a:txBody>
                    <a:bodyPr/>
                    <a:lstStyle/>
                    <a:p>
                      <a:pPr algn="ctr" fontAlgn="b"/>
                      <a:r>
                        <a:rPr lang="en-US" sz="400" u="none" strike="noStrike" dirty="0">
                          <a:effectLst/>
                        </a:rPr>
                        <a:t>34</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24-21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8/20/2021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Additional Planning Guidance for the FY 22 UI SQSP</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72692526"/>
                  </a:ext>
                </a:extLst>
              </a:tr>
              <a:tr h="66987">
                <a:tc>
                  <a:txBody>
                    <a:bodyPr/>
                    <a:lstStyle/>
                    <a:p>
                      <a:pPr algn="ctr" fontAlgn="b"/>
                      <a:r>
                        <a:rPr lang="en-US" sz="400" u="none" strike="noStrike" dirty="0">
                          <a:effectLst/>
                        </a:rPr>
                        <a:t>35</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25-21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9/2/2021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FY 22 State Workforce Agency UI Resource Planning Targets and Guidelines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3767213479"/>
                  </a:ext>
                </a:extLst>
              </a:tr>
              <a:tr h="133976">
                <a:tc>
                  <a:txBody>
                    <a:bodyPr/>
                    <a:lstStyle/>
                    <a:p>
                      <a:pPr algn="ctr" fontAlgn="b"/>
                      <a:r>
                        <a:rPr lang="en-US" sz="400" u="none" strike="noStrike" dirty="0">
                          <a:effectLst/>
                        </a:rPr>
                        <a:t>36</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25-21 Change 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5/13/2022</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Revised and final fiscal year (FY) 2022 State Workforce Agency Unemployment Insurance (UI) resource planning targets and guidelines</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2462445381"/>
                  </a:ext>
                </a:extLst>
              </a:tr>
              <a:tr h="66987">
                <a:tc>
                  <a:txBody>
                    <a:bodyPr/>
                    <a:lstStyle/>
                    <a:p>
                      <a:pPr algn="ctr" fontAlgn="b"/>
                      <a:r>
                        <a:rPr lang="en-US" sz="400" u="none" strike="noStrike" dirty="0">
                          <a:effectLst/>
                        </a:rPr>
                        <a:t>37</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l" fontAlgn="b"/>
                      <a:r>
                        <a:rPr lang="en-US" sz="400" u="none" strike="noStrike" dirty="0">
                          <a:effectLst/>
                        </a:rPr>
                        <a:t>26-21</a:t>
                      </a:r>
                      <a:endParaRPr lang="en-US" sz="400" b="0" i="0" u="none" strike="noStrike" dirty="0">
                        <a:solidFill>
                          <a:srgbClr val="000000"/>
                        </a:solidFill>
                        <a:effectLst/>
                        <a:latin typeface="Calibri" panose="020F0502020204030204" pitchFamily="34" charset="0"/>
                      </a:endParaRPr>
                    </a:p>
                  </a:txBody>
                  <a:tcPr marL="3453" marR="3453" marT="3453" marB="0" anchor="b"/>
                </a:tc>
                <a:tc>
                  <a:txBody>
                    <a:bodyPr/>
                    <a:lstStyle/>
                    <a:p>
                      <a:pPr algn="ctr" fontAlgn="ctr"/>
                      <a:r>
                        <a:rPr lang="en-US" sz="400" u="none" strike="noStrike" dirty="0">
                          <a:effectLst/>
                        </a:rPr>
                        <a:t>9/24/2021</a:t>
                      </a:r>
                      <a:endParaRPr lang="en-US" sz="400" b="0" i="0" u="none" strike="noStrike" dirty="0">
                        <a:solidFill>
                          <a:srgbClr val="000000"/>
                        </a:solidFill>
                        <a:effectLst/>
                        <a:latin typeface="Calibri" panose="020F0502020204030204" pitchFamily="34" charset="0"/>
                      </a:endParaRPr>
                    </a:p>
                  </a:txBody>
                  <a:tcPr marL="3453" marR="3453" marT="3453" marB="0" anchor="ctr"/>
                </a:tc>
                <a:tc>
                  <a:txBody>
                    <a:bodyPr/>
                    <a:lstStyle/>
                    <a:p>
                      <a:pPr algn="l" fontAlgn="b"/>
                      <a:r>
                        <a:rPr lang="en-US" sz="400" u="none" strike="noStrike" dirty="0">
                          <a:effectLst/>
                        </a:rPr>
                        <a:t>Minimum Disaster DUA WBA 10/1/21-12/31/21</a:t>
                      </a:r>
                      <a:endParaRPr lang="en-US" sz="400" b="0" i="0" u="none" strike="noStrike" dirty="0">
                        <a:solidFill>
                          <a:srgbClr val="000000"/>
                        </a:solidFill>
                        <a:effectLst/>
                        <a:latin typeface="Calibri" panose="020F0502020204030204" pitchFamily="34" charset="0"/>
                      </a:endParaRPr>
                    </a:p>
                  </a:txBody>
                  <a:tcPr marL="3453" marR="3453" marT="3453" marB="0" anchor="b"/>
                </a:tc>
                <a:extLst>
                  <a:ext uri="{0D108BD9-81ED-4DB2-BD59-A6C34878D82A}">
                    <a16:rowId xmlns:a16="http://schemas.microsoft.com/office/drawing/2014/main" val="1110344384"/>
                  </a:ext>
                </a:extLst>
              </a:tr>
            </a:tbl>
          </a:graphicData>
        </a:graphic>
      </p:graphicFrame>
      <p:sp>
        <p:nvSpPr>
          <p:cNvPr id="5" name="TextBox 4">
            <a:extLst>
              <a:ext uri="{FF2B5EF4-FFF2-40B4-BE49-F238E27FC236}">
                <a16:creationId xmlns:a16="http://schemas.microsoft.com/office/drawing/2014/main" id="{82434291-0A7C-43DD-8B28-E8AB0990D279}"/>
              </a:ext>
            </a:extLst>
          </p:cNvPr>
          <p:cNvSpPr txBox="1"/>
          <p:nvPr/>
        </p:nvSpPr>
        <p:spPr>
          <a:xfrm>
            <a:off x="103631" y="1921079"/>
            <a:ext cx="2188746" cy="3108543"/>
          </a:xfrm>
          <a:prstGeom prst="rect">
            <a:avLst/>
          </a:prstGeom>
          <a:noFill/>
        </p:spPr>
        <p:txBody>
          <a:bodyPr wrap="square" rtlCol="0">
            <a:spAutoFit/>
          </a:bodyPr>
          <a:lstStyle/>
          <a:p>
            <a:r>
              <a:rPr lang="en-US" sz="2800" dirty="0">
                <a:solidFill>
                  <a:srgbClr val="093B60"/>
                </a:solidFill>
              </a:rPr>
              <a:t>UIPLs are policies issued by the U.S. Department of Labor</a:t>
            </a:r>
          </a:p>
          <a:p>
            <a:endParaRPr lang="en-US" sz="2800" dirty="0"/>
          </a:p>
        </p:txBody>
      </p:sp>
    </p:spTree>
    <p:extLst>
      <p:ext uri="{BB962C8B-B14F-4D97-AF65-F5344CB8AC3E}">
        <p14:creationId xmlns:p14="http://schemas.microsoft.com/office/powerpoint/2010/main" val="3221654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FA1A51DF49EA46AFEA77F39376A44B" ma:contentTypeVersion="5" ma:contentTypeDescription="Create a new document." ma:contentTypeScope="" ma:versionID="c51f6779cb7166d9bb23b3dafd86278b">
  <xsd:schema xmlns:xsd="http://www.w3.org/2001/XMLSchema" xmlns:xs="http://www.w3.org/2001/XMLSchema" xmlns:p="http://schemas.microsoft.com/office/2006/metadata/properties" xmlns:ns3="9b202116-5788-4b43-80d0-9d345b05744a" xmlns:ns4="f995efb5-ec07-4b09-9947-e63554f19260" targetNamespace="http://schemas.microsoft.com/office/2006/metadata/properties" ma:root="true" ma:fieldsID="be7cfcb9ec930460145abd2257796faf" ns3:_="" ns4:_="">
    <xsd:import namespace="9b202116-5788-4b43-80d0-9d345b05744a"/>
    <xsd:import namespace="f995efb5-ec07-4b09-9947-e63554f192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02116-5788-4b43-80d0-9d345b057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5efb5-ec07-4b09-9947-e63554f19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FB8DB-40BD-4C32-9BAD-1C9144469A06}">
  <ds:schemaRefs>
    <ds:schemaRef ds:uri="http://purl.org/dc/dcmitype/"/>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f995efb5-ec07-4b09-9947-e63554f19260"/>
    <ds:schemaRef ds:uri="http://schemas.microsoft.com/office/infopath/2007/PartnerControls"/>
    <ds:schemaRef ds:uri="9b202116-5788-4b43-80d0-9d345b05744a"/>
    <ds:schemaRef ds:uri="http://schemas.microsoft.com/office/2006/metadata/properties"/>
  </ds:schemaRefs>
</ds:datastoreItem>
</file>

<file path=customXml/itemProps2.xml><?xml version="1.0" encoding="utf-8"?>
<ds:datastoreItem xmlns:ds="http://schemas.openxmlformats.org/officeDocument/2006/customXml" ds:itemID="{A863B538-ED57-4EC5-963C-81A3DF213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202116-5788-4b43-80d0-9d345b05744a"/>
    <ds:schemaRef ds:uri="f995efb5-ec07-4b09-9947-e63554f19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E36ED-BD2E-4A86-9DCD-E2BE8D4C7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6041</TotalTime>
  <Words>2717</Words>
  <Application>Microsoft Office PowerPoint</Application>
  <PresentationFormat>Widescreen</PresentationFormat>
  <Paragraphs>500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Brett (ELC)</dc:creator>
  <cp:lastModifiedBy>Lewis, Shelby A (ELC)</cp:lastModifiedBy>
  <cp:revision>38</cp:revision>
  <cp:lastPrinted>2022-09-09T19:40:38Z</cp:lastPrinted>
  <dcterms:created xsi:type="dcterms:W3CDTF">2022-07-28T13:37:38Z</dcterms:created>
  <dcterms:modified xsi:type="dcterms:W3CDTF">2022-09-15T13:22:55Z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0x01010019FA1A51DF49EA46AFEA77F39376A44B</vt:lpwstr>
  </property>
</Properties>
</file>