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8288000" cy="102870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Open Sans" panose="020B0606030504020204" pitchFamily="34" charset="0"/>
      <p:regular r:id="rId10"/>
      <p:bold r:id="rId11"/>
      <p:italic r:id="rId12"/>
    </p:embeddedFont>
    <p:embeddedFont>
      <p:font typeface="Open Sans Bold" panose="020B0806030504020204" charset="0"/>
      <p:regular r:id="rId13"/>
      <p:bold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2" d="100"/>
          <a:sy n="42" d="100"/>
        </p:scale>
        <p:origin x="7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582858" y="8115300"/>
            <a:ext cx="3122283" cy="1635482"/>
          </a:xfrm>
          <a:prstGeom prst="rect">
            <a:avLst/>
          </a:prstGeom>
        </p:spPr>
      </p:pic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767348"/>
              </p:ext>
            </p:extLst>
          </p:nvPr>
        </p:nvGraphicFramePr>
        <p:xfrm>
          <a:off x="615005" y="3394614"/>
          <a:ext cx="17057990" cy="4111086"/>
        </p:xfrm>
        <a:graphic>
          <a:graphicData uri="http://schemas.openxmlformats.org/drawingml/2006/table">
            <a:tbl>
              <a:tblPr/>
              <a:tblGrid>
                <a:gridCol w="3847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9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95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700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349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900">
                          <a:solidFill>
                            <a:srgbClr val="FFFFFF"/>
                          </a:solidFill>
                          <a:latin typeface="Open Sans Bold"/>
                        </a:rPr>
                        <a:t>Online</a:t>
                      </a:r>
                      <a:endParaRPr lang="en-US" sz="1100"/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B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900">
                          <a:solidFill>
                            <a:srgbClr val="FFFFFF"/>
                          </a:solidFill>
                          <a:latin typeface="Open Sans Bold"/>
                        </a:rPr>
                        <a:t>Mailed Checks</a:t>
                      </a:r>
                      <a:endParaRPr lang="en-US" sz="110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B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900" dirty="0">
                          <a:solidFill>
                            <a:srgbClr val="FFFFFF"/>
                          </a:solidFill>
                          <a:latin typeface="Open Sans Bold"/>
                        </a:rPr>
                        <a:t>Wire Transfers</a:t>
                      </a:r>
                      <a:endParaRPr lang="en-US" sz="1100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B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900" dirty="0">
                          <a:solidFill>
                            <a:srgbClr val="FFFFFF"/>
                          </a:solidFill>
                          <a:latin typeface="Open Sans Bold"/>
                        </a:rPr>
                        <a:t>Totals</a:t>
                      </a:r>
                      <a:endParaRPr lang="en-US" sz="1100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B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34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3000" dirty="0"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Total Number</a:t>
                      </a:r>
                    </a:p>
                    <a:p>
                      <a:pPr algn="ctr">
                        <a:defRPr/>
                      </a:pPr>
                      <a:r>
                        <a:rPr lang="en-US" sz="3000" dirty="0"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 of</a:t>
                      </a:r>
                      <a:r>
                        <a:rPr lang="en-US" sz="3000" baseline="0" dirty="0"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 </a:t>
                      </a:r>
                      <a:r>
                        <a:rPr lang="en-US" sz="3000" dirty="0">
                          <a:solidFill>
                            <a:srgbClr val="000000"/>
                          </a:solidFill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Donations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2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127,646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2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22,520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2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39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400" dirty="0">
                        <a:latin typeface="Open Sans Bold" panose="020B0806030504020204" pitchFamily="34" charset="0"/>
                        <a:ea typeface="Open Sans Bold" panose="020B0806030504020204" pitchFamily="34" charset="0"/>
                        <a:cs typeface="Open Sans Bold" panose="020B0806030504020204" pitchFamily="34" charset="0"/>
                      </a:endParaRPr>
                    </a:p>
                    <a:p>
                      <a:pPr algn="ctr"/>
                      <a:r>
                        <a:rPr lang="en-US" sz="2400" dirty="0"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  150,205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782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3000" dirty="0"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Total Amount </a:t>
                      </a:r>
                    </a:p>
                    <a:p>
                      <a:pPr algn="ctr">
                        <a:defRPr/>
                      </a:pPr>
                      <a:r>
                        <a:rPr lang="en-US" sz="3000" dirty="0"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of</a:t>
                      </a:r>
                      <a:r>
                        <a:rPr lang="en-US" sz="3000" baseline="0" dirty="0"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 </a:t>
                      </a:r>
                      <a:r>
                        <a:rPr lang="en-US" sz="3000" dirty="0">
                          <a:solidFill>
                            <a:srgbClr val="000000"/>
                          </a:solidFill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Donation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4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24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$24,502,378 </a:t>
                      </a:r>
                    </a:p>
                    <a:p>
                      <a:pPr algn="ctr"/>
                      <a:r>
                        <a:rPr lang="en-US" sz="2400">
                          <a:solidFill>
                            <a:srgbClr val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2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$19,203,514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2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$8,247,193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400" dirty="0">
                        <a:latin typeface="Open Sans Bold" panose="020B0806030504020204" pitchFamily="34" charset="0"/>
                        <a:ea typeface="Open Sans Bold" panose="020B0806030504020204" pitchFamily="34" charset="0"/>
                        <a:cs typeface="Open Sans Bold" panose="020B0806030504020204" pitchFamily="34" charset="0"/>
                      </a:endParaRPr>
                    </a:p>
                    <a:p>
                      <a:pPr algn="ctr"/>
                      <a:r>
                        <a:rPr lang="en-US" sz="2400" dirty="0"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  $51,953,085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4"/>
          <p:cNvSpPr txBox="1"/>
          <p:nvPr/>
        </p:nvSpPr>
        <p:spPr>
          <a:xfrm>
            <a:off x="1028700" y="1157921"/>
            <a:ext cx="16230600" cy="7954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55"/>
              </a:lnSpc>
            </a:pPr>
            <a:r>
              <a:rPr lang="en-US" sz="4682">
                <a:solidFill>
                  <a:srgbClr val="000000"/>
                </a:solidFill>
                <a:latin typeface="Open Sans"/>
              </a:rPr>
              <a:t>TEAM WESTERN KENTUCKY TORNADO RELIEF FUND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028700" y="1800978"/>
            <a:ext cx="16230600" cy="128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463"/>
              </a:lnSpc>
            </a:pPr>
            <a:r>
              <a:rPr lang="en-US" sz="7473" dirty="0">
                <a:solidFill>
                  <a:srgbClr val="000000"/>
                </a:solidFill>
                <a:latin typeface="Open Sans Bold"/>
              </a:rPr>
              <a:t>DONATIONS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582858" y="8440559"/>
            <a:ext cx="3122283" cy="1635482"/>
          </a:xfrm>
          <a:prstGeom prst="rect">
            <a:avLst/>
          </a:prstGeom>
        </p:spPr>
      </p:pic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24805"/>
              </p:ext>
            </p:extLst>
          </p:nvPr>
        </p:nvGraphicFramePr>
        <p:xfrm>
          <a:off x="1028699" y="2706868"/>
          <a:ext cx="16230600" cy="5489528"/>
        </p:xfrm>
        <a:graphic>
          <a:graphicData uri="http://schemas.openxmlformats.org/drawingml/2006/table">
            <a:tbl>
              <a:tblPr/>
              <a:tblGrid>
                <a:gridCol w="6850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3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6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507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Program  </a:t>
                      </a:r>
                      <a:endParaRPr lang="en-US" sz="2800">
                        <a:latin typeface="Open Sans Bold" panose="020B0806030504020204" pitchFamily="34" charset="0"/>
                        <a:ea typeface="Open Sans Bold" panose="020B0806030504020204" pitchFamily="34" charset="0"/>
                        <a:cs typeface="Open Sans Bold" panose="020B08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B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Persons Helped</a:t>
                      </a:r>
                      <a:endParaRPr lang="en-US" sz="2800">
                        <a:latin typeface="Open Sans Bold" panose="020B0806030504020204" pitchFamily="34" charset="0"/>
                        <a:ea typeface="Open Sans Bold" panose="020B0806030504020204" pitchFamily="34" charset="0"/>
                        <a:cs typeface="Open Sans Bold" panose="020B08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B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Total Amount</a:t>
                      </a:r>
                      <a:endParaRPr lang="en-US" sz="2800">
                        <a:latin typeface="Open Sans Bold" panose="020B0806030504020204" pitchFamily="34" charset="0"/>
                        <a:ea typeface="Open Sans Bold" panose="020B0806030504020204" pitchFamily="34" charset="0"/>
                        <a:cs typeface="Open Sans Bold" panose="020B08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B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806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28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Funeral Assistance Payments</a:t>
                      </a:r>
                    </a:p>
                    <a:p>
                      <a:pPr algn="ctr"/>
                      <a:r>
                        <a:rPr lang="en-US" sz="2800">
                          <a:solidFill>
                            <a:srgbClr val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2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81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rgbClr val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800" dirty="0">
                        <a:latin typeface="Open Sans Bold" panose="020B0806030504020204" pitchFamily="34" charset="0"/>
                        <a:ea typeface="Open Sans Bold" panose="020B0806030504020204" pitchFamily="34" charset="0"/>
                        <a:cs typeface="Open Sans Bold" panose="020B0806030504020204" pitchFamily="34" charset="0"/>
                      </a:endParaRPr>
                    </a:p>
                    <a:p>
                      <a:pPr algn="ctr"/>
                      <a:r>
                        <a:rPr lang="en-US" sz="2800" dirty="0"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  $810,000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rgbClr val="000000"/>
                          </a:solidFill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806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2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Uninsured Homeowners </a:t>
                      </a:r>
                    </a:p>
                    <a:p>
                      <a:pPr algn="ctr"/>
                      <a:r>
                        <a:rPr lang="en-US" sz="2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and Renters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rgbClr val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28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1,360</a:t>
                      </a:r>
                    </a:p>
                    <a:p>
                      <a:pPr algn="ctr"/>
                      <a:r>
                        <a:rPr lang="en-US" sz="2800">
                          <a:solidFill>
                            <a:srgbClr val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800" dirty="0">
                        <a:latin typeface="Open Sans Bold" panose="020B0806030504020204" pitchFamily="34" charset="0"/>
                        <a:ea typeface="Open Sans Bold" panose="020B0806030504020204" pitchFamily="34" charset="0"/>
                        <a:cs typeface="Open Sans Bold" panose="020B0806030504020204" pitchFamily="34" charset="0"/>
                      </a:endParaRPr>
                    </a:p>
                    <a:p>
                      <a:pPr algn="ctr"/>
                      <a:r>
                        <a:rPr lang="en-US" sz="2800" dirty="0"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  $2,121,001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rgbClr val="000000"/>
                          </a:solidFill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806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28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Insured Homeowners and Renters</a:t>
                      </a:r>
                    </a:p>
                    <a:p>
                      <a:pPr algn="ctr"/>
                      <a:r>
                        <a:rPr lang="en-US" sz="2800">
                          <a:solidFill>
                            <a:srgbClr val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2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6,004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rgbClr val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800" dirty="0">
                        <a:latin typeface="Open Sans Bold" panose="020B0806030504020204" pitchFamily="34" charset="0"/>
                        <a:ea typeface="Open Sans Bold" panose="020B0806030504020204" pitchFamily="34" charset="0"/>
                        <a:cs typeface="Open Sans Bold" panose="020B0806030504020204" pitchFamily="34" charset="0"/>
                      </a:endParaRPr>
                    </a:p>
                    <a:p>
                      <a:pPr algn="ctr"/>
                      <a:r>
                        <a:rPr lang="en-US" sz="2800" dirty="0"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  $7,354,694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rgbClr val="000000"/>
                          </a:solidFill>
                          <a:latin typeface="Open Sans Bold" panose="020B0806030504020204" pitchFamily="34" charset="0"/>
                          <a:ea typeface="Open Sans Bold" panose="020B0806030504020204" pitchFamily="34" charset="0"/>
                          <a:cs typeface="Open Sans Bold" panose="020B0806030504020204" pitchFamily="34" charset="0"/>
                        </a:rPr>
                        <a:t>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4"/>
          <p:cNvSpPr txBox="1"/>
          <p:nvPr/>
        </p:nvSpPr>
        <p:spPr>
          <a:xfrm>
            <a:off x="1028700" y="588109"/>
            <a:ext cx="16230600" cy="7954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55"/>
              </a:lnSpc>
            </a:pPr>
            <a:r>
              <a:rPr lang="en-US" sz="4682" dirty="0">
                <a:solidFill>
                  <a:srgbClr val="000000"/>
                </a:solidFill>
                <a:latin typeface="Open Sans"/>
              </a:rPr>
              <a:t>TEAM WESTERN KENTUCKY TORNADO RELIEF FUND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0" y="1306437"/>
            <a:ext cx="18288000" cy="1193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799"/>
              </a:lnSpc>
            </a:pPr>
            <a:r>
              <a:rPr lang="en-US" sz="6999" dirty="0">
                <a:solidFill>
                  <a:srgbClr val="000000"/>
                </a:solidFill>
                <a:latin typeface="Open Sans Bold"/>
              </a:rPr>
              <a:t>DISBURSEMENTS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582858" y="8039100"/>
            <a:ext cx="3122283" cy="1635482"/>
          </a:xfrm>
          <a:prstGeom prst="rect">
            <a:avLst/>
          </a:prstGeom>
        </p:spPr>
      </p:pic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968639"/>
              </p:ext>
            </p:extLst>
          </p:nvPr>
        </p:nvGraphicFramePr>
        <p:xfrm>
          <a:off x="1028700" y="3314700"/>
          <a:ext cx="15603478" cy="4110802"/>
        </p:xfrm>
        <a:graphic>
          <a:graphicData uri="http://schemas.openxmlformats.org/drawingml/2006/table">
            <a:tbl>
              <a:tblPr/>
              <a:tblGrid>
                <a:gridCol w="9879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683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Program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B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Committed Amount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B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445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Building 300 Homes in Cooperation with Nonprofits</a:t>
                      </a:r>
                      <a:endParaRPr lang="en-US" sz="2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$16,000,000</a:t>
                      </a:r>
                      <a:endParaRPr lang="en-US" sz="2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372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Graves County Grain Assistance Program </a:t>
                      </a:r>
                      <a:endParaRPr lang="en-US" sz="2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$3,250,000</a:t>
                      </a:r>
                      <a:endParaRPr lang="en-US" sz="2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578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Helping Impacted Individuals with Unmet Needs in</a:t>
                      </a:r>
                    </a:p>
                    <a:p>
                      <a:pPr algn="ctr"/>
                      <a:r>
                        <a:rPr lang="en-US" sz="2400">
                          <a:solidFill>
                            <a:srgbClr val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Coordination with Long-Term Recovery Groups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$12,000,000 </a:t>
                      </a:r>
                      <a:endParaRPr lang="en-US" sz="2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4"/>
          <p:cNvSpPr txBox="1"/>
          <p:nvPr/>
        </p:nvSpPr>
        <p:spPr>
          <a:xfrm>
            <a:off x="1028700" y="942975"/>
            <a:ext cx="16230600" cy="7954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55"/>
              </a:lnSpc>
            </a:pPr>
            <a:r>
              <a:rPr lang="en-US" sz="4682">
                <a:solidFill>
                  <a:srgbClr val="000000"/>
                </a:solidFill>
                <a:latin typeface="Open Sans"/>
              </a:rPr>
              <a:t>TEAM WESTERN KENTUCKY TORNADO RELIEF FUND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028700" y="1605082"/>
            <a:ext cx="16230600" cy="1193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799"/>
              </a:lnSpc>
            </a:pPr>
            <a:r>
              <a:rPr lang="en-US" sz="6999">
                <a:solidFill>
                  <a:srgbClr val="000000"/>
                </a:solidFill>
                <a:latin typeface="Open Sans Bold"/>
              </a:rPr>
              <a:t>COMMITTED FUNDING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83161" y="6745342"/>
            <a:ext cx="5121679" cy="2682784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1028700" y="942975"/>
            <a:ext cx="16230600" cy="7954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55"/>
              </a:lnSpc>
            </a:pPr>
            <a:r>
              <a:rPr lang="en-US" sz="4682" dirty="0">
                <a:solidFill>
                  <a:srgbClr val="000000"/>
                </a:solidFill>
                <a:latin typeface="Open Sans"/>
              </a:rPr>
              <a:t>TEAM WESTERN KENTUCKY TORNADO RELIEF FUND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1605082"/>
            <a:ext cx="16230600" cy="1193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799"/>
              </a:lnSpc>
            </a:pPr>
            <a:r>
              <a:rPr lang="en-US" sz="6999">
                <a:solidFill>
                  <a:srgbClr val="000000"/>
                </a:solidFill>
                <a:latin typeface="Open Sans Bold"/>
              </a:rPr>
              <a:t>FOR QUESTIONS CONTACT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028700" y="3387708"/>
            <a:ext cx="16230600" cy="2297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808"/>
              </a:lnSpc>
              <a:spcBef>
                <a:spcPct val="0"/>
              </a:spcBef>
            </a:pPr>
            <a:r>
              <a:rPr lang="en-US" sz="13434" dirty="0">
                <a:solidFill>
                  <a:srgbClr val="000000"/>
                </a:solidFill>
                <a:latin typeface="Open Sans Bold"/>
              </a:rPr>
              <a:t>kytrlf.help@ky.gov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162</Words>
  <Application>Microsoft Office PowerPoint</Application>
  <PresentationFormat>Custom</PresentationFormat>
  <Paragraphs>81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Arial</vt:lpstr>
      <vt:lpstr>Open Sans Bold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WKY Tornado Relief Fund Update</dc:title>
  <dc:creator>Voskuhl, Kristin (PPC)</dc:creator>
  <cp:lastModifiedBy>Wasson, DJ J (PPC)</cp:lastModifiedBy>
  <cp:revision>4</cp:revision>
  <dcterms:created xsi:type="dcterms:W3CDTF">2006-08-16T00:00:00Z</dcterms:created>
  <dcterms:modified xsi:type="dcterms:W3CDTF">2022-07-13T19:24:57Z</dcterms:modified>
  <dc:identifier>DAFGTyyJpeQ</dc:identifier>
</cp:coreProperties>
</file>