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0"/>
  </p:notesMasterIdLst>
  <p:sldIdLst>
    <p:sldId id="256" r:id="rId5"/>
    <p:sldId id="257" r:id="rId6"/>
    <p:sldId id="637" r:id="rId7"/>
    <p:sldId id="639" r:id="rId8"/>
    <p:sldId id="640" r:id="rId9"/>
    <p:sldId id="641" r:id="rId10"/>
    <p:sldId id="642" r:id="rId11"/>
    <p:sldId id="643" r:id="rId12"/>
    <p:sldId id="636" r:id="rId13"/>
    <p:sldId id="644" r:id="rId14"/>
    <p:sldId id="645" r:id="rId15"/>
    <p:sldId id="646" r:id="rId16"/>
    <p:sldId id="647" r:id="rId17"/>
    <p:sldId id="648" r:id="rId18"/>
    <p:sldId id="649" r:id="rId19"/>
    <p:sldId id="650" r:id="rId20"/>
    <p:sldId id="651" r:id="rId21"/>
    <p:sldId id="652" r:id="rId22"/>
    <p:sldId id="653" r:id="rId23"/>
    <p:sldId id="654" r:id="rId24"/>
    <p:sldId id="655" r:id="rId25"/>
    <p:sldId id="656" r:id="rId26"/>
    <p:sldId id="659" r:id="rId27"/>
    <p:sldId id="657" r:id="rId28"/>
    <p:sldId id="658"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1A3"/>
    <a:srgbClr val="77D3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448" autoAdjust="0"/>
  </p:normalViewPr>
  <p:slideViewPr>
    <p:cSldViewPr snapToGrid="0">
      <p:cViewPr varScale="1">
        <p:scale>
          <a:sx n="74" d="100"/>
          <a:sy n="74" d="100"/>
        </p:scale>
        <p:origin x="642" y="66"/>
      </p:cViewPr>
      <p:guideLst/>
    </p:cSldViewPr>
  </p:slideViewPr>
  <p:outlineViewPr>
    <p:cViewPr>
      <p:scale>
        <a:sx n="33" d="100"/>
        <a:sy n="33" d="100"/>
      </p:scale>
      <p:origin x="0" y="-56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632F76-0413-4E1C-8ABB-C98A9E74A109}" type="datetimeFigureOut">
              <a:rPr lang="en-US" smtClean="0"/>
              <a:t>6/14/2023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A231635-36FE-4FC0-A808-2A158C554A5D}" type="slidenum">
              <a:rPr lang="en-US" smtClean="0"/>
              <a:t>‹#›</a:t>
            </a:fld>
            <a:endParaRPr lang="en-US"/>
          </a:p>
        </p:txBody>
      </p:sp>
    </p:spTree>
    <p:extLst>
      <p:ext uri="{BB962C8B-B14F-4D97-AF65-F5344CB8AC3E}">
        <p14:creationId xmlns:p14="http://schemas.microsoft.com/office/powerpoint/2010/main" val="179098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with medium confidence">
            <a:extLst>
              <a:ext uri="{FF2B5EF4-FFF2-40B4-BE49-F238E27FC236}">
                <a16:creationId xmlns:a16="http://schemas.microsoft.com/office/drawing/2014/main" id="{5A4956E2-E0AC-1FE4-8244-55A14E03F8E4}"/>
              </a:ext>
            </a:extLst>
          </p:cNvPr>
          <p:cNvPicPr>
            <a:picLocks noChangeAspect="1"/>
          </p:cNvPicPr>
          <p:nvPr/>
        </p:nvPicPr>
        <p:blipFill>
          <a:blip r:embed="rId2"/>
          <a:stretch>
            <a:fillRect/>
          </a:stretch>
        </p:blipFill>
        <p:spPr>
          <a:xfrm>
            <a:off x="145472" y="5772150"/>
            <a:ext cx="1854777" cy="971550"/>
          </a:xfrm>
          <a:prstGeom prst="rect">
            <a:avLst/>
          </a:prstGeom>
        </p:spPr>
      </p:pic>
      <p:sp>
        <p:nvSpPr>
          <p:cNvPr id="8" name="TextBox 7">
            <a:extLst>
              <a:ext uri="{FF2B5EF4-FFF2-40B4-BE49-F238E27FC236}">
                <a16:creationId xmlns:a16="http://schemas.microsoft.com/office/drawing/2014/main" id="{33D3CC19-1B2C-51F2-21C0-A1A50AE30141}"/>
              </a:ext>
            </a:extLst>
          </p:cNvPr>
          <p:cNvSpPr txBox="1"/>
          <p:nvPr/>
        </p:nvSpPr>
        <p:spPr>
          <a:xfrm>
            <a:off x="1180926" y="4283907"/>
            <a:ext cx="4543231" cy="954107"/>
          </a:xfrm>
          <a:prstGeom prst="rect">
            <a:avLst/>
          </a:prstGeom>
          <a:noFill/>
        </p:spPr>
        <p:txBody>
          <a:bodyPr wrap="none" rtlCol="0">
            <a:spAutoFit/>
          </a:bodyPr>
          <a:lstStyle/>
          <a:p>
            <a:r>
              <a:rPr lang="en-US" sz="2800" dirty="0">
                <a:solidFill>
                  <a:srgbClr val="2A71A3"/>
                </a:solidFill>
                <a:latin typeface="Century Gothic" panose="020B0502020202020204" pitchFamily="34" charset="0"/>
              </a:rPr>
              <a:t>Secretary Kerry Harvey</a:t>
            </a:r>
            <a:br>
              <a:rPr lang="en-US" sz="2800" dirty="0">
                <a:solidFill>
                  <a:srgbClr val="2A71A3"/>
                </a:solidFill>
                <a:latin typeface="Century Gothic" panose="020B0502020202020204" pitchFamily="34" charset="0"/>
              </a:rPr>
            </a:br>
            <a:r>
              <a:rPr lang="en-US" sz="2800" dirty="0">
                <a:solidFill>
                  <a:srgbClr val="2A71A3"/>
                </a:solidFill>
                <a:latin typeface="Century Gothic" panose="020B0502020202020204" pitchFamily="34" charset="0"/>
              </a:rPr>
              <a:t>Commissioner Vicki Reed</a:t>
            </a:r>
          </a:p>
        </p:txBody>
      </p:sp>
      <p:sp>
        <p:nvSpPr>
          <p:cNvPr id="2" name="TextBox 1">
            <a:extLst>
              <a:ext uri="{FF2B5EF4-FFF2-40B4-BE49-F238E27FC236}">
                <a16:creationId xmlns:a16="http://schemas.microsoft.com/office/drawing/2014/main" id="{748CDCE2-6759-BA73-AB44-040270422A13}"/>
              </a:ext>
            </a:extLst>
          </p:cNvPr>
          <p:cNvSpPr txBox="1"/>
          <p:nvPr/>
        </p:nvSpPr>
        <p:spPr>
          <a:xfrm>
            <a:off x="1180926" y="706578"/>
            <a:ext cx="8420100" cy="2308324"/>
          </a:xfrm>
          <a:prstGeom prst="rect">
            <a:avLst/>
          </a:prstGeom>
          <a:noFill/>
        </p:spPr>
        <p:txBody>
          <a:bodyPr wrap="square" rtlCol="0">
            <a:spAutoFit/>
          </a:bodyPr>
          <a:lstStyle/>
          <a:p>
            <a:r>
              <a:rPr lang="en-US" sz="4800" dirty="0">
                <a:solidFill>
                  <a:srgbClr val="2A71A3"/>
                </a:solidFill>
                <a:latin typeface="Century Gothic" panose="020B0502020202020204" pitchFamily="34" charset="0"/>
                <a:cs typeface="Calibri" panose="020F0502020204030204" pitchFamily="34" charset="0"/>
              </a:rPr>
              <a:t>Update from the</a:t>
            </a:r>
          </a:p>
          <a:p>
            <a:r>
              <a:rPr lang="en-US" sz="4800" dirty="0">
                <a:solidFill>
                  <a:srgbClr val="2A71A3"/>
                </a:solidFill>
                <a:latin typeface="Century Gothic" panose="020B0502020202020204" pitchFamily="34" charset="0"/>
                <a:cs typeface="Calibri" panose="020F0502020204030204" pitchFamily="34" charset="0"/>
              </a:rPr>
              <a:t>Kentucky Department of Juvenile Justice</a:t>
            </a:r>
          </a:p>
        </p:txBody>
      </p:sp>
      <p:sp>
        <p:nvSpPr>
          <p:cNvPr id="3" name="TextBox 2">
            <a:extLst>
              <a:ext uri="{FF2B5EF4-FFF2-40B4-BE49-F238E27FC236}">
                <a16:creationId xmlns:a16="http://schemas.microsoft.com/office/drawing/2014/main" id="{FA89E2DA-A964-568A-8C36-58267574982C}"/>
              </a:ext>
            </a:extLst>
          </p:cNvPr>
          <p:cNvSpPr txBox="1"/>
          <p:nvPr/>
        </p:nvSpPr>
        <p:spPr>
          <a:xfrm>
            <a:off x="1158747" y="3387794"/>
            <a:ext cx="2520242" cy="523220"/>
          </a:xfrm>
          <a:prstGeom prst="rect">
            <a:avLst/>
          </a:prstGeom>
          <a:noFill/>
        </p:spPr>
        <p:txBody>
          <a:bodyPr wrap="none" rtlCol="0">
            <a:spAutoFit/>
          </a:bodyPr>
          <a:lstStyle/>
          <a:p>
            <a:r>
              <a:rPr lang="en-US" sz="2800" dirty="0">
                <a:solidFill>
                  <a:srgbClr val="2A71A3"/>
                </a:solidFill>
                <a:latin typeface="Century Gothic" panose="020B0502020202020204" pitchFamily="34" charset="0"/>
              </a:rPr>
              <a:t>June 15, 2023</a:t>
            </a:r>
          </a:p>
        </p:txBody>
      </p:sp>
    </p:spTree>
    <p:extLst>
      <p:ext uri="{BB962C8B-B14F-4D97-AF65-F5344CB8AC3E}">
        <p14:creationId xmlns:p14="http://schemas.microsoft.com/office/powerpoint/2010/main" val="1156054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Defensive Equipment</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1298008"/>
            <a:ext cx="6622991" cy="4547621"/>
          </a:xfrm>
        </p:spPr>
        <p:txBody>
          <a:bodyPr>
            <a:normAutofit/>
          </a:bodyPr>
          <a:lstStyle/>
          <a:p>
            <a:pPr>
              <a:buFont typeface="Arial" panose="020B0604020202020204" pitchFamily="34" charset="0"/>
              <a:buChar char="•"/>
            </a:pPr>
            <a:r>
              <a:rPr lang="en-US" dirty="0">
                <a:solidFill>
                  <a:srgbClr val="2A71A3"/>
                </a:solidFill>
              </a:rPr>
              <a:t>Due to a more aggressive juvenile population, comprehensive changes to DJJ policies, procedures, and regulations were necessary to provide staff with the protective equipment to adequately respond when violent incidents occur. </a:t>
            </a:r>
          </a:p>
          <a:p>
            <a:pPr>
              <a:buFont typeface="Arial" panose="020B0604020202020204" pitchFamily="34" charset="0"/>
              <a:buChar char="•"/>
            </a:pPr>
            <a:r>
              <a:rPr lang="en-US" dirty="0">
                <a:solidFill>
                  <a:srgbClr val="2A71A3"/>
                </a:solidFill>
              </a:rPr>
              <a:t>In December 2022, leadership decided to utilize non-lethal defensive equipment for the safety and security of youth and staff. These include OC spray, conducted energy devices, and shields. </a:t>
            </a:r>
          </a:p>
          <a:p>
            <a:pPr>
              <a:buFont typeface="Arial" panose="020B0604020202020204" pitchFamily="34" charset="0"/>
              <a:buChar char="•"/>
            </a:pPr>
            <a:r>
              <a:rPr lang="en-US" dirty="0">
                <a:solidFill>
                  <a:srgbClr val="2A71A3"/>
                </a:solidFill>
              </a:rPr>
              <a:t>Shields and OC spray were distributed to facilities starting in February 2023. </a:t>
            </a:r>
          </a:p>
          <a:p>
            <a:pPr lvl="1">
              <a:buFont typeface="Arial" panose="020B0604020202020204" pitchFamily="34" charset="0"/>
              <a:buChar char="•"/>
            </a:pPr>
            <a:r>
              <a:rPr lang="en-US" dirty="0">
                <a:solidFill>
                  <a:srgbClr val="2A71A3"/>
                </a:solidFill>
              </a:rPr>
              <a:t>All detention centers have been trained and certified on OC spray. DJJ is in the process of training on conducted energy devices.</a:t>
            </a:r>
          </a:p>
        </p:txBody>
      </p:sp>
    </p:spTree>
    <p:extLst>
      <p:ext uri="{BB962C8B-B14F-4D97-AF65-F5344CB8AC3E}">
        <p14:creationId xmlns:p14="http://schemas.microsoft.com/office/powerpoint/2010/main" val="257366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Security Threat Groups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1932629"/>
            <a:ext cx="6622991" cy="2992742"/>
          </a:xfrm>
        </p:spPr>
        <p:txBody>
          <a:bodyPr>
            <a:normAutofit/>
          </a:bodyPr>
          <a:lstStyle/>
          <a:p>
            <a:pPr>
              <a:buFont typeface="Arial" panose="020B0604020202020204" pitchFamily="34" charset="0"/>
              <a:buChar char="•"/>
            </a:pPr>
            <a:r>
              <a:rPr lang="en-US" dirty="0">
                <a:solidFill>
                  <a:srgbClr val="2A71A3"/>
                </a:solidFill>
              </a:rPr>
              <a:t>On 12/19/22, DOC provided a general training to all DJJ detention and Youth Development Center facility superintendents on Security Threat Groups (STG)</a:t>
            </a:r>
          </a:p>
          <a:p>
            <a:pPr>
              <a:buFont typeface="Arial" panose="020B0604020202020204" pitchFamily="34" charset="0"/>
              <a:buChar char="•"/>
            </a:pPr>
            <a:r>
              <a:rPr lang="en-US" dirty="0">
                <a:solidFill>
                  <a:srgbClr val="2A71A3"/>
                </a:solidFill>
              </a:rPr>
              <a:t>Recently, DJJ superintendents selected STG Coordinators in each facility</a:t>
            </a:r>
          </a:p>
          <a:p>
            <a:pPr lvl="1">
              <a:buFont typeface="Arial" panose="020B0604020202020204" pitchFamily="34" charset="0"/>
              <a:buChar char="•"/>
            </a:pPr>
            <a:r>
              <a:rPr lang="en-US" dirty="0">
                <a:solidFill>
                  <a:srgbClr val="2A71A3"/>
                </a:solidFill>
              </a:rPr>
              <a:t>On 3/21/23, STG Coordinators received training on how to identify STG membership, affiliations, and characteristics within facilities, along with STG data collections. DJJ collaborated with DOC and law enforcement on this training</a:t>
            </a:r>
          </a:p>
        </p:txBody>
      </p:sp>
    </p:spTree>
    <p:extLst>
      <p:ext uri="{BB962C8B-B14F-4D97-AF65-F5344CB8AC3E}">
        <p14:creationId xmlns:p14="http://schemas.microsoft.com/office/powerpoint/2010/main" val="32480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Emergency Response</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87221" y="2045606"/>
            <a:ext cx="6622991" cy="2766787"/>
          </a:xfrm>
        </p:spPr>
        <p:txBody>
          <a:bodyPr>
            <a:normAutofit/>
          </a:bodyPr>
          <a:lstStyle/>
          <a:p>
            <a:pPr>
              <a:buFont typeface="Arial" panose="020B0604020202020204" pitchFamily="34" charset="0"/>
              <a:buChar char="•"/>
            </a:pPr>
            <a:r>
              <a:rPr lang="en-US" dirty="0">
                <a:solidFill>
                  <a:srgbClr val="2A71A3"/>
                </a:solidFill>
              </a:rPr>
              <a:t>On 03/24/23, DJJ began working closely with DOC on Emergency Response Team development and operations. Criteria, training, and incentives are being developed so each detention facility and youth development center will have an ERT that will undergo monthly drills. </a:t>
            </a:r>
          </a:p>
          <a:p>
            <a:pPr>
              <a:buFont typeface="Arial" panose="020B0604020202020204" pitchFamily="34" charset="0"/>
              <a:buChar char="•"/>
            </a:pPr>
            <a:r>
              <a:rPr lang="en-US" dirty="0">
                <a:solidFill>
                  <a:srgbClr val="2A71A3"/>
                </a:solidFill>
              </a:rPr>
              <a:t>DJJ is developing MOUs with local law enforcement concerning emergency responses as mandated by SB 162.</a:t>
            </a:r>
            <a:endParaRPr lang="en-US" dirty="0"/>
          </a:p>
        </p:txBody>
      </p:sp>
    </p:spTree>
    <p:extLst>
      <p:ext uri="{BB962C8B-B14F-4D97-AF65-F5344CB8AC3E}">
        <p14:creationId xmlns:p14="http://schemas.microsoft.com/office/powerpoint/2010/main" val="354108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Uniforms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87221" y="2045606"/>
            <a:ext cx="6622991" cy="2766787"/>
          </a:xfrm>
        </p:spPr>
        <p:txBody>
          <a:bodyPr>
            <a:normAutofit/>
          </a:bodyPr>
          <a:lstStyle/>
          <a:p>
            <a:pPr>
              <a:spcBef>
                <a:spcPts val="0"/>
              </a:spcBef>
              <a:buFont typeface="Arial" panose="020B0604020202020204" pitchFamily="34" charset="0"/>
              <a:buChar char="•"/>
            </a:pPr>
            <a:r>
              <a:rPr lang="en-US" sz="2400" dirty="0">
                <a:solidFill>
                  <a:srgbClr val="2A71A3"/>
                </a:solidFill>
              </a:rPr>
              <a:t>In order to enhance professionalism, in December 2022, DJJ decided to provide uniforms to correctional officers. </a:t>
            </a:r>
          </a:p>
          <a:p>
            <a:pPr lvl="1">
              <a:spcBef>
                <a:spcPts val="0"/>
              </a:spcBef>
              <a:buFont typeface="Arial" panose="020B0604020202020204" pitchFamily="34" charset="0"/>
              <a:buChar char="•"/>
            </a:pPr>
            <a:r>
              <a:rPr lang="en-US" sz="2000" dirty="0">
                <a:solidFill>
                  <a:srgbClr val="2A71A3"/>
                </a:solidFill>
              </a:rPr>
              <a:t>The procurement of uniforms followed, and uniforms were subsequently mandated by SB 162.</a:t>
            </a:r>
          </a:p>
          <a:p>
            <a:pPr lvl="1">
              <a:spcBef>
                <a:spcPts val="0"/>
              </a:spcBef>
              <a:buFont typeface="Arial" panose="020B0604020202020204" pitchFamily="34" charset="0"/>
              <a:buChar char="•"/>
            </a:pPr>
            <a:r>
              <a:rPr lang="en-US" sz="2000" dirty="0">
                <a:solidFill>
                  <a:srgbClr val="2A71A3"/>
                </a:solidFill>
              </a:rPr>
              <a:t>All facilities have received their first shipment of uniforms.</a:t>
            </a:r>
          </a:p>
        </p:txBody>
      </p:sp>
    </p:spTree>
    <p:extLst>
      <p:ext uri="{BB962C8B-B14F-4D97-AF65-F5344CB8AC3E}">
        <p14:creationId xmlns:p14="http://schemas.microsoft.com/office/powerpoint/2010/main" val="3242953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Training</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2211861"/>
            <a:ext cx="6622991" cy="2766787"/>
          </a:xfrm>
        </p:spPr>
        <p:txBody>
          <a:bodyPr>
            <a:normAutofit fontScale="92500"/>
          </a:bodyPr>
          <a:lstStyle/>
          <a:p>
            <a:pPr>
              <a:buFont typeface="Arial" panose="020B0604020202020204" pitchFamily="34" charset="0"/>
              <a:buChar char="•"/>
            </a:pPr>
            <a:r>
              <a:rPr lang="en-US" sz="2400" dirty="0">
                <a:solidFill>
                  <a:srgbClr val="2A71A3"/>
                </a:solidFill>
              </a:rPr>
              <a:t>The DJJ Training Division is updating the security topics included in its monthly emergency response training for all facilities. These are currently in review for approval with the goal to begin in June 2023. </a:t>
            </a:r>
          </a:p>
          <a:p>
            <a:pPr>
              <a:buFont typeface="Arial" panose="020B0604020202020204" pitchFamily="34" charset="0"/>
              <a:buChar char="•"/>
            </a:pPr>
            <a:r>
              <a:rPr lang="en-US" sz="2400" dirty="0">
                <a:solidFill>
                  <a:srgbClr val="2A71A3"/>
                </a:solidFill>
              </a:rPr>
              <a:t>DJJ is also updating its management training program for staff, as mandated by SB 162. </a:t>
            </a:r>
          </a:p>
        </p:txBody>
      </p:sp>
    </p:spTree>
    <p:extLst>
      <p:ext uri="{BB962C8B-B14F-4D97-AF65-F5344CB8AC3E}">
        <p14:creationId xmlns:p14="http://schemas.microsoft.com/office/powerpoint/2010/main" val="222688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Reorganization</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1237335"/>
            <a:ext cx="6622991" cy="4575636"/>
          </a:xfrm>
        </p:spPr>
        <p:txBody>
          <a:bodyPr>
            <a:normAutofit/>
          </a:bodyPr>
          <a:lstStyle/>
          <a:p>
            <a:pPr>
              <a:buFont typeface="Arial" panose="020B0604020202020204" pitchFamily="34" charset="0"/>
              <a:buChar char="•"/>
            </a:pPr>
            <a:r>
              <a:rPr lang="en-US" dirty="0">
                <a:solidFill>
                  <a:srgbClr val="2A71A3"/>
                </a:solidFill>
              </a:rPr>
              <a:t>Gov. </a:t>
            </a:r>
            <a:r>
              <a:rPr lang="en-US" dirty="0" err="1">
                <a:solidFill>
                  <a:srgbClr val="2A71A3"/>
                </a:solidFill>
              </a:rPr>
              <a:t>Beshear</a:t>
            </a:r>
            <a:r>
              <a:rPr lang="en-US" dirty="0">
                <a:solidFill>
                  <a:srgbClr val="2A71A3"/>
                </a:solidFill>
              </a:rPr>
              <a:t> proposed a reorganization of DJJ to align management by function rather than geography. The General Assembly codified this structure in SB 162.</a:t>
            </a:r>
          </a:p>
          <a:p>
            <a:pPr>
              <a:buFont typeface="Arial" panose="020B0604020202020204" pitchFamily="34" charset="0"/>
              <a:buChar char="•"/>
            </a:pPr>
            <a:r>
              <a:rPr lang="en-US" dirty="0">
                <a:solidFill>
                  <a:srgbClr val="2A71A3"/>
                </a:solidFill>
              </a:rPr>
              <a:t>The reorganization primarily separates the detention centers from other DJJ facilities and programming. </a:t>
            </a:r>
          </a:p>
          <a:p>
            <a:pPr lvl="1">
              <a:buFont typeface="Arial" panose="020B0604020202020204" pitchFamily="34" charset="0"/>
              <a:buChar char="•"/>
            </a:pPr>
            <a:r>
              <a:rPr lang="en-US" dirty="0">
                <a:solidFill>
                  <a:srgbClr val="2A71A3"/>
                </a:solidFill>
              </a:rPr>
              <a:t>This necessary change better enables management to focus on the particular needs of detention centers, emphasizing safety and security. </a:t>
            </a:r>
          </a:p>
          <a:p>
            <a:pPr>
              <a:buFont typeface="Arial" panose="020B0604020202020204" pitchFamily="34" charset="0"/>
              <a:buChar char="•"/>
            </a:pPr>
            <a:r>
              <a:rPr lang="en-US" dirty="0">
                <a:solidFill>
                  <a:srgbClr val="2A71A3"/>
                </a:solidFill>
              </a:rPr>
              <a:t>The reorganization creates: </a:t>
            </a:r>
          </a:p>
          <a:p>
            <a:pPr lvl="1">
              <a:buFont typeface="Arial" panose="020B0604020202020204" pitchFamily="34" charset="0"/>
              <a:buChar char="•"/>
            </a:pPr>
            <a:r>
              <a:rPr lang="en-US" dirty="0">
                <a:solidFill>
                  <a:srgbClr val="2A71A3"/>
                </a:solidFill>
              </a:rPr>
              <a:t>Compliance Division</a:t>
            </a:r>
          </a:p>
          <a:p>
            <a:pPr lvl="1">
              <a:buFont typeface="Arial" panose="020B0604020202020204" pitchFamily="34" charset="0"/>
              <a:buChar char="•"/>
            </a:pPr>
            <a:r>
              <a:rPr lang="en-US" dirty="0">
                <a:solidFill>
                  <a:srgbClr val="2A71A3"/>
                </a:solidFill>
              </a:rPr>
              <a:t>Office of Detention with a Division of Transportation. The Detention Executive Director also serves as the Director of Security. </a:t>
            </a:r>
          </a:p>
        </p:txBody>
      </p:sp>
    </p:spTree>
    <p:extLst>
      <p:ext uri="{BB962C8B-B14F-4D97-AF65-F5344CB8AC3E}">
        <p14:creationId xmlns:p14="http://schemas.microsoft.com/office/powerpoint/2010/main" val="1697796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Detention &amp; Compliance</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53355" y="1028700"/>
            <a:ext cx="6622991" cy="4833257"/>
          </a:xfrm>
        </p:spPr>
        <p:txBody>
          <a:bodyPr>
            <a:normAutofit lnSpcReduction="10000"/>
          </a:bodyPr>
          <a:lstStyle/>
          <a:p>
            <a:pPr>
              <a:buFont typeface="Arial" panose="020B0604020202020204" pitchFamily="34" charset="0"/>
              <a:buChar char="•"/>
            </a:pPr>
            <a:r>
              <a:rPr lang="en-US" dirty="0">
                <a:solidFill>
                  <a:srgbClr val="2A71A3"/>
                </a:solidFill>
              </a:rPr>
              <a:t>For the first time in Kentucky’s juvenile justice system, a Director of Security position and a Director of the Office of Detention were created. </a:t>
            </a:r>
            <a:r>
              <a:rPr lang="en-US" sz="1600" dirty="0">
                <a:solidFill>
                  <a:srgbClr val="2A71A3"/>
                </a:solidFill>
              </a:rPr>
              <a:t>	</a:t>
            </a:r>
          </a:p>
          <a:p>
            <a:pPr lvl="1">
              <a:buFont typeface="Arial" panose="020B0604020202020204" pitchFamily="34" charset="0"/>
              <a:buChar char="•"/>
            </a:pPr>
            <a:r>
              <a:rPr lang="en-US" dirty="0">
                <a:solidFill>
                  <a:srgbClr val="2A71A3"/>
                </a:solidFill>
              </a:rPr>
              <a:t>Larry Chandler was hired as Director of Security on 01/01/23 for DJJ to provide assessments and recommendations on security for DJJ’s facilities.</a:t>
            </a:r>
          </a:p>
          <a:p>
            <a:pPr lvl="1">
              <a:buFont typeface="Arial" panose="020B0604020202020204" pitchFamily="34" charset="0"/>
              <a:buChar char="•"/>
            </a:pPr>
            <a:r>
              <a:rPr lang="en-US" dirty="0">
                <a:solidFill>
                  <a:srgbClr val="2A71A3"/>
                </a:solidFill>
              </a:rPr>
              <a:t>James </a:t>
            </a:r>
            <a:r>
              <a:rPr lang="en-US" dirty="0" err="1">
                <a:solidFill>
                  <a:srgbClr val="2A71A3"/>
                </a:solidFill>
              </a:rPr>
              <a:t>Sweatt</a:t>
            </a:r>
            <a:r>
              <a:rPr lang="en-US" dirty="0">
                <a:solidFill>
                  <a:srgbClr val="2A71A3"/>
                </a:solidFill>
              </a:rPr>
              <a:t> was hired as the Director of the Office of Detention on 05/06/23 to oversee the detention facilities. Predisposition facilities face different challenges than post-disposition facilities and should be managed as such. </a:t>
            </a:r>
          </a:p>
          <a:p>
            <a:pPr>
              <a:buFont typeface="Arial" panose="020B0604020202020204" pitchFamily="34" charset="0"/>
              <a:buChar char="•"/>
            </a:pPr>
            <a:r>
              <a:rPr lang="en-US" dirty="0">
                <a:solidFill>
                  <a:srgbClr val="2A71A3"/>
                </a:solidFill>
              </a:rPr>
              <a:t>DJJ created the Compliance Branch on 01/16/23 to conduct unannounced facility inspections and staff interviews to ensure best practices are identified and followed. </a:t>
            </a:r>
          </a:p>
          <a:p>
            <a:pPr lvl="1">
              <a:buFont typeface="Arial" panose="020B0604020202020204" pitchFamily="34" charset="0"/>
              <a:buChar char="•"/>
            </a:pPr>
            <a:r>
              <a:rPr lang="en-US" dirty="0">
                <a:solidFill>
                  <a:srgbClr val="2A71A3"/>
                </a:solidFill>
              </a:rPr>
              <a:t>The division enhances safety and security throughout DJJ and makes recommendations to leadership for improvement.</a:t>
            </a:r>
          </a:p>
        </p:txBody>
      </p:sp>
    </p:spTree>
    <p:extLst>
      <p:ext uri="{BB962C8B-B14F-4D97-AF65-F5344CB8AC3E}">
        <p14:creationId xmlns:p14="http://schemas.microsoft.com/office/powerpoint/2010/main" val="49375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Data</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53355" y="1298008"/>
            <a:ext cx="6622991" cy="4753061"/>
          </a:xfrm>
        </p:spPr>
        <p:txBody>
          <a:bodyPr>
            <a:normAutofit fontScale="92500"/>
          </a:bodyPr>
          <a:lstStyle/>
          <a:p>
            <a:pPr>
              <a:buFont typeface="Arial" panose="020B0604020202020204" pitchFamily="34" charset="0"/>
              <a:buChar char="•"/>
            </a:pPr>
            <a:r>
              <a:rPr lang="en-US" sz="2200" dirty="0">
                <a:solidFill>
                  <a:srgbClr val="2A71A3"/>
                </a:solidFill>
              </a:rPr>
              <a:t>The safety, security, and wellbeing of youth and staff depends on accurate and timely data. </a:t>
            </a:r>
          </a:p>
          <a:p>
            <a:pPr lvl="1">
              <a:buFont typeface="Arial" panose="020B0604020202020204" pitchFamily="34" charset="0"/>
              <a:buChar char="•"/>
            </a:pPr>
            <a:r>
              <a:rPr lang="en-US" sz="1700" dirty="0">
                <a:solidFill>
                  <a:srgbClr val="2A71A3"/>
                </a:solidFill>
              </a:rPr>
              <a:t>DJJ data systems were built for a different time and a different population. Recent events made clear that the data landscape at DJJ is outdated, siloed, and inadequate for current needs. </a:t>
            </a:r>
          </a:p>
          <a:p>
            <a:pPr>
              <a:buFont typeface="Arial" panose="020B0604020202020204" pitchFamily="34" charset="0"/>
              <a:buChar char="•"/>
            </a:pPr>
            <a:r>
              <a:rPr lang="en-US" sz="2200" dirty="0">
                <a:solidFill>
                  <a:srgbClr val="2A71A3"/>
                </a:solidFill>
              </a:rPr>
              <a:t>On 01/31/23, DJJ was added to the Kentucky Offender Management System (KOMS) Master Agreement. This will eventually upgrade DJJ’s offender management system.</a:t>
            </a:r>
          </a:p>
          <a:p>
            <a:pPr lvl="1">
              <a:buFont typeface="Arial" panose="020B0604020202020204" pitchFamily="34" charset="0"/>
              <a:buChar char="•"/>
            </a:pPr>
            <a:r>
              <a:rPr lang="en-US" sz="1700" dirty="0">
                <a:solidFill>
                  <a:srgbClr val="2A71A3"/>
                </a:solidFill>
              </a:rPr>
              <a:t>This process will take several phases to fully implement, but the project is on track with Phase 1 modules purchased. </a:t>
            </a:r>
          </a:p>
          <a:p>
            <a:pPr lvl="1">
              <a:buFont typeface="Arial" panose="020B0604020202020204" pitchFamily="34" charset="0"/>
              <a:buChar char="•"/>
            </a:pPr>
            <a:r>
              <a:rPr lang="en-US" sz="1700" dirty="0">
                <a:solidFill>
                  <a:srgbClr val="2A71A3"/>
                </a:solidFill>
              </a:rPr>
              <a:t>Phase 4 will finalize the project and is expected to be complete in early 2025.</a:t>
            </a:r>
          </a:p>
        </p:txBody>
      </p:sp>
    </p:spTree>
    <p:extLst>
      <p:ext uri="{BB962C8B-B14F-4D97-AF65-F5344CB8AC3E}">
        <p14:creationId xmlns:p14="http://schemas.microsoft.com/office/powerpoint/2010/main" val="1662437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Facilities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862204" y="538842"/>
            <a:ext cx="6964777" cy="4670387"/>
          </a:xfrm>
        </p:spPr>
        <p:txBody>
          <a:bodyPr>
            <a:noAutofit/>
          </a:bodyPr>
          <a:lstStyle/>
          <a:p>
            <a:pPr>
              <a:buFont typeface="Arial" panose="020B0604020202020204" pitchFamily="34" charset="0"/>
              <a:buChar char="•"/>
            </a:pPr>
            <a:r>
              <a:rPr lang="en-US" dirty="0">
                <a:solidFill>
                  <a:srgbClr val="2A71A3"/>
                </a:solidFill>
              </a:rPr>
              <a:t>Critical improvements have been underway or completed at the Jefferson, Warren, and Breathitt Detention Centers. </a:t>
            </a:r>
          </a:p>
          <a:p>
            <a:pPr>
              <a:buFont typeface="Arial" panose="020B0604020202020204" pitchFamily="34" charset="0"/>
              <a:buChar char="•"/>
            </a:pPr>
            <a:r>
              <a:rPr lang="en-US" dirty="0">
                <a:solidFill>
                  <a:srgbClr val="2A71A3"/>
                </a:solidFill>
              </a:rPr>
              <a:t>JPSC contracted with the American Correctional Association to inspect facilities and identify necessary improvements. This is different from the regular audits and collaborative work that DJJ has done with ACA over the years.</a:t>
            </a:r>
          </a:p>
          <a:p>
            <a:pPr>
              <a:buFont typeface="Arial" panose="020B0604020202020204" pitchFamily="34" charset="0"/>
              <a:buChar char="•"/>
            </a:pPr>
            <a:r>
              <a:rPr lang="en-US" dirty="0">
                <a:solidFill>
                  <a:srgbClr val="2A71A3"/>
                </a:solidFill>
              </a:rPr>
              <a:t>Director of Security Larry Chandler assessed each detention center and recommended needed improvements. </a:t>
            </a:r>
          </a:p>
          <a:p>
            <a:pPr>
              <a:buFont typeface="Arial" panose="020B0604020202020204" pitchFamily="34" charset="0"/>
              <a:buChar char="•"/>
            </a:pPr>
            <a:r>
              <a:rPr lang="en-US" dirty="0">
                <a:solidFill>
                  <a:srgbClr val="2A71A3"/>
                </a:solidFill>
              </a:rPr>
              <a:t>DJJ leveraged DOC expertise in reviewing needs, providing training, and more. </a:t>
            </a:r>
          </a:p>
          <a:p>
            <a:pPr>
              <a:buFont typeface="Arial" panose="020B0604020202020204" pitchFamily="34" charset="0"/>
              <a:buChar char="•"/>
            </a:pPr>
            <a:r>
              <a:rPr lang="en-US" dirty="0">
                <a:solidFill>
                  <a:srgbClr val="2A71A3"/>
                </a:solidFill>
              </a:rPr>
              <a:t>Detention facility upgrades are in process and in planning, including modifying doors, locks, cameras, control panels, etc. </a:t>
            </a:r>
          </a:p>
          <a:p>
            <a:pPr>
              <a:buFont typeface="Arial" panose="020B0604020202020204" pitchFamily="34" charset="0"/>
              <a:buChar char="•"/>
            </a:pPr>
            <a:r>
              <a:rPr lang="en-US" dirty="0">
                <a:solidFill>
                  <a:srgbClr val="2A71A3"/>
                </a:solidFill>
              </a:rPr>
              <a:t>DJJ is reviewing plans to improve perimeter security. SB 162 included $4 million for security upgrades.</a:t>
            </a:r>
          </a:p>
        </p:txBody>
      </p:sp>
    </p:spTree>
    <p:extLst>
      <p:ext uri="{BB962C8B-B14F-4D97-AF65-F5344CB8AC3E}">
        <p14:creationId xmlns:p14="http://schemas.microsoft.com/office/powerpoint/2010/main" val="1762857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Recent Legislation &amp; Mental Health</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53355" y="457200"/>
            <a:ext cx="6622991" cy="6139543"/>
          </a:xfrm>
        </p:spPr>
        <p:txBody>
          <a:bodyPr>
            <a:normAutofit fontScale="92500" lnSpcReduction="10000"/>
          </a:bodyPr>
          <a:lstStyle/>
          <a:p>
            <a:pPr>
              <a:buFont typeface="Arial" panose="020B0604020202020204" pitchFamily="34" charset="0"/>
              <a:buChar char="•"/>
            </a:pPr>
            <a:r>
              <a:rPr lang="en-US" dirty="0">
                <a:solidFill>
                  <a:srgbClr val="2A71A3"/>
                </a:solidFill>
              </a:rPr>
              <a:t>SB 162 requires DJJ to enter into sufficient contracts to ensure availability of institutional treatment for youth with severe mental illness. DJJ is also required to provide youth in crisis in a DJJ facility access to mental health professionals.</a:t>
            </a:r>
          </a:p>
          <a:p>
            <a:pPr lvl="1">
              <a:buFont typeface="Arial" panose="020B0604020202020204" pitchFamily="34" charset="0"/>
              <a:buChar char="•"/>
            </a:pPr>
            <a:r>
              <a:rPr lang="en-US" dirty="0">
                <a:solidFill>
                  <a:srgbClr val="2A71A3"/>
                </a:solidFill>
              </a:rPr>
              <a:t>The bill includes $1.5 million for DJJ to establish a diversionary program to identify and provide treatment for any youth identified as suffering from serious mental illness. </a:t>
            </a:r>
          </a:p>
          <a:p>
            <a:pPr>
              <a:buFont typeface="Arial" panose="020B0604020202020204" pitchFamily="34" charset="0"/>
              <a:buChar char="•"/>
            </a:pPr>
            <a:r>
              <a:rPr lang="en-US" dirty="0">
                <a:solidFill>
                  <a:srgbClr val="2A71A3"/>
                </a:solidFill>
              </a:rPr>
              <a:t>HB 3 requires automatic detention of youth accused of public offenses considered violent felony offenses for up to 48 hours, exclusive of weekends and holidays, pending a detention hearing. </a:t>
            </a:r>
          </a:p>
          <a:p>
            <a:pPr lvl="1">
              <a:buFont typeface="Arial" panose="020B0604020202020204" pitchFamily="34" charset="0"/>
              <a:buChar char="•"/>
            </a:pPr>
            <a:r>
              <a:rPr lang="en-US" dirty="0">
                <a:solidFill>
                  <a:srgbClr val="2A71A3"/>
                </a:solidFill>
              </a:rPr>
              <a:t>Youth detained for these offenses are required to be assessed by a mental health professional </a:t>
            </a:r>
          </a:p>
          <a:p>
            <a:pPr lvl="1">
              <a:buFont typeface="Arial" panose="020B0604020202020204" pitchFamily="34" charset="0"/>
              <a:buChar char="•"/>
            </a:pPr>
            <a:r>
              <a:rPr lang="en-US" dirty="0">
                <a:solidFill>
                  <a:srgbClr val="2A71A3"/>
                </a:solidFill>
              </a:rPr>
              <a:t>Any treatment recommended must be provided by DJJ and may be provided via a contract between JPSC and a behavioral health services organization. </a:t>
            </a:r>
          </a:p>
          <a:p>
            <a:pPr lvl="1">
              <a:buFont typeface="Arial" panose="020B0604020202020204" pitchFamily="34" charset="0"/>
              <a:buChar char="•"/>
            </a:pPr>
            <a:r>
              <a:rPr lang="en-US" dirty="0">
                <a:solidFill>
                  <a:srgbClr val="2A71A3"/>
                </a:solidFill>
              </a:rPr>
              <a:t>Effective date of automatic detention provision is 07/01/2024.</a:t>
            </a:r>
          </a:p>
          <a:p>
            <a:pPr>
              <a:buFont typeface="Arial" panose="020B0604020202020204" pitchFamily="34" charset="0"/>
              <a:buChar char="•"/>
            </a:pPr>
            <a:r>
              <a:rPr lang="en-US" dirty="0">
                <a:solidFill>
                  <a:srgbClr val="2A71A3"/>
                </a:solidFill>
              </a:rPr>
              <a:t>HB 3 allows for youth in detention to have visitation from nonprofit organizations, faith-based organizations, or community organizations to better facilitate transition services. </a:t>
            </a:r>
          </a:p>
        </p:txBody>
      </p:sp>
    </p:spTree>
    <p:extLst>
      <p:ext uri="{BB962C8B-B14F-4D97-AF65-F5344CB8AC3E}">
        <p14:creationId xmlns:p14="http://schemas.microsoft.com/office/powerpoint/2010/main" val="311596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Autofit/>
          </a:bodyPr>
          <a:lstStyle/>
          <a:p>
            <a:pPr algn="ctr"/>
            <a:r>
              <a:rPr lang="en-US" sz="2800" dirty="0"/>
              <a:t>The Department of Juvenile Justice serves as part of the juvenile justice system providing pre-conviction and post-disposition services.</a:t>
            </a:r>
            <a:endParaRPr lang="en-US" sz="2800" dirty="0">
              <a:solidFill>
                <a:srgbClr val="2A71A3"/>
              </a:solidFill>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a:bodyPr>
          <a:lstStyle/>
          <a:p>
            <a:pPr>
              <a:buFont typeface="Arial" panose="020B0604020202020204" pitchFamily="34" charset="0"/>
              <a:buChar char="•"/>
            </a:pPr>
            <a:r>
              <a:rPr lang="en-US" dirty="0">
                <a:solidFill>
                  <a:srgbClr val="2A71A3"/>
                </a:solidFill>
              </a:rPr>
              <a:t>DJJ operates 29 facilities across Kentucky as of 06/12/23.</a:t>
            </a:r>
          </a:p>
          <a:p>
            <a:pPr lvl="1">
              <a:buFont typeface="Arial" panose="020B0604020202020204" pitchFamily="34" charset="0"/>
              <a:buChar char="•"/>
            </a:pPr>
            <a:r>
              <a:rPr lang="en-US" dirty="0">
                <a:solidFill>
                  <a:srgbClr val="2A71A3"/>
                </a:solidFill>
              </a:rPr>
              <a:t>8 secure detention centers with 222 youth.</a:t>
            </a:r>
          </a:p>
          <a:p>
            <a:pPr lvl="1">
              <a:buFont typeface="Arial" panose="020B0604020202020204" pitchFamily="34" charset="0"/>
              <a:buChar char="•"/>
            </a:pPr>
            <a:r>
              <a:rPr lang="en-US" dirty="0">
                <a:solidFill>
                  <a:srgbClr val="2A71A3"/>
                </a:solidFill>
              </a:rPr>
              <a:t>7 youth development centers with 117 youth. </a:t>
            </a:r>
          </a:p>
          <a:p>
            <a:pPr lvl="1">
              <a:buFont typeface="Arial" panose="020B0604020202020204" pitchFamily="34" charset="0"/>
              <a:buChar char="•"/>
            </a:pPr>
            <a:r>
              <a:rPr lang="en-US" dirty="0">
                <a:solidFill>
                  <a:srgbClr val="2A71A3"/>
                </a:solidFill>
              </a:rPr>
              <a:t>8 Group Homes with 44 youth.</a:t>
            </a:r>
          </a:p>
          <a:p>
            <a:pPr lvl="1">
              <a:buFont typeface="Arial" panose="020B0604020202020204" pitchFamily="34" charset="0"/>
              <a:buChar char="•"/>
            </a:pPr>
            <a:r>
              <a:rPr lang="en-US" dirty="0">
                <a:solidFill>
                  <a:srgbClr val="2A71A3"/>
                </a:solidFill>
              </a:rPr>
              <a:t>5 Day Treatment Centers (DJJ operated)</a:t>
            </a:r>
          </a:p>
          <a:p>
            <a:pPr>
              <a:buFont typeface="Arial" panose="020B0604020202020204" pitchFamily="34" charset="0"/>
              <a:buChar char="•"/>
            </a:pPr>
            <a:r>
              <a:rPr lang="en-US" dirty="0">
                <a:solidFill>
                  <a:srgbClr val="2A71A3"/>
                </a:solidFill>
              </a:rPr>
              <a:t>As of 06/12/23: 220 kids in Alternatives to Detention</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808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Challenges to Mental Health Services in Detention</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53355" y="991657"/>
            <a:ext cx="6622991" cy="4838875"/>
          </a:xfrm>
        </p:spPr>
        <p:txBody>
          <a:bodyPr>
            <a:normAutofit/>
          </a:bodyPr>
          <a:lstStyle/>
          <a:p>
            <a:pPr>
              <a:buFont typeface="Arial" panose="020B0604020202020204" pitchFamily="34" charset="0"/>
              <a:buChar char="•"/>
            </a:pPr>
            <a:r>
              <a:rPr lang="en-US" dirty="0">
                <a:solidFill>
                  <a:srgbClr val="2A71A3"/>
                </a:solidFill>
              </a:rPr>
              <a:t>Detention staff must handle a wide variety of youth and situations due to the nature of detention, and they must triage immediate needs of youth in custody.</a:t>
            </a:r>
          </a:p>
          <a:p>
            <a:pPr>
              <a:buFont typeface="Arial" panose="020B0604020202020204" pitchFamily="34" charset="0"/>
              <a:buChar char="•"/>
            </a:pPr>
            <a:r>
              <a:rPr lang="en-US" dirty="0">
                <a:solidFill>
                  <a:srgbClr val="2A71A3"/>
                </a:solidFill>
              </a:rPr>
              <a:t>Mental health and education services are provided to youth in detention. However, because their cases have not concluded, DJJ is limited in the programming it can provide in detention. </a:t>
            </a:r>
          </a:p>
          <a:p>
            <a:pPr>
              <a:buFont typeface="Arial" panose="020B0604020202020204" pitchFamily="34" charset="0"/>
              <a:buChar char="•"/>
            </a:pPr>
            <a:r>
              <a:rPr lang="en-US" dirty="0">
                <a:solidFill>
                  <a:srgbClr val="2A71A3"/>
                </a:solidFill>
              </a:rPr>
              <a:t>Formal evidence-based treatment is limited in detention: </a:t>
            </a:r>
          </a:p>
          <a:p>
            <a:pPr lvl="1">
              <a:buFont typeface="Arial" panose="020B0604020202020204" pitchFamily="34" charset="0"/>
              <a:buChar char="•"/>
            </a:pPr>
            <a:r>
              <a:rPr lang="en-US" dirty="0">
                <a:solidFill>
                  <a:srgbClr val="2A71A3"/>
                </a:solidFill>
              </a:rPr>
              <a:t>Youth may not be guilty of the offense for which detained</a:t>
            </a:r>
          </a:p>
          <a:p>
            <a:pPr lvl="1">
              <a:buFont typeface="Arial" panose="020B0604020202020204" pitchFamily="34" charset="0"/>
              <a:buChar char="•"/>
            </a:pPr>
            <a:r>
              <a:rPr lang="en-US" dirty="0">
                <a:solidFill>
                  <a:srgbClr val="2A71A3"/>
                </a:solidFill>
              </a:rPr>
              <a:t>Youth and parents have the right to refuse treatment. Parents must give informed consent. </a:t>
            </a:r>
          </a:p>
          <a:p>
            <a:pPr lvl="1">
              <a:buFont typeface="Arial" panose="020B0604020202020204" pitchFamily="34" charset="0"/>
              <a:buChar char="•"/>
            </a:pPr>
            <a:r>
              <a:rPr lang="en-US" dirty="0">
                <a:solidFill>
                  <a:srgbClr val="2A71A3"/>
                </a:solidFill>
              </a:rPr>
              <a:t>Duration of detention is unpredictable and often not long enough for effective services.</a:t>
            </a:r>
          </a:p>
          <a:p>
            <a:pPr lvl="1">
              <a:buFont typeface="Arial" panose="020B0604020202020204" pitchFamily="34" charset="0"/>
              <a:buChar char="•"/>
            </a:pPr>
            <a:r>
              <a:rPr lang="en-US" dirty="0">
                <a:solidFill>
                  <a:srgbClr val="2A71A3"/>
                </a:solidFill>
              </a:rPr>
              <a:t>Not all youth need treatment services. </a:t>
            </a:r>
          </a:p>
        </p:txBody>
      </p:sp>
    </p:spTree>
    <p:extLst>
      <p:ext uri="{BB962C8B-B14F-4D97-AF65-F5344CB8AC3E}">
        <p14:creationId xmlns:p14="http://schemas.microsoft.com/office/powerpoint/2010/main" val="311089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Mental Health Services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53355" y="653143"/>
            <a:ext cx="6622991" cy="5649685"/>
          </a:xfrm>
        </p:spPr>
        <p:txBody>
          <a:bodyPr>
            <a:normAutofit fontScale="92500" lnSpcReduction="10000"/>
          </a:bodyPr>
          <a:lstStyle/>
          <a:p>
            <a:pPr>
              <a:buFont typeface="Arial" panose="020B0604020202020204" pitchFamily="34" charset="0"/>
              <a:buChar char="•"/>
            </a:pPr>
            <a:r>
              <a:rPr lang="en-US" sz="1900" dirty="0">
                <a:solidFill>
                  <a:srgbClr val="2A71A3"/>
                </a:solidFill>
              </a:rPr>
              <a:t>DJJ released an RFP for institutional mental health treatment at detention centers on 05/15/23. This closed on 06/12/23 with no responses. </a:t>
            </a:r>
          </a:p>
          <a:p>
            <a:pPr lvl="1">
              <a:buFont typeface="Arial" panose="020B0604020202020204" pitchFamily="34" charset="0"/>
              <a:buChar char="•"/>
            </a:pPr>
            <a:r>
              <a:rPr lang="en-US" sz="1700" dirty="0">
                <a:solidFill>
                  <a:srgbClr val="2A71A3"/>
                </a:solidFill>
              </a:rPr>
              <a:t>Private healthcare organizations are not required to accept DJJ youth, and DJJ has historically faced significant barriers to placement for violent youth with severe mental health issues. Private treatment facilities often will not admit, or will prematurely discharge, severely mentally ill youth who are aggressive or violent. </a:t>
            </a:r>
          </a:p>
          <a:p>
            <a:pPr lvl="1">
              <a:buFont typeface="Arial" panose="020B0604020202020204" pitchFamily="34" charset="0"/>
              <a:buChar char="•"/>
            </a:pPr>
            <a:r>
              <a:rPr lang="en-US" sz="1700" dirty="0">
                <a:solidFill>
                  <a:srgbClr val="2A71A3"/>
                </a:solidFill>
              </a:rPr>
              <a:t>Absent any clinical mental health alternative, DJJ detention facilities may be the “custodian of last resort.” However, a child suffering from severe mental illness cannot be adequately treated in a juvenile detention center neither designed nor staffed as a clinical facility. </a:t>
            </a:r>
          </a:p>
          <a:p>
            <a:pPr>
              <a:buFont typeface="Arial" panose="020B0604020202020204" pitchFamily="34" charset="0"/>
              <a:buChar char="•"/>
            </a:pPr>
            <a:r>
              <a:rPr lang="en-US" sz="1900" dirty="0">
                <a:solidFill>
                  <a:srgbClr val="2A71A3"/>
                </a:solidFill>
              </a:rPr>
              <a:t>DJJ is working with the State Interagency Council for Services &amp; Supports to Children to establish the diversionary program to identify and provide treatment for youth suffering from severe mental illness. </a:t>
            </a:r>
          </a:p>
          <a:p>
            <a:pPr>
              <a:buFont typeface="Arial" panose="020B0604020202020204" pitchFamily="34" charset="0"/>
              <a:buChar char="•"/>
            </a:pPr>
            <a:r>
              <a:rPr lang="en-US" sz="1900" dirty="0">
                <a:solidFill>
                  <a:srgbClr val="2A71A3"/>
                </a:solidFill>
              </a:rPr>
              <a:t>DJJ seeks to improve mental health services and that youth have access to mental health professionals within detention facilities.</a:t>
            </a:r>
            <a:endParaRPr lang="en-US" sz="1900" dirty="0"/>
          </a:p>
        </p:txBody>
      </p:sp>
    </p:spTree>
    <p:extLst>
      <p:ext uri="{BB962C8B-B14F-4D97-AF65-F5344CB8AC3E}">
        <p14:creationId xmlns:p14="http://schemas.microsoft.com/office/powerpoint/2010/main" val="242431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2023 Regular Session:</a:t>
            </a:r>
            <a:br>
              <a:rPr lang="en-US" sz="4000" dirty="0">
                <a:solidFill>
                  <a:srgbClr val="2A71A3"/>
                </a:solidFill>
              </a:rPr>
            </a:br>
            <a:r>
              <a:rPr lang="en-US" sz="4000" dirty="0">
                <a:solidFill>
                  <a:srgbClr val="2A71A3"/>
                </a:solidFill>
              </a:rPr>
              <a:t>SB 162</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45920" y="2053825"/>
            <a:ext cx="6622991" cy="2714540"/>
          </a:xfrm>
        </p:spPr>
        <p:txBody>
          <a:bodyPr>
            <a:normAutofit/>
          </a:bodyPr>
          <a:lstStyle/>
          <a:p>
            <a:pPr>
              <a:buFont typeface="Arial" panose="020B0604020202020204" pitchFamily="34" charset="0"/>
              <a:buChar char="•"/>
            </a:pPr>
            <a:r>
              <a:rPr lang="en-US" dirty="0">
                <a:solidFill>
                  <a:srgbClr val="2A71A3"/>
                </a:solidFill>
              </a:rPr>
              <a:t>SB 162 codifies investments </a:t>
            </a:r>
            <a:r>
              <a:rPr lang="en-US" dirty="0" err="1">
                <a:solidFill>
                  <a:srgbClr val="2A71A3"/>
                </a:solidFill>
              </a:rPr>
              <a:t>Beshear</a:t>
            </a:r>
            <a:r>
              <a:rPr lang="en-US" dirty="0">
                <a:solidFill>
                  <a:srgbClr val="2A71A3"/>
                </a:solidFill>
              </a:rPr>
              <a:t> administration has made in DJJ since 2022 and provides requested statutory language to continue improvements to staffing and security. </a:t>
            </a:r>
          </a:p>
          <a:p>
            <a:pPr>
              <a:buFont typeface="Arial" panose="020B0604020202020204" pitchFamily="34" charset="0"/>
              <a:buChar char="•"/>
            </a:pPr>
            <a:r>
              <a:rPr lang="en-US" dirty="0">
                <a:solidFill>
                  <a:srgbClr val="2A71A3"/>
                </a:solidFill>
              </a:rPr>
              <a:t>SB 162 also requires that JPSC develop and implement a plan to create a new model of regional detention as soon as practicable while safely segregating males and females and separating violent and nonviolent offenders. </a:t>
            </a:r>
          </a:p>
        </p:txBody>
      </p:sp>
    </p:spTree>
    <p:extLst>
      <p:ext uri="{BB962C8B-B14F-4D97-AF65-F5344CB8AC3E}">
        <p14:creationId xmlns:p14="http://schemas.microsoft.com/office/powerpoint/2010/main" val="1200830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2023 Regular Session:</a:t>
            </a:r>
            <a:br>
              <a:rPr lang="en-US" sz="4000" dirty="0">
                <a:solidFill>
                  <a:srgbClr val="2A71A3"/>
                </a:solidFill>
              </a:rPr>
            </a:br>
            <a:r>
              <a:rPr lang="en-US" sz="4000" dirty="0">
                <a:solidFill>
                  <a:srgbClr val="2A71A3"/>
                </a:solidFill>
              </a:rPr>
              <a:t>SB 162</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45920" y="1442594"/>
            <a:ext cx="6622991" cy="3936999"/>
          </a:xfrm>
        </p:spPr>
        <p:txBody>
          <a:bodyPr>
            <a:noAutofit/>
          </a:bodyPr>
          <a:lstStyle/>
          <a:p>
            <a:r>
              <a:rPr lang="en-US" sz="1400" dirty="0">
                <a:solidFill>
                  <a:srgbClr val="2A71A3"/>
                </a:solidFill>
              </a:rPr>
              <a:t>$3.2 million to maintain salary increases for DJJ youth workers</a:t>
            </a:r>
          </a:p>
          <a:p>
            <a:r>
              <a:rPr lang="en-US" sz="1400" dirty="0">
                <a:solidFill>
                  <a:srgbClr val="2A71A3"/>
                </a:solidFill>
              </a:rPr>
              <a:t>$4.8 million to provide salary increases to other job classifications at DJJ</a:t>
            </a:r>
          </a:p>
          <a:p>
            <a:r>
              <a:rPr lang="en-US" sz="1400" dirty="0">
                <a:solidFill>
                  <a:srgbClr val="2A71A3"/>
                </a:solidFill>
              </a:rPr>
              <a:t>$30 million to bring DOC correctional officers to $50,000 starting salary</a:t>
            </a:r>
          </a:p>
          <a:p>
            <a:r>
              <a:rPr lang="en-US" sz="1400" dirty="0">
                <a:solidFill>
                  <a:srgbClr val="2A71A3"/>
                </a:solidFill>
              </a:rPr>
              <a:t>$9.7 million for 146 additional DJJ youth workers</a:t>
            </a:r>
          </a:p>
          <a:p>
            <a:r>
              <a:rPr lang="en-US" sz="1400" dirty="0">
                <a:solidFill>
                  <a:srgbClr val="2A71A3"/>
                </a:solidFill>
              </a:rPr>
              <a:t>$200,000 for operating expenses for DJJ youth offender management system</a:t>
            </a:r>
          </a:p>
          <a:p>
            <a:r>
              <a:rPr lang="en-US" sz="1400" dirty="0">
                <a:solidFill>
                  <a:srgbClr val="2A71A3"/>
                </a:solidFill>
              </a:rPr>
              <a:t>$4 million to provide security upgrades within DJJ detention centers</a:t>
            </a:r>
          </a:p>
          <a:p>
            <a:r>
              <a:rPr lang="en-US" sz="1400" dirty="0">
                <a:solidFill>
                  <a:srgbClr val="2A71A3"/>
                </a:solidFill>
              </a:rPr>
              <a:t>$1.5 million for DJJ to establish a diversionary program to identify and provide treatment for any youth identified as suffering from serious mental illness</a:t>
            </a:r>
          </a:p>
          <a:p>
            <a:r>
              <a:rPr lang="en-US" sz="1400" dirty="0">
                <a:solidFill>
                  <a:srgbClr val="2A71A3"/>
                </a:solidFill>
                <a:ea typeface="Calibri" panose="020F0502020204030204" pitchFamily="34" charset="0"/>
              </a:rPr>
              <a:t>$1.75 million to retain design experts to determine what facility changes are needed to return to the regional model</a:t>
            </a:r>
          </a:p>
          <a:p>
            <a:r>
              <a:rPr lang="en-US" sz="1400" dirty="0">
                <a:solidFill>
                  <a:srgbClr val="2A71A3"/>
                </a:solidFill>
                <a:effectLst/>
                <a:ea typeface="Calibri" panose="020F0502020204030204" pitchFamily="34" charset="0"/>
              </a:rPr>
              <a:t>$250,000 for transportation costs for female youth to be used until there is a return to the regional model</a:t>
            </a:r>
          </a:p>
        </p:txBody>
      </p:sp>
    </p:spTree>
    <p:extLst>
      <p:ext uri="{BB962C8B-B14F-4D97-AF65-F5344CB8AC3E}">
        <p14:creationId xmlns:p14="http://schemas.microsoft.com/office/powerpoint/2010/main" val="990847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2023 Regular Session:</a:t>
            </a:r>
            <a:br>
              <a:rPr lang="en-US" sz="4000" dirty="0">
                <a:solidFill>
                  <a:srgbClr val="2A71A3"/>
                </a:solidFill>
              </a:rPr>
            </a:br>
            <a:r>
              <a:rPr lang="en-US" sz="4000" dirty="0">
                <a:solidFill>
                  <a:srgbClr val="2A71A3"/>
                </a:solidFill>
              </a:rPr>
              <a:t>HB 3</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45920" y="2071730"/>
            <a:ext cx="6622991" cy="2714540"/>
          </a:xfrm>
        </p:spPr>
        <p:txBody>
          <a:bodyPr>
            <a:normAutofit lnSpcReduction="10000"/>
          </a:bodyPr>
          <a:lstStyle/>
          <a:p>
            <a:pPr>
              <a:buFont typeface="Arial" panose="020B0604020202020204" pitchFamily="34" charset="0"/>
              <a:buChar char="•"/>
            </a:pPr>
            <a:r>
              <a:rPr lang="en-US" dirty="0">
                <a:solidFill>
                  <a:srgbClr val="2A71A3"/>
                </a:solidFill>
              </a:rPr>
              <a:t>HB 3 provides appropriations to reopen the Louisville detention facility: </a:t>
            </a:r>
          </a:p>
          <a:p>
            <a:pPr lvl="1">
              <a:buFont typeface="Arial" panose="020B0604020202020204" pitchFamily="34" charset="0"/>
              <a:buChar char="•"/>
            </a:pPr>
            <a:r>
              <a:rPr lang="en-US" dirty="0">
                <a:solidFill>
                  <a:srgbClr val="2A71A3"/>
                </a:solidFill>
              </a:rPr>
              <a:t>$13.4 million to design and construct the first phase of renovating the downtown Louisville Youth Detention Center</a:t>
            </a:r>
          </a:p>
          <a:p>
            <a:pPr lvl="1">
              <a:buFont typeface="Arial" panose="020B0604020202020204" pitchFamily="34" charset="0"/>
              <a:buChar char="•"/>
            </a:pPr>
            <a:r>
              <a:rPr lang="en-US" dirty="0">
                <a:solidFill>
                  <a:srgbClr val="2A71A3"/>
                </a:solidFill>
              </a:rPr>
              <a:t>$2 million to DJJ for operating costs for the Jefferson County Youth Detention Center</a:t>
            </a:r>
          </a:p>
          <a:p>
            <a:pPr lvl="1">
              <a:buFont typeface="Arial" panose="020B0604020202020204" pitchFamily="34" charset="0"/>
              <a:buChar char="•"/>
            </a:pPr>
            <a:r>
              <a:rPr lang="en-US" dirty="0">
                <a:solidFill>
                  <a:srgbClr val="2A71A3"/>
                </a:solidFill>
              </a:rPr>
              <a:t>$4.5 million to DJJ for the renovation for the Jefferson Regional Juvenile Detention Facility at Lyndon. </a:t>
            </a:r>
          </a:p>
        </p:txBody>
      </p:sp>
    </p:spTree>
    <p:extLst>
      <p:ext uri="{BB962C8B-B14F-4D97-AF65-F5344CB8AC3E}">
        <p14:creationId xmlns:p14="http://schemas.microsoft.com/office/powerpoint/2010/main" val="1755258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2023 Regular Session:</a:t>
            </a:r>
            <a:br>
              <a:rPr lang="en-US" sz="4000" dirty="0">
                <a:solidFill>
                  <a:srgbClr val="2A71A3"/>
                </a:solidFill>
              </a:rPr>
            </a:br>
            <a:r>
              <a:rPr lang="en-US" sz="4000" dirty="0">
                <a:solidFill>
                  <a:srgbClr val="2A71A3"/>
                </a:solidFill>
              </a:rPr>
              <a:t>Capacity Issues &amp; Recent Legislation</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656670" y="725460"/>
            <a:ext cx="6842627" cy="5698672"/>
          </a:xfrm>
        </p:spPr>
        <p:txBody>
          <a:bodyPr>
            <a:normAutofit fontScale="92500" lnSpcReduction="10000"/>
          </a:bodyPr>
          <a:lstStyle/>
          <a:p>
            <a:pPr>
              <a:buFont typeface="Arial" panose="020B0604020202020204" pitchFamily="34" charset="0"/>
              <a:buChar char="•"/>
            </a:pPr>
            <a:r>
              <a:rPr lang="en-US" dirty="0">
                <a:solidFill>
                  <a:srgbClr val="2A71A3"/>
                </a:solidFill>
              </a:rPr>
              <a:t>According to AOC data, had the automatic detention provision in HB 3 been in effect in 2022, it would have resulted in the detention of more than 400 additional juveniles compared to existing law. </a:t>
            </a:r>
          </a:p>
          <a:p>
            <a:pPr>
              <a:buFont typeface="Arial" panose="020B0604020202020204" pitchFamily="34" charset="0"/>
              <a:buChar char="•"/>
            </a:pPr>
            <a:r>
              <a:rPr lang="en-US" dirty="0">
                <a:solidFill>
                  <a:srgbClr val="2A71A3"/>
                </a:solidFill>
              </a:rPr>
              <a:t>SB 162 requires that juveniles be detained at their closest detention center as soon as practicable while safely segregating males and females and separating violent and nonviolent offenders, a departure from existing practice.</a:t>
            </a:r>
          </a:p>
          <a:p>
            <a:pPr lvl="1">
              <a:buFont typeface="Arial" panose="020B0604020202020204" pitchFamily="34" charset="0"/>
              <a:buChar char="•"/>
            </a:pPr>
            <a:r>
              <a:rPr lang="en-US" dirty="0">
                <a:solidFill>
                  <a:srgbClr val="2A71A3"/>
                </a:solidFill>
              </a:rPr>
              <a:t>SB 162 required that males and females be housed in the same facility. </a:t>
            </a:r>
          </a:p>
          <a:p>
            <a:pPr lvl="1">
              <a:buFont typeface="Arial" panose="020B0604020202020204" pitchFamily="34" charset="0"/>
              <a:buChar char="•"/>
            </a:pPr>
            <a:r>
              <a:rPr lang="en-US" dirty="0">
                <a:solidFill>
                  <a:srgbClr val="2A71A3"/>
                </a:solidFill>
              </a:rPr>
              <a:t>SB 162 requires that four groups of juveniles (high offender males; low offender males; high offender females; and low offender females) be housed in the same facility but kept separated from one another. </a:t>
            </a:r>
          </a:p>
          <a:p>
            <a:pPr lvl="1">
              <a:buFont typeface="Arial" panose="020B0604020202020204" pitchFamily="34" charset="0"/>
              <a:buChar char="•"/>
            </a:pPr>
            <a:r>
              <a:rPr lang="en-US" dirty="0">
                <a:solidFill>
                  <a:srgbClr val="2A71A3"/>
                </a:solidFill>
              </a:rPr>
              <a:t>Separation requires not only separate sleeping quarters, but separate programming, schooling, dining. and recreational activities. </a:t>
            </a:r>
          </a:p>
          <a:p>
            <a:pPr lvl="1">
              <a:buFont typeface="Arial" panose="020B0604020202020204" pitchFamily="34" charset="0"/>
              <a:buChar char="•"/>
            </a:pPr>
            <a:r>
              <a:rPr lang="en-US" dirty="0">
                <a:solidFill>
                  <a:srgbClr val="2A71A3"/>
                </a:solidFill>
              </a:rPr>
              <a:t>Combined with the additional detainees produced by HB 3, this SB 162 mandate will be extraordinarily difficult to meet given the relatively small capacity of each detention center and the limitations of aging physical facilities not designed for this circumstance.</a:t>
            </a:r>
          </a:p>
        </p:txBody>
      </p:sp>
    </p:spTree>
    <p:extLst>
      <p:ext uri="{BB962C8B-B14F-4D97-AF65-F5344CB8AC3E}">
        <p14:creationId xmlns:p14="http://schemas.microsoft.com/office/powerpoint/2010/main" val="124454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Autofit/>
          </a:bodyPr>
          <a:lstStyle/>
          <a:p>
            <a:r>
              <a:rPr lang="en-US" sz="2400" dirty="0">
                <a:solidFill>
                  <a:srgbClr val="77D3F1"/>
                </a:solidFill>
              </a:rPr>
              <a:t>Over the past decade, the juvenile justice detention center population has changed resulting in a decrease in non-felony charges and an increase in felony charges. This is driven in part by SB 200 implementation.</a:t>
            </a:r>
            <a:endParaRPr lang="en-US" sz="1800" dirty="0">
              <a:solidFill>
                <a:srgbClr val="77D3F1"/>
              </a:solidFill>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Content Placeholder 14" descr="Diagram&#10;&#10;Description automatically generated">
            <a:extLst>
              <a:ext uri="{FF2B5EF4-FFF2-40B4-BE49-F238E27FC236}">
                <a16:creationId xmlns:a16="http://schemas.microsoft.com/office/drawing/2014/main" id="{95EDEB70-E39D-1DFD-F22C-DAC4D82684B9}"/>
              </a:ext>
            </a:extLst>
          </p:cNvPr>
          <p:cNvPicPr>
            <a:picLocks noGrp="1" noChangeAspect="1"/>
          </p:cNvPicPr>
          <p:nvPr>
            <p:ph idx="1"/>
          </p:nvPr>
        </p:nvPicPr>
        <p:blipFill>
          <a:blip r:embed="rId3"/>
          <a:stretch>
            <a:fillRect/>
          </a:stretch>
        </p:blipFill>
        <p:spPr>
          <a:xfrm>
            <a:off x="5195204" y="1179151"/>
            <a:ext cx="6230820" cy="4673115"/>
          </a:xfrm>
        </p:spPr>
      </p:pic>
    </p:spTree>
    <p:extLst>
      <p:ext uri="{BB962C8B-B14F-4D97-AF65-F5344CB8AC3E}">
        <p14:creationId xmlns:p14="http://schemas.microsoft.com/office/powerpoint/2010/main" val="233664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Staffing</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1470708"/>
            <a:ext cx="6622991" cy="3880773"/>
          </a:xfrm>
        </p:spPr>
        <p:txBody>
          <a:bodyPr/>
          <a:lstStyle/>
          <a:p>
            <a:pPr>
              <a:buFont typeface="Arial" panose="020B0604020202020204" pitchFamily="34" charset="0"/>
              <a:buChar char="•"/>
            </a:pPr>
            <a:r>
              <a:rPr lang="en-US" dirty="0">
                <a:solidFill>
                  <a:srgbClr val="2A71A3"/>
                </a:solidFill>
              </a:rPr>
              <a:t>Conditions negatively impact recruitment and retention.</a:t>
            </a:r>
          </a:p>
          <a:p>
            <a:pPr>
              <a:buFont typeface="Arial" panose="020B0604020202020204" pitchFamily="34" charset="0"/>
              <a:buChar char="•"/>
            </a:pPr>
            <a:r>
              <a:rPr lang="en-US" dirty="0">
                <a:solidFill>
                  <a:srgbClr val="2A71A3"/>
                </a:solidFill>
              </a:rPr>
              <a:t>Limited staffing degrades facility security, programming, and recreational time for youth.</a:t>
            </a:r>
          </a:p>
          <a:p>
            <a:pPr>
              <a:buFont typeface="Arial" panose="020B0604020202020204" pitchFamily="34" charset="0"/>
              <a:buChar char="•"/>
            </a:pPr>
            <a:r>
              <a:rPr lang="en-US" dirty="0">
                <a:solidFill>
                  <a:srgbClr val="2A71A3"/>
                </a:solidFill>
              </a:rPr>
              <a:t>Detention staff have long faced poor compensation and pension options, as well as difficult and dangerous work environments.</a:t>
            </a:r>
          </a:p>
          <a:p>
            <a:pPr lvl="1">
              <a:buFont typeface="Arial" panose="020B0604020202020204" pitchFamily="34" charset="0"/>
              <a:buChar char="•"/>
            </a:pPr>
            <a:r>
              <a:rPr lang="en-US" dirty="0">
                <a:solidFill>
                  <a:srgbClr val="2A71A3"/>
                </a:solidFill>
              </a:rPr>
              <a:t>As recently as two years ago, the starting pay for a frontline correctional officer at a juvenile detention center was $30,000. </a:t>
            </a:r>
          </a:p>
          <a:p>
            <a:pPr>
              <a:buFont typeface="Arial" panose="020B0604020202020204" pitchFamily="34" charset="0"/>
              <a:buChar char="•"/>
            </a:pPr>
            <a:r>
              <a:rPr lang="en-US" dirty="0">
                <a:solidFill>
                  <a:srgbClr val="2A71A3"/>
                </a:solidFill>
              </a:rPr>
              <a:t>In October 2022, there were 60 vacant Youth Worker positions in Juvenile Detention Centers.</a:t>
            </a:r>
          </a:p>
        </p:txBody>
      </p:sp>
    </p:spTree>
    <p:extLst>
      <p:ext uri="{BB962C8B-B14F-4D97-AF65-F5344CB8AC3E}">
        <p14:creationId xmlns:p14="http://schemas.microsoft.com/office/powerpoint/2010/main" val="354637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Initiatives to Address Staffing</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4900633" y="1063230"/>
            <a:ext cx="6622991" cy="4270450"/>
          </a:xfrm>
        </p:spPr>
        <p:txBody>
          <a:bodyPr>
            <a:noAutofit/>
          </a:bodyPr>
          <a:lstStyle/>
          <a:p>
            <a:pPr>
              <a:lnSpc>
                <a:spcPct val="120000"/>
              </a:lnSpc>
              <a:spcBef>
                <a:spcPts val="300"/>
              </a:spcBef>
              <a:spcAft>
                <a:spcPts val="300"/>
              </a:spcAft>
              <a:buFont typeface="Arial" panose="020B0604020202020204" pitchFamily="34" charset="0"/>
              <a:buChar char="•"/>
            </a:pPr>
            <a:r>
              <a:rPr lang="en-US" sz="1400" dirty="0">
                <a:solidFill>
                  <a:srgbClr val="2A71A3"/>
                </a:solidFill>
              </a:rPr>
              <a:t>In December 2021, Gov. </a:t>
            </a:r>
            <a:r>
              <a:rPr lang="en-US" sz="1400" dirty="0" err="1">
                <a:solidFill>
                  <a:srgbClr val="2A71A3"/>
                </a:solidFill>
              </a:rPr>
              <a:t>Beshear</a:t>
            </a:r>
            <a:r>
              <a:rPr lang="en-US" sz="1400" dirty="0">
                <a:solidFill>
                  <a:srgbClr val="2A71A3"/>
                </a:solidFill>
              </a:rPr>
              <a:t> announced a 10% raise for all security positions at DJJ.</a:t>
            </a:r>
          </a:p>
          <a:p>
            <a:pPr>
              <a:lnSpc>
                <a:spcPct val="120000"/>
              </a:lnSpc>
              <a:spcBef>
                <a:spcPts val="300"/>
              </a:spcBef>
              <a:spcAft>
                <a:spcPts val="300"/>
              </a:spcAft>
              <a:buFont typeface="Arial" panose="020B0604020202020204" pitchFamily="34" charset="0"/>
              <a:buChar char="•"/>
            </a:pPr>
            <a:r>
              <a:rPr lang="en-US" sz="1400" dirty="0">
                <a:solidFill>
                  <a:srgbClr val="2A71A3"/>
                </a:solidFill>
              </a:rPr>
              <a:t>In July 2022, the enacted budget provided an 8% increase for all state employees, including DJJ. </a:t>
            </a:r>
          </a:p>
          <a:p>
            <a:pPr>
              <a:lnSpc>
                <a:spcPct val="120000"/>
              </a:lnSpc>
              <a:spcBef>
                <a:spcPts val="300"/>
              </a:spcBef>
              <a:spcAft>
                <a:spcPts val="300"/>
              </a:spcAft>
              <a:buFont typeface="Arial" panose="020B0604020202020204" pitchFamily="34" charset="0"/>
              <a:buChar char="•"/>
            </a:pPr>
            <a:r>
              <a:rPr lang="en-US" sz="1400" dirty="0">
                <a:solidFill>
                  <a:srgbClr val="2A71A3"/>
                </a:solidFill>
                <a:effectLst/>
                <a:ea typeface="Calibri" panose="020F0502020204030204" pitchFamily="34" charset="0"/>
              </a:rPr>
              <a:t>In October 2022, Youth Worker starting salaries were increased to $44,616.16. </a:t>
            </a:r>
          </a:p>
          <a:p>
            <a:pPr>
              <a:lnSpc>
                <a:spcPct val="120000"/>
              </a:lnSpc>
              <a:spcBef>
                <a:spcPts val="300"/>
              </a:spcBef>
              <a:spcAft>
                <a:spcPts val="300"/>
              </a:spcAft>
              <a:buFont typeface="Arial" panose="020B0604020202020204" pitchFamily="34" charset="0"/>
              <a:buChar char="•"/>
            </a:pPr>
            <a:r>
              <a:rPr lang="en-US" sz="1400" dirty="0">
                <a:solidFill>
                  <a:srgbClr val="2A71A3"/>
                </a:solidFill>
                <a:ea typeface="Calibri" panose="020F0502020204030204" pitchFamily="34" charset="0"/>
              </a:rPr>
              <a:t>In February 23, 2022, Gov. </a:t>
            </a:r>
            <a:r>
              <a:rPr lang="en-US" sz="1400" dirty="0" err="1">
                <a:solidFill>
                  <a:srgbClr val="2A71A3"/>
                </a:solidFill>
                <a:ea typeface="Calibri" panose="020F0502020204030204" pitchFamily="34" charset="0"/>
              </a:rPr>
              <a:t>Beshear</a:t>
            </a:r>
            <a:r>
              <a:rPr lang="en-US" sz="1400" dirty="0">
                <a:solidFill>
                  <a:srgbClr val="2A71A3"/>
                </a:solidFill>
                <a:ea typeface="Calibri" panose="020F0502020204030204" pitchFamily="34" charset="0"/>
              </a:rPr>
              <a:t> raised the starting salaries further to $50,000.</a:t>
            </a:r>
          </a:p>
          <a:p>
            <a:pPr>
              <a:lnSpc>
                <a:spcPct val="120000"/>
              </a:lnSpc>
              <a:spcBef>
                <a:spcPts val="300"/>
              </a:spcBef>
              <a:spcAft>
                <a:spcPts val="300"/>
              </a:spcAft>
              <a:buFont typeface="Arial" panose="020B0604020202020204" pitchFamily="34" charset="0"/>
              <a:buChar char="•"/>
            </a:pPr>
            <a:r>
              <a:rPr lang="en-US" sz="1400" dirty="0">
                <a:solidFill>
                  <a:srgbClr val="2A71A3"/>
                </a:solidFill>
                <a:ea typeface="Calibri" panose="020F0502020204030204" pitchFamily="34" charset="0"/>
              </a:rPr>
              <a:t>In 2023, at the request of the </a:t>
            </a:r>
            <a:r>
              <a:rPr lang="en-US" sz="1400" dirty="0" err="1">
                <a:solidFill>
                  <a:srgbClr val="2A71A3"/>
                </a:solidFill>
                <a:ea typeface="Calibri" panose="020F0502020204030204" pitchFamily="34" charset="0"/>
              </a:rPr>
              <a:t>Beshear</a:t>
            </a:r>
            <a:r>
              <a:rPr lang="en-US" sz="1400" dirty="0">
                <a:solidFill>
                  <a:srgbClr val="2A71A3"/>
                </a:solidFill>
                <a:ea typeface="Calibri" panose="020F0502020204030204" pitchFamily="34" charset="0"/>
              </a:rPr>
              <a:t> administration, the General Assembly appropriated: </a:t>
            </a:r>
          </a:p>
          <a:p>
            <a:pPr lvl="1">
              <a:lnSpc>
                <a:spcPct val="120000"/>
              </a:lnSpc>
              <a:spcBef>
                <a:spcPts val="300"/>
              </a:spcBef>
              <a:spcAft>
                <a:spcPts val="300"/>
              </a:spcAft>
              <a:buFont typeface="Arial" panose="020B0604020202020204" pitchFamily="34" charset="0"/>
              <a:buChar char="•"/>
            </a:pPr>
            <a:r>
              <a:rPr lang="en-US" sz="1400" dirty="0">
                <a:solidFill>
                  <a:srgbClr val="2A71A3"/>
                </a:solidFill>
              </a:rPr>
              <a:t>$3.2 million to sustain previous DJJ salary increases</a:t>
            </a:r>
          </a:p>
          <a:p>
            <a:pPr lvl="1">
              <a:lnSpc>
                <a:spcPct val="120000"/>
              </a:lnSpc>
              <a:spcBef>
                <a:spcPts val="300"/>
              </a:spcBef>
              <a:spcAft>
                <a:spcPts val="300"/>
              </a:spcAft>
              <a:buFont typeface="Arial" panose="020B0604020202020204" pitchFamily="34" charset="0"/>
              <a:buChar char="•"/>
            </a:pPr>
            <a:r>
              <a:rPr lang="en-US" sz="1400" dirty="0">
                <a:solidFill>
                  <a:srgbClr val="2A71A3"/>
                </a:solidFill>
              </a:rPr>
              <a:t>$30 million to bring the starting salary to $50,000 for all DOC correctional officers</a:t>
            </a:r>
          </a:p>
          <a:p>
            <a:pPr lvl="1">
              <a:lnSpc>
                <a:spcPct val="120000"/>
              </a:lnSpc>
              <a:spcBef>
                <a:spcPts val="300"/>
              </a:spcBef>
              <a:spcAft>
                <a:spcPts val="300"/>
              </a:spcAft>
              <a:buFont typeface="Arial" panose="020B0604020202020204" pitchFamily="34" charset="0"/>
              <a:buChar char="•"/>
            </a:pPr>
            <a:r>
              <a:rPr lang="en-US" sz="1400" dirty="0">
                <a:solidFill>
                  <a:srgbClr val="2A71A3"/>
                </a:solidFill>
              </a:rPr>
              <a:t>The General Assembly appropriated $4.8 million to increase the salaries for all DJJ workers. </a:t>
            </a:r>
          </a:p>
          <a:p>
            <a:pPr>
              <a:lnSpc>
                <a:spcPct val="120000"/>
              </a:lnSpc>
              <a:spcBef>
                <a:spcPts val="300"/>
              </a:spcBef>
              <a:spcAft>
                <a:spcPts val="300"/>
              </a:spcAft>
              <a:buFont typeface="Arial" panose="020B0604020202020204" pitchFamily="34" charset="0"/>
              <a:buChar char="•"/>
            </a:pPr>
            <a:r>
              <a:rPr lang="en-US" sz="1400" dirty="0">
                <a:solidFill>
                  <a:srgbClr val="2A71A3"/>
                </a:solidFill>
                <a:ea typeface="Calibri" panose="020F0502020204030204" pitchFamily="34" charset="0"/>
              </a:rPr>
              <a:t>Two years ago, the starting </a:t>
            </a:r>
            <a:r>
              <a:rPr lang="en-US" sz="1400" dirty="0">
                <a:solidFill>
                  <a:srgbClr val="2A71A3"/>
                </a:solidFill>
              </a:rPr>
              <a:t>pay in Juvenile Detention Centers was only $30,000. Today, it is $50,000.</a:t>
            </a:r>
          </a:p>
        </p:txBody>
      </p:sp>
    </p:spTree>
    <p:extLst>
      <p:ext uri="{BB962C8B-B14F-4D97-AF65-F5344CB8AC3E}">
        <p14:creationId xmlns:p14="http://schemas.microsoft.com/office/powerpoint/2010/main" val="99002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4" name="Rectangle 4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art&#10;&#10;Description automatically generated">
            <a:extLst>
              <a:ext uri="{FF2B5EF4-FFF2-40B4-BE49-F238E27FC236}">
                <a16:creationId xmlns:a16="http://schemas.microsoft.com/office/drawing/2014/main" id="{65B8E474-190F-552D-6BA2-965712A4A175}"/>
              </a:ext>
            </a:extLst>
          </p:cNvPr>
          <p:cNvPicPr>
            <a:picLocks noChangeAspect="1"/>
          </p:cNvPicPr>
          <p:nvPr/>
        </p:nvPicPr>
        <p:blipFill>
          <a:blip r:embed="rId2"/>
          <a:stretch>
            <a:fillRect/>
          </a:stretch>
        </p:blipFill>
        <p:spPr>
          <a:xfrm>
            <a:off x="477012" y="334593"/>
            <a:ext cx="11266255" cy="6180346"/>
          </a:xfrm>
          <a:prstGeom prst="rect">
            <a:avLst/>
          </a:prstGeom>
        </p:spPr>
      </p:pic>
      <p:pic>
        <p:nvPicPr>
          <p:cNvPr id="2" name="Picture 6">
            <a:extLst>
              <a:ext uri="{FF2B5EF4-FFF2-40B4-BE49-F238E27FC236}">
                <a16:creationId xmlns:a16="http://schemas.microsoft.com/office/drawing/2014/main" id="{ABE4E923-39D3-8F8C-3327-AD40FB7595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13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Continued Staffing Needs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1731681"/>
            <a:ext cx="6622991" cy="3523224"/>
          </a:xfrm>
        </p:spPr>
        <p:txBody>
          <a:bodyPr>
            <a:normAutofit fontScale="92500" lnSpcReduction="10000"/>
          </a:bodyPr>
          <a:lstStyle/>
          <a:p>
            <a:pPr>
              <a:buFont typeface="Arial" panose="020B0604020202020204" pitchFamily="34" charset="0"/>
              <a:buChar char="•"/>
            </a:pPr>
            <a:r>
              <a:rPr lang="en-US" dirty="0">
                <a:solidFill>
                  <a:srgbClr val="2A71A3"/>
                </a:solidFill>
              </a:rPr>
              <a:t>Based on a review of personnel needs, more employees are needed in each detention center to ensure the safety of offenders and staff. </a:t>
            </a:r>
          </a:p>
          <a:p>
            <a:pPr>
              <a:buFont typeface="Arial" panose="020B0604020202020204" pitchFamily="34" charset="0"/>
              <a:buChar char="•"/>
            </a:pPr>
            <a:r>
              <a:rPr lang="en-US" dirty="0">
                <a:solidFill>
                  <a:srgbClr val="2A71A3"/>
                </a:solidFill>
              </a:rPr>
              <a:t>At Gov. </a:t>
            </a:r>
            <a:r>
              <a:rPr lang="en-US" dirty="0" err="1">
                <a:solidFill>
                  <a:srgbClr val="2A71A3"/>
                </a:solidFill>
              </a:rPr>
              <a:t>Beshear’s</a:t>
            </a:r>
            <a:r>
              <a:rPr lang="en-US" dirty="0">
                <a:solidFill>
                  <a:srgbClr val="2A71A3"/>
                </a:solidFill>
              </a:rPr>
              <a:t> request, the General Assembly appropriated $9.7 million in the 2023 Session for 146 additional DJJ detention staff. </a:t>
            </a:r>
          </a:p>
          <a:p>
            <a:pPr>
              <a:buFont typeface="Arial" panose="020B0604020202020204" pitchFamily="34" charset="0"/>
              <a:buChar char="•"/>
            </a:pPr>
            <a:r>
              <a:rPr lang="en-US" dirty="0">
                <a:solidFill>
                  <a:srgbClr val="2A71A3"/>
                </a:solidFill>
              </a:rPr>
              <a:t>Well-trained, properly-equipped staff in adequate numbers is a necessary predicate to the safe, orderly operation of detention facilities. </a:t>
            </a:r>
          </a:p>
          <a:p>
            <a:pPr>
              <a:buFont typeface="Arial" panose="020B0604020202020204" pitchFamily="34" charset="0"/>
              <a:buChar char="•"/>
            </a:pPr>
            <a:r>
              <a:rPr lang="en-US" dirty="0">
                <a:solidFill>
                  <a:srgbClr val="2A71A3"/>
                </a:solidFill>
              </a:rPr>
              <a:t>In order to succeed, any programming designed to better the wellbeing and outcomes of juveniles in DJJ custody must be based on a foundation of safe and secure facilities.</a:t>
            </a:r>
          </a:p>
        </p:txBody>
      </p:sp>
    </p:spTree>
    <p:extLst>
      <p:ext uri="{BB962C8B-B14F-4D97-AF65-F5344CB8AC3E}">
        <p14:creationId xmlns:p14="http://schemas.microsoft.com/office/powerpoint/2010/main" val="138905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F28D1DD8-E4BD-2034-419C-41232295A197}"/>
              </a:ext>
            </a:extLst>
          </p:cNvPr>
          <p:cNvSpPr txBox="1">
            <a:spLocks/>
          </p:cNvSpPr>
          <p:nvPr/>
        </p:nvSpPr>
        <p:spPr>
          <a:xfrm>
            <a:off x="448734" y="1298008"/>
            <a:ext cx="4048452" cy="427045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000" dirty="0">
                <a:solidFill>
                  <a:srgbClr val="2A71A3"/>
                </a:solidFill>
              </a:rPr>
              <a:t>SB 162 Recruitment Initiatives</a:t>
            </a:r>
          </a:p>
        </p:txBody>
      </p:sp>
      <p:sp>
        <p:nvSpPr>
          <p:cNvPr id="3" name="Content Placeholder 2">
            <a:extLst>
              <a:ext uri="{FF2B5EF4-FFF2-40B4-BE49-F238E27FC236}">
                <a16:creationId xmlns:a16="http://schemas.microsoft.com/office/drawing/2014/main" id="{D082B224-FDBC-442C-B7AB-31460798348C}"/>
              </a:ext>
            </a:extLst>
          </p:cNvPr>
          <p:cNvSpPr>
            <a:spLocks noGrp="1"/>
          </p:cNvSpPr>
          <p:nvPr>
            <p:ph idx="1"/>
          </p:nvPr>
        </p:nvSpPr>
        <p:spPr>
          <a:xfrm>
            <a:off x="5033097" y="2288240"/>
            <a:ext cx="6622991" cy="2281519"/>
          </a:xfrm>
        </p:spPr>
        <p:txBody>
          <a:bodyPr>
            <a:normAutofit/>
          </a:bodyPr>
          <a:lstStyle/>
          <a:p>
            <a:pPr>
              <a:buFont typeface="Arial" panose="020B0604020202020204" pitchFamily="34" charset="0"/>
              <a:buChar char="•"/>
            </a:pPr>
            <a:r>
              <a:rPr lang="en-US" dirty="0">
                <a:solidFill>
                  <a:srgbClr val="2A71A3"/>
                </a:solidFill>
              </a:rPr>
              <a:t>The DJJ Correctional Officer-R program is in development, as required by statute. </a:t>
            </a:r>
          </a:p>
          <a:p>
            <a:pPr>
              <a:buFont typeface="Arial" panose="020B0604020202020204" pitchFamily="34" charset="0"/>
              <a:buChar char="•"/>
            </a:pPr>
            <a:r>
              <a:rPr lang="en-US" dirty="0">
                <a:solidFill>
                  <a:srgbClr val="2A71A3"/>
                </a:solidFill>
              </a:rPr>
              <a:t>DJJ developed a limited duration program to allow DJJ staff who have resigned to return at their previous employment classification with the approval of DJJ. </a:t>
            </a:r>
          </a:p>
          <a:p>
            <a:pPr lvl="1">
              <a:buFont typeface="Arial" panose="020B0604020202020204" pitchFamily="34" charset="0"/>
              <a:buChar char="•"/>
            </a:pPr>
            <a:r>
              <a:rPr lang="en-US" dirty="0">
                <a:solidFill>
                  <a:srgbClr val="2A71A3"/>
                </a:solidFill>
              </a:rPr>
              <a:t>Letters were sent to eligible individuals, and about 15 have expressed interest thus far. DJJ has </a:t>
            </a:r>
            <a:r>
              <a:rPr lang="en-US">
                <a:solidFill>
                  <a:srgbClr val="2A71A3"/>
                </a:solidFill>
              </a:rPr>
              <a:t>reinstated 7.</a:t>
            </a:r>
            <a:endParaRPr lang="en-US" dirty="0">
              <a:solidFill>
                <a:srgbClr val="2A71A3"/>
              </a:solidFill>
            </a:endParaRPr>
          </a:p>
        </p:txBody>
      </p:sp>
    </p:spTree>
    <p:extLst>
      <p:ext uri="{BB962C8B-B14F-4D97-AF65-F5344CB8AC3E}">
        <p14:creationId xmlns:p14="http://schemas.microsoft.com/office/powerpoint/2010/main" val="331541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20"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1" name="Straight Connector 20">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1" name="Rectangle 30">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33" name="Isosceles Triangle 32">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5" name="Straight Connector 34">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Isosceles Triangle 36">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A9D25241-9A87-1405-C183-D43E6E2CB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a16="http://schemas.microsoft.com/office/drawing/2014/main" id="{7CC343C5-AA75-764B-000D-BA2887034E31}"/>
              </a:ext>
            </a:extLst>
          </p:cNvPr>
          <p:cNvSpPr>
            <a:spLocks noGrp="1"/>
          </p:cNvSpPr>
          <p:nvPr>
            <p:ph type="title"/>
          </p:nvPr>
        </p:nvSpPr>
        <p:spPr/>
        <p:txBody>
          <a:bodyPr/>
          <a:lstStyle/>
          <a:p>
            <a:r>
              <a:rPr lang="en-US" dirty="0"/>
              <a:t>Security Policies</a:t>
            </a:r>
          </a:p>
        </p:txBody>
      </p:sp>
      <p:sp>
        <p:nvSpPr>
          <p:cNvPr id="7" name="Content Placeholder 2">
            <a:extLst>
              <a:ext uri="{FF2B5EF4-FFF2-40B4-BE49-F238E27FC236}">
                <a16:creationId xmlns:a16="http://schemas.microsoft.com/office/drawing/2014/main" id="{315D12FD-E1C7-4B73-7486-860362E56064}"/>
              </a:ext>
            </a:extLst>
          </p:cNvPr>
          <p:cNvSpPr txBox="1">
            <a:spLocks/>
          </p:cNvSpPr>
          <p:nvPr/>
        </p:nvSpPr>
        <p:spPr>
          <a:xfrm>
            <a:off x="609586" y="1527391"/>
            <a:ext cx="6622991" cy="41249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Courier New" panose="02070309020205020404" pitchFamily="49" charset="0"/>
              <a:buChar char="o"/>
            </a:pPr>
            <a:r>
              <a:rPr lang="en-US" sz="2400" dirty="0">
                <a:solidFill>
                  <a:srgbClr val="2A71A3"/>
                </a:solidFill>
              </a:rPr>
              <a:t>At Gov. </a:t>
            </a:r>
            <a:r>
              <a:rPr lang="en-US" sz="2400" dirty="0" err="1">
                <a:solidFill>
                  <a:srgbClr val="2A71A3"/>
                </a:solidFill>
              </a:rPr>
              <a:t>Beshear’s</a:t>
            </a:r>
            <a:r>
              <a:rPr lang="en-US" sz="2400" dirty="0">
                <a:solidFill>
                  <a:srgbClr val="2A71A3"/>
                </a:solidFill>
              </a:rPr>
              <a:t> directive, DJJ initiated significant changes to the structure of the detention system to increase security and operations for both staff and youth. </a:t>
            </a:r>
          </a:p>
          <a:p>
            <a:pPr>
              <a:buFont typeface="Courier New" panose="02070309020205020404" pitchFamily="49" charset="0"/>
              <a:buChar char="o"/>
            </a:pPr>
            <a:r>
              <a:rPr lang="en-US" sz="2400" dirty="0">
                <a:solidFill>
                  <a:srgbClr val="2A71A3"/>
                </a:solidFill>
              </a:rPr>
              <a:t>In December 2022, DJJ opened the first female-only detention center in Campbell County</a:t>
            </a:r>
          </a:p>
          <a:p>
            <a:pPr>
              <a:buFont typeface="Courier New" panose="02070309020205020404" pitchFamily="49" charset="0"/>
              <a:buChar char="o"/>
            </a:pPr>
            <a:r>
              <a:rPr lang="en-US" sz="2400" dirty="0">
                <a:solidFill>
                  <a:srgbClr val="2A71A3"/>
                </a:solidFill>
              </a:rPr>
              <a:t>In January 2023, DJJ separated male juveniles by security level based on severity of offenses</a:t>
            </a:r>
          </a:p>
        </p:txBody>
      </p:sp>
      <p:sp>
        <p:nvSpPr>
          <p:cNvPr id="10" name="Content Placeholder 2">
            <a:extLst>
              <a:ext uri="{FF2B5EF4-FFF2-40B4-BE49-F238E27FC236}">
                <a16:creationId xmlns:a16="http://schemas.microsoft.com/office/drawing/2014/main" id="{B6D3C59D-AFD6-C8BC-AD9E-BC402B92935B}"/>
              </a:ext>
            </a:extLst>
          </p:cNvPr>
          <p:cNvSpPr txBox="1">
            <a:spLocks noGrp="1"/>
          </p:cNvSpPr>
          <p:nvPr>
            <p:ph idx="1"/>
          </p:nvPr>
        </p:nvSpPr>
        <p:spPr>
          <a:xfrm>
            <a:off x="7704096" y="1322150"/>
            <a:ext cx="3923981" cy="4526967"/>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b="1" dirty="0">
                <a:solidFill>
                  <a:srgbClr val="2A71A3"/>
                </a:solidFill>
              </a:rPr>
              <a:t>High-Security Facilities:</a:t>
            </a:r>
          </a:p>
          <a:p>
            <a:pPr lvl="1">
              <a:buFont typeface="Arial" panose="020B0604020202020204" pitchFamily="34" charset="0"/>
              <a:buChar char="•"/>
            </a:pPr>
            <a:r>
              <a:rPr lang="en-US" sz="2200" dirty="0">
                <a:solidFill>
                  <a:srgbClr val="2A71A3"/>
                </a:solidFill>
              </a:rPr>
              <a:t>Adair County Juvenile Detention Center</a:t>
            </a:r>
          </a:p>
          <a:p>
            <a:pPr lvl="1">
              <a:buFont typeface="Arial" panose="020B0604020202020204" pitchFamily="34" charset="0"/>
              <a:buChar char="•"/>
            </a:pPr>
            <a:r>
              <a:rPr lang="en-US" sz="2200" dirty="0">
                <a:solidFill>
                  <a:srgbClr val="2A71A3"/>
                </a:solidFill>
              </a:rPr>
              <a:t>Fayette County Juvenile Detention Center</a:t>
            </a:r>
          </a:p>
          <a:p>
            <a:pPr lvl="1">
              <a:buFont typeface="Arial" panose="020B0604020202020204" pitchFamily="34" charset="0"/>
              <a:buChar char="•"/>
            </a:pPr>
            <a:r>
              <a:rPr lang="en-US" sz="2200" dirty="0">
                <a:solidFill>
                  <a:srgbClr val="2A71A3"/>
                </a:solidFill>
              </a:rPr>
              <a:t>Warren County Juvenile Detention Center</a:t>
            </a:r>
          </a:p>
          <a:p>
            <a:pPr>
              <a:buFont typeface="Arial" panose="020B0604020202020204" pitchFamily="34" charset="0"/>
              <a:buChar char="•"/>
            </a:pPr>
            <a:r>
              <a:rPr lang="en-US" sz="2400" b="1" dirty="0">
                <a:solidFill>
                  <a:srgbClr val="2A71A3"/>
                </a:solidFill>
              </a:rPr>
              <a:t>Low-Security Facilities:</a:t>
            </a:r>
          </a:p>
          <a:p>
            <a:pPr lvl="1">
              <a:buFont typeface="Arial" panose="020B0604020202020204" pitchFamily="34" charset="0"/>
              <a:buChar char="•"/>
            </a:pPr>
            <a:r>
              <a:rPr lang="en-US" sz="2200" dirty="0">
                <a:solidFill>
                  <a:srgbClr val="2A71A3"/>
                </a:solidFill>
              </a:rPr>
              <a:t>Boyd County Juvenile Detention Center</a:t>
            </a:r>
          </a:p>
          <a:p>
            <a:pPr lvl="1">
              <a:buFont typeface="Arial" panose="020B0604020202020204" pitchFamily="34" charset="0"/>
              <a:buChar char="•"/>
            </a:pPr>
            <a:r>
              <a:rPr lang="en-US" sz="2200" dirty="0">
                <a:solidFill>
                  <a:srgbClr val="2A71A3"/>
                </a:solidFill>
              </a:rPr>
              <a:t>Breathitt County Juvenile Detention Center</a:t>
            </a:r>
          </a:p>
          <a:p>
            <a:pPr lvl="1">
              <a:buFont typeface="Arial" panose="020B0604020202020204" pitchFamily="34" charset="0"/>
              <a:buChar char="•"/>
            </a:pPr>
            <a:r>
              <a:rPr lang="en-US" sz="2200" dirty="0">
                <a:solidFill>
                  <a:srgbClr val="2A71A3"/>
                </a:solidFill>
              </a:rPr>
              <a:t>Jefferson County Juvenile Detention Center</a:t>
            </a:r>
          </a:p>
          <a:p>
            <a:pPr lvl="1">
              <a:buFont typeface="Arial" panose="020B0604020202020204" pitchFamily="34" charset="0"/>
              <a:buChar char="•"/>
            </a:pPr>
            <a:r>
              <a:rPr lang="en-US" sz="2200" dirty="0">
                <a:solidFill>
                  <a:srgbClr val="2A71A3"/>
                </a:solidFill>
              </a:rPr>
              <a:t>McCracken County Juvenile Detention Center</a:t>
            </a:r>
          </a:p>
        </p:txBody>
      </p:sp>
    </p:spTree>
    <p:extLst>
      <p:ext uri="{BB962C8B-B14F-4D97-AF65-F5344CB8AC3E}">
        <p14:creationId xmlns:p14="http://schemas.microsoft.com/office/powerpoint/2010/main" val="15446375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JJ Update  -  Read-Only" id="{A2D3BF61-A08F-467E-9D9F-06317D9F5BE3}" vid="{920B77A9-05FA-411D-A226-F285859398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81499F1977E4C81D2EFA9DFD41A24" ma:contentTypeVersion="5" ma:contentTypeDescription="Create a new document." ma:contentTypeScope="" ma:versionID="a00191c2efddab9daa9db0468588fdc3">
  <xsd:schema xmlns:xsd="http://www.w3.org/2001/XMLSchema" xmlns:xs="http://www.w3.org/2001/XMLSchema" xmlns:p="http://schemas.microsoft.com/office/2006/metadata/properties" xmlns:ns3="23b7f442-42c0-4f9b-afe8-d7a685bdf976" xmlns:ns4="6e8a6009-0441-4f53-abe4-545236ae25b6" targetNamespace="http://schemas.microsoft.com/office/2006/metadata/properties" ma:root="true" ma:fieldsID="7cb9926babbe535206f17209b04a1e49" ns3:_="" ns4:_="">
    <xsd:import namespace="23b7f442-42c0-4f9b-afe8-d7a685bdf976"/>
    <xsd:import namespace="6e8a6009-0441-4f53-abe4-545236ae25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7f442-42c0-4f9b-afe8-d7a685bdf9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8a6009-0441-4f53-abe4-545236ae25b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0986A6-98E7-4F55-BB02-377C2D3EB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7f442-42c0-4f9b-afe8-d7a685bdf976"/>
    <ds:schemaRef ds:uri="6e8a6009-0441-4f53-abe4-545236ae25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002E3B-688D-4052-9C20-DA317CD8C293}">
  <ds:schemaRefs>
    <ds:schemaRef ds:uri="http://schemas.microsoft.com/sharepoint/v3/contenttype/forms"/>
  </ds:schemaRefs>
</ds:datastoreItem>
</file>

<file path=customXml/itemProps3.xml><?xml version="1.0" encoding="utf-8"?>
<ds:datastoreItem xmlns:ds="http://schemas.openxmlformats.org/officeDocument/2006/customXml" ds:itemID="{0AD2EBE7-9AB1-40C5-921A-6BAB19FE9BB8}">
  <ds:schemaRefs>
    <ds:schemaRef ds:uri="http://purl.org/dc/elements/1.1/"/>
    <ds:schemaRef ds:uri="6e8a6009-0441-4f53-abe4-545236ae25b6"/>
    <ds:schemaRef ds:uri="http://schemas.microsoft.com/office/2006/documentManagement/types"/>
    <ds:schemaRef ds:uri="http://www.w3.org/XML/1998/namespace"/>
    <ds:schemaRef ds:uri="http://schemas.microsoft.com/office/2006/metadata/properties"/>
    <ds:schemaRef ds:uri="23b7f442-42c0-4f9b-afe8-d7a685bdf976"/>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DJJ - Update - JJOC Presentation - 052623</Template>
  <TotalTime>691</TotalTime>
  <Words>2394</Words>
  <Application>Microsoft Office PowerPoint</Application>
  <PresentationFormat>Widescreen</PresentationFormat>
  <Paragraphs>142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Courier New</vt:lpstr>
      <vt:lpstr>Wingdings 3</vt:lpstr>
      <vt:lpstr>Facet</vt:lpstr>
      <vt:lpstr>PowerPoint Presentation</vt:lpstr>
      <vt:lpstr>The Department of Juvenile Justice serves as part of the juvenile justice system providing pre-conviction and post-disposition services.</vt:lpstr>
      <vt:lpstr>Over the past decade, the juvenile justice detention center population has changed resulting in a decrease in non-felony charges and an increase in felony charges. This is driven in part by SB 200 implementation.</vt:lpstr>
      <vt:lpstr>PowerPoint Presentation</vt:lpstr>
      <vt:lpstr>PowerPoint Presentation</vt:lpstr>
      <vt:lpstr>PowerPoint Presentation</vt:lpstr>
      <vt:lpstr>PowerPoint Presentation</vt:lpstr>
      <vt:lpstr>PowerPoint Presentation</vt:lpstr>
      <vt:lpstr>Security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Burikhanov, Natalie P (Justice)</dc:creator>
  <cp:lastModifiedBy>Taylor, Ashley (LRC)</cp:lastModifiedBy>
  <cp:revision>8</cp:revision>
  <cp:lastPrinted>2023-06-14T18:48:35Z</cp:lastPrinted>
  <dcterms:created xsi:type="dcterms:W3CDTF">2023-05-25T18:40:07Z</dcterms:created>
  <dcterms:modified xsi:type="dcterms:W3CDTF">2023-06-14T19:33:41Z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0x010100C1381499F1977E4C81D2EFA9DFD41A24</vt:lpwstr>
  </property>
</Properties>
</file>