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9" r:id="rId2"/>
  </p:sldMasterIdLst>
  <p:notesMasterIdLst>
    <p:notesMasterId r:id="rId15"/>
  </p:notesMasterIdLst>
  <p:handoutMasterIdLst>
    <p:handoutMasterId r:id="rId16"/>
  </p:handoutMasterIdLst>
  <p:sldIdLst>
    <p:sldId id="269" r:id="rId3"/>
    <p:sldId id="271" r:id="rId4"/>
    <p:sldId id="352" r:id="rId5"/>
    <p:sldId id="351" r:id="rId6"/>
    <p:sldId id="328" r:id="rId7"/>
    <p:sldId id="321" r:id="rId8"/>
    <p:sldId id="349" r:id="rId9"/>
    <p:sldId id="322" r:id="rId10"/>
    <p:sldId id="350" r:id="rId11"/>
    <p:sldId id="333" r:id="rId12"/>
    <p:sldId id="334" r:id="rId13"/>
    <p:sldId id="320"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80406" autoAdjust="0"/>
  </p:normalViewPr>
  <p:slideViewPr>
    <p:cSldViewPr snapToGrid="0">
      <p:cViewPr varScale="1">
        <p:scale>
          <a:sx n="91" d="100"/>
          <a:sy n="91" d="100"/>
        </p:scale>
        <p:origin x="1236" y="78"/>
      </p:cViewPr>
      <p:guideLst>
        <p:guide pos="3840"/>
        <p:guide orient="horz" pos="2160"/>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AC4FB8F-ED15-48AB-97BD-17129D4E699D}" type="datetimeFigureOut">
              <a:rPr lang="en-US" smtClean="0"/>
              <a:t>9/14/2023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E6B3739-9081-478F-812E-AE7CE140632E}" type="slidenum">
              <a:rPr lang="en-US" smtClean="0"/>
              <a:t>‹#›</a:t>
            </a:fld>
            <a:endParaRPr lang="en-US"/>
          </a:p>
        </p:txBody>
      </p:sp>
    </p:spTree>
    <p:extLst>
      <p:ext uri="{BB962C8B-B14F-4D97-AF65-F5344CB8AC3E}">
        <p14:creationId xmlns:p14="http://schemas.microsoft.com/office/powerpoint/2010/main" val="41121049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BC9D437-CD83-4825-AD0D-5E7B341BC79B}" type="datetimeFigureOut">
              <a:rPr lang="en-US" smtClean="0"/>
              <a:t>9/14/2023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560CF8BB-EBC7-4B8F-9632-A5A136FBB880}" type="slidenum">
              <a:rPr lang="en-US" smtClean="0"/>
              <a:t>‹#›</a:t>
            </a:fld>
            <a:endParaRPr lang="en-US"/>
          </a:p>
        </p:txBody>
      </p:sp>
    </p:spTree>
    <p:extLst>
      <p:ext uri="{BB962C8B-B14F-4D97-AF65-F5344CB8AC3E}">
        <p14:creationId xmlns:p14="http://schemas.microsoft.com/office/powerpoint/2010/main" val="117036962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1</a:t>
            </a:fld>
            <a:endParaRPr lang="en-US"/>
          </a:p>
        </p:txBody>
      </p:sp>
    </p:spTree>
    <p:extLst>
      <p:ext uri="{BB962C8B-B14F-4D97-AF65-F5344CB8AC3E}">
        <p14:creationId xmlns:p14="http://schemas.microsoft.com/office/powerpoint/2010/main" val="39416185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10</a:t>
            </a:fld>
            <a:endParaRPr lang="en-US"/>
          </a:p>
        </p:txBody>
      </p:sp>
    </p:spTree>
    <p:extLst>
      <p:ext uri="{BB962C8B-B14F-4D97-AF65-F5344CB8AC3E}">
        <p14:creationId xmlns:p14="http://schemas.microsoft.com/office/powerpoint/2010/main" val="3921358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11</a:t>
            </a:fld>
            <a:endParaRPr lang="en-US"/>
          </a:p>
        </p:txBody>
      </p:sp>
    </p:spTree>
    <p:extLst>
      <p:ext uri="{BB962C8B-B14F-4D97-AF65-F5344CB8AC3E}">
        <p14:creationId xmlns:p14="http://schemas.microsoft.com/office/powerpoint/2010/main" val="25668483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12</a:t>
            </a:fld>
            <a:endParaRPr lang="en-US"/>
          </a:p>
        </p:txBody>
      </p:sp>
    </p:spTree>
    <p:extLst>
      <p:ext uri="{BB962C8B-B14F-4D97-AF65-F5344CB8AC3E}">
        <p14:creationId xmlns:p14="http://schemas.microsoft.com/office/powerpoint/2010/main" val="434187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2</a:t>
            </a:fld>
            <a:endParaRPr lang="en-US"/>
          </a:p>
        </p:txBody>
      </p:sp>
    </p:spTree>
    <p:extLst>
      <p:ext uri="{BB962C8B-B14F-4D97-AF65-F5344CB8AC3E}">
        <p14:creationId xmlns:p14="http://schemas.microsoft.com/office/powerpoint/2010/main" val="3908238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3</a:t>
            </a:fld>
            <a:endParaRPr lang="en-US"/>
          </a:p>
        </p:txBody>
      </p:sp>
    </p:spTree>
    <p:extLst>
      <p:ext uri="{BB962C8B-B14F-4D97-AF65-F5344CB8AC3E}">
        <p14:creationId xmlns:p14="http://schemas.microsoft.com/office/powerpoint/2010/main" val="39034159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4</a:t>
            </a:fld>
            <a:endParaRPr lang="en-US"/>
          </a:p>
        </p:txBody>
      </p:sp>
    </p:spTree>
    <p:extLst>
      <p:ext uri="{BB962C8B-B14F-4D97-AF65-F5344CB8AC3E}">
        <p14:creationId xmlns:p14="http://schemas.microsoft.com/office/powerpoint/2010/main" val="15885255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5</a:t>
            </a:fld>
            <a:endParaRPr lang="en-US"/>
          </a:p>
        </p:txBody>
      </p:sp>
    </p:spTree>
    <p:extLst>
      <p:ext uri="{BB962C8B-B14F-4D97-AF65-F5344CB8AC3E}">
        <p14:creationId xmlns:p14="http://schemas.microsoft.com/office/powerpoint/2010/main" val="1437013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6</a:t>
            </a:fld>
            <a:endParaRPr lang="en-US"/>
          </a:p>
        </p:txBody>
      </p:sp>
    </p:spTree>
    <p:extLst>
      <p:ext uri="{BB962C8B-B14F-4D97-AF65-F5344CB8AC3E}">
        <p14:creationId xmlns:p14="http://schemas.microsoft.com/office/powerpoint/2010/main" val="4027418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7</a:t>
            </a:fld>
            <a:endParaRPr lang="en-US"/>
          </a:p>
        </p:txBody>
      </p:sp>
    </p:spTree>
    <p:extLst>
      <p:ext uri="{BB962C8B-B14F-4D97-AF65-F5344CB8AC3E}">
        <p14:creationId xmlns:p14="http://schemas.microsoft.com/office/powerpoint/2010/main" val="8056042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8</a:t>
            </a:fld>
            <a:endParaRPr lang="en-US"/>
          </a:p>
        </p:txBody>
      </p:sp>
    </p:spTree>
    <p:extLst>
      <p:ext uri="{BB962C8B-B14F-4D97-AF65-F5344CB8AC3E}">
        <p14:creationId xmlns:p14="http://schemas.microsoft.com/office/powerpoint/2010/main" val="38811243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60CF8BB-EBC7-4B8F-9632-A5A136FBB880}" type="slidenum">
              <a:rPr lang="en-US" smtClean="0"/>
              <a:t>9</a:t>
            </a:fld>
            <a:endParaRPr lang="en-US"/>
          </a:p>
        </p:txBody>
      </p:sp>
    </p:spTree>
    <p:extLst>
      <p:ext uri="{BB962C8B-B14F-4D97-AF65-F5344CB8AC3E}">
        <p14:creationId xmlns:p14="http://schemas.microsoft.com/office/powerpoint/2010/main" val="4035238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7">
            <a:extLst>
              <a:ext uri="{FF2B5EF4-FFF2-40B4-BE49-F238E27FC236}">
                <a16:creationId xmlns:a16="http://schemas.microsoft.com/office/drawing/2014/main" id="{6AAE325F-5F35-81D1-877A-AF204CB1F059}"/>
              </a:ext>
            </a:extLst>
          </p:cNvPr>
          <p:cNvSpPr>
            <a:spLocks noGrp="1"/>
          </p:cNvSpPr>
          <p:nvPr>
            <p:ph type="title" hasCustomPrompt="1"/>
          </p:nvPr>
        </p:nvSpPr>
        <p:spPr>
          <a:xfrm>
            <a:off x="597408" y="2932220"/>
            <a:ext cx="2974848" cy="2005493"/>
          </a:xfrm>
          <a:prstGeom prst="rect">
            <a:avLst/>
          </a:prstGeom>
        </p:spPr>
        <p:txBody>
          <a:bodyPr/>
          <a:lstStyle>
            <a:lvl1pPr algn="r">
              <a:defRPr>
                <a:latin typeface="Calibri" panose="020F0502020204030204" pitchFamily="34" charset="0"/>
              </a:defRPr>
            </a:lvl1pPr>
          </a:lstStyle>
          <a:p>
            <a:r>
              <a:rPr lang="en-US" dirty="0"/>
              <a:t>2023 Legislative Session</a:t>
            </a:r>
          </a:p>
        </p:txBody>
      </p:sp>
    </p:spTree>
    <p:extLst>
      <p:ext uri="{BB962C8B-B14F-4D97-AF65-F5344CB8AC3E}">
        <p14:creationId xmlns:p14="http://schemas.microsoft.com/office/powerpoint/2010/main" val="3274117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378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1542379"/>
            <a:ext cx="10058400" cy="749717"/>
          </a:xfrm>
          <a:prstGeom prst="rect">
            <a:avLst/>
          </a:prstGeom>
        </p:spPr>
        <p:txBody>
          <a:bodyPr/>
          <a:lstStyle>
            <a:lvl1pPr>
              <a:defRPr>
                <a:latin typeface="Calibri" panose="020F0502020204030204" pitchFamily="34" charset="0"/>
              </a:defRPr>
            </a:lvl1pPr>
          </a:lstStyle>
          <a:p>
            <a:r>
              <a:rPr lang="en-US" dirty="0"/>
              <a:t>Click to edit Master title style</a:t>
            </a:r>
          </a:p>
        </p:txBody>
      </p:sp>
      <p:sp>
        <p:nvSpPr>
          <p:cNvPr id="6" name="Content Placeholder 5"/>
          <p:cNvSpPr>
            <a:spLocks noGrp="1"/>
          </p:cNvSpPr>
          <p:nvPr>
            <p:ph sz="quarter" idx="4"/>
          </p:nvPr>
        </p:nvSpPr>
        <p:spPr>
          <a:xfrm>
            <a:off x="1097280" y="2777406"/>
            <a:ext cx="4937760" cy="3378200"/>
          </a:xfrm>
          <a:prstGeom prst="rect">
            <a:avLst/>
          </a:prstGeo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9316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514647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lide master">
    <p:bg>
      <p:bgPr>
        <a:gradFill>
          <a:gsLst>
            <a:gs pos="55500">
              <a:srgbClr val="C2D5E3"/>
            </a:gs>
            <a:gs pos="25000">
              <a:srgbClr val="D6E1E8"/>
            </a:gs>
            <a:gs pos="0">
              <a:schemeClr val="accent1">
                <a:lumMod val="5000"/>
                <a:lumOff val="95000"/>
              </a:schemeClr>
            </a:gs>
            <a:gs pos="74000">
              <a:schemeClr val="bg2">
                <a:lumMod val="90000"/>
              </a:schemeClr>
            </a:gs>
          </a:gsLst>
          <a:lin ang="5400000" scaled="1"/>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08705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7546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57304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705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8863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55500">
              <a:srgbClr val="C2D5E3"/>
            </a:gs>
            <a:gs pos="25000">
              <a:srgbClr val="D6E1E8"/>
            </a:gs>
            <a:gs pos="0">
              <a:schemeClr val="accent1">
                <a:lumMod val="5000"/>
                <a:lumOff val="95000"/>
              </a:schemeClr>
            </a:gs>
            <a:gs pos="74000">
              <a:schemeClr val="bg2">
                <a:lumMod val="90000"/>
              </a:schemeClr>
            </a:gs>
          </a:gsLst>
          <a:lin ang="5400000" scaled="1"/>
        </a:gradFill>
        <a:effectLst/>
      </p:bgPr>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1"/>
          <a:stretch>
            <a:fillRect/>
          </a:stretch>
        </p:blipFill>
        <p:spPr>
          <a:xfrm>
            <a:off x="-1057" y="10274"/>
            <a:ext cx="12193057" cy="981122"/>
          </a:xfrm>
          <a:prstGeom prst="rect">
            <a:avLst/>
          </a:prstGeom>
          <a:solidFill>
            <a:srgbClr val="002060"/>
          </a:solidFill>
          <a:scene3d>
            <a:camera prst="orthographicFront">
              <a:rot lat="0" lon="0" rev="10799999"/>
            </a:camera>
            <a:lightRig rig="threePt" dir="t"/>
          </a:scene3d>
        </p:spPr>
      </p:pic>
      <p:pic>
        <p:nvPicPr>
          <p:cNvPr id="4" name="Picture 3">
            <a:extLst>
              <a:ext uri="{FF2B5EF4-FFF2-40B4-BE49-F238E27FC236}">
                <a16:creationId xmlns:a16="http://schemas.microsoft.com/office/drawing/2014/main" id="{7FD935FE-4592-40B4-A340-08C818B8011B}"/>
              </a:ext>
            </a:extLst>
          </p:cNvPr>
          <p:cNvPicPr>
            <a:picLocks noChangeAspect="1"/>
          </p:cNvPicPr>
          <p:nvPr userDrawn="1"/>
        </p:nvPicPr>
        <p:blipFill>
          <a:blip r:embed="rId12"/>
          <a:stretch>
            <a:fillRect/>
          </a:stretch>
        </p:blipFill>
        <p:spPr>
          <a:xfrm>
            <a:off x="218761" y="127464"/>
            <a:ext cx="1109677" cy="1118213"/>
          </a:xfrm>
          <a:prstGeom prst="rect">
            <a:avLst/>
          </a:prstGeom>
        </p:spPr>
      </p:pic>
      <p:sp>
        <p:nvSpPr>
          <p:cNvPr id="5" name="TextBox 4">
            <a:extLst>
              <a:ext uri="{FF2B5EF4-FFF2-40B4-BE49-F238E27FC236}">
                <a16:creationId xmlns:a16="http://schemas.microsoft.com/office/drawing/2014/main" id="{95467745-AABC-476A-AAB9-5B083C0A3FEC}"/>
              </a:ext>
            </a:extLst>
          </p:cNvPr>
          <p:cNvSpPr txBox="1"/>
          <p:nvPr userDrawn="1"/>
        </p:nvSpPr>
        <p:spPr>
          <a:xfrm>
            <a:off x="1316804" y="286118"/>
            <a:ext cx="7122346" cy="461665"/>
          </a:xfrm>
          <a:prstGeom prst="rect">
            <a:avLst/>
          </a:prstGeom>
          <a:noFill/>
          <a:effectLst>
            <a:outerShdw blurRad="76200" dist="25400" dir="5400000" algn="ctr" rotWithShape="0">
              <a:schemeClr val="tx1"/>
            </a:outerShdw>
          </a:effectLst>
        </p:spPr>
        <p:txBody>
          <a:bodyPr wrap="square" rtlCol="0">
            <a:spAutoFit/>
          </a:bodyPr>
          <a:lstStyle/>
          <a:p>
            <a:r>
              <a:rPr lang="en-US" sz="2400" b="0" dirty="0">
                <a:solidFill>
                  <a:schemeClr val="bg1"/>
                </a:solidFill>
                <a:latin typeface="Calibri" panose="020F0502020204030204" pitchFamily="34" charset="0"/>
              </a:rPr>
              <a:t>KENTUCKY COURT OF JUSTICE</a:t>
            </a:r>
          </a:p>
        </p:txBody>
      </p:sp>
      <p:pic>
        <p:nvPicPr>
          <p:cNvPr id="12" name="Picture 11" descr="Logo&#10;&#10;Description automatically generated">
            <a:extLst>
              <a:ext uri="{FF2B5EF4-FFF2-40B4-BE49-F238E27FC236}">
                <a16:creationId xmlns:a16="http://schemas.microsoft.com/office/drawing/2014/main" id="{4B64383D-B915-C9AE-7270-046057C2D94D}"/>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1329" y="150312"/>
            <a:ext cx="1109677" cy="1072515"/>
          </a:xfrm>
          <a:prstGeom prst="rect">
            <a:avLst/>
          </a:prstGeom>
        </p:spPr>
      </p:pic>
    </p:spTree>
    <p:extLst>
      <p:ext uri="{BB962C8B-B14F-4D97-AF65-F5344CB8AC3E}">
        <p14:creationId xmlns:p14="http://schemas.microsoft.com/office/powerpoint/2010/main" val="1117252722"/>
      </p:ext>
    </p:extLst>
  </p:cSld>
  <p:clrMap bg1="lt1" tx1="dk1" bg2="lt2" tx2="dk2" accent1="accent1" accent2="accent2" accent3="accent3" accent4="accent4" accent5="accent5" accent6="accent6" hlink="hlink" folHlink="folHlink"/>
  <p:sldLayoutIdLst>
    <p:sldLayoutId id="2147483671" r:id="rId1"/>
    <p:sldLayoutId id="2147483673" r:id="rId2"/>
    <p:sldLayoutId id="2147483674" r:id="rId3"/>
    <p:sldLayoutId id="2147483675" r:id="rId4"/>
    <p:sldLayoutId id="2147483670" r:id="rId5"/>
    <p:sldLayoutId id="2147483676" r:id="rId6"/>
    <p:sldLayoutId id="2147483677" r:id="rId7"/>
    <p:sldLayoutId id="2147483678" r:id="rId8"/>
    <p:sldLayoutId id="2147483672"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85000"/>
        </a:lnSpc>
        <a:spcBef>
          <a:spcPct val="0"/>
        </a:spcBef>
        <a:buNone/>
        <a:defRPr sz="4800" b="1" kern="1200" spc="-50" baseline="0">
          <a:solidFill>
            <a:schemeClr val="bg2">
              <a:lumMod val="25000"/>
            </a:schemeClr>
          </a:solidFill>
          <a:latin typeface="+mn-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ashleyclark@kycourts.ne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49C8CBA-651B-AC53-1608-5542F2816ADC}"/>
              </a:ext>
            </a:extLst>
          </p:cNvPr>
          <p:cNvSpPr>
            <a:spLocks noGrp="1"/>
          </p:cNvSpPr>
          <p:nvPr>
            <p:ph type="title"/>
          </p:nvPr>
        </p:nvSpPr>
        <p:spPr>
          <a:xfrm>
            <a:off x="0" y="1552074"/>
            <a:ext cx="12192000" cy="4523873"/>
          </a:xfrm>
        </p:spPr>
        <p:txBody>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lang="en-US" sz="2800" b="1" i="0" dirty="0">
                <a:solidFill>
                  <a:srgbClr val="000000"/>
                </a:solidFill>
                <a:effectLst/>
                <a:latin typeface="SegoeUI"/>
              </a:rPr>
              <a:t>Update on Recommendations for the Administrative Office of the Courts</a:t>
            </a:r>
            <a:br>
              <a:rPr lang="en-US" sz="2800" b="1" i="0" dirty="0">
                <a:solidFill>
                  <a:srgbClr val="000000"/>
                </a:solidFill>
                <a:effectLst/>
                <a:latin typeface="SegoeUI"/>
              </a:rPr>
            </a:br>
            <a:r>
              <a:rPr lang="en-US" sz="2800" b="1" i="0" dirty="0">
                <a:solidFill>
                  <a:srgbClr val="000000"/>
                </a:solidFill>
                <a:effectLst/>
                <a:latin typeface="SegoeUI"/>
              </a:rPr>
              <a:t>from 2018 Report on Kentucky's Foster Care System</a:t>
            </a:r>
            <a:r>
              <a:rPr lang="en-US" sz="2800" dirty="0"/>
              <a:t> </a:t>
            </a:r>
            <a:br>
              <a:rPr lang="en-US" sz="1600" dirty="0"/>
            </a:br>
            <a:br>
              <a:rPr lang="en-US" sz="1600" dirty="0"/>
            </a:br>
            <a:r>
              <a:rPr lang="en-US" sz="2800" b="0" dirty="0">
                <a:solidFill>
                  <a:schemeClr val="tx1"/>
                </a:solidFill>
                <a:latin typeface="Calibri" panose="020F0502020204030204" pitchFamily="34" charset="0"/>
                <a:cs typeface="Calibri" panose="020F0502020204030204" pitchFamily="34" charset="0"/>
              </a:rPr>
              <a:t>Legislative Oversight &amp; Investigations Committee</a:t>
            </a:r>
            <a:br>
              <a:rPr lang="en-US" sz="2800" b="0" dirty="0">
                <a:solidFill>
                  <a:schemeClr val="tx1"/>
                </a:solidFill>
                <a:latin typeface="Calibri" panose="020F0502020204030204" pitchFamily="34" charset="0"/>
                <a:cs typeface="Calibri" panose="020F0502020204030204" pitchFamily="34" charset="0"/>
              </a:rPr>
            </a:br>
            <a:r>
              <a:rPr lang="en-US" sz="2800" b="0" dirty="0">
                <a:solidFill>
                  <a:schemeClr val="tx1"/>
                </a:solidFill>
                <a:latin typeface="Calibri" panose="020F0502020204030204" pitchFamily="34" charset="0"/>
                <a:cs typeface="Calibri" panose="020F0502020204030204" pitchFamily="34" charset="0"/>
              </a:rPr>
              <a:t>September 14, 2023</a:t>
            </a:r>
            <a:br>
              <a:rPr lang="en-US" sz="2800" b="0" dirty="0">
                <a:solidFill>
                  <a:schemeClr val="tx1"/>
                </a:solidFill>
                <a:latin typeface="Calibri" panose="020F0502020204030204" pitchFamily="34" charset="0"/>
                <a:cs typeface="Calibri" panose="020F0502020204030204" pitchFamily="34" charset="0"/>
              </a:rPr>
            </a:br>
            <a:br>
              <a:rPr lang="en-US" sz="2800" b="0" dirty="0">
                <a:solidFill>
                  <a:schemeClr val="tx1"/>
                </a:solidFill>
                <a:latin typeface="Calibri" panose="020F0502020204030204" pitchFamily="34" charset="0"/>
                <a:cs typeface="Calibri" panose="020F0502020204030204" pitchFamily="34" charset="0"/>
              </a:rPr>
            </a:br>
            <a:r>
              <a:rPr lang="en-US" sz="2400" b="0" dirty="0">
                <a:solidFill>
                  <a:schemeClr val="tx1"/>
                </a:solidFill>
                <a:latin typeface="Calibri" panose="020F0502020204030204" pitchFamily="34" charset="0"/>
                <a:cs typeface="Calibri" panose="020F0502020204030204" pitchFamily="34" charset="0"/>
              </a:rPr>
              <a:t>Presented by</a:t>
            </a:r>
            <a:br>
              <a:rPr lang="en-US" sz="2400" dirty="0">
                <a:solidFill>
                  <a:schemeClr val="tx1"/>
                </a:solidFill>
                <a:latin typeface="Calibri" panose="020F0502020204030204" pitchFamily="34" charset="0"/>
                <a:cs typeface="Calibri" panose="020F0502020204030204" pitchFamily="34" charset="0"/>
              </a:rPr>
            </a:br>
            <a:br>
              <a:rPr lang="en-US" sz="2400" dirty="0">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Rachel Bingham, Director, </a:t>
            </a:r>
            <a:br>
              <a:rPr lang="en-US" sz="2400"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Office of Statewide Programs, AOC</a:t>
            </a:r>
            <a:br>
              <a:rPr lang="en-US" sz="2400" dirty="0">
                <a:solidFill>
                  <a:schemeClr val="tx1"/>
                </a:solidFill>
                <a:latin typeface="Calibri" panose="020F0502020204030204" pitchFamily="34" charset="0"/>
                <a:cs typeface="Calibri" panose="020F0502020204030204" pitchFamily="34" charset="0"/>
              </a:rPr>
            </a:br>
            <a:br>
              <a:rPr lang="en-US" sz="2400" dirty="0">
                <a:latin typeface="Calibri" panose="020F0502020204030204" pitchFamily="34" charset="0"/>
                <a:cs typeface="Calibri" panose="020F0502020204030204" pitchFamily="34" charset="0"/>
              </a:rPr>
            </a:br>
            <a:r>
              <a:rPr kumimoji="0" lang="en-US" sz="2400" b="1" i="0" u="none" strike="noStrike" kern="1200" cap="none" spc="-50" normalizeH="0" baseline="0" noProof="0" dirty="0">
                <a:ln>
                  <a:noFill/>
                </a:ln>
                <a:solidFill>
                  <a:srgbClr val="000000"/>
                </a:solidFill>
                <a:effectLst/>
                <a:uLnTx/>
                <a:uFillTx/>
                <a:latin typeface="Calibri" panose="020F0502020204030204"/>
                <a:ea typeface="+mj-ea"/>
                <a:cs typeface="Calibri" panose="020F0502020204030204" pitchFamily="34" charset="0"/>
              </a:rPr>
              <a:t>Ashley Clark, Executive Officer</a:t>
            </a:r>
            <a:br>
              <a:rPr kumimoji="0" lang="en-US" sz="2400" b="1" i="0" u="none" strike="noStrike" kern="1200" cap="none" spc="-50" normalizeH="0" baseline="0" noProof="0" dirty="0">
                <a:ln>
                  <a:noFill/>
                </a:ln>
                <a:solidFill>
                  <a:srgbClr val="000000"/>
                </a:solidFill>
                <a:effectLst/>
                <a:uLnTx/>
                <a:uFillTx/>
                <a:latin typeface="Calibri" panose="020F0502020204030204"/>
                <a:ea typeface="+mj-ea"/>
                <a:cs typeface="Calibri" panose="020F0502020204030204" pitchFamily="34" charset="0"/>
              </a:rPr>
            </a:br>
            <a:r>
              <a:rPr kumimoji="0" lang="en-US" sz="2400" b="1" i="0" u="none" strike="noStrike" kern="1200" cap="none" spc="-50" normalizeH="0" baseline="0" noProof="0" dirty="0">
                <a:ln>
                  <a:noFill/>
                </a:ln>
                <a:solidFill>
                  <a:srgbClr val="000000"/>
                </a:solidFill>
                <a:effectLst/>
                <a:uLnTx/>
                <a:uFillTx/>
                <a:latin typeface="Calibri" panose="020F0502020204030204"/>
                <a:ea typeface="+mj-ea"/>
                <a:cs typeface="Calibri" panose="020F0502020204030204" pitchFamily="34" charset="0"/>
              </a:rPr>
              <a:t>Department of Family &amp; Juvenile Services</a:t>
            </a:r>
            <a:r>
              <a:rPr lang="en-US" sz="2400" dirty="0">
                <a:solidFill>
                  <a:srgbClr val="000000"/>
                </a:solidFill>
                <a:latin typeface="Calibri" panose="020F0502020204030204"/>
                <a:cs typeface="Calibri" panose="020F0502020204030204" pitchFamily="34" charset="0"/>
              </a:rPr>
              <a:t>, AOC</a:t>
            </a:r>
            <a:endParaRPr kumimoji="0" lang="en-US" sz="2400" b="0" i="0" u="sng" strike="noStrike" kern="1200" cap="none" spc="0" normalizeH="0" baseline="0" noProof="0" dirty="0">
              <a:ln>
                <a:noFill/>
              </a:ln>
              <a:effectLst/>
              <a:uLnTx/>
              <a:uFillTx/>
              <a:latin typeface="Calibri" panose="020F0502020204030204" pitchFamily="34" charset="0"/>
              <a:ea typeface="+mn-ea"/>
              <a:cs typeface="Calibri" panose="020F0502020204030204" pitchFamily="34" charset="0"/>
            </a:endParaRPr>
          </a:p>
        </p:txBody>
      </p:sp>
    </p:spTree>
    <p:extLst>
      <p:ext uri="{BB962C8B-B14F-4D97-AF65-F5344CB8AC3E}">
        <p14:creationId xmlns:p14="http://schemas.microsoft.com/office/powerpoint/2010/main" val="2523332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EC87D8-7DAB-0DF0-DBC9-236EF2E4B5CD}"/>
              </a:ext>
            </a:extLst>
          </p:cNvPr>
          <p:cNvSpPr txBox="1"/>
          <p:nvPr/>
        </p:nvSpPr>
        <p:spPr>
          <a:xfrm>
            <a:off x="647140" y="1419080"/>
            <a:ext cx="10558742" cy="4893647"/>
          </a:xfrm>
          <a:prstGeom prst="rect">
            <a:avLst/>
          </a:prstGeom>
          <a:noFill/>
        </p:spPr>
        <p:txBody>
          <a:bodyPr wrap="square" rtlCol="0">
            <a:spAutoFit/>
          </a:bodyPr>
          <a:lstStyle/>
          <a:p>
            <a:r>
              <a:rPr lang="en-US" sz="3200" b="1" u="sng" dirty="0">
                <a:solidFill>
                  <a:srgbClr val="000000"/>
                </a:solidFill>
              </a:rPr>
              <a:t>REVISED FCRPP 15 (EFFECTIVE FEBRUARY 1, 2020)</a:t>
            </a:r>
          </a:p>
          <a:p>
            <a:pPr algn="l"/>
            <a:endParaRPr lang="en-US" sz="2800" b="1" i="0" u="none" strike="noStrike" baseline="0" dirty="0"/>
          </a:p>
          <a:p>
            <a:r>
              <a:rPr lang="en-US" sz="2800" b="1" dirty="0">
                <a:effectLst/>
                <a:cs typeface="Calibri" panose="020F0502020204030204" pitchFamily="34" charset="0"/>
              </a:rPr>
              <a:t>Any order entered in a dependency or neglect or abuse action shall be on the appropriate Administrative Office of the Courts forms. </a:t>
            </a:r>
            <a:r>
              <a:rPr lang="en-US" sz="2800" b="0" i="0" dirty="0">
                <a:solidFill>
                  <a:srgbClr val="212121"/>
                </a:solidFill>
                <a:effectLst/>
                <a:cs typeface="Calibri" panose="020F0502020204030204" pitchFamily="34" charset="0"/>
              </a:rPr>
              <a:t>The forms must be signed by the Court with an actual signature or appropriate electronically produced signature made at the time the order is authorized and completed. Faxed or scanned original signatures are acceptable. A stamped signature, verbal order, or pre-signed order is not authorized under these rules and shall not be used. This rule does not preclude supplemental orders or orders for which there is no appropriate Administrative Office of the Courts forms.</a:t>
            </a:r>
            <a:endParaRPr lang="en-US" sz="4400" b="1" u="sng" dirty="0">
              <a:effectLst/>
              <a:ea typeface="Calibri" panose="020F0502020204030204" pitchFamily="34" charset="0"/>
            </a:endParaRPr>
          </a:p>
        </p:txBody>
      </p:sp>
    </p:spTree>
    <p:extLst>
      <p:ext uri="{BB962C8B-B14F-4D97-AF65-F5344CB8AC3E}">
        <p14:creationId xmlns:p14="http://schemas.microsoft.com/office/powerpoint/2010/main" val="702546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EC87D8-7DAB-0DF0-DBC9-236EF2E4B5CD}"/>
              </a:ext>
            </a:extLst>
          </p:cNvPr>
          <p:cNvSpPr txBox="1"/>
          <p:nvPr/>
        </p:nvSpPr>
        <p:spPr>
          <a:xfrm>
            <a:off x="634440" y="1330180"/>
            <a:ext cx="10558742" cy="5386090"/>
          </a:xfrm>
          <a:prstGeom prst="rect">
            <a:avLst/>
          </a:prstGeom>
          <a:noFill/>
        </p:spPr>
        <p:txBody>
          <a:bodyPr wrap="square" rtlCol="0">
            <a:spAutoFit/>
          </a:bodyPr>
          <a:lstStyle/>
          <a:p>
            <a:r>
              <a:rPr lang="en-US" sz="3000" b="1" u="sng" dirty="0">
                <a:solidFill>
                  <a:srgbClr val="000000"/>
                </a:solidFill>
              </a:rPr>
              <a:t>Ongoing Efforts</a:t>
            </a:r>
          </a:p>
          <a:p>
            <a:pPr algn="l"/>
            <a:endParaRPr lang="en-US" sz="2800" i="0" u="none" strike="noStrike" baseline="0" dirty="0"/>
          </a:p>
          <a:p>
            <a:pPr marL="457200" indent="-457200">
              <a:buFontTx/>
              <a:buChar char="-"/>
            </a:pPr>
            <a:r>
              <a:rPr lang="en-US" sz="2600" dirty="0">
                <a:solidFill>
                  <a:srgbClr val="000000"/>
                </a:solidFill>
                <a:effectLst/>
              </a:rPr>
              <a:t>AOC’s will continue to engage in regular and intensive collaboration with DCBS.  These efforts will continue to  include data sharing, analysis, and </a:t>
            </a:r>
            <a:r>
              <a:rPr lang="en-US" sz="2600" dirty="0">
                <a:solidFill>
                  <a:srgbClr val="000000"/>
                </a:solidFill>
              </a:rPr>
              <a:t>improvements.</a:t>
            </a:r>
            <a:endParaRPr lang="en-US" sz="2600" dirty="0">
              <a:solidFill>
                <a:srgbClr val="000000"/>
              </a:solidFill>
              <a:effectLst/>
            </a:endParaRPr>
          </a:p>
          <a:p>
            <a:pPr marL="457200" indent="-457200">
              <a:buFontTx/>
              <a:buChar char="-"/>
            </a:pPr>
            <a:r>
              <a:rPr lang="en-US" sz="2600" dirty="0">
                <a:solidFill>
                  <a:srgbClr val="000000"/>
                </a:solidFill>
              </a:rPr>
              <a:t>AOC will continue to review, discuss, and improve official forms.  Special consideration will be given on their impact to data collection and reporting.</a:t>
            </a:r>
          </a:p>
          <a:p>
            <a:pPr marL="457200" indent="-457200">
              <a:buFontTx/>
              <a:buChar char="-"/>
            </a:pPr>
            <a:r>
              <a:rPr lang="en-US" sz="2600" dirty="0">
                <a:solidFill>
                  <a:srgbClr val="000000"/>
                </a:solidFill>
              </a:rPr>
              <a:t>AOC will continue to educate AOC staff on the necessity for uniform data entry.  Continuous quality improvement tools will be implemented to assist in improving data entry.</a:t>
            </a:r>
          </a:p>
          <a:p>
            <a:pPr marL="457200" indent="-457200">
              <a:buFontTx/>
              <a:buChar char="-"/>
            </a:pPr>
            <a:r>
              <a:rPr lang="en-US" sz="2600" dirty="0">
                <a:solidFill>
                  <a:srgbClr val="000000"/>
                </a:solidFill>
              </a:rPr>
              <a:t>AOC will continue to examine opportunities to expand electronic filing and automation of data collection.</a:t>
            </a:r>
            <a:endParaRPr lang="en-US" sz="2600" b="1" u="sng"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171754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8BB074F-F5FC-7C2D-DB1A-3A922D89FEB0}"/>
              </a:ext>
            </a:extLst>
          </p:cNvPr>
          <p:cNvSpPr txBox="1"/>
          <p:nvPr/>
        </p:nvSpPr>
        <p:spPr>
          <a:xfrm>
            <a:off x="2046514" y="2367171"/>
            <a:ext cx="8098971" cy="2123658"/>
          </a:xfrm>
          <a:prstGeom prst="rect">
            <a:avLst/>
          </a:prstGeom>
          <a:noFill/>
        </p:spPr>
        <p:txBody>
          <a:bodyPr wrap="square" rtlCol="0">
            <a:spAutoFit/>
          </a:bodyPr>
          <a:lstStyle/>
          <a:p>
            <a:pPr algn="ctr"/>
            <a:r>
              <a:rPr lang="en-US" sz="4400" b="1" dirty="0"/>
              <a:t>For questions, please contact:</a:t>
            </a:r>
            <a:br>
              <a:rPr lang="en-US" sz="4400" b="1" dirty="0"/>
            </a:br>
            <a:endParaRPr lang="en-US" sz="4400" b="1" dirty="0"/>
          </a:p>
          <a:p>
            <a:pPr algn="ctr"/>
            <a:r>
              <a:rPr lang="en-US" sz="4400" b="1" dirty="0">
                <a:hlinkClick r:id="rId3">
                  <a:extLst>
                    <a:ext uri="{A12FA001-AC4F-418D-AE19-62706E023703}">
                      <ahyp:hlinkClr xmlns:ahyp="http://schemas.microsoft.com/office/drawing/2018/hyperlinkcolor" val="tx"/>
                    </a:ext>
                  </a:extLst>
                </a:hlinkClick>
              </a:rPr>
              <a:t>ashleyclark@kycourts.net</a:t>
            </a:r>
            <a:r>
              <a:rPr lang="en-US" sz="4400" b="1" dirty="0"/>
              <a:t>  </a:t>
            </a:r>
          </a:p>
        </p:txBody>
      </p:sp>
    </p:spTree>
    <p:extLst>
      <p:ext uri="{BB962C8B-B14F-4D97-AF65-F5344CB8AC3E}">
        <p14:creationId xmlns:p14="http://schemas.microsoft.com/office/powerpoint/2010/main" val="99265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38021AFB-27F9-4181-FFDD-9FE0F994F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4016" y="1419080"/>
            <a:ext cx="3734321" cy="4810796"/>
          </a:xfrm>
          <a:prstGeom prst="rect">
            <a:avLst/>
          </a:prstGeom>
        </p:spPr>
      </p:pic>
      <p:sp>
        <p:nvSpPr>
          <p:cNvPr id="6" name="TextBox 5">
            <a:extLst>
              <a:ext uri="{FF2B5EF4-FFF2-40B4-BE49-F238E27FC236}">
                <a16:creationId xmlns:a16="http://schemas.microsoft.com/office/drawing/2014/main" id="{10EC87D8-7DAB-0DF0-DBC9-236EF2E4B5CD}"/>
              </a:ext>
            </a:extLst>
          </p:cNvPr>
          <p:cNvSpPr txBox="1"/>
          <p:nvPr/>
        </p:nvSpPr>
        <p:spPr>
          <a:xfrm>
            <a:off x="463663" y="1419080"/>
            <a:ext cx="7092837" cy="4955203"/>
          </a:xfrm>
          <a:prstGeom prst="rect">
            <a:avLst/>
          </a:prstGeom>
          <a:noFill/>
        </p:spPr>
        <p:txBody>
          <a:bodyPr wrap="square" rtlCol="0">
            <a:spAutoFit/>
          </a:bodyPr>
          <a:lstStyle/>
          <a:p>
            <a:pPr marL="0" marR="0">
              <a:spcBef>
                <a:spcPts val="0"/>
              </a:spcBef>
              <a:spcAft>
                <a:spcPts val="0"/>
              </a:spcAft>
            </a:pPr>
            <a:r>
              <a:rPr lang="en-US" sz="3200" b="1" u="sng" dirty="0">
                <a:effectLst/>
                <a:ea typeface="Calibri" panose="020F0502020204030204" pitchFamily="34" charset="0"/>
              </a:rPr>
              <a:t>Background</a:t>
            </a:r>
          </a:p>
          <a:p>
            <a:pPr algn="l"/>
            <a:endParaRPr lang="en-US" sz="2800" b="1" i="0" u="none" strike="noStrike" baseline="0" dirty="0"/>
          </a:p>
          <a:p>
            <a:pPr marL="457200" indent="-457200" algn="l">
              <a:buFontTx/>
              <a:buChar char="-"/>
            </a:pPr>
            <a:r>
              <a:rPr lang="en-US" sz="3200" i="0" u="none" strike="noStrike" baseline="0" dirty="0"/>
              <a:t>The Program Review and Investigations Committee voted to initiate a study of Kentucky’s foster care system in May 2016.</a:t>
            </a:r>
          </a:p>
          <a:p>
            <a:pPr marL="457200" indent="-457200" algn="l">
              <a:buFontTx/>
              <a:buChar char="-"/>
            </a:pPr>
            <a:r>
              <a:rPr lang="en-US" sz="3200" i="0" u="none" strike="noStrike" baseline="0" dirty="0"/>
              <a:t>Legislature Adoption Workgroup made a bi-partisan examination of child welfare and foster care leading to House Bill 1. </a:t>
            </a:r>
            <a:endParaRPr lang="en-US" sz="3200" u="sng" dirty="0">
              <a:effectLst/>
              <a:ea typeface="Calibri" panose="020F0502020204030204" pitchFamily="34" charset="0"/>
            </a:endParaRPr>
          </a:p>
        </p:txBody>
      </p:sp>
    </p:spTree>
    <p:extLst>
      <p:ext uri="{BB962C8B-B14F-4D97-AF65-F5344CB8AC3E}">
        <p14:creationId xmlns:p14="http://schemas.microsoft.com/office/powerpoint/2010/main" val="401983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EC87D8-7DAB-0DF0-DBC9-236EF2E4B5CD}"/>
              </a:ext>
            </a:extLst>
          </p:cNvPr>
          <p:cNvSpPr txBox="1"/>
          <p:nvPr/>
        </p:nvSpPr>
        <p:spPr>
          <a:xfrm>
            <a:off x="647140" y="1419080"/>
            <a:ext cx="10558742" cy="4401205"/>
          </a:xfrm>
          <a:prstGeom prst="rect">
            <a:avLst/>
          </a:prstGeom>
          <a:noFill/>
        </p:spPr>
        <p:txBody>
          <a:bodyPr wrap="square" rtlCol="0">
            <a:spAutoFit/>
          </a:bodyPr>
          <a:lstStyle/>
          <a:p>
            <a:pPr marL="0" marR="0">
              <a:spcBef>
                <a:spcPts val="0"/>
              </a:spcBef>
              <a:spcAft>
                <a:spcPts val="0"/>
              </a:spcAft>
            </a:pPr>
            <a:r>
              <a:rPr lang="en-US" sz="2800" b="1" u="sng" dirty="0">
                <a:ea typeface="Calibri" panose="020F0502020204030204" pitchFamily="34" charset="0"/>
              </a:rPr>
              <a:t>Examples of AOC/DCBS’ </a:t>
            </a:r>
            <a:r>
              <a:rPr lang="en-US" sz="2800" b="1" u="sng" dirty="0">
                <a:effectLst/>
                <a:ea typeface="Calibri" panose="020F0502020204030204" pitchFamily="34" charset="0"/>
              </a:rPr>
              <a:t>Collaborative Committees and Workgroups </a:t>
            </a:r>
          </a:p>
          <a:p>
            <a:pPr algn="l"/>
            <a:endParaRPr lang="en-US" sz="2800" b="1" i="0" u="none" strike="noStrike" baseline="0" dirty="0"/>
          </a:p>
          <a:p>
            <a:pPr marL="457200" indent="-457200">
              <a:buFontTx/>
              <a:buChar char="-"/>
            </a:pPr>
            <a:r>
              <a:rPr lang="en-US" sz="2800" dirty="0">
                <a:solidFill>
                  <a:srgbClr val="000000"/>
                </a:solidFill>
                <a:effectLst/>
              </a:rPr>
              <a:t>Kentucky Judicial Commission on Mental Health’s DNA Workgrou</a:t>
            </a:r>
            <a:r>
              <a:rPr lang="en-US" sz="2800" dirty="0">
                <a:solidFill>
                  <a:srgbClr val="000000"/>
                </a:solidFill>
              </a:rPr>
              <a:t>p</a:t>
            </a:r>
          </a:p>
          <a:p>
            <a:pPr marL="457200" indent="-457200">
              <a:buFontTx/>
              <a:buChar char="-"/>
            </a:pPr>
            <a:r>
              <a:rPr lang="en-US" sz="2800" dirty="0">
                <a:solidFill>
                  <a:srgbClr val="000000"/>
                </a:solidFill>
                <a:effectLst/>
                <a:latin typeface="Calibri" panose="020F0502020204030204" pitchFamily="34" charset="0"/>
              </a:rPr>
              <a:t>Judicial Stakeholder’s Group </a:t>
            </a:r>
          </a:p>
          <a:p>
            <a:pPr marL="457200" indent="-457200">
              <a:buFontTx/>
              <a:buChar char="-"/>
            </a:pPr>
            <a:r>
              <a:rPr lang="en-US" sz="2800" dirty="0">
                <a:solidFill>
                  <a:srgbClr val="000000"/>
                </a:solidFill>
                <a:latin typeface="Calibri" panose="020F0502020204030204" pitchFamily="34" charset="0"/>
              </a:rPr>
              <a:t>Family &amp; Juvenile Court Rules Committees</a:t>
            </a:r>
          </a:p>
          <a:p>
            <a:pPr marL="457200" indent="-457200">
              <a:buFontTx/>
              <a:buChar char="-"/>
            </a:pPr>
            <a:r>
              <a:rPr lang="en-US" sz="2800" dirty="0">
                <a:solidFill>
                  <a:srgbClr val="000000"/>
                </a:solidFill>
                <a:effectLst/>
                <a:latin typeface="Calibri" panose="020F0502020204030204" pitchFamily="34" charset="0"/>
              </a:rPr>
              <a:t>Court Improvement Program and Title IV-E Workgroups</a:t>
            </a:r>
          </a:p>
          <a:p>
            <a:pPr marL="457200" indent="-457200">
              <a:buFontTx/>
              <a:buChar char="-"/>
            </a:pPr>
            <a:r>
              <a:rPr lang="en-US" sz="2800" dirty="0">
                <a:solidFill>
                  <a:srgbClr val="000000"/>
                </a:solidFill>
                <a:latin typeface="Calibri" panose="020F0502020204030204" pitchFamily="34" charset="0"/>
              </a:rPr>
              <a:t>DCBS Workgroups on Data, Permanency, Child &amp; Family Service Reviews, Adoption, TWIST, Citizen Foster Care Review Boards (CFCRB)</a:t>
            </a:r>
          </a:p>
          <a:p>
            <a:pPr marL="457200" indent="-457200">
              <a:buFontTx/>
              <a:buChar char="-"/>
            </a:pPr>
            <a:r>
              <a:rPr lang="en-US" sz="2800" dirty="0">
                <a:solidFill>
                  <a:srgbClr val="000000"/>
                </a:solidFill>
                <a:effectLst/>
                <a:latin typeface="Calibri" panose="020F0502020204030204" pitchFamily="34" charset="0"/>
              </a:rPr>
              <a:t>Enhancing Communication</a:t>
            </a:r>
            <a:endParaRPr lang="en-US" sz="4400" b="1" u="sng"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6035008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38021AFB-27F9-4181-FFDD-9FE0F994F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4016" y="1419080"/>
            <a:ext cx="3734321" cy="4810796"/>
          </a:xfrm>
          <a:prstGeom prst="rect">
            <a:avLst/>
          </a:prstGeom>
        </p:spPr>
      </p:pic>
      <p:sp>
        <p:nvSpPr>
          <p:cNvPr id="6" name="TextBox 5">
            <a:extLst>
              <a:ext uri="{FF2B5EF4-FFF2-40B4-BE49-F238E27FC236}">
                <a16:creationId xmlns:a16="http://schemas.microsoft.com/office/drawing/2014/main" id="{10EC87D8-7DAB-0DF0-DBC9-236EF2E4B5CD}"/>
              </a:ext>
            </a:extLst>
          </p:cNvPr>
          <p:cNvSpPr txBox="1"/>
          <p:nvPr/>
        </p:nvSpPr>
        <p:spPr>
          <a:xfrm>
            <a:off x="647140" y="1419080"/>
            <a:ext cx="6668060" cy="3600986"/>
          </a:xfrm>
          <a:prstGeom prst="rect">
            <a:avLst/>
          </a:prstGeom>
          <a:noFill/>
        </p:spPr>
        <p:txBody>
          <a:bodyPr wrap="square" rtlCol="0">
            <a:spAutoFit/>
          </a:bodyPr>
          <a:lstStyle/>
          <a:p>
            <a:pPr marL="0" marR="0">
              <a:spcBef>
                <a:spcPts val="0"/>
              </a:spcBef>
              <a:spcAft>
                <a:spcPts val="0"/>
              </a:spcAft>
            </a:pPr>
            <a:r>
              <a:rPr lang="en-US" sz="3200" b="1" u="sng" dirty="0">
                <a:effectLst/>
                <a:ea typeface="Calibri" panose="020F0502020204030204" pitchFamily="34" charset="0"/>
              </a:rPr>
              <a:t>RECOMMENDATION 1.1</a:t>
            </a:r>
          </a:p>
          <a:p>
            <a:pPr algn="l"/>
            <a:endParaRPr lang="en-US" sz="2800" b="1" i="0" u="none" strike="noStrike" baseline="0" dirty="0"/>
          </a:p>
          <a:p>
            <a:pPr algn="l"/>
            <a:r>
              <a:rPr lang="en-US" sz="2800" b="1" i="0" u="none" strike="noStrike" baseline="0" dirty="0"/>
              <a:t>The Department for Community Based Services and the Administrative Office of the Courts should work cooperatively to determine a reasonable period for the temporary custody order and propose legislation to the General Assembly.</a:t>
            </a:r>
            <a:endParaRPr lang="en-US" sz="4400" b="1" u="sng" dirty="0">
              <a:effectLst/>
              <a:ea typeface="Calibri" panose="020F0502020204030204" pitchFamily="34" charset="0"/>
            </a:endParaRPr>
          </a:p>
        </p:txBody>
      </p:sp>
    </p:spTree>
    <p:extLst>
      <p:ext uri="{BB962C8B-B14F-4D97-AF65-F5344CB8AC3E}">
        <p14:creationId xmlns:p14="http://schemas.microsoft.com/office/powerpoint/2010/main" val="30732592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EC87D8-7DAB-0DF0-DBC9-236EF2E4B5CD}"/>
              </a:ext>
            </a:extLst>
          </p:cNvPr>
          <p:cNvSpPr txBox="1"/>
          <p:nvPr/>
        </p:nvSpPr>
        <p:spPr>
          <a:xfrm>
            <a:off x="508000" y="1304780"/>
            <a:ext cx="11366500" cy="5447645"/>
          </a:xfrm>
          <a:prstGeom prst="rect">
            <a:avLst/>
          </a:prstGeom>
          <a:noFill/>
        </p:spPr>
        <p:txBody>
          <a:bodyPr wrap="square" rtlCol="0">
            <a:spAutoFit/>
          </a:bodyPr>
          <a:lstStyle/>
          <a:p>
            <a:pPr marL="0" marR="0">
              <a:spcBef>
                <a:spcPts val="0"/>
              </a:spcBef>
              <a:spcAft>
                <a:spcPts val="0"/>
              </a:spcAft>
            </a:pPr>
            <a:r>
              <a:rPr lang="en-US" sz="3200" b="1" u="sng" dirty="0">
                <a:effectLst/>
                <a:ea typeface="Calibri" panose="020F0502020204030204" pitchFamily="34" charset="0"/>
              </a:rPr>
              <a:t>IN RESPONSE</a:t>
            </a:r>
          </a:p>
          <a:p>
            <a:pPr algn="l"/>
            <a:endParaRPr lang="en-US" sz="2800" b="1" i="0" u="none" strike="noStrike" baseline="0" dirty="0"/>
          </a:p>
          <a:p>
            <a:pPr marL="457200" indent="-457200">
              <a:buFontTx/>
              <a:buChar char="-"/>
            </a:pPr>
            <a:r>
              <a:rPr lang="en-US" sz="3200" dirty="0">
                <a:solidFill>
                  <a:srgbClr val="000000"/>
                </a:solidFill>
                <a:effectLst/>
              </a:rPr>
              <a:t>The issue of hearing timing has been discussed multiple times through various collaborative initiatives.</a:t>
            </a:r>
          </a:p>
          <a:p>
            <a:pPr marL="457200" indent="-457200">
              <a:buFontTx/>
              <a:buChar char="-"/>
            </a:pPr>
            <a:r>
              <a:rPr lang="en-US" sz="3200" dirty="0">
                <a:effectLst/>
                <a:latin typeface="Calibri" panose="020F0502020204030204" pitchFamily="34" charset="0"/>
                <a:ea typeface="Calibri" panose="020F0502020204030204" pitchFamily="34" charset="0"/>
              </a:rPr>
              <a:t>Due to concerns around extending the timeframe leading to permanency delays, there has been no consensus on a new timeframe.  </a:t>
            </a:r>
          </a:p>
          <a:p>
            <a:pPr marL="1257300" lvl="2" indent="-342900">
              <a:buFont typeface="Calibri" panose="020F0502020204030204" pitchFamily="34" charset="0"/>
              <a:buChar char="-"/>
            </a:pPr>
            <a:r>
              <a:rPr lang="en-US" sz="3200" dirty="0">
                <a:effectLst/>
                <a:latin typeface="Calibri" panose="020F0502020204030204" pitchFamily="34" charset="0"/>
                <a:ea typeface="Calibri" panose="020F0502020204030204" pitchFamily="34" charset="0"/>
              </a:rPr>
              <a:t>HB 1 did seek to address one reason for adjudication continuances – criminal cases related to DNA accusations – by excluding the use of adjudication testimony in criminal prosecutions except for impeachment.</a:t>
            </a:r>
          </a:p>
        </p:txBody>
      </p:sp>
    </p:spTree>
    <p:extLst>
      <p:ext uri="{BB962C8B-B14F-4D97-AF65-F5344CB8AC3E}">
        <p14:creationId xmlns:p14="http://schemas.microsoft.com/office/powerpoint/2010/main" val="4003222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38021AFB-27F9-4181-FFDD-9FE0F994F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4016" y="1419080"/>
            <a:ext cx="3734321" cy="4810796"/>
          </a:xfrm>
          <a:prstGeom prst="rect">
            <a:avLst/>
          </a:prstGeom>
        </p:spPr>
      </p:pic>
      <p:sp>
        <p:nvSpPr>
          <p:cNvPr id="6" name="TextBox 5">
            <a:extLst>
              <a:ext uri="{FF2B5EF4-FFF2-40B4-BE49-F238E27FC236}">
                <a16:creationId xmlns:a16="http://schemas.microsoft.com/office/drawing/2014/main" id="{10EC87D8-7DAB-0DF0-DBC9-236EF2E4B5CD}"/>
              </a:ext>
            </a:extLst>
          </p:cNvPr>
          <p:cNvSpPr txBox="1"/>
          <p:nvPr/>
        </p:nvSpPr>
        <p:spPr>
          <a:xfrm>
            <a:off x="619431" y="1419080"/>
            <a:ext cx="6668060" cy="4462760"/>
          </a:xfrm>
          <a:prstGeom prst="rect">
            <a:avLst/>
          </a:prstGeom>
          <a:noFill/>
        </p:spPr>
        <p:txBody>
          <a:bodyPr wrap="square" rtlCol="0">
            <a:spAutoFit/>
          </a:bodyPr>
          <a:lstStyle/>
          <a:p>
            <a:pPr marL="0" marR="0">
              <a:spcBef>
                <a:spcPts val="0"/>
              </a:spcBef>
              <a:spcAft>
                <a:spcPts val="0"/>
              </a:spcAft>
            </a:pPr>
            <a:r>
              <a:rPr lang="en-US" sz="3200" b="1" u="sng" dirty="0">
                <a:effectLst/>
                <a:ea typeface="Calibri" panose="020F0502020204030204" pitchFamily="34" charset="0"/>
              </a:rPr>
              <a:t>RECOMMENDATION 1.2</a:t>
            </a:r>
          </a:p>
          <a:p>
            <a:pPr algn="l"/>
            <a:endParaRPr lang="en-US" sz="2800" b="1" i="0" u="none" strike="noStrike" baseline="0" dirty="0"/>
          </a:p>
          <a:p>
            <a:pPr algn="l"/>
            <a:r>
              <a:rPr lang="en-US" sz="2800" b="1" i="0" u="none" strike="noStrike" baseline="0" dirty="0"/>
              <a:t>The Department for Community Based Services and the Administrative Office of the Courts should cooperate to ensure the collection of the date of any dependency, neglect, or abuse court action, the type of hearing, and the result. These data should be analyzed regularly to identify potential problems.</a:t>
            </a:r>
            <a:endParaRPr lang="en-US" sz="6000" b="1" u="sng" dirty="0">
              <a:effectLst/>
              <a:ea typeface="Calibri" panose="020F0502020204030204" pitchFamily="34" charset="0"/>
            </a:endParaRPr>
          </a:p>
        </p:txBody>
      </p:sp>
    </p:spTree>
    <p:extLst>
      <p:ext uri="{BB962C8B-B14F-4D97-AF65-F5344CB8AC3E}">
        <p14:creationId xmlns:p14="http://schemas.microsoft.com/office/powerpoint/2010/main" val="1599021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EC87D8-7DAB-0DF0-DBC9-236EF2E4B5CD}"/>
              </a:ext>
            </a:extLst>
          </p:cNvPr>
          <p:cNvSpPr txBox="1"/>
          <p:nvPr/>
        </p:nvSpPr>
        <p:spPr>
          <a:xfrm>
            <a:off x="659840" y="1287244"/>
            <a:ext cx="11078014" cy="5324535"/>
          </a:xfrm>
          <a:prstGeom prst="rect">
            <a:avLst/>
          </a:prstGeom>
          <a:noFill/>
        </p:spPr>
        <p:txBody>
          <a:bodyPr wrap="square" rtlCol="0">
            <a:spAutoFit/>
          </a:bodyPr>
          <a:lstStyle/>
          <a:p>
            <a:pPr marL="0" marR="0">
              <a:spcBef>
                <a:spcPts val="0"/>
              </a:spcBef>
              <a:spcAft>
                <a:spcPts val="0"/>
              </a:spcAft>
            </a:pPr>
            <a:r>
              <a:rPr lang="en-US" sz="3200" b="1" u="sng" dirty="0">
                <a:effectLst/>
                <a:ea typeface="Calibri" panose="020F0502020204030204" pitchFamily="34" charset="0"/>
              </a:rPr>
              <a:t>IN RESPONSE</a:t>
            </a:r>
          </a:p>
          <a:p>
            <a:pPr algn="l"/>
            <a:endParaRPr lang="en-US" sz="2800" b="1" i="0" u="none" strike="noStrike" baseline="0" dirty="0"/>
          </a:p>
          <a:p>
            <a:pPr marL="457200" indent="-457200">
              <a:buFontTx/>
              <a:buChar char="-"/>
            </a:pPr>
            <a:r>
              <a:rPr lang="en-US" sz="2800" dirty="0">
                <a:solidFill>
                  <a:srgbClr val="000000"/>
                </a:solidFill>
                <a:effectLst/>
              </a:rPr>
              <a:t>AOC has ongoing initiatives involving extensive data examination and sharing.  Data is provided to the various collaborative efforts and is always being assessed for improvements (ex:, </a:t>
            </a:r>
            <a:r>
              <a:rPr lang="en-US" sz="2800" dirty="0" err="1">
                <a:solidFill>
                  <a:srgbClr val="000000"/>
                </a:solidFill>
                <a:effectLst/>
              </a:rPr>
              <a:t>CourtNet</a:t>
            </a:r>
            <a:r>
              <a:rPr lang="en-US" sz="2800" dirty="0">
                <a:solidFill>
                  <a:srgbClr val="000000"/>
                </a:solidFill>
                <a:effectLst/>
              </a:rPr>
              <a:t> and Citizen Foster Care Review Boards case management system)</a:t>
            </a:r>
          </a:p>
          <a:p>
            <a:pPr marL="457200" indent="-457200">
              <a:buFontTx/>
              <a:buChar char="-"/>
            </a:pPr>
            <a:r>
              <a:rPr lang="en-US" sz="2800" dirty="0">
                <a:solidFill>
                  <a:srgbClr val="000000"/>
                </a:solidFill>
              </a:rPr>
              <a:t>Court performance measures are regularly shared with judges and stakeholders through the “Removed Children Report.”</a:t>
            </a:r>
          </a:p>
          <a:p>
            <a:pPr marL="457200" indent="-457200">
              <a:buFontTx/>
              <a:buChar char="-"/>
            </a:pPr>
            <a:r>
              <a:rPr lang="en-US" sz="2800" dirty="0">
                <a:solidFill>
                  <a:srgbClr val="000000"/>
                </a:solidFill>
                <a:latin typeface="Calibri" panose="020F0502020204030204" pitchFamily="34" charset="0"/>
              </a:rPr>
              <a:t>The Dependency, Neglect and Abuse Forms Workgroup reviewed and revised the official DNA forms to reduce data entry issues and encourage widespread use.</a:t>
            </a:r>
            <a:br>
              <a:rPr lang="en-US" sz="2800" dirty="0">
                <a:solidFill>
                  <a:srgbClr val="000000"/>
                </a:solidFill>
                <a:effectLst/>
                <a:latin typeface="Calibri" panose="020F0502020204030204" pitchFamily="34" charset="0"/>
              </a:rPr>
            </a:br>
            <a:endParaRPr lang="en-US" sz="2800" b="1" u="sng"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124874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text&#10;&#10;Description automatically generated">
            <a:extLst>
              <a:ext uri="{FF2B5EF4-FFF2-40B4-BE49-F238E27FC236}">
                <a16:creationId xmlns:a16="http://schemas.microsoft.com/office/drawing/2014/main" id="{38021AFB-27F9-4181-FFDD-9FE0F994FC5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94016" y="1419080"/>
            <a:ext cx="3734321" cy="4810796"/>
          </a:xfrm>
          <a:prstGeom prst="rect">
            <a:avLst/>
          </a:prstGeom>
        </p:spPr>
      </p:pic>
      <p:sp>
        <p:nvSpPr>
          <p:cNvPr id="6" name="TextBox 5">
            <a:extLst>
              <a:ext uri="{FF2B5EF4-FFF2-40B4-BE49-F238E27FC236}">
                <a16:creationId xmlns:a16="http://schemas.microsoft.com/office/drawing/2014/main" id="{10EC87D8-7DAB-0DF0-DBC9-236EF2E4B5CD}"/>
              </a:ext>
            </a:extLst>
          </p:cNvPr>
          <p:cNvSpPr txBox="1"/>
          <p:nvPr/>
        </p:nvSpPr>
        <p:spPr>
          <a:xfrm>
            <a:off x="647140" y="1419080"/>
            <a:ext cx="6668060" cy="2739211"/>
          </a:xfrm>
          <a:prstGeom prst="rect">
            <a:avLst/>
          </a:prstGeom>
          <a:noFill/>
        </p:spPr>
        <p:txBody>
          <a:bodyPr wrap="square" rtlCol="0">
            <a:spAutoFit/>
          </a:bodyPr>
          <a:lstStyle/>
          <a:p>
            <a:pPr marL="0" marR="0">
              <a:spcBef>
                <a:spcPts val="0"/>
              </a:spcBef>
              <a:spcAft>
                <a:spcPts val="0"/>
              </a:spcAft>
            </a:pPr>
            <a:r>
              <a:rPr lang="en-US" sz="3200" b="1" u="sng" dirty="0">
                <a:effectLst/>
                <a:ea typeface="Calibri" panose="020F0502020204030204" pitchFamily="34" charset="0"/>
              </a:rPr>
              <a:t>RECOMMENDATION 1.3</a:t>
            </a:r>
          </a:p>
          <a:p>
            <a:pPr algn="l"/>
            <a:endParaRPr lang="en-US" sz="2800" b="1" i="0" u="none" strike="noStrike" baseline="0" dirty="0"/>
          </a:p>
          <a:p>
            <a:pPr algn="l"/>
            <a:r>
              <a:rPr lang="en-US" sz="2800" b="1" i="0" u="none" strike="noStrike" baseline="0" dirty="0"/>
              <a:t>The Administrative Office of the Courts should encourage any court hearing dependency, neglect, or abuse cases to use all appropriate AOC forms.</a:t>
            </a:r>
            <a:endParaRPr lang="en-US" sz="6000" b="1" u="sng" dirty="0">
              <a:effectLst/>
              <a:ea typeface="Calibri" panose="020F0502020204030204" pitchFamily="34" charset="0"/>
            </a:endParaRPr>
          </a:p>
        </p:txBody>
      </p:sp>
    </p:spTree>
    <p:extLst>
      <p:ext uri="{BB962C8B-B14F-4D97-AF65-F5344CB8AC3E}">
        <p14:creationId xmlns:p14="http://schemas.microsoft.com/office/powerpoint/2010/main" val="4274916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0EC87D8-7DAB-0DF0-DBC9-236EF2E4B5CD}"/>
              </a:ext>
            </a:extLst>
          </p:cNvPr>
          <p:cNvSpPr txBox="1"/>
          <p:nvPr/>
        </p:nvSpPr>
        <p:spPr>
          <a:xfrm>
            <a:off x="647140" y="1419080"/>
            <a:ext cx="10558742" cy="4955203"/>
          </a:xfrm>
          <a:prstGeom prst="rect">
            <a:avLst/>
          </a:prstGeom>
          <a:noFill/>
        </p:spPr>
        <p:txBody>
          <a:bodyPr wrap="square" rtlCol="0">
            <a:spAutoFit/>
          </a:bodyPr>
          <a:lstStyle/>
          <a:p>
            <a:pPr marL="0" marR="0">
              <a:spcBef>
                <a:spcPts val="0"/>
              </a:spcBef>
              <a:spcAft>
                <a:spcPts val="0"/>
              </a:spcAft>
            </a:pPr>
            <a:r>
              <a:rPr lang="en-US" sz="3200" b="1" u="sng" dirty="0">
                <a:effectLst/>
                <a:ea typeface="Calibri" panose="020F0502020204030204" pitchFamily="34" charset="0"/>
              </a:rPr>
              <a:t>IN RESPONSE</a:t>
            </a:r>
          </a:p>
          <a:p>
            <a:pPr algn="l"/>
            <a:endParaRPr lang="en-US" sz="2800" b="1" i="0" u="none" strike="noStrike" baseline="0" dirty="0"/>
          </a:p>
          <a:p>
            <a:pPr marL="457200" indent="-457200">
              <a:buFontTx/>
              <a:buChar char="-"/>
            </a:pPr>
            <a:r>
              <a:rPr lang="en-US" sz="3200" dirty="0">
                <a:solidFill>
                  <a:srgbClr val="000000"/>
                </a:solidFill>
              </a:rPr>
              <a:t>Kentucky Supreme Court Committee on the Family Court Rules of Practice and Procedure (FCRPP) convened in June 2018 to review the statewide rules applicable to family law, which i</a:t>
            </a:r>
            <a:r>
              <a:rPr lang="en-US" sz="3200" dirty="0">
                <a:solidFill>
                  <a:srgbClr val="000000"/>
                </a:solidFill>
                <a:effectLst/>
              </a:rPr>
              <a:t>ncluded extensive discussion on dependency, neglect and abuse (DNA) case practice and procedure</a:t>
            </a:r>
          </a:p>
          <a:p>
            <a:pPr marL="457200" indent="-457200">
              <a:buFontTx/>
              <a:buChar char="-"/>
            </a:pPr>
            <a:r>
              <a:rPr lang="en-US" sz="3200" dirty="0">
                <a:solidFill>
                  <a:srgbClr val="000000"/>
                </a:solidFill>
                <a:effectLst/>
              </a:rPr>
              <a:t>Resulted in revision of FCRPP 15 to require judges to use </a:t>
            </a:r>
            <a:r>
              <a:rPr lang="en-US" sz="3200" dirty="0">
                <a:solidFill>
                  <a:srgbClr val="000000"/>
                </a:solidFill>
              </a:rPr>
              <a:t>official AOC forms for DNA case orders - e</a:t>
            </a:r>
            <a:r>
              <a:rPr lang="en-US" sz="3200" dirty="0">
                <a:solidFill>
                  <a:srgbClr val="000000"/>
                </a:solidFill>
                <a:effectLst/>
              </a:rPr>
              <a:t>ffective February 1, 2020.</a:t>
            </a:r>
            <a:endParaRPr lang="en-US" sz="4000" b="1" u="sng"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5376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WireframeBuilding">
      <a:dk1>
        <a:srgbClr val="404040"/>
      </a:dk1>
      <a:lt1>
        <a:sysClr val="window" lastClr="FFFFFF"/>
      </a:lt1>
      <a:dk2>
        <a:srgbClr val="000000"/>
      </a:dk2>
      <a:lt2>
        <a:srgbClr val="E4F9F9"/>
      </a:lt2>
      <a:accent1>
        <a:srgbClr val="1BDCFF"/>
      </a:accent1>
      <a:accent2>
        <a:srgbClr val="3AC673"/>
      </a:accent2>
      <a:accent3>
        <a:srgbClr val="F6BD1E"/>
      </a:accent3>
      <a:accent4>
        <a:srgbClr val="C74167"/>
      </a:accent4>
      <a:accent5>
        <a:srgbClr val="F17E1F"/>
      </a:accent5>
      <a:accent6>
        <a:srgbClr val="6681CC"/>
      </a:accent6>
      <a:hlink>
        <a:srgbClr val="F17E1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WireframeBuilding">
      <a:dk1>
        <a:srgbClr val="404040"/>
      </a:dk1>
      <a:lt1>
        <a:sysClr val="window" lastClr="FFFFFF"/>
      </a:lt1>
      <a:dk2>
        <a:srgbClr val="000000"/>
      </a:dk2>
      <a:lt2>
        <a:srgbClr val="E4F9F9"/>
      </a:lt2>
      <a:accent1>
        <a:srgbClr val="1BDCFF"/>
      </a:accent1>
      <a:accent2>
        <a:srgbClr val="3AC673"/>
      </a:accent2>
      <a:accent3>
        <a:srgbClr val="F6BD1E"/>
      </a:accent3>
      <a:accent4>
        <a:srgbClr val="C74167"/>
      </a:accent4>
      <a:accent5>
        <a:srgbClr val="F17E1F"/>
      </a:accent5>
      <a:accent6>
        <a:srgbClr val="6681CC"/>
      </a:accent6>
      <a:hlink>
        <a:srgbClr val="F17E1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1EF0E57-12D2-4B54-A790-AA6D167593A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753</Words>
  <Application>Microsoft Office PowerPoint</Application>
  <PresentationFormat>Widescreen</PresentationFormat>
  <Paragraphs>59</Paragraphs>
  <Slides>12</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SegoeUI</vt:lpstr>
      <vt:lpstr>Retrospect</vt:lpstr>
      <vt:lpstr>Update on Recommendations for the Administrative Office of the Courts from 2018 Report on Kentucky's Foster Care System   Legislative Oversight &amp; Investigations Committee September 14, 2023  Presented by  Rachel Bingham, Director,  Office of Statewide Programs, AOC  Ashley Clark, Executive Officer Department of Family &amp; Juvenile Services, AOC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2015-06-22T14:02:46Z</dcterms:created>
  <dcterms:modified xsi:type="dcterms:W3CDTF">2023-09-14T11:44:19Z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TC030310279991</vt:lpwstr>
  </property>
</Properties>
</file>