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sldIdLst>
    <p:sldId id="450" r:id="rId2"/>
    <p:sldId id="451" r:id="rId3"/>
    <p:sldId id="455" r:id="rId4"/>
    <p:sldId id="262" r:id="rId5"/>
    <p:sldId id="271" r:id="rId6"/>
    <p:sldId id="288" r:id="rId7"/>
    <p:sldId id="273" r:id="rId8"/>
    <p:sldId id="265" r:id="rId9"/>
    <p:sldId id="261" r:id="rId10"/>
    <p:sldId id="452" r:id="rId11"/>
    <p:sldId id="257" r:id="rId12"/>
    <p:sldId id="453" r:id="rId13"/>
    <p:sldId id="448" r:id="rId14"/>
    <p:sldId id="44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3A15856-F8E7-7797-4E87-BEF45AA8C2BF}" name="Clark, Patti M (BHDID/Frankfort)" initials="" userId="S::patti.clark@ky.gov::1f352250-b3d8-4a85-b666-6174cefc81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03D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178" autoAdjust="0"/>
    <p:restoredTop sz="93792" autoAdjust="0"/>
  </p:normalViewPr>
  <p:slideViewPr>
    <p:cSldViewPr snapToGrid="0">
      <p:cViewPr varScale="1">
        <p:scale>
          <a:sx n="109" d="100"/>
          <a:sy n="109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18821-C6F4-4CDC-B2AC-A8CCA6FABF41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7E746-BE06-4B89-9247-8B059594F8C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818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97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1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51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57E746-BE06-4B89-9247-8B059594F8CC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E8548-6B05-4AF2-8690-A14835F48C44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pic>
        <p:nvPicPr>
          <p:cNvPr id="9" name="Picture 8" descr="Text&#10;&#10;Description automatically generated with low confidenc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  <p:pic>
        <p:nvPicPr>
          <p:cNvPr id="13" name="Picture 12" descr="Text&#10;&#10;Description automatically generated with medium confidenc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23" y="776570"/>
            <a:ext cx="5582151" cy="2923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9BD4-6CAD-4FE8-9070-6659E0CD997E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817A0-EEE6-4091-A202-4A6FB120C0E9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5403" y="6361776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Text&#10;&#10;Description automatically generated with low confidenc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5403" y="6356349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9" name="Picture 8" descr="Text&#10;&#10;Description automatically generated with low confidenc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6136697"/>
            <a:ext cx="12192000" cy="723275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br>
              <a:rPr lang="en-US" sz="800" dirty="0"/>
            </a:b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55403" y="6356350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-1"/>
            <a:ext cx="12192000" cy="307777"/>
          </a:xfrm>
          <a:prstGeom prst="rect">
            <a:avLst/>
          </a:prstGeom>
          <a:solidFill>
            <a:srgbClr val="003865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pic>
        <p:nvPicPr>
          <p:cNvPr id="10" name="Picture 9" descr="Text&#10;&#10;Description automatically generated with low confidenc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517" y="6206861"/>
            <a:ext cx="1187080" cy="6218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7DB1-B7F8-4EAA-A01B-E0012E22B060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874BE-C750-403F-8288-633700DF35D0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1281-FFA9-494F-9890-29A2120686B6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6D6C-CF8F-479D-9139-CD98F81944F3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0BBF-CDEA-4899-9ED8-722208689321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A387-54B6-4669-A79D-0C174ACB7E4C}" type="datetime1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7CFF0-8AF3-4D5D-9D11-7D9475288EE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37A491-3046-E0BF-C973-40D49045A581}"/>
              </a:ext>
            </a:extLst>
          </p:cNvPr>
          <p:cNvSpPr txBox="1"/>
          <p:nvPr/>
        </p:nvSpPr>
        <p:spPr>
          <a:xfrm>
            <a:off x="120082" y="3684927"/>
            <a:ext cx="119518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+mj-lt"/>
              </a:rPr>
              <a:t>Assisted Outpatient Treatment</a:t>
            </a:r>
          </a:p>
          <a:p>
            <a:pPr algn="ctr"/>
            <a:endParaRPr lang="en-US" sz="2000" b="1" dirty="0">
              <a:latin typeface="+mj-lt"/>
            </a:endParaRPr>
          </a:p>
          <a:p>
            <a:pPr algn="ctr"/>
            <a:r>
              <a:rPr lang="en-US" sz="2000" b="1" dirty="0">
                <a:latin typeface="+mj-lt"/>
              </a:rPr>
              <a:t>Dr. Patti Clark, Director, Division of Mental Health</a:t>
            </a:r>
          </a:p>
          <a:p>
            <a:pPr algn="ctr"/>
            <a:r>
              <a:rPr lang="en-US" sz="2000" b="1" dirty="0">
                <a:latin typeface="+mj-lt"/>
              </a:rPr>
              <a:t>Stephanie </a:t>
            </a:r>
            <a:r>
              <a:rPr lang="en-US" sz="2000" b="1" dirty="0" err="1">
                <a:latin typeface="+mj-lt"/>
              </a:rPr>
              <a:t>Craycraft</a:t>
            </a:r>
            <a:r>
              <a:rPr lang="en-US" sz="2000" b="1" dirty="0">
                <a:latin typeface="+mj-lt"/>
              </a:rPr>
              <a:t>, Deputy Commissioner</a:t>
            </a:r>
          </a:p>
          <a:p>
            <a:pPr algn="ctr"/>
            <a:r>
              <a:rPr lang="en-US" sz="2000" b="1" dirty="0">
                <a:latin typeface="+mj-lt"/>
              </a:rPr>
              <a:t>Department for Behavioral Health, Developmental &amp; Intellectual Disabilities</a:t>
            </a:r>
          </a:p>
          <a:p>
            <a:pPr algn="ctr"/>
            <a:endParaRPr lang="en-US" sz="2000" b="1" dirty="0">
              <a:latin typeface="+mj-lt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+mj-lt"/>
                <a:ea typeface="Calibri" panose="020F0502020204030204" pitchFamily="34" charset="0"/>
              </a:rPr>
              <a:t>Legislative Oversight and Investigations Committee</a:t>
            </a:r>
          </a:p>
          <a:p>
            <a:pPr algn="ctr"/>
            <a:r>
              <a:rPr lang="en-US" sz="2000" b="1" dirty="0">
                <a:latin typeface="+mj-lt"/>
              </a:rPr>
              <a:t>September 14, 2023</a:t>
            </a:r>
          </a:p>
        </p:txBody>
      </p:sp>
    </p:spTree>
    <p:extLst>
      <p:ext uri="{BB962C8B-B14F-4D97-AF65-F5344CB8AC3E}">
        <p14:creationId xmlns:p14="http://schemas.microsoft.com/office/powerpoint/2010/main" val="216660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General Funds Allocated for Tim’s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4"/>
            <a:ext cx="10515600" cy="4514215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</a:rPr>
              <a:t>$1.5M in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General Fund was recommended by the Governor and included in </a:t>
            </a: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</a:rPr>
              <a:t>FY 2022-2024 DBHDID budget to include 2 expansion phases: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Phase 3 - Eastern State Hospital region</a:t>
            </a:r>
          </a:p>
          <a:p>
            <a:pPr marL="1200150" lvl="2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CMHCs: New Vista, NorthKey, Adanta, Pathways and Comprehend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</a:rPr>
              <a:t>Phase 4 - Appalachian Regional Hospital region</a:t>
            </a:r>
          </a:p>
          <a:p>
            <a:pPr marL="1200150" lvl="2" indent="-34290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CMHCs: Mountain, Cumberland River and Kentucky River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8825"/>
            <a:ext cx="10515600" cy="747249"/>
          </a:xfrm>
        </p:spPr>
        <p:txBody>
          <a:bodyPr/>
          <a:lstStyle/>
          <a:p>
            <a:pPr algn="ctr"/>
            <a:r>
              <a:rPr lang="en-US" b="1" dirty="0"/>
              <a:t>Statewide AOT Pilot Project Service Areas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36473" y="1065641"/>
            <a:ext cx="9525915" cy="5329799"/>
            <a:chOff x="1570949" y="1033393"/>
            <a:chExt cx="9143877" cy="4967746"/>
          </a:xfrm>
        </p:grpSpPr>
        <p:grpSp>
          <p:nvGrpSpPr>
            <p:cNvPr id="25" name="Group 24"/>
            <p:cNvGrpSpPr/>
            <p:nvPr/>
          </p:nvGrpSpPr>
          <p:grpSpPr>
            <a:xfrm>
              <a:off x="1570949" y="1461036"/>
              <a:ext cx="8516024" cy="4027208"/>
              <a:chOff x="510187" y="1777608"/>
              <a:chExt cx="8231561" cy="3787239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510187" y="1777608"/>
                <a:ext cx="8231561" cy="3787239"/>
                <a:chOff x="510187" y="1777608"/>
                <a:chExt cx="8231561" cy="3787239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510187" y="1777608"/>
                  <a:ext cx="8019074" cy="3787239"/>
                  <a:chOff x="1399352" y="1239300"/>
                  <a:chExt cx="8998672" cy="4418226"/>
                </a:xfrm>
              </p:grpSpPr>
              <p:pic>
                <p:nvPicPr>
                  <p:cNvPr id="58" name="Picture 2" descr="https://www.sites.google.com/site/kentuckycmhcs/_/rsrc/1457983582809/in-the-news/map-of-kentucky-by-cmhc-region/KY%20County%20CMHC%20map.jpg.jpg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3331"/>
                  <a:stretch>
                    <a:fillRect/>
                  </a:stretch>
                </p:blipFill>
                <p:spPr bwMode="auto">
                  <a:xfrm>
                    <a:off x="1399352" y="1239300"/>
                    <a:ext cx="8998672" cy="4418226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59" name="Rectangle 58"/>
                  <p:cNvSpPr/>
                  <p:nvPr/>
                </p:nvSpPr>
                <p:spPr>
                  <a:xfrm>
                    <a:off x="1685671" y="1764254"/>
                    <a:ext cx="2517289" cy="978946"/>
                  </a:xfrm>
                  <a:prstGeom prst="rect">
                    <a:avLst/>
                  </a:prstGeom>
                  <a:solidFill>
                    <a:sysClr val="window" lastClr="FFFFFF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57" name="TextBox 56"/>
                <p:cNvSpPr txBox="1"/>
                <p:nvPr/>
              </p:nvSpPr>
              <p:spPr>
                <a:xfrm>
                  <a:off x="7597005" y="2104480"/>
                  <a:ext cx="1144743" cy="246221"/>
                </a:xfrm>
                <a:prstGeom prst="rect">
                  <a:avLst/>
                </a:prstGeom>
                <a:solidFill>
                  <a:sysClr val="window" lastClr="FFFFFF"/>
                </a:solidFill>
              </p:spPr>
              <p:txBody>
                <a:bodyPr wrap="square" rtlCol="0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sz="1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</a:rPr>
                    <a:t>- New Vista</a:t>
                  </a:r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3276654" y="2789535"/>
                <a:ext cx="220785" cy="123176"/>
              </a:xfrm>
              <a:prstGeom prst="rect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27" name="Freeform 6"/>
            <p:cNvSpPr/>
            <p:nvPr/>
          </p:nvSpPr>
          <p:spPr>
            <a:xfrm>
              <a:off x="4745562" y="3387490"/>
              <a:ext cx="1321177" cy="1632221"/>
            </a:xfrm>
            <a:custGeom>
              <a:avLst/>
              <a:gdLst>
                <a:gd name="connsiteX0" fmla="*/ 1433047 w 1433047"/>
                <a:gd name="connsiteY0" fmla="*/ 1790700 h 1790700"/>
                <a:gd name="connsiteX1" fmla="*/ 1223497 w 1433047"/>
                <a:gd name="connsiteY1" fmla="*/ 1524000 h 1790700"/>
                <a:gd name="connsiteX2" fmla="*/ 1423522 w 1433047"/>
                <a:gd name="connsiteY2" fmla="*/ 1381125 h 1790700"/>
                <a:gd name="connsiteX3" fmla="*/ 1309222 w 1433047"/>
                <a:gd name="connsiteY3" fmla="*/ 1114425 h 1790700"/>
                <a:gd name="connsiteX4" fmla="*/ 1109197 w 1433047"/>
                <a:gd name="connsiteY4" fmla="*/ 1028700 h 1790700"/>
                <a:gd name="connsiteX5" fmla="*/ 1156822 w 1433047"/>
                <a:gd name="connsiteY5" fmla="*/ 666750 h 1790700"/>
                <a:gd name="connsiteX6" fmla="*/ 718672 w 1433047"/>
                <a:gd name="connsiteY6" fmla="*/ 628650 h 1790700"/>
                <a:gd name="connsiteX7" fmla="*/ 585322 w 1433047"/>
                <a:gd name="connsiteY7" fmla="*/ 790575 h 1790700"/>
                <a:gd name="connsiteX8" fmla="*/ 223372 w 1433047"/>
                <a:gd name="connsiteY8" fmla="*/ 800100 h 1790700"/>
                <a:gd name="connsiteX9" fmla="*/ 175747 w 1433047"/>
                <a:gd name="connsiteY9" fmla="*/ 752475 h 1790700"/>
                <a:gd name="connsiteX10" fmla="*/ 23347 w 1433047"/>
                <a:gd name="connsiteY10" fmla="*/ 704850 h 1790700"/>
                <a:gd name="connsiteX11" fmla="*/ 4297 w 1433047"/>
                <a:gd name="connsiteY11" fmla="*/ 495300 h 1790700"/>
                <a:gd name="connsiteX12" fmla="*/ 61447 w 1433047"/>
                <a:gd name="connsiteY12" fmla="*/ 457200 h 1790700"/>
                <a:gd name="connsiteX13" fmla="*/ 32872 w 1433047"/>
                <a:gd name="connsiteY13" fmla="*/ 323850 h 1790700"/>
                <a:gd name="connsiteX14" fmla="*/ 13822 w 1433047"/>
                <a:gd name="connsiteY14" fmla="*/ 0 h 1790700"/>
                <a:gd name="connsiteX15" fmla="*/ 13822 w 1433047"/>
                <a:gd name="connsiteY15" fmla="*/ 0 h 1790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33047" h="1790700">
                  <a:moveTo>
                    <a:pt x="1433047" y="1790700"/>
                  </a:moveTo>
                  <a:cubicBezTo>
                    <a:pt x="1329065" y="1691481"/>
                    <a:pt x="1225084" y="1592262"/>
                    <a:pt x="1223497" y="1524000"/>
                  </a:cubicBezTo>
                  <a:cubicBezTo>
                    <a:pt x="1221910" y="1455738"/>
                    <a:pt x="1409235" y="1449387"/>
                    <a:pt x="1423522" y="1381125"/>
                  </a:cubicBezTo>
                  <a:cubicBezTo>
                    <a:pt x="1437809" y="1312863"/>
                    <a:pt x="1361609" y="1173162"/>
                    <a:pt x="1309222" y="1114425"/>
                  </a:cubicBezTo>
                  <a:cubicBezTo>
                    <a:pt x="1256835" y="1055688"/>
                    <a:pt x="1134597" y="1103312"/>
                    <a:pt x="1109197" y="1028700"/>
                  </a:cubicBezTo>
                  <a:cubicBezTo>
                    <a:pt x="1083797" y="954088"/>
                    <a:pt x="1221909" y="733425"/>
                    <a:pt x="1156822" y="666750"/>
                  </a:cubicBezTo>
                  <a:cubicBezTo>
                    <a:pt x="1091735" y="600075"/>
                    <a:pt x="813922" y="608012"/>
                    <a:pt x="718672" y="628650"/>
                  </a:cubicBezTo>
                  <a:cubicBezTo>
                    <a:pt x="623422" y="649287"/>
                    <a:pt x="667872" y="762000"/>
                    <a:pt x="585322" y="790575"/>
                  </a:cubicBezTo>
                  <a:cubicBezTo>
                    <a:pt x="502772" y="819150"/>
                    <a:pt x="291634" y="806450"/>
                    <a:pt x="223372" y="800100"/>
                  </a:cubicBezTo>
                  <a:cubicBezTo>
                    <a:pt x="155109" y="793750"/>
                    <a:pt x="209084" y="768350"/>
                    <a:pt x="175747" y="752475"/>
                  </a:cubicBezTo>
                  <a:cubicBezTo>
                    <a:pt x="142410" y="736600"/>
                    <a:pt x="51922" y="747712"/>
                    <a:pt x="23347" y="704850"/>
                  </a:cubicBezTo>
                  <a:cubicBezTo>
                    <a:pt x="-5228" y="661988"/>
                    <a:pt x="-2053" y="536575"/>
                    <a:pt x="4297" y="495300"/>
                  </a:cubicBezTo>
                  <a:cubicBezTo>
                    <a:pt x="10647" y="454025"/>
                    <a:pt x="56685" y="485775"/>
                    <a:pt x="61447" y="457200"/>
                  </a:cubicBezTo>
                  <a:cubicBezTo>
                    <a:pt x="66209" y="428625"/>
                    <a:pt x="40809" y="400050"/>
                    <a:pt x="32872" y="323850"/>
                  </a:cubicBezTo>
                  <a:cubicBezTo>
                    <a:pt x="24935" y="247650"/>
                    <a:pt x="13822" y="0"/>
                    <a:pt x="13822" y="0"/>
                  </a:cubicBezTo>
                  <a:lnTo>
                    <a:pt x="13822" y="0"/>
                  </a:ln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Freeform 7"/>
            <p:cNvSpPr/>
            <p:nvPr/>
          </p:nvSpPr>
          <p:spPr>
            <a:xfrm>
              <a:off x="5785732" y="2284872"/>
              <a:ext cx="834380" cy="1760873"/>
            </a:xfrm>
            <a:custGeom>
              <a:avLst/>
              <a:gdLst>
                <a:gd name="connsiteX0" fmla="*/ 0 w 905031"/>
                <a:gd name="connsiteY0" fmla="*/ 1885950 h 1931844"/>
                <a:gd name="connsiteX1" fmla="*/ 114300 w 905031"/>
                <a:gd name="connsiteY1" fmla="*/ 1809750 h 1931844"/>
                <a:gd name="connsiteX2" fmla="*/ 485775 w 905031"/>
                <a:gd name="connsiteY2" fmla="*/ 1866900 h 1931844"/>
                <a:gd name="connsiteX3" fmla="*/ 600075 w 905031"/>
                <a:gd name="connsiteY3" fmla="*/ 1781175 h 1931844"/>
                <a:gd name="connsiteX4" fmla="*/ 723900 w 905031"/>
                <a:gd name="connsiteY4" fmla="*/ 1905000 h 1931844"/>
                <a:gd name="connsiteX5" fmla="*/ 781050 w 905031"/>
                <a:gd name="connsiteY5" fmla="*/ 1171575 h 1931844"/>
                <a:gd name="connsiteX6" fmla="*/ 600075 w 905031"/>
                <a:gd name="connsiteY6" fmla="*/ 1162050 h 1931844"/>
                <a:gd name="connsiteX7" fmla="*/ 581025 w 905031"/>
                <a:gd name="connsiteY7" fmla="*/ 1019175 h 1931844"/>
                <a:gd name="connsiteX8" fmla="*/ 752475 w 905031"/>
                <a:gd name="connsiteY8" fmla="*/ 838200 h 1931844"/>
                <a:gd name="connsiteX9" fmla="*/ 800100 w 905031"/>
                <a:gd name="connsiteY9" fmla="*/ 542925 h 1931844"/>
                <a:gd name="connsiteX10" fmla="*/ 885825 w 905031"/>
                <a:gd name="connsiteY10" fmla="*/ 485775 h 1931844"/>
                <a:gd name="connsiteX11" fmla="*/ 885825 w 905031"/>
                <a:gd name="connsiteY11" fmla="*/ 409575 h 1931844"/>
                <a:gd name="connsiteX12" fmla="*/ 676275 w 905031"/>
                <a:gd name="connsiteY12" fmla="*/ 190500 h 1931844"/>
                <a:gd name="connsiteX13" fmla="*/ 504825 w 905031"/>
                <a:gd name="connsiteY13" fmla="*/ 190500 h 1931844"/>
                <a:gd name="connsiteX14" fmla="*/ 371475 w 905031"/>
                <a:gd name="connsiteY14" fmla="*/ 0 h 1931844"/>
                <a:gd name="connsiteX15" fmla="*/ 371475 w 905031"/>
                <a:gd name="connsiteY15" fmla="*/ 0 h 1931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05031" h="1931844">
                  <a:moveTo>
                    <a:pt x="0" y="1885950"/>
                  </a:moveTo>
                  <a:cubicBezTo>
                    <a:pt x="16669" y="1849437"/>
                    <a:pt x="33338" y="1812925"/>
                    <a:pt x="114300" y="1809750"/>
                  </a:cubicBezTo>
                  <a:cubicBezTo>
                    <a:pt x="195262" y="1806575"/>
                    <a:pt x="404813" y="1871662"/>
                    <a:pt x="485775" y="1866900"/>
                  </a:cubicBezTo>
                  <a:cubicBezTo>
                    <a:pt x="566737" y="1862138"/>
                    <a:pt x="560388" y="1774825"/>
                    <a:pt x="600075" y="1781175"/>
                  </a:cubicBezTo>
                  <a:cubicBezTo>
                    <a:pt x="639762" y="1787525"/>
                    <a:pt x="693738" y="2006600"/>
                    <a:pt x="723900" y="1905000"/>
                  </a:cubicBezTo>
                  <a:cubicBezTo>
                    <a:pt x="754062" y="1803400"/>
                    <a:pt x="801687" y="1295400"/>
                    <a:pt x="781050" y="1171575"/>
                  </a:cubicBezTo>
                  <a:cubicBezTo>
                    <a:pt x="760413" y="1047750"/>
                    <a:pt x="633412" y="1187450"/>
                    <a:pt x="600075" y="1162050"/>
                  </a:cubicBezTo>
                  <a:cubicBezTo>
                    <a:pt x="566738" y="1136650"/>
                    <a:pt x="555625" y="1073150"/>
                    <a:pt x="581025" y="1019175"/>
                  </a:cubicBezTo>
                  <a:cubicBezTo>
                    <a:pt x="606425" y="965200"/>
                    <a:pt x="715963" y="917575"/>
                    <a:pt x="752475" y="838200"/>
                  </a:cubicBezTo>
                  <a:cubicBezTo>
                    <a:pt x="788987" y="758825"/>
                    <a:pt x="777875" y="601662"/>
                    <a:pt x="800100" y="542925"/>
                  </a:cubicBezTo>
                  <a:cubicBezTo>
                    <a:pt x="822325" y="484188"/>
                    <a:pt x="871537" y="508000"/>
                    <a:pt x="885825" y="485775"/>
                  </a:cubicBezTo>
                  <a:cubicBezTo>
                    <a:pt x="900113" y="463550"/>
                    <a:pt x="920750" y="458787"/>
                    <a:pt x="885825" y="409575"/>
                  </a:cubicBezTo>
                  <a:cubicBezTo>
                    <a:pt x="850900" y="360362"/>
                    <a:pt x="739775" y="227012"/>
                    <a:pt x="676275" y="190500"/>
                  </a:cubicBezTo>
                  <a:cubicBezTo>
                    <a:pt x="612775" y="153988"/>
                    <a:pt x="555625" y="222250"/>
                    <a:pt x="504825" y="190500"/>
                  </a:cubicBezTo>
                  <a:cubicBezTo>
                    <a:pt x="454025" y="158750"/>
                    <a:pt x="371475" y="0"/>
                    <a:pt x="371475" y="0"/>
                  </a:cubicBezTo>
                  <a:lnTo>
                    <a:pt x="371475" y="0"/>
                  </a:ln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Freeform 8"/>
            <p:cNvSpPr/>
            <p:nvPr/>
          </p:nvSpPr>
          <p:spPr>
            <a:xfrm>
              <a:off x="7025997" y="3166121"/>
              <a:ext cx="2140588" cy="1870953"/>
            </a:xfrm>
            <a:custGeom>
              <a:avLst/>
              <a:gdLst>
                <a:gd name="connsiteX0" fmla="*/ 2321841 w 2321841"/>
                <a:gd name="connsiteY0" fmla="*/ 52362 h 2052612"/>
                <a:gd name="connsiteX1" fmla="*/ 2207541 w 2321841"/>
                <a:gd name="connsiteY1" fmla="*/ 147612 h 2052612"/>
                <a:gd name="connsiteX2" fmla="*/ 1769391 w 2321841"/>
                <a:gd name="connsiteY2" fmla="*/ 4737 h 2052612"/>
                <a:gd name="connsiteX3" fmla="*/ 1721766 w 2321841"/>
                <a:gd name="connsiteY3" fmla="*/ 42837 h 2052612"/>
                <a:gd name="connsiteX4" fmla="*/ 1788441 w 2321841"/>
                <a:gd name="connsiteY4" fmla="*/ 128562 h 2052612"/>
                <a:gd name="connsiteX5" fmla="*/ 1750341 w 2321841"/>
                <a:gd name="connsiteY5" fmla="*/ 204762 h 2052612"/>
                <a:gd name="connsiteX6" fmla="*/ 1616991 w 2321841"/>
                <a:gd name="connsiteY6" fmla="*/ 157137 h 2052612"/>
                <a:gd name="connsiteX7" fmla="*/ 1445541 w 2321841"/>
                <a:gd name="connsiteY7" fmla="*/ 347637 h 2052612"/>
                <a:gd name="connsiteX8" fmla="*/ 1464591 w 2321841"/>
                <a:gd name="connsiteY8" fmla="*/ 385737 h 2052612"/>
                <a:gd name="connsiteX9" fmla="*/ 1178841 w 2321841"/>
                <a:gd name="connsiteY9" fmla="*/ 214287 h 2052612"/>
                <a:gd name="connsiteX10" fmla="*/ 1016916 w 2321841"/>
                <a:gd name="connsiteY10" fmla="*/ 271437 h 2052612"/>
                <a:gd name="connsiteX11" fmla="*/ 931191 w 2321841"/>
                <a:gd name="connsiteY11" fmla="*/ 423837 h 2052612"/>
                <a:gd name="connsiteX12" fmla="*/ 702591 w 2321841"/>
                <a:gd name="connsiteY12" fmla="*/ 671487 h 2052612"/>
                <a:gd name="connsiteX13" fmla="*/ 635916 w 2321841"/>
                <a:gd name="connsiteY13" fmla="*/ 633387 h 2052612"/>
                <a:gd name="connsiteX14" fmla="*/ 388266 w 2321841"/>
                <a:gd name="connsiteY14" fmla="*/ 671487 h 2052612"/>
                <a:gd name="connsiteX15" fmla="*/ 369216 w 2321841"/>
                <a:gd name="connsiteY15" fmla="*/ 719112 h 2052612"/>
                <a:gd name="connsiteX16" fmla="*/ 197766 w 2321841"/>
                <a:gd name="connsiteY16" fmla="*/ 690537 h 2052612"/>
                <a:gd name="connsiteX17" fmla="*/ 169191 w 2321841"/>
                <a:gd name="connsiteY17" fmla="*/ 785787 h 2052612"/>
                <a:gd name="connsiteX18" fmla="*/ 83466 w 2321841"/>
                <a:gd name="connsiteY18" fmla="*/ 766737 h 2052612"/>
                <a:gd name="connsiteX19" fmla="*/ 7266 w 2321841"/>
                <a:gd name="connsiteY19" fmla="*/ 995337 h 2052612"/>
                <a:gd name="connsiteX20" fmla="*/ 273966 w 2321841"/>
                <a:gd name="connsiteY20" fmla="*/ 1252512 h 2052612"/>
                <a:gd name="connsiteX21" fmla="*/ 273966 w 2321841"/>
                <a:gd name="connsiteY21" fmla="*/ 1328712 h 2052612"/>
                <a:gd name="connsiteX22" fmla="*/ 207291 w 2321841"/>
                <a:gd name="connsiteY22" fmla="*/ 1547787 h 2052612"/>
                <a:gd name="connsiteX23" fmla="*/ 302541 w 2321841"/>
                <a:gd name="connsiteY23" fmla="*/ 1557312 h 2052612"/>
                <a:gd name="connsiteX24" fmla="*/ 207291 w 2321841"/>
                <a:gd name="connsiteY24" fmla="*/ 1776387 h 2052612"/>
                <a:gd name="connsiteX25" fmla="*/ 235866 w 2321841"/>
                <a:gd name="connsiteY25" fmla="*/ 1814487 h 2052612"/>
                <a:gd name="connsiteX26" fmla="*/ 264441 w 2321841"/>
                <a:gd name="connsiteY26" fmla="*/ 1928787 h 2052612"/>
                <a:gd name="connsiteX27" fmla="*/ 388266 w 2321841"/>
                <a:gd name="connsiteY27" fmla="*/ 2052612 h 2052612"/>
                <a:gd name="connsiteX28" fmla="*/ 388266 w 2321841"/>
                <a:gd name="connsiteY28" fmla="*/ 2052612 h 205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321841" h="2052612">
                  <a:moveTo>
                    <a:pt x="2321841" y="52362"/>
                  </a:moveTo>
                  <a:cubicBezTo>
                    <a:pt x="2310728" y="103955"/>
                    <a:pt x="2299616" y="155549"/>
                    <a:pt x="2207541" y="147612"/>
                  </a:cubicBezTo>
                  <a:cubicBezTo>
                    <a:pt x="2115466" y="139675"/>
                    <a:pt x="1850353" y="22199"/>
                    <a:pt x="1769391" y="4737"/>
                  </a:cubicBezTo>
                  <a:cubicBezTo>
                    <a:pt x="1688429" y="-12725"/>
                    <a:pt x="1718591" y="22199"/>
                    <a:pt x="1721766" y="42837"/>
                  </a:cubicBezTo>
                  <a:cubicBezTo>
                    <a:pt x="1724941" y="63475"/>
                    <a:pt x="1783679" y="101575"/>
                    <a:pt x="1788441" y="128562"/>
                  </a:cubicBezTo>
                  <a:cubicBezTo>
                    <a:pt x="1793203" y="155549"/>
                    <a:pt x="1778916" y="200000"/>
                    <a:pt x="1750341" y="204762"/>
                  </a:cubicBezTo>
                  <a:cubicBezTo>
                    <a:pt x="1721766" y="209524"/>
                    <a:pt x="1667791" y="133325"/>
                    <a:pt x="1616991" y="157137"/>
                  </a:cubicBezTo>
                  <a:cubicBezTo>
                    <a:pt x="1566191" y="180949"/>
                    <a:pt x="1445541" y="347637"/>
                    <a:pt x="1445541" y="347637"/>
                  </a:cubicBezTo>
                  <a:cubicBezTo>
                    <a:pt x="1420141" y="385737"/>
                    <a:pt x="1509041" y="407962"/>
                    <a:pt x="1464591" y="385737"/>
                  </a:cubicBezTo>
                  <a:cubicBezTo>
                    <a:pt x="1420141" y="363512"/>
                    <a:pt x="1253453" y="233337"/>
                    <a:pt x="1178841" y="214287"/>
                  </a:cubicBezTo>
                  <a:cubicBezTo>
                    <a:pt x="1104229" y="195237"/>
                    <a:pt x="1058191" y="236512"/>
                    <a:pt x="1016916" y="271437"/>
                  </a:cubicBezTo>
                  <a:cubicBezTo>
                    <a:pt x="975641" y="306362"/>
                    <a:pt x="983578" y="357162"/>
                    <a:pt x="931191" y="423837"/>
                  </a:cubicBezTo>
                  <a:cubicBezTo>
                    <a:pt x="878804" y="490512"/>
                    <a:pt x="751803" y="636562"/>
                    <a:pt x="702591" y="671487"/>
                  </a:cubicBezTo>
                  <a:cubicBezTo>
                    <a:pt x="653378" y="706412"/>
                    <a:pt x="688303" y="633387"/>
                    <a:pt x="635916" y="633387"/>
                  </a:cubicBezTo>
                  <a:cubicBezTo>
                    <a:pt x="583529" y="633387"/>
                    <a:pt x="432716" y="657200"/>
                    <a:pt x="388266" y="671487"/>
                  </a:cubicBezTo>
                  <a:cubicBezTo>
                    <a:pt x="343816" y="685774"/>
                    <a:pt x="400966" y="715937"/>
                    <a:pt x="369216" y="719112"/>
                  </a:cubicBezTo>
                  <a:cubicBezTo>
                    <a:pt x="337466" y="722287"/>
                    <a:pt x="231103" y="679425"/>
                    <a:pt x="197766" y="690537"/>
                  </a:cubicBezTo>
                  <a:cubicBezTo>
                    <a:pt x="164429" y="701649"/>
                    <a:pt x="188241" y="773087"/>
                    <a:pt x="169191" y="785787"/>
                  </a:cubicBezTo>
                  <a:cubicBezTo>
                    <a:pt x="150141" y="798487"/>
                    <a:pt x="110453" y="731812"/>
                    <a:pt x="83466" y="766737"/>
                  </a:cubicBezTo>
                  <a:cubicBezTo>
                    <a:pt x="56478" y="801662"/>
                    <a:pt x="-24484" y="914375"/>
                    <a:pt x="7266" y="995337"/>
                  </a:cubicBezTo>
                  <a:cubicBezTo>
                    <a:pt x="39016" y="1076300"/>
                    <a:pt x="229516" y="1196950"/>
                    <a:pt x="273966" y="1252512"/>
                  </a:cubicBezTo>
                  <a:cubicBezTo>
                    <a:pt x="318416" y="1308074"/>
                    <a:pt x="285078" y="1279500"/>
                    <a:pt x="273966" y="1328712"/>
                  </a:cubicBezTo>
                  <a:cubicBezTo>
                    <a:pt x="262854" y="1377924"/>
                    <a:pt x="202528" y="1509687"/>
                    <a:pt x="207291" y="1547787"/>
                  </a:cubicBezTo>
                  <a:cubicBezTo>
                    <a:pt x="212053" y="1585887"/>
                    <a:pt x="302541" y="1519212"/>
                    <a:pt x="302541" y="1557312"/>
                  </a:cubicBezTo>
                  <a:cubicBezTo>
                    <a:pt x="302541" y="1595412"/>
                    <a:pt x="218403" y="1733525"/>
                    <a:pt x="207291" y="1776387"/>
                  </a:cubicBezTo>
                  <a:cubicBezTo>
                    <a:pt x="196179" y="1819249"/>
                    <a:pt x="226341" y="1789087"/>
                    <a:pt x="235866" y="1814487"/>
                  </a:cubicBezTo>
                  <a:cubicBezTo>
                    <a:pt x="245391" y="1839887"/>
                    <a:pt x="239041" y="1889100"/>
                    <a:pt x="264441" y="1928787"/>
                  </a:cubicBezTo>
                  <a:cubicBezTo>
                    <a:pt x="289841" y="1968475"/>
                    <a:pt x="388266" y="2052612"/>
                    <a:pt x="388266" y="2052612"/>
                  </a:cubicBezTo>
                  <a:lnTo>
                    <a:pt x="388266" y="2052612"/>
                  </a:lnTo>
                </a:path>
              </a:pathLst>
            </a:custGeom>
            <a:noFill/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5-Point Star 9"/>
            <p:cNvSpPr/>
            <p:nvPr/>
          </p:nvSpPr>
          <p:spPr>
            <a:xfrm>
              <a:off x="3786302" y="4698477"/>
              <a:ext cx="158066" cy="180141"/>
            </a:xfrm>
            <a:prstGeom prst="star5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5-Point Star 10"/>
            <p:cNvSpPr/>
            <p:nvPr/>
          </p:nvSpPr>
          <p:spPr>
            <a:xfrm>
              <a:off x="5783621" y="2779587"/>
              <a:ext cx="158066" cy="180141"/>
            </a:xfrm>
            <a:prstGeom prst="star5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5-Point Star 11"/>
            <p:cNvSpPr/>
            <p:nvPr/>
          </p:nvSpPr>
          <p:spPr>
            <a:xfrm>
              <a:off x="8428944" y="4113530"/>
              <a:ext cx="158066" cy="180141"/>
            </a:xfrm>
            <a:prstGeom prst="star5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5-Point Star 12"/>
            <p:cNvSpPr/>
            <p:nvPr/>
          </p:nvSpPr>
          <p:spPr>
            <a:xfrm>
              <a:off x="7025997" y="3170010"/>
              <a:ext cx="158066" cy="154067"/>
            </a:xfrm>
            <a:prstGeom prst="star5">
              <a:avLst/>
            </a:prstGeom>
            <a:solidFill>
              <a:sysClr val="windowText" lastClr="000000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745562" y="5697622"/>
              <a:ext cx="1422592" cy="291724"/>
              <a:chOff x="3600024" y="5455706"/>
              <a:chExt cx="1375073" cy="266152"/>
            </a:xfrm>
          </p:grpSpPr>
          <p:sp>
            <p:nvSpPr>
              <p:cNvPr id="52" name="Line Callout 1 15"/>
              <p:cNvSpPr/>
              <p:nvPr/>
            </p:nvSpPr>
            <p:spPr>
              <a:xfrm>
                <a:off x="3600024" y="5455706"/>
                <a:ext cx="1375073" cy="266152"/>
              </a:xfrm>
              <a:prstGeom prst="borderCallout1">
                <a:avLst>
                  <a:gd name="adj1" fmla="val 18750"/>
                  <a:gd name="adj2" fmla="val -8333"/>
                  <a:gd name="adj3" fmla="val -277371"/>
                  <a:gd name="adj4" fmla="val -56234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600024" y="5486402"/>
                <a:ext cx="1261651" cy="20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Western State Hospital</a:t>
                </a:r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4361029" y="1033393"/>
              <a:ext cx="1422592" cy="291724"/>
              <a:chOff x="3228335" y="1200333"/>
              <a:chExt cx="1375073" cy="266152"/>
            </a:xfrm>
          </p:grpSpPr>
          <p:sp>
            <p:nvSpPr>
              <p:cNvPr id="50" name="Line Callout 1 20"/>
              <p:cNvSpPr/>
              <p:nvPr/>
            </p:nvSpPr>
            <p:spPr>
              <a:xfrm>
                <a:off x="3228335" y="1200333"/>
                <a:ext cx="1375073" cy="266152"/>
              </a:xfrm>
              <a:prstGeom prst="borderCallout1">
                <a:avLst>
                  <a:gd name="adj1" fmla="val 108033"/>
                  <a:gd name="adj2" fmla="val 13890"/>
                  <a:gd name="adj3" fmla="val 606255"/>
                  <a:gd name="adj4" fmla="val 102394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278416" y="1225113"/>
                <a:ext cx="1198797" cy="20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Central State Hospital</a:t>
                </a: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8507977" y="5416801"/>
              <a:ext cx="2206849" cy="300817"/>
              <a:chOff x="7720587" y="4945326"/>
              <a:chExt cx="2133133" cy="274448"/>
            </a:xfrm>
          </p:grpSpPr>
          <p:sp>
            <p:nvSpPr>
              <p:cNvPr id="48" name="Line Callout 1 23"/>
              <p:cNvSpPr/>
              <p:nvPr/>
            </p:nvSpPr>
            <p:spPr>
              <a:xfrm>
                <a:off x="7720587" y="4945326"/>
                <a:ext cx="1806187" cy="235454"/>
              </a:xfrm>
              <a:prstGeom prst="borderCallout1">
                <a:avLst>
                  <a:gd name="adj1" fmla="val -32321"/>
                  <a:gd name="adj2" fmla="val 35512"/>
                  <a:gd name="adj3" fmla="val -416035"/>
                  <a:gd name="adj4" fmla="val 2595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759390" y="4973553"/>
                <a:ext cx="209433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Appalachian Regional Hospital</a:t>
                </a:r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995176" y="5731260"/>
              <a:ext cx="1253528" cy="269879"/>
              <a:chOff x="6741085" y="5486386"/>
              <a:chExt cx="1211655" cy="246221"/>
            </a:xfrm>
          </p:grpSpPr>
          <p:sp>
            <p:nvSpPr>
              <p:cNvPr id="46" name="Line Callout 1 33"/>
              <p:cNvSpPr/>
              <p:nvPr/>
            </p:nvSpPr>
            <p:spPr>
              <a:xfrm>
                <a:off x="6741085" y="5486386"/>
                <a:ext cx="1211655" cy="246221"/>
              </a:xfrm>
              <a:prstGeom prst="borderCallout1">
                <a:avLst>
                  <a:gd name="adj1" fmla="val 18750"/>
                  <a:gd name="adj2" fmla="val -8333"/>
                  <a:gd name="adj3" fmla="val -884499"/>
                  <a:gd name="adj4" fmla="val -68580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741085" y="5507118"/>
                <a:ext cx="1211654" cy="2047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10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Eastern State Hospital</a:t>
                </a:r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4423164" y="2385686"/>
              <a:ext cx="982986" cy="15139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330048" y="2358940"/>
              <a:ext cx="1232489" cy="2244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95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 – Seven Counties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91325" y="1065641"/>
            <a:ext cx="2649917" cy="1877437"/>
          </a:xfrm>
          <a:prstGeom prst="rect">
            <a:avLst/>
          </a:prstGeom>
          <a:noFill/>
          <a:ln w="28575"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Central State Region, Phase 1 –SAMHSA-Funded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Western State Region, Phase 2 – SAMHSA Funded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Eastern State Region, Phase 3 – General Fund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Appalachian Region, Phase 4 -General Fund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13411-BAB0-D8FD-7BC3-73D76F00F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AOT Client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2B092-F370-B7D3-A116-D2D0D93BF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85 AOT participants to date; 51 currently active</a:t>
            </a:r>
          </a:p>
          <a:p>
            <a:r>
              <a:rPr lang="en-US" dirty="0"/>
              <a:t>62% male, 37% female </a:t>
            </a:r>
          </a:p>
          <a:p>
            <a:r>
              <a:rPr lang="en-US" dirty="0"/>
              <a:t>56% white, 40% black, 4% other</a:t>
            </a:r>
          </a:p>
          <a:p>
            <a:r>
              <a:rPr lang="en-US" dirty="0"/>
              <a:t>Primary diagnoses: schizophrenia, schizoaffective disorder, bipolar disorder</a:t>
            </a:r>
          </a:p>
          <a:p>
            <a:r>
              <a:rPr lang="en-US" dirty="0"/>
              <a:t>Program graduates consistently report:</a:t>
            </a:r>
          </a:p>
          <a:p>
            <a:pPr lvl="1"/>
            <a:r>
              <a:rPr lang="en-US" sz="2800" dirty="0"/>
              <a:t>Taking medications as prescribed</a:t>
            </a:r>
          </a:p>
          <a:p>
            <a:pPr lvl="1"/>
            <a:r>
              <a:rPr lang="en-US" sz="2800" dirty="0"/>
              <a:t>Getting along with family</a:t>
            </a:r>
          </a:p>
          <a:p>
            <a:pPr lvl="1"/>
            <a:r>
              <a:rPr lang="en-US" sz="2800" dirty="0"/>
              <a:t>Doing well in social situations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306E5F-EEFD-5B92-E613-D52D8D7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5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1FD3-0463-7249-8405-9FEB740B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8DCDC-97B2-3B4F-06B8-F3CBE78F5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77696"/>
            <a:ext cx="10515600" cy="4559807"/>
          </a:xfrm>
        </p:spPr>
        <p:txBody>
          <a:bodyPr>
            <a:normAutofit/>
          </a:bodyPr>
          <a:lstStyle/>
          <a:p>
            <a:r>
              <a:rPr lang="en-US"/>
              <a:t>Further </a:t>
            </a:r>
            <a:r>
              <a:rPr lang="en-US" dirty="0"/>
              <a:t>training on AOT procedures to be offered</a:t>
            </a:r>
          </a:p>
          <a:p>
            <a:pPr lvl="1"/>
            <a:r>
              <a:rPr lang="en-US" sz="2800" dirty="0"/>
              <a:t>Courts</a:t>
            </a:r>
          </a:p>
          <a:p>
            <a:pPr lvl="1"/>
            <a:r>
              <a:rPr lang="en-US" sz="2800" dirty="0"/>
              <a:t>Attorneys</a:t>
            </a:r>
          </a:p>
          <a:p>
            <a:pPr lvl="1"/>
            <a:r>
              <a:rPr lang="en-US" sz="2800" dirty="0"/>
              <a:t>Mental health providers</a:t>
            </a:r>
          </a:p>
          <a:p>
            <a:pPr lvl="1"/>
            <a:r>
              <a:rPr lang="en-US" sz="2800" dirty="0"/>
              <a:t>Families</a:t>
            </a:r>
          </a:p>
          <a:p>
            <a:r>
              <a:rPr lang="en-US" dirty="0"/>
              <a:t>Ongoing collaboration to continue implementation with community partners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B620B1-67A6-7F4E-8407-848A4FFD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8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875A7-1162-B9B8-F063-E61ECDC6E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F7845-0EF1-F0A7-77CF-2A04A8C3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3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1239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Assisted Outpatient Treatment (AOT)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E1D96-AEE5-4436-B080-A8CB98683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6017"/>
            <a:ext cx="10515600" cy="3466811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dirty="0"/>
              <a:t>AOT is the practice of providing </a:t>
            </a:r>
            <a:r>
              <a:rPr lang="en-US" sz="3000" b="1" dirty="0"/>
              <a:t>community-based</a:t>
            </a:r>
            <a:r>
              <a:rPr lang="en-US" sz="3000" dirty="0"/>
              <a:t> mental health treatment under </a:t>
            </a:r>
            <a:r>
              <a:rPr lang="en-US" sz="3000" b="1" dirty="0"/>
              <a:t>civil court commitment</a:t>
            </a:r>
            <a:r>
              <a:rPr lang="en-US" sz="3000" dirty="0"/>
              <a:t>, as a means of: </a:t>
            </a:r>
          </a:p>
          <a:p>
            <a:pPr marL="0" indent="0">
              <a:spcBef>
                <a:spcPts val="0"/>
              </a:spcBef>
              <a:buNone/>
            </a:pPr>
            <a:endParaRPr lang="en-US" sz="3000" dirty="0"/>
          </a:p>
          <a:p>
            <a:pPr>
              <a:spcBef>
                <a:spcPts val="0"/>
              </a:spcBef>
            </a:pPr>
            <a:r>
              <a:rPr lang="en-US" sz="3000" dirty="0"/>
              <a:t>Motivating an adult with mental illness, who struggles with voluntary treatment adherence, to engage fully with their treatment plan; and</a:t>
            </a:r>
          </a:p>
          <a:p>
            <a:pPr>
              <a:spcBef>
                <a:spcPts val="0"/>
              </a:spcBef>
            </a:pPr>
            <a:endParaRPr lang="en-US" sz="3000" dirty="0"/>
          </a:p>
          <a:p>
            <a:pPr>
              <a:spcBef>
                <a:spcPts val="0"/>
              </a:spcBef>
            </a:pPr>
            <a:r>
              <a:rPr lang="en-US" sz="3000" dirty="0"/>
              <a:t>Focusing the attention of treatment providers on the need to work diligently to keep the person engaged in effective treatment.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					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6FDDDA5B-E3AB-EC6F-56FB-13F29D1F6170}"/>
              </a:ext>
            </a:extLst>
          </p:cNvPr>
          <p:cNvSpPr txBox="1"/>
          <p:nvPr/>
        </p:nvSpPr>
        <p:spPr>
          <a:xfrm>
            <a:off x="5067300" y="5759049"/>
            <a:ext cx="770115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/>
              <a:t>Source: Treatment Advocacy Center (treatmentadvocacycenter.org)</a:t>
            </a:r>
            <a:endParaRPr sz="2000" dirty="0"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6696" y="468195"/>
            <a:ext cx="10515600" cy="936154"/>
          </a:xfrm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726440" algn="ctr">
              <a:lnSpc>
                <a:spcPct val="100000"/>
              </a:lnSpc>
              <a:spcBef>
                <a:spcPts val="100"/>
              </a:spcBef>
            </a:pPr>
            <a:r>
              <a:rPr lang="en-US" b="1" dirty="0">
                <a:cs typeface="Century Schoolbook"/>
              </a:rPr>
              <a:t>Impact of AOT Services</a:t>
            </a:r>
            <a:endParaRPr b="1" dirty="0"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7300" y="5759049"/>
            <a:ext cx="7701153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2000" dirty="0"/>
              <a:t>Source: Treatment Advocacy Center (treatmentadvocacycenter.org)</a:t>
            </a:r>
            <a:endParaRPr sz="2000" dirty="0">
              <a:cs typeface="Garamond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B36F5-9628-0C52-ACBB-AE2F9B5AD4EB}"/>
              </a:ext>
            </a:extLst>
          </p:cNvPr>
          <p:cNvSpPr txBox="1"/>
          <p:nvPr/>
        </p:nvSpPr>
        <p:spPr>
          <a:xfrm>
            <a:off x="361061" y="1336119"/>
            <a:ext cx="1128801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states where AOT models are being implemented, those who received AOT services versus those who did not: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77% fewer psychiatric hospitalizations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83% fewer arrests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74% less homelessness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87% less incarceration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44% decrease in harmful or dangerous behaviors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Four times less likely to perpetuate violence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50% less likely to be victimized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4EB15-0399-FA27-D858-6F3A907D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55403" y="6361776"/>
            <a:ext cx="2743200" cy="365125"/>
          </a:xfrm>
        </p:spPr>
        <p:txBody>
          <a:bodyPr/>
          <a:lstStyle/>
          <a:p>
            <a:fld id="{5727CFF0-8AF3-4D5D-9D11-7D9475288EEF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790944" y="1635930"/>
            <a:ext cx="5401056" cy="12555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726440" algn="ctr"/>
            <a:r>
              <a:rPr lang="en-US" sz="2400" b="1" dirty="0">
                <a:latin typeface="+mn-lt"/>
              </a:rPr>
              <a:t>Kentucky Impacts</a:t>
            </a:r>
            <a:br>
              <a:rPr lang="en-US" sz="2400" b="1" spc="-10" dirty="0">
                <a:latin typeface="+mn-lt"/>
              </a:rPr>
            </a:br>
            <a:r>
              <a:rPr lang="en-US" sz="1600" spc="-10" dirty="0">
                <a:latin typeface="+mn-lt"/>
              </a:rPr>
              <a:t>(Data collected within grant-funded regions)</a:t>
            </a:r>
            <a:endParaRPr lang="en-US" sz="20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lue screen with white text&#10;&#10;Description automatically generated with low confidence">
            <a:extLst>
              <a:ext uri="{FF2B5EF4-FFF2-40B4-BE49-F238E27FC236}">
                <a16:creationId xmlns:a16="http://schemas.microsoft.com/office/drawing/2014/main" id="{AAA8EA94-95AC-3333-7BF4-57571D4D6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343" y="1635930"/>
            <a:ext cx="6583680" cy="3801291"/>
          </a:xfrm>
          <a:prstGeom prst="rect">
            <a:avLst/>
          </a:prstGeom>
        </p:spPr>
      </p:pic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91556EAC-572F-8C14-E0A6-5DBCA2371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138" y="2487300"/>
            <a:ext cx="3434180" cy="2182368"/>
          </a:xfrm>
        </p:spPr>
        <p:txBody>
          <a:bodyPr vert="horz" lIns="91440" tIns="45720" rIns="91440" bIns="45720" rtlCol="0">
            <a:normAutofit/>
          </a:bodyPr>
          <a:lstStyle/>
          <a:p>
            <a:pPr marL="0" marR="5080" indent="0" algn="ctr">
              <a:buNone/>
            </a:pPr>
            <a:r>
              <a:rPr lang="en-US" sz="2000" dirty="0"/>
              <a:t>UK College of Social Work KY </a:t>
            </a:r>
          </a:p>
          <a:p>
            <a:pPr marL="0" marR="5080" indent="0" algn="ctr">
              <a:buNone/>
            </a:pPr>
            <a:r>
              <a:rPr lang="en-US" sz="2000" dirty="0"/>
              <a:t>AOT Pilot Program </a:t>
            </a:r>
          </a:p>
          <a:p>
            <a:pPr marL="0" marR="5080" indent="0" algn="ctr">
              <a:buNone/>
            </a:pPr>
            <a:r>
              <a:rPr lang="en-US" sz="2000" dirty="0"/>
              <a:t>Evaluation Team </a:t>
            </a:r>
          </a:p>
          <a:p>
            <a:pPr marL="0" marR="5080" indent="0" algn="ctr">
              <a:buNone/>
            </a:pPr>
            <a:r>
              <a:rPr lang="en-US" sz="1600" dirty="0"/>
              <a:t>Dr. Aubrey Jones, Co-Investigator and Evaluation Team Lead &amp; Dr. Aaron Brown, Co-Investigator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Statutory Eligibility for AOT</a:t>
            </a:r>
            <a:br>
              <a:rPr lang="en-US" b="1" dirty="0"/>
            </a:br>
            <a:r>
              <a:rPr lang="en-US" b="1" dirty="0"/>
              <a:t>KRS 202A - Tim’s Law; 2022 revision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684"/>
            <a:ext cx="10515600" cy="4004841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Diagnosed with a serious mental illness;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History of repeated nonadherence with mental health treatment, which has: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Been a significant factor in necessitating hospitalization or arrest at least twice within the last 48 months; or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Resulted in an act, threat, or attempt at serious physical harm within the last 24 months.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Statutory Eligibility for AOT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684"/>
            <a:ext cx="10515600" cy="354218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Unlikely to adequately adhere to outpatient treatment on a voluntary basis   </a:t>
            </a:r>
          </a:p>
          <a:p>
            <a:pPr marL="0" indent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based on qualified mental health professional’s: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Clinical observation; and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Identification of specific characteristics of the person’s clinical condition that significantly impair the person’s ability to make and maintain a rational and informed decision as to whether to engage in outpatient treatment voluntarily;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5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need of court-ordered AOT as the least restrictive alternative mode of treatment presently available and appropriate.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SAMHSA Grant Awarded for AOT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Competitive SAMHSA federal grant, awarded July 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</a:rPr>
              <a:t>2020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Implemented in 2 phases: 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Phase 1 – Central State Hospital Region (2020-2022)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 err="1">
                <a:latin typeface="Calibri" panose="020F0502020204030204" pitchFamily="34" charset="0"/>
                <a:ea typeface="Calibri" panose="020F0502020204030204" pitchFamily="34" charset="0"/>
              </a:rPr>
              <a:t>Communicare</a:t>
            </a: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 and Seven Counties Services community mental health center (CMHC) regions 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Phase 2 – Western State Hospital Region (2022-2024)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</a:rPr>
              <a:t>Pennyroyal Center, River Valley Behavioral Health, Four Rivers Behavioral Health, and LifeSkills CMHC regions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859"/>
            <a:ext cx="10515600" cy="963945"/>
          </a:xfrm>
        </p:spPr>
        <p:txBody>
          <a:bodyPr/>
          <a:lstStyle/>
          <a:p>
            <a:pPr algn="ctr"/>
            <a:r>
              <a:rPr lang="en-US" b="1" dirty="0"/>
              <a:t>AOT Pilot Project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7800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Improve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outcomes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for individuals with serious mental illness (SMI)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Demonstrate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cost savings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Develop a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sustainable model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for statewide implementation and continuation through collaboration, evaluation,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8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Pilot Project AOT Treatment &amp; Oversight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576" y="1266444"/>
            <a:ext cx="5678424" cy="471392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State psychiatric hospital initiates AOT petition with District Court; judge determines probable cause and orders evaluation/ treatment plan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After completed evaluation, judge </a:t>
            </a:r>
            <a:r>
              <a:rPr lang="en-US" sz="2100" u="sng" dirty="0"/>
              <a:t>may</a:t>
            </a:r>
            <a:r>
              <a:rPr lang="en-US" sz="2100" dirty="0"/>
              <a:t> order AOT for up to 360 days with regular reviews during term of order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Community mental health center (CMHC) provides services specified in treatment plan, including therapy, medication, and supportive services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CMHC staff collaborate with law enforcement, family, and other stakeholders to promote the individual’s community success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100" dirty="0"/>
              <a:t>Regular interface with court to monitor adherence</a:t>
            </a:r>
            <a:endParaRPr lang="en-US" sz="1200" dirty="0">
              <a:highlight>
                <a:srgbClr val="FFFF00"/>
              </a:highlight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6638" y="1683995"/>
            <a:ext cx="3460530" cy="337589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7CFF0-8AF3-4D5D-9D11-7D9475288EEF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812</Words>
  <Application>Microsoft Office PowerPoint</Application>
  <PresentationFormat>Widescreen</PresentationFormat>
  <Paragraphs>120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  <vt:lpstr>Assisted Outpatient Treatment (AOT)</vt:lpstr>
      <vt:lpstr>Impact of AOT Services</vt:lpstr>
      <vt:lpstr>Kentucky Impacts (Data collected within grant-funded regions)</vt:lpstr>
      <vt:lpstr>Statutory Eligibility for AOT KRS 202A - Tim’s Law; 2022 revision</vt:lpstr>
      <vt:lpstr>Statutory Eligibility for AOT - continued</vt:lpstr>
      <vt:lpstr>SAMHSA Grant Awarded for AOT</vt:lpstr>
      <vt:lpstr>AOT Pilot Project Objectives</vt:lpstr>
      <vt:lpstr>Pilot Project AOT Treatment &amp; Oversight</vt:lpstr>
      <vt:lpstr>State General Funds Allocated for Tim’s Law</vt:lpstr>
      <vt:lpstr>Statewide AOT Pilot Project Service Areas</vt:lpstr>
      <vt:lpstr>AOT Client Data</vt:lpstr>
      <vt:lpstr>Next Steps</vt:lpstr>
      <vt:lpstr>Thank You!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Brice J (CHFS)</dc:creator>
  <cp:lastModifiedBy>Spears, Will (LRC)</cp:lastModifiedBy>
  <cp:revision>116</cp:revision>
  <cp:lastPrinted>2022-09-06T12:48:00Z</cp:lastPrinted>
  <dcterms:created xsi:type="dcterms:W3CDTF">2022-07-12T13:08:00Z</dcterms:created>
  <dcterms:modified xsi:type="dcterms:W3CDTF">2023-09-13T18:38:56Z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0x01010072FE22FCF9783F418BC9B06C4BD96DEA</vt:lpwstr>
  </property>
  <property fmtid="{D5CDD505-2E9C-101B-9397-08002B2CF9AE}" pid="3" name="ICV">
    <vt:lpwstr>1CDFF68447B046DCA52C5BFFBDB8FE3B</vt:lpwstr>
  </property>
  <property fmtid="{D5CDD505-2E9C-101B-9397-08002B2CF9AE}" pid="4" name="KSOProductBuildVer">
    <vt:lpwstr>1033-11.2.0.11341</vt:lpwstr>
  </property>
</Properties>
</file>