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4"/>
  </p:sldMasterIdLst>
  <p:sldIdLst>
    <p:sldId id="256" r:id="rId5"/>
    <p:sldId id="257" r:id="rId6"/>
    <p:sldId id="258" r:id="rId7"/>
    <p:sldId id="262" r:id="rId8"/>
    <p:sldId id="264" r:id="rId9"/>
    <p:sldId id="263" r:id="rId10"/>
    <p:sldId id="259" r:id="rId11"/>
    <p:sldId id="269" r:id="rId12"/>
    <p:sldId id="265" r:id="rId13"/>
    <p:sldId id="266" r:id="rId14"/>
    <p:sldId id="268" r:id="rId15"/>
    <p:sldId id="270" r:id="rId16"/>
    <p:sldId id="271" r:id="rId17"/>
    <p:sldId id="273" r:id="rId18"/>
    <p:sldId id="272" r:id="rId19"/>
    <p:sldId id="274"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0F417D-9D17-4843-92BE-AB67263E75B3}" v="11" dt="2023-10-05T14:47:48.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3F326-9409-CEFE-C040-7D076D817F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71D9BD-6F9A-1335-B7AA-5A35CD1A7E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D55850-F491-F7DF-58AA-991182F3FDFA}"/>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5" name="Footer Placeholder 4">
            <a:extLst>
              <a:ext uri="{FF2B5EF4-FFF2-40B4-BE49-F238E27FC236}">
                <a16:creationId xmlns:a16="http://schemas.microsoft.com/office/drawing/2014/main" id="{0ED4B80D-EDF5-6DEA-F8D5-CDF6FAF49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AB63E6-FBE2-0806-E3A4-7F9C939B83B0}"/>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161238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4DDA4-67F9-00C4-77C5-DAEAB2FAAD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0877A6-3FCF-7A41-C79F-921979EA18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84E903-2F79-E222-79E9-1D4280CE063A}"/>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5" name="Footer Placeholder 4">
            <a:extLst>
              <a:ext uri="{FF2B5EF4-FFF2-40B4-BE49-F238E27FC236}">
                <a16:creationId xmlns:a16="http://schemas.microsoft.com/office/drawing/2014/main" id="{064705F4-0276-0514-C578-8EEAC17D35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99151-F4B9-9641-ADE2-507CAB6FC136}"/>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427109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3D51C3-B42E-15DF-26FE-ECA502E0E9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CEFD49-57D4-4AD0-89CD-A20D0929A8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27C02-82BA-B299-53D3-2D0028BDB9F2}"/>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5" name="Footer Placeholder 4">
            <a:extLst>
              <a:ext uri="{FF2B5EF4-FFF2-40B4-BE49-F238E27FC236}">
                <a16:creationId xmlns:a16="http://schemas.microsoft.com/office/drawing/2014/main" id="{3BEB5903-25F2-EDF3-98DD-EF801159A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34E8B2-3B02-E0E9-6444-B5183D4EAF78}"/>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375405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53681-44F6-9897-5D83-9EAF78869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1CDB3F-CB5E-6971-32ED-639239501F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3A29B6-B869-049F-D395-130BC8A73C72}"/>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5" name="Footer Placeholder 4">
            <a:extLst>
              <a:ext uri="{FF2B5EF4-FFF2-40B4-BE49-F238E27FC236}">
                <a16:creationId xmlns:a16="http://schemas.microsoft.com/office/drawing/2014/main" id="{48823A3E-D88F-33CB-4CE1-0A161D7BFC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2C804-0642-C0D6-EE33-7AE6923A02B5}"/>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3127184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E6968-1D71-B17F-BFCE-C652887BB1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7A578B-0EDE-F22E-29E8-6C67A71CC6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BD8DD6-5717-1A47-950F-11F85D7CE2DB}"/>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5" name="Footer Placeholder 4">
            <a:extLst>
              <a:ext uri="{FF2B5EF4-FFF2-40B4-BE49-F238E27FC236}">
                <a16:creationId xmlns:a16="http://schemas.microsoft.com/office/drawing/2014/main" id="{65E9A7A8-07D8-2AB2-AABF-1C9D3FF998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D3D534-F4DF-CB55-569A-923697601D96}"/>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389968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E7C55-CD5D-EF97-74E7-14B96DA881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85EC0E-0660-B075-0D04-C66742BEAF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D51F33-EB60-14F2-3F57-70713A0CF3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A65B3B-8F58-D0CB-09E3-8FBEDF4943D1}"/>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6" name="Footer Placeholder 5">
            <a:extLst>
              <a:ext uri="{FF2B5EF4-FFF2-40B4-BE49-F238E27FC236}">
                <a16:creationId xmlns:a16="http://schemas.microsoft.com/office/drawing/2014/main" id="{E0995334-EC14-07B2-0626-9BA6DE537E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2E9E9F-960B-7BB4-C2D4-A1528B9D22EC}"/>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156035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3EBA8-1D6C-5304-5C31-B1A6E48516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00F760-14A7-82F7-B7C5-32B423201C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EC61F0-179F-6580-5699-80A33E3BFC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631723-FF12-8F8B-B9AC-3A22EF84FF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129310-816D-C1FF-1A10-2C30A1BC8D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1C7C06-6690-1B31-36B0-682E56C1B188}"/>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8" name="Footer Placeholder 7">
            <a:extLst>
              <a:ext uri="{FF2B5EF4-FFF2-40B4-BE49-F238E27FC236}">
                <a16:creationId xmlns:a16="http://schemas.microsoft.com/office/drawing/2014/main" id="{BD6F52D7-F7A9-3532-A7F3-7B59A72C41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2BB40D-320E-20E7-A3C0-10F37F544B08}"/>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3743159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D4916-E8A8-AC32-ACFB-F84C6069D2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4792C-192C-D743-E3AE-989115092E54}"/>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4" name="Footer Placeholder 3">
            <a:extLst>
              <a:ext uri="{FF2B5EF4-FFF2-40B4-BE49-F238E27FC236}">
                <a16:creationId xmlns:a16="http://schemas.microsoft.com/office/drawing/2014/main" id="{6501F2DA-8A6E-8B36-D979-16EE430FC0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7CCB5B-EB94-0098-3F6D-315113410AAB}"/>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69083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1B7FCC-A28B-C1D8-1213-BD305EC31AFE}"/>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3" name="Footer Placeholder 2">
            <a:extLst>
              <a:ext uri="{FF2B5EF4-FFF2-40B4-BE49-F238E27FC236}">
                <a16:creationId xmlns:a16="http://schemas.microsoft.com/office/drawing/2014/main" id="{2B3BA45D-1E0A-3163-236F-DF09B2CC4F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6EDDAB-84F9-56AB-2EE2-4D5D303ABAF3}"/>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3956107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366A-EE28-6CE7-C7B0-36AB5993D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986C03-53FF-B2A4-8239-30D68A2E51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761702-B2B0-F1D9-3E07-17CB4B98C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1A8DFF-968D-6C78-13E6-F86EB5A2007B}"/>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6" name="Footer Placeholder 5">
            <a:extLst>
              <a:ext uri="{FF2B5EF4-FFF2-40B4-BE49-F238E27FC236}">
                <a16:creationId xmlns:a16="http://schemas.microsoft.com/office/drawing/2014/main" id="{C3F8B5BB-C790-6D63-2FB8-EFBAD74C0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96E563-7067-67A0-9477-7832CDB13925}"/>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295815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45D21-F6BA-E139-9958-B09F172B9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C31AA4-A7E6-B1B8-4226-366347744C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5E80DC-A8AA-4FAE-02E4-BF3282EAC6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409522-A16E-6668-8C20-2487897F164A}"/>
              </a:ext>
            </a:extLst>
          </p:cNvPr>
          <p:cNvSpPr>
            <a:spLocks noGrp="1"/>
          </p:cNvSpPr>
          <p:nvPr>
            <p:ph type="dt" sz="half" idx="10"/>
          </p:nvPr>
        </p:nvSpPr>
        <p:spPr/>
        <p:txBody>
          <a:bodyPr/>
          <a:lstStyle/>
          <a:p>
            <a:fld id="{424C7277-C9EB-45AF-ACE1-5ABDB434625E}" type="datetimeFigureOut">
              <a:rPr lang="en-US" smtClean="0"/>
              <a:t>10/9/2023</a:t>
            </a:fld>
            <a:endParaRPr lang="en-US"/>
          </a:p>
        </p:txBody>
      </p:sp>
      <p:sp>
        <p:nvSpPr>
          <p:cNvPr id="6" name="Footer Placeholder 5">
            <a:extLst>
              <a:ext uri="{FF2B5EF4-FFF2-40B4-BE49-F238E27FC236}">
                <a16:creationId xmlns:a16="http://schemas.microsoft.com/office/drawing/2014/main" id="{5ACCC5DE-11A2-F206-D864-C52557C0A9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5182A-BA20-3FC0-04A1-33B7EBEB356B}"/>
              </a:ext>
            </a:extLst>
          </p:cNvPr>
          <p:cNvSpPr>
            <a:spLocks noGrp="1"/>
          </p:cNvSpPr>
          <p:nvPr>
            <p:ph type="sldNum" sz="quarter" idx="12"/>
          </p:nvPr>
        </p:nvSpPr>
        <p:spPr/>
        <p:txBody>
          <a:bodyPr/>
          <a:lstStyle/>
          <a:p>
            <a:fld id="{EE991424-B971-4E97-A8A4-22566347EB4E}" type="slidenum">
              <a:rPr lang="en-US" smtClean="0"/>
              <a:t>‹#›</a:t>
            </a:fld>
            <a:endParaRPr lang="en-US"/>
          </a:p>
        </p:txBody>
      </p:sp>
    </p:spTree>
    <p:extLst>
      <p:ext uri="{BB962C8B-B14F-4D97-AF65-F5344CB8AC3E}">
        <p14:creationId xmlns:p14="http://schemas.microsoft.com/office/powerpoint/2010/main" val="2115587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1EA4F6-AB0E-1C34-A6AE-ED4634B3BB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C67579-58BC-15ED-1244-03BFDEDCAF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7A80DC-A704-C226-1347-60D48CD69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4C7277-C9EB-45AF-ACE1-5ABDB434625E}" type="datetimeFigureOut">
              <a:rPr lang="en-US" smtClean="0"/>
              <a:t>10/9/2023</a:t>
            </a:fld>
            <a:endParaRPr lang="en-US"/>
          </a:p>
        </p:txBody>
      </p:sp>
      <p:sp>
        <p:nvSpPr>
          <p:cNvPr id="5" name="Footer Placeholder 4">
            <a:extLst>
              <a:ext uri="{FF2B5EF4-FFF2-40B4-BE49-F238E27FC236}">
                <a16:creationId xmlns:a16="http://schemas.microsoft.com/office/drawing/2014/main" id="{63B80D8C-DA2E-6665-9491-704FB2220A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6E9B4B-9CE7-5CB5-591D-EFF5B3910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91424-B971-4E97-A8A4-22566347EB4E}" type="slidenum">
              <a:rPr lang="en-US" smtClean="0"/>
              <a:t>‹#›</a:t>
            </a:fld>
            <a:endParaRPr lang="en-US"/>
          </a:p>
        </p:txBody>
      </p:sp>
    </p:spTree>
    <p:extLst>
      <p:ext uri="{BB962C8B-B14F-4D97-AF65-F5344CB8AC3E}">
        <p14:creationId xmlns:p14="http://schemas.microsoft.com/office/powerpoint/2010/main" val="924894234"/>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46C7EA-62CB-18FD-55DE-29AF5D6F4CD5}"/>
              </a:ext>
            </a:extLst>
          </p:cNvPr>
          <p:cNvPicPr>
            <a:picLocks noChangeAspect="1"/>
          </p:cNvPicPr>
          <p:nvPr/>
        </p:nvPicPr>
        <p:blipFill>
          <a:blip r:embed="rId2"/>
          <a:stretch>
            <a:fillRect/>
          </a:stretch>
        </p:blipFill>
        <p:spPr>
          <a:xfrm>
            <a:off x="1630966" y="367274"/>
            <a:ext cx="7698164" cy="4514181"/>
          </a:xfrm>
          <a:prstGeom prst="rect">
            <a:avLst/>
          </a:prstGeom>
        </p:spPr>
      </p:pic>
      <p:sp>
        <p:nvSpPr>
          <p:cNvPr id="2" name="Title 1">
            <a:extLst>
              <a:ext uri="{FF2B5EF4-FFF2-40B4-BE49-F238E27FC236}">
                <a16:creationId xmlns:a16="http://schemas.microsoft.com/office/drawing/2014/main" id="{42736CDC-67F9-D9AA-2374-17A7694B28C1}"/>
              </a:ext>
            </a:extLst>
          </p:cNvPr>
          <p:cNvSpPr>
            <a:spLocks noGrp="1"/>
          </p:cNvSpPr>
          <p:nvPr>
            <p:ph type="ctrTitle"/>
          </p:nvPr>
        </p:nvSpPr>
        <p:spPr>
          <a:xfrm>
            <a:off x="460010" y="4058304"/>
            <a:ext cx="11271980" cy="1646302"/>
          </a:xfrm>
        </p:spPr>
        <p:txBody>
          <a:bodyPr>
            <a:normAutofit fontScale="90000"/>
          </a:bodyPr>
          <a:lstStyle/>
          <a:p>
            <a:r>
              <a:rPr lang="en-US" b="1" dirty="0">
                <a:solidFill>
                  <a:schemeClr val="accent1">
                    <a:lumMod val="50000"/>
                  </a:schemeClr>
                </a:solidFill>
                <a:latin typeface="Century Schoolbook" panose="02040604050505020304" pitchFamily="18" charset="0"/>
              </a:rPr>
              <a:t>Conditions of </a:t>
            </a:r>
            <a:br>
              <a:rPr lang="en-US" b="1" dirty="0">
                <a:solidFill>
                  <a:schemeClr val="accent1">
                    <a:lumMod val="50000"/>
                  </a:schemeClr>
                </a:solidFill>
                <a:latin typeface="Century Schoolbook" panose="02040604050505020304" pitchFamily="18" charset="0"/>
              </a:rPr>
            </a:br>
            <a:r>
              <a:rPr lang="en-US" b="1" dirty="0">
                <a:solidFill>
                  <a:schemeClr val="accent1">
                    <a:lumMod val="50000"/>
                  </a:schemeClr>
                </a:solidFill>
                <a:latin typeface="Century Schoolbook" panose="02040604050505020304" pitchFamily="18" charset="0"/>
              </a:rPr>
              <a:t>Confinement for Youth</a:t>
            </a:r>
          </a:p>
        </p:txBody>
      </p:sp>
    </p:spTree>
    <p:extLst>
      <p:ext uri="{BB962C8B-B14F-4D97-AF65-F5344CB8AC3E}">
        <p14:creationId xmlns:p14="http://schemas.microsoft.com/office/powerpoint/2010/main" val="4139418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(2) Non-Behavioral Isolation</a:t>
            </a: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1020402" y="1690688"/>
            <a:ext cx="10515599" cy="5086114"/>
          </a:xfrm>
        </p:spPr>
        <p:txBody>
          <a:bodyPr>
            <a:normAutofit/>
          </a:bodyPr>
          <a:lstStyle/>
          <a:p>
            <a:r>
              <a:rPr lang="en-US" sz="3200" dirty="0">
                <a:latin typeface="Century Schoolbook" panose="02040604050505020304" pitchFamily="18" charset="0"/>
              </a:rPr>
              <a:t>Major rules violations include escape, AWOL, physical or sexual assault, </a:t>
            </a:r>
            <a:r>
              <a:rPr lang="en-US" sz="3200" dirty="0" err="1">
                <a:latin typeface="Century Schoolbook" panose="02040604050505020304" pitchFamily="18" charset="0"/>
              </a:rPr>
              <a:t>poss’n</a:t>
            </a:r>
            <a:r>
              <a:rPr lang="en-US" sz="3200" dirty="0">
                <a:latin typeface="Century Schoolbook" panose="02040604050505020304" pitchFamily="18" charset="0"/>
              </a:rPr>
              <a:t> of contraband, major property damage, chronic program disruption, positive drug test;</a:t>
            </a:r>
          </a:p>
          <a:p>
            <a:r>
              <a:rPr lang="en-US" sz="3200" dirty="0">
                <a:latin typeface="Century Schoolbook" panose="02040604050505020304" pitchFamily="18" charset="0"/>
              </a:rPr>
              <a:t>Policies 205, 300, 318.2 and 718 require due process for an allegation of a major rule violation.</a:t>
            </a:r>
          </a:p>
          <a:p>
            <a:r>
              <a:rPr lang="en-US" sz="3200" dirty="0">
                <a:latin typeface="Century Schoolbook" panose="02040604050505020304" pitchFamily="18" charset="0"/>
              </a:rPr>
              <a:t>Due Process involves an investigation within 24 hours, a review hearing by the treatment team, and includes an appeals process.</a:t>
            </a:r>
          </a:p>
          <a:p>
            <a:pPr marL="457200" lvl="1" indent="0">
              <a:buNone/>
            </a:pPr>
            <a:endParaRPr lang="en-US" sz="3200" dirty="0">
              <a:latin typeface="Century Schoolbook" panose="02040604050505020304" pitchFamily="18" charset="0"/>
            </a:endParaRPr>
          </a:p>
          <a:p>
            <a:pPr marL="457200" lvl="1"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161026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9D8BC-7354-7A9B-F776-022AAE3148E2}"/>
              </a:ext>
            </a:extLst>
          </p:cNvPr>
          <p:cNvSpPr>
            <a:spLocks noGrp="1"/>
          </p:cNvSpPr>
          <p:nvPr>
            <p:ph type="title"/>
          </p:nvPr>
        </p:nvSpPr>
        <p:spPr/>
        <p:txBody>
          <a:bodyPr/>
          <a:lstStyle/>
          <a:p>
            <a:r>
              <a:rPr lang="en-US" b="1" dirty="0">
                <a:solidFill>
                  <a:schemeClr val="tx2"/>
                </a:solidFill>
                <a:latin typeface="Century Schoolbook" panose="02040604050505020304" pitchFamily="18" charset="0"/>
              </a:rPr>
              <a:t>Yet,</a:t>
            </a:r>
          </a:p>
        </p:txBody>
      </p:sp>
      <p:sp>
        <p:nvSpPr>
          <p:cNvPr id="3" name="Content Placeholder 2">
            <a:extLst>
              <a:ext uri="{FF2B5EF4-FFF2-40B4-BE49-F238E27FC236}">
                <a16:creationId xmlns:a16="http://schemas.microsoft.com/office/drawing/2014/main" id="{27C9A2F9-E012-D947-6B8C-D0432A5A1F18}"/>
              </a:ext>
            </a:extLst>
          </p:cNvPr>
          <p:cNvSpPr>
            <a:spLocks noGrp="1"/>
          </p:cNvSpPr>
          <p:nvPr>
            <p:ph idx="1"/>
          </p:nvPr>
        </p:nvSpPr>
        <p:spPr>
          <a:xfrm>
            <a:off x="1104293" y="1692191"/>
            <a:ext cx="10816463" cy="4195481"/>
          </a:xfrm>
        </p:spPr>
        <p:txBody>
          <a:bodyPr>
            <a:noAutofit/>
          </a:bodyPr>
          <a:lstStyle/>
          <a:p>
            <a:r>
              <a:rPr lang="en-US" sz="3200" dirty="0">
                <a:latin typeface="Century Schoolbook" panose="02040604050505020304" pitchFamily="18" charset="0"/>
              </a:rPr>
              <a:t>Children were not being afforded this process, but were simply </a:t>
            </a:r>
            <a:r>
              <a:rPr lang="en-US" sz="3200" b="1" u="sng" dirty="0">
                <a:solidFill>
                  <a:schemeClr val="tx2"/>
                </a:solidFill>
                <a:latin typeface="Century Schoolbook" panose="02040604050505020304" pitchFamily="18" charset="0"/>
              </a:rPr>
              <a:t>placed in isolation through unilateral decisions from staff</a:t>
            </a:r>
            <a:r>
              <a:rPr lang="en-US" sz="3200" dirty="0">
                <a:latin typeface="Century Schoolbook" panose="02040604050505020304" pitchFamily="18" charset="0"/>
              </a:rPr>
              <a:t>.</a:t>
            </a:r>
          </a:p>
          <a:p>
            <a:r>
              <a:rPr lang="en-US" sz="3200" dirty="0">
                <a:latin typeface="Century Schoolbook" panose="02040604050505020304" pitchFamily="18" charset="0"/>
              </a:rPr>
              <a:t>No treatment teams were making disciplinary decisions.</a:t>
            </a:r>
          </a:p>
          <a:p>
            <a:r>
              <a:rPr lang="en-US" sz="3200" dirty="0">
                <a:latin typeface="Century Schoolbook" panose="02040604050505020304" pitchFamily="18" charset="0"/>
              </a:rPr>
              <a:t>Other policies attendant to isolation were not being followed including regular nurse consultations, access to recreation and showers, creation of a behavior plan, and creation of “isolation packets” which do not appear to exist.</a:t>
            </a:r>
          </a:p>
          <a:p>
            <a:pPr marL="0" indent="0">
              <a:buNone/>
            </a:pPr>
            <a:endParaRPr lang="en-US" sz="3200" dirty="0">
              <a:latin typeface="Century Schoolbook" panose="02040604050505020304" pitchFamily="18" charset="0"/>
            </a:endParaRPr>
          </a:p>
        </p:txBody>
      </p:sp>
    </p:spTree>
    <p:extLst>
      <p:ext uri="{BB962C8B-B14F-4D97-AF65-F5344CB8AC3E}">
        <p14:creationId xmlns:p14="http://schemas.microsoft.com/office/powerpoint/2010/main" val="1100136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8B28-BF1F-98C5-A399-4556E438B766}"/>
              </a:ext>
            </a:extLst>
          </p:cNvPr>
          <p:cNvSpPr>
            <a:spLocks noGrp="1"/>
          </p:cNvSpPr>
          <p:nvPr>
            <p:ph type="title"/>
          </p:nvPr>
        </p:nvSpPr>
        <p:spPr/>
        <p:txBody>
          <a:bodyPr/>
          <a:lstStyle/>
          <a:p>
            <a:r>
              <a:rPr lang="en-US" b="1" dirty="0">
                <a:solidFill>
                  <a:schemeClr val="tx2"/>
                </a:solidFill>
                <a:latin typeface="Century Schoolbook" panose="02040604050505020304" pitchFamily="18" charset="0"/>
              </a:rPr>
              <a:t>Sources:</a:t>
            </a:r>
          </a:p>
        </p:txBody>
      </p:sp>
      <p:sp>
        <p:nvSpPr>
          <p:cNvPr id="3" name="Content Placeholder 2">
            <a:extLst>
              <a:ext uri="{FF2B5EF4-FFF2-40B4-BE49-F238E27FC236}">
                <a16:creationId xmlns:a16="http://schemas.microsoft.com/office/drawing/2014/main" id="{51CFAEC5-3885-88BF-13F2-715B81D9AAE1}"/>
              </a:ext>
            </a:extLst>
          </p:cNvPr>
          <p:cNvSpPr>
            <a:spLocks noGrp="1"/>
          </p:cNvSpPr>
          <p:nvPr>
            <p:ph idx="1"/>
          </p:nvPr>
        </p:nvSpPr>
        <p:spPr/>
        <p:txBody>
          <a:bodyPr/>
          <a:lstStyle/>
          <a:p>
            <a:r>
              <a:rPr lang="en-US" dirty="0"/>
              <a:t>Interview with former DJJ employee</a:t>
            </a:r>
          </a:p>
          <a:p>
            <a:r>
              <a:rPr lang="en-US" dirty="0"/>
              <a:t>Complaint filings</a:t>
            </a:r>
          </a:p>
          <a:p>
            <a:r>
              <a:rPr lang="en-US" dirty="0"/>
              <a:t>Client’s DJJ file</a:t>
            </a:r>
          </a:p>
        </p:txBody>
      </p:sp>
    </p:spTree>
    <p:extLst>
      <p:ext uri="{BB962C8B-B14F-4D97-AF65-F5344CB8AC3E}">
        <p14:creationId xmlns:p14="http://schemas.microsoft.com/office/powerpoint/2010/main" val="1280817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(3) Non-Adherence to Grievance</a:t>
            </a:r>
            <a:br>
              <a:rPr lang="en-US" b="1" dirty="0">
                <a:solidFill>
                  <a:schemeClr val="accent1">
                    <a:lumMod val="50000"/>
                  </a:schemeClr>
                </a:solidFill>
                <a:latin typeface="Century Schoolbook" panose="02040604050505020304" pitchFamily="18" charset="0"/>
              </a:rPr>
            </a:br>
            <a:r>
              <a:rPr lang="en-US" b="1" dirty="0">
                <a:solidFill>
                  <a:schemeClr val="accent1">
                    <a:lumMod val="50000"/>
                  </a:schemeClr>
                </a:solidFill>
                <a:latin typeface="Century Schoolbook" panose="02040604050505020304" pitchFamily="18" charset="0"/>
              </a:rPr>
              <a:t>      and Use of Force Policies</a:t>
            </a: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995236" y="1690688"/>
            <a:ext cx="10740962" cy="5086114"/>
          </a:xfrm>
        </p:spPr>
        <p:txBody>
          <a:bodyPr>
            <a:normAutofit/>
          </a:bodyPr>
          <a:lstStyle/>
          <a:p>
            <a:r>
              <a:rPr lang="en-US" dirty="0">
                <a:latin typeface="Century Schoolbook" panose="02040604050505020304" pitchFamily="18" charset="0"/>
              </a:rPr>
              <a:t>Policies 110.2-2 and 205 note grievance forms should be accessible to children at all times and reviewed by administrative staff daily.  These were not regularly available to youth.</a:t>
            </a:r>
          </a:p>
          <a:p>
            <a:r>
              <a:rPr lang="en-US" sz="2800" dirty="0">
                <a:latin typeface="Century Schoolbook" panose="02040604050505020304" pitchFamily="18" charset="0"/>
              </a:rPr>
              <a:t>Policies 331, 140, 142 and 715 require any special incidents such as excessive or </a:t>
            </a:r>
            <a:r>
              <a:rPr lang="en-US" dirty="0">
                <a:latin typeface="Century Schoolbook" panose="02040604050505020304" pitchFamily="18" charset="0"/>
              </a:rPr>
              <a:t>inappropriate use of force be reported to internal Investigation Branch immediately.</a:t>
            </a:r>
          </a:p>
          <a:p>
            <a:r>
              <a:rPr lang="en-US" sz="2800" dirty="0">
                <a:latin typeface="Century Schoolbook" panose="02040604050505020304" pitchFamily="18" charset="0"/>
              </a:rPr>
              <a:t>Staff members involved in a special incident are supposed to be removed from contact with the alleged victim of the incident during the investigation.</a:t>
            </a:r>
          </a:p>
          <a:p>
            <a:pPr marL="457200" lvl="1"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142182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Yet,</a:t>
            </a: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995236" y="1690688"/>
            <a:ext cx="10740962" cy="5086114"/>
          </a:xfrm>
        </p:spPr>
        <p:txBody>
          <a:bodyPr>
            <a:normAutofit/>
          </a:bodyPr>
          <a:lstStyle/>
          <a:p>
            <a:r>
              <a:rPr lang="en-US" dirty="0">
                <a:latin typeface="Century Schoolbook" panose="02040604050505020304" pitchFamily="18" charset="0"/>
              </a:rPr>
              <a:t>AYDC did not follow the above noted policies.  Incidents were going unreported for extended periods of time, if at all.</a:t>
            </a:r>
            <a:endParaRPr lang="en-US" sz="2800" dirty="0">
              <a:latin typeface="Century Schoolbook" panose="02040604050505020304" pitchFamily="18" charset="0"/>
            </a:endParaRPr>
          </a:p>
          <a:p>
            <a:r>
              <a:rPr lang="en-US" dirty="0">
                <a:latin typeface="Century Schoolbook" panose="02040604050505020304" pitchFamily="18" charset="0"/>
              </a:rPr>
              <a:t>In one case, there was a </a:t>
            </a:r>
            <a:r>
              <a:rPr lang="en-US" b="1" u="sng" dirty="0">
                <a:solidFill>
                  <a:schemeClr val="tx2"/>
                </a:solidFill>
                <a:latin typeface="Century Schoolbook" panose="02040604050505020304" pitchFamily="18" charset="0"/>
              </a:rPr>
              <a:t>2-month delay</a:t>
            </a:r>
            <a:r>
              <a:rPr lang="en-US" dirty="0">
                <a:latin typeface="Century Schoolbook" panose="02040604050505020304" pitchFamily="18" charset="0"/>
              </a:rPr>
              <a:t>.</a:t>
            </a:r>
          </a:p>
          <a:p>
            <a:r>
              <a:rPr lang="en-US" dirty="0">
                <a:latin typeface="Century Schoolbook" panose="02040604050505020304" pitchFamily="18" charset="0"/>
              </a:rPr>
              <a:t>Staff continued to interact with the youth involved.</a:t>
            </a:r>
          </a:p>
          <a:p>
            <a:r>
              <a:rPr lang="en-US" sz="2800" dirty="0">
                <a:latin typeface="Century Schoolbook" panose="02040604050505020304" pitchFamily="18" charset="0"/>
              </a:rPr>
              <a:t>Children were being sprayed with mace / pepper spray almost daily</a:t>
            </a:r>
            <a:r>
              <a:rPr lang="en-US" dirty="0">
                <a:latin typeface="Century Schoolbook" panose="02040604050505020304" pitchFamily="18" charset="0"/>
              </a:rPr>
              <a:t> in ways that were substantiated as excessive force. They were left to sit in their cells for extended periods of time without being decontaminated, and without their cell being decontaminated.</a:t>
            </a:r>
          </a:p>
        </p:txBody>
      </p:sp>
    </p:spTree>
    <p:extLst>
      <p:ext uri="{BB962C8B-B14F-4D97-AF65-F5344CB8AC3E}">
        <p14:creationId xmlns:p14="http://schemas.microsoft.com/office/powerpoint/2010/main" val="2885095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8B28-BF1F-98C5-A399-4556E438B766}"/>
              </a:ext>
            </a:extLst>
          </p:cNvPr>
          <p:cNvSpPr>
            <a:spLocks noGrp="1"/>
          </p:cNvSpPr>
          <p:nvPr>
            <p:ph type="title"/>
          </p:nvPr>
        </p:nvSpPr>
        <p:spPr/>
        <p:txBody>
          <a:bodyPr/>
          <a:lstStyle/>
          <a:p>
            <a:r>
              <a:rPr lang="en-US" b="1" dirty="0">
                <a:solidFill>
                  <a:schemeClr val="tx2"/>
                </a:solidFill>
                <a:latin typeface="Century Schoolbook" panose="02040604050505020304" pitchFamily="18" charset="0"/>
              </a:rPr>
              <a:t>Sources:</a:t>
            </a:r>
          </a:p>
        </p:txBody>
      </p:sp>
      <p:sp>
        <p:nvSpPr>
          <p:cNvPr id="3" name="Content Placeholder 2">
            <a:extLst>
              <a:ext uri="{FF2B5EF4-FFF2-40B4-BE49-F238E27FC236}">
                <a16:creationId xmlns:a16="http://schemas.microsoft.com/office/drawing/2014/main" id="{51CFAEC5-3885-88BF-13F2-715B81D9AAE1}"/>
              </a:ext>
            </a:extLst>
          </p:cNvPr>
          <p:cNvSpPr>
            <a:spLocks noGrp="1"/>
          </p:cNvSpPr>
          <p:nvPr>
            <p:ph idx="1"/>
          </p:nvPr>
        </p:nvSpPr>
        <p:spPr/>
        <p:txBody>
          <a:bodyPr/>
          <a:lstStyle/>
          <a:p>
            <a:r>
              <a:rPr lang="en-US" dirty="0"/>
              <a:t>IIB (Internal Investigations Branch</a:t>
            </a:r>
            <a:r>
              <a:rPr lang="en-US"/>
              <a:t>) Reports </a:t>
            </a:r>
            <a:r>
              <a:rPr lang="en-US" dirty="0"/>
              <a:t>dated </a:t>
            </a:r>
          </a:p>
          <a:p>
            <a:pPr lvl="1"/>
            <a:r>
              <a:rPr lang="en-US" dirty="0"/>
              <a:t>August 4, 2022, </a:t>
            </a:r>
          </a:p>
          <a:p>
            <a:pPr lvl="1"/>
            <a:r>
              <a:rPr lang="en-US" dirty="0"/>
              <a:t>January 17, 2023, </a:t>
            </a:r>
          </a:p>
          <a:p>
            <a:pPr lvl="1"/>
            <a:r>
              <a:rPr lang="en-US" dirty="0"/>
              <a:t>January 23, 2023,  </a:t>
            </a:r>
          </a:p>
          <a:p>
            <a:pPr lvl="1"/>
            <a:r>
              <a:rPr lang="en-US" dirty="0"/>
              <a:t>March 14, 2023, </a:t>
            </a:r>
          </a:p>
          <a:p>
            <a:pPr lvl="1"/>
            <a:r>
              <a:rPr lang="en-US" dirty="0"/>
              <a:t>March 19, 2023 </a:t>
            </a:r>
          </a:p>
          <a:p>
            <a:r>
              <a:rPr lang="en-US" dirty="0"/>
              <a:t>Report from client</a:t>
            </a:r>
          </a:p>
          <a:p>
            <a:r>
              <a:rPr lang="en-US" dirty="0"/>
              <a:t>Complaint filings</a:t>
            </a:r>
          </a:p>
          <a:p>
            <a:pPr marL="0" indent="0">
              <a:buNone/>
            </a:pPr>
            <a:endParaRPr lang="en-US" dirty="0"/>
          </a:p>
          <a:p>
            <a:endParaRPr lang="en-US" dirty="0"/>
          </a:p>
        </p:txBody>
      </p:sp>
    </p:spTree>
    <p:extLst>
      <p:ext uri="{BB962C8B-B14F-4D97-AF65-F5344CB8AC3E}">
        <p14:creationId xmlns:p14="http://schemas.microsoft.com/office/powerpoint/2010/main" val="2171415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(4) Inhumane Living Conditions</a:t>
            </a: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995236" y="1581631"/>
            <a:ext cx="10740962" cy="5086114"/>
          </a:xfrm>
        </p:spPr>
        <p:txBody>
          <a:bodyPr>
            <a:normAutofit lnSpcReduction="10000"/>
          </a:bodyPr>
          <a:lstStyle/>
          <a:p>
            <a:r>
              <a:rPr lang="en-US" sz="2800" dirty="0">
                <a:latin typeface="Century Schoolbook" panose="02040604050505020304" pitchFamily="18" charset="0"/>
              </a:rPr>
              <a:t>Policy 205 states that children are entitled to clean bedding, linens and clean mattresses.</a:t>
            </a:r>
          </a:p>
          <a:p>
            <a:pPr marL="0" indent="0">
              <a:buNone/>
            </a:pPr>
            <a:endParaRPr lang="en-US" dirty="0">
              <a:latin typeface="Century Schoolbook" panose="02040604050505020304" pitchFamily="18" charset="0"/>
            </a:endParaRPr>
          </a:p>
          <a:p>
            <a:pPr marL="0" indent="0">
              <a:buNone/>
            </a:pPr>
            <a:r>
              <a:rPr lang="en-US" sz="4400" b="1" dirty="0">
                <a:solidFill>
                  <a:schemeClr val="tx2"/>
                </a:solidFill>
                <a:latin typeface="Century Schoolbook" panose="02040604050505020304" pitchFamily="18" charset="0"/>
              </a:rPr>
              <a:t>Yet,</a:t>
            </a:r>
          </a:p>
          <a:p>
            <a:pPr marL="0" indent="0">
              <a:buNone/>
            </a:pPr>
            <a:endParaRPr lang="en-US" dirty="0">
              <a:latin typeface="Century Schoolbook" panose="02040604050505020304" pitchFamily="18" charset="0"/>
            </a:endParaRPr>
          </a:p>
          <a:p>
            <a:r>
              <a:rPr lang="en-US" dirty="0">
                <a:latin typeface="Century Schoolbook" panose="02040604050505020304" pitchFamily="18" charset="0"/>
              </a:rPr>
              <a:t>The day prior to the riot, a sprinkler broke in one of the pods, soaking the pod and everything in it.  Children were not immediately given access to showers, but were forced to stay in damp clothing, with water in the pod.  There were no dry places to sit or lie down.</a:t>
            </a:r>
          </a:p>
          <a:p>
            <a:r>
              <a:rPr lang="en-US" dirty="0">
                <a:latin typeface="Century Schoolbook" panose="02040604050505020304" pitchFamily="18" charset="0"/>
              </a:rPr>
              <a:t>This occurred for </a:t>
            </a:r>
            <a:r>
              <a:rPr lang="en-US" b="1" u="sng" dirty="0">
                <a:solidFill>
                  <a:schemeClr val="tx2"/>
                </a:solidFill>
                <a:latin typeface="Century Schoolbook" panose="02040604050505020304" pitchFamily="18" charset="0"/>
              </a:rPr>
              <a:t>around 24 hours</a:t>
            </a:r>
            <a:r>
              <a:rPr lang="en-US" dirty="0">
                <a:latin typeface="Century Schoolbook" panose="02040604050505020304" pitchFamily="18" charset="0"/>
              </a:rPr>
              <a:t>.</a:t>
            </a:r>
          </a:p>
          <a:p>
            <a:pPr marL="0" indent="0">
              <a:buNone/>
            </a:pPr>
            <a:endParaRPr lang="en-US" sz="2800" dirty="0">
              <a:latin typeface="Century Schoolbook" panose="02040604050505020304" pitchFamily="18" charset="0"/>
            </a:endParaRPr>
          </a:p>
          <a:p>
            <a:pPr marL="457200" lvl="1"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3152062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8B28-BF1F-98C5-A399-4556E438B766}"/>
              </a:ext>
            </a:extLst>
          </p:cNvPr>
          <p:cNvSpPr>
            <a:spLocks noGrp="1"/>
          </p:cNvSpPr>
          <p:nvPr>
            <p:ph type="title"/>
          </p:nvPr>
        </p:nvSpPr>
        <p:spPr/>
        <p:txBody>
          <a:bodyPr/>
          <a:lstStyle/>
          <a:p>
            <a:r>
              <a:rPr lang="en-US" b="1" dirty="0">
                <a:solidFill>
                  <a:schemeClr val="tx2"/>
                </a:solidFill>
                <a:latin typeface="Century Schoolbook" panose="02040604050505020304" pitchFamily="18" charset="0"/>
              </a:rPr>
              <a:t>Sources:</a:t>
            </a:r>
          </a:p>
        </p:txBody>
      </p:sp>
      <p:sp>
        <p:nvSpPr>
          <p:cNvPr id="3" name="Content Placeholder 2">
            <a:extLst>
              <a:ext uri="{FF2B5EF4-FFF2-40B4-BE49-F238E27FC236}">
                <a16:creationId xmlns:a16="http://schemas.microsoft.com/office/drawing/2014/main" id="{51CFAEC5-3885-88BF-13F2-715B81D9AAE1}"/>
              </a:ext>
            </a:extLst>
          </p:cNvPr>
          <p:cNvSpPr>
            <a:spLocks noGrp="1"/>
          </p:cNvSpPr>
          <p:nvPr>
            <p:ph idx="1"/>
          </p:nvPr>
        </p:nvSpPr>
        <p:spPr/>
        <p:txBody>
          <a:bodyPr/>
          <a:lstStyle/>
          <a:p>
            <a:r>
              <a:rPr lang="en-US" dirty="0"/>
              <a:t>Control room log from November 10, 2022</a:t>
            </a:r>
          </a:p>
          <a:p>
            <a:r>
              <a:rPr lang="en-US" dirty="0"/>
              <a:t>IIB interview dated January 25, 2023 and February 2, 2023</a:t>
            </a:r>
          </a:p>
          <a:p>
            <a:r>
              <a:rPr lang="en-US" dirty="0"/>
              <a:t>Legislative Oversight and Investigations Committee Testimony on July 14, 2023</a:t>
            </a:r>
          </a:p>
          <a:p>
            <a:r>
              <a:rPr lang="en-US" dirty="0"/>
              <a:t>Report from client</a:t>
            </a:r>
          </a:p>
        </p:txBody>
      </p:sp>
    </p:spTree>
    <p:extLst>
      <p:ext uri="{BB962C8B-B14F-4D97-AF65-F5344CB8AC3E}">
        <p14:creationId xmlns:p14="http://schemas.microsoft.com/office/powerpoint/2010/main" val="66291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(5) No Access to Mental Health</a:t>
            </a:r>
            <a:br>
              <a:rPr lang="en-US" b="1" dirty="0">
                <a:solidFill>
                  <a:schemeClr val="accent1">
                    <a:lumMod val="50000"/>
                  </a:schemeClr>
                </a:solidFill>
                <a:latin typeface="Century Schoolbook" panose="02040604050505020304" pitchFamily="18" charset="0"/>
              </a:rPr>
            </a:br>
            <a:r>
              <a:rPr lang="en-US" b="1" dirty="0">
                <a:solidFill>
                  <a:schemeClr val="accent1">
                    <a:lumMod val="50000"/>
                  </a:schemeClr>
                </a:solidFill>
                <a:latin typeface="Century Schoolbook" panose="02040604050505020304" pitchFamily="18" charset="0"/>
              </a:rPr>
              <a:t>      Treatment or Education</a:t>
            </a: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986847" y="1875246"/>
            <a:ext cx="10740962" cy="5086114"/>
          </a:xfrm>
        </p:spPr>
        <p:txBody>
          <a:bodyPr>
            <a:normAutofit lnSpcReduction="10000"/>
          </a:bodyPr>
          <a:lstStyle/>
          <a:p>
            <a:r>
              <a:rPr lang="en-US" dirty="0">
                <a:latin typeface="Century Schoolbook" panose="02040604050505020304" pitchFamily="18" charset="0"/>
              </a:rPr>
              <a:t>Children were regularly held in isolation for days at a time, during which they did not receive appropriate mental health treatment or education.</a:t>
            </a:r>
          </a:p>
          <a:p>
            <a:r>
              <a:rPr lang="en-US" sz="2800" dirty="0">
                <a:latin typeface="Century Schoolbook" panose="02040604050505020304" pitchFamily="18" charset="0"/>
              </a:rPr>
              <a:t>Policy 303 calls for treatment teams, which would consist of a DJJ staff member, youth, parents and other supporters who work collaboratively to aid youth in achieving goals.  </a:t>
            </a:r>
          </a:p>
          <a:p>
            <a:r>
              <a:rPr lang="en-US" sz="2800" dirty="0">
                <a:latin typeface="Century Schoolbook" panose="02040604050505020304" pitchFamily="18" charset="0"/>
              </a:rPr>
              <a:t>These teams are required to meet weekly.</a:t>
            </a:r>
          </a:p>
          <a:p>
            <a:r>
              <a:rPr lang="en-US" sz="2800" dirty="0">
                <a:latin typeface="Century Schoolbook" panose="02040604050505020304" pitchFamily="18" charset="0"/>
              </a:rPr>
              <a:t>Policies 300 and 302 require each youth have an individualized treatment plan which include a written document that has the youth’s risk and needs determined.</a:t>
            </a:r>
          </a:p>
          <a:p>
            <a:r>
              <a:rPr lang="en-US" dirty="0">
                <a:latin typeface="Century Schoolbook" panose="02040604050505020304" pitchFamily="18" charset="0"/>
              </a:rPr>
              <a:t>These plans are to be reviewed and potentially updated every 30 days.</a:t>
            </a:r>
            <a:endParaRPr lang="en-US" sz="2800" dirty="0">
              <a:latin typeface="Century Schoolbook" panose="02040604050505020304" pitchFamily="18" charset="0"/>
            </a:endParaRPr>
          </a:p>
          <a:p>
            <a:pPr marL="457200" lvl="1"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3218291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Yet,</a:t>
            </a: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995236" y="1690688"/>
            <a:ext cx="10740962" cy="5086114"/>
          </a:xfrm>
        </p:spPr>
        <p:txBody>
          <a:bodyPr>
            <a:normAutofit/>
          </a:bodyPr>
          <a:lstStyle/>
          <a:p>
            <a:r>
              <a:rPr lang="en-US" dirty="0">
                <a:latin typeface="Century Schoolbook" panose="02040604050505020304" pitchFamily="18" charset="0"/>
              </a:rPr>
              <a:t>AYDC does not appear to be using treatment teams, and decisions are being made independently by the superintendent with no oversight from anyone.</a:t>
            </a:r>
          </a:p>
          <a:p>
            <a:r>
              <a:rPr lang="en-US" sz="2800" dirty="0">
                <a:latin typeface="Century Schoolbook" panose="02040604050505020304" pitchFamily="18" charset="0"/>
              </a:rPr>
              <a:t>AYDC does not have a required “youth counselor.”</a:t>
            </a:r>
          </a:p>
          <a:p>
            <a:r>
              <a:rPr lang="en-US" dirty="0">
                <a:latin typeface="Century Schoolbook" panose="02040604050505020304" pitchFamily="18" charset="0"/>
              </a:rPr>
              <a:t>Treatment plans are not being utilized for youth.</a:t>
            </a:r>
          </a:p>
          <a:p>
            <a:r>
              <a:rPr lang="en-US" sz="2800" dirty="0">
                <a:latin typeface="Century Schoolbook" panose="02040604050505020304" pitchFamily="18" charset="0"/>
              </a:rPr>
              <a:t>Required group counseling (3 times a week) is not occurring.</a:t>
            </a:r>
          </a:p>
          <a:p>
            <a:r>
              <a:rPr lang="en-US" dirty="0">
                <a:latin typeface="Century Schoolbook" panose="02040604050505020304" pitchFamily="18" charset="0"/>
              </a:rPr>
              <a:t>Individual youth counseling an hour a week was not occurring for long periods of time.</a:t>
            </a:r>
          </a:p>
          <a:p>
            <a:r>
              <a:rPr lang="en-US" sz="2800" dirty="0">
                <a:latin typeface="Century Schoolbook" panose="02040604050505020304" pitchFamily="18" charset="0"/>
              </a:rPr>
              <a:t>Family counseling is not occurring (Policy 307)</a:t>
            </a:r>
            <a:r>
              <a:rPr lang="en-US" dirty="0">
                <a:latin typeface="Century Schoolbook" panose="02040604050505020304" pitchFamily="18" charset="0"/>
              </a:rPr>
              <a:t>.</a:t>
            </a:r>
          </a:p>
          <a:p>
            <a:r>
              <a:rPr lang="en-US" dirty="0">
                <a:latin typeface="Century Schoolbook" panose="02040604050505020304" pitchFamily="18" charset="0"/>
              </a:rPr>
              <a:t>No required education, vocational programs, substance abuse treatment and other things are being provided.</a:t>
            </a:r>
            <a:endParaRPr lang="en-US" sz="2800" dirty="0">
              <a:latin typeface="Century Schoolbook" panose="02040604050505020304" pitchFamily="18" charset="0"/>
            </a:endParaRPr>
          </a:p>
          <a:p>
            <a:pPr marL="457200" lvl="1"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4028331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99EE-FC65-FCB5-9BDF-37A07EDB78E2}"/>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KRS 31.110(4)</a:t>
            </a:r>
          </a:p>
        </p:txBody>
      </p:sp>
      <p:sp>
        <p:nvSpPr>
          <p:cNvPr id="3" name="Content Placeholder 2">
            <a:extLst>
              <a:ext uri="{FF2B5EF4-FFF2-40B4-BE49-F238E27FC236}">
                <a16:creationId xmlns:a16="http://schemas.microsoft.com/office/drawing/2014/main" id="{E4D75E75-D32B-6B16-1BB0-75BA5AA6CAA3}"/>
              </a:ext>
            </a:extLst>
          </p:cNvPr>
          <p:cNvSpPr>
            <a:spLocks noGrp="1"/>
          </p:cNvSpPr>
          <p:nvPr>
            <p:ph idx="1"/>
          </p:nvPr>
        </p:nvSpPr>
        <p:spPr>
          <a:xfrm>
            <a:off x="1104293" y="1591523"/>
            <a:ext cx="8946541" cy="4195481"/>
          </a:xfrm>
        </p:spPr>
        <p:txBody>
          <a:bodyPr>
            <a:noAutofit/>
          </a:bodyPr>
          <a:lstStyle/>
          <a:p>
            <a:pPr marL="0" indent="0">
              <a:buNone/>
            </a:pPr>
            <a:r>
              <a:rPr lang="en-US" sz="3200" dirty="0">
                <a:latin typeface="Century Schoolbook" panose="02040604050505020304" pitchFamily="18" charset="0"/>
              </a:rPr>
              <a:t>A person, whether a needy person or not, who is a minor under the age of eighteen (18) and who is in the </a:t>
            </a:r>
            <a:r>
              <a:rPr lang="en-US" sz="3200" b="1" u="sng" dirty="0">
                <a:solidFill>
                  <a:schemeClr val="accent1">
                    <a:lumMod val="50000"/>
                  </a:schemeClr>
                </a:solidFill>
                <a:latin typeface="Century Schoolbook" panose="02040604050505020304" pitchFamily="18" charset="0"/>
              </a:rPr>
              <a:t>custody of the Department of Juvenile Justice </a:t>
            </a:r>
            <a:r>
              <a:rPr lang="en-US" sz="3200" dirty="0">
                <a:latin typeface="Century Schoolbook" panose="02040604050505020304" pitchFamily="18" charset="0"/>
              </a:rPr>
              <a:t>and is residing in a residential treatment center or detention center is entitled to be represented on a legal </a:t>
            </a:r>
            <a:r>
              <a:rPr lang="en-US" sz="3200" b="1" u="sng" dirty="0">
                <a:solidFill>
                  <a:schemeClr val="accent1">
                    <a:lumMod val="50000"/>
                  </a:schemeClr>
                </a:solidFill>
                <a:latin typeface="Century Schoolbook" panose="02040604050505020304" pitchFamily="18" charset="0"/>
              </a:rPr>
              <a:t>claim related to his or her confinement </a:t>
            </a:r>
            <a:r>
              <a:rPr lang="en-US" sz="3200" dirty="0">
                <a:latin typeface="Century Schoolbook" panose="02040604050505020304" pitchFamily="18" charset="0"/>
              </a:rPr>
              <a:t>involving violations of federal or state statutory rights or constitutional rights.</a:t>
            </a:r>
          </a:p>
        </p:txBody>
      </p:sp>
    </p:spTree>
    <p:extLst>
      <p:ext uri="{BB962C8B-B14F-4D97-AF65-F5344CB8AC3E}">
        <p14:creationId xmlns:p14="http://schemas.microsoft.com/office/powerpoint/2010/main" val="4019949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8B28-BF1F-98C5-A399-4556E438B766}"/>
              </a:ext>
            </a:extLst>
          </p:cNvPr>
          <p:cNvSpPr>
            <a:spLocks noGrp="1"/>
          </p:cNvSpPr>
          <p:nvPr>
            <p:ph type="title"/>
          </p:nvPr>
        </p:nvSpPr>
        <p:spPr/>
        <p:txBody>
          <a:bodyPr/>
          <a:lstStyle/>
          <a:p>
            <a:r>
              <a:rPr lang="en-US" b="1" dirty="0">
                <a:solidFill>
                  <a:schemeClr val="tx2"/>
                </a:solidFill>
                <a:latin typeface="Century Schoolbook" panose="02040604050505020304" pitchFamily="18" charset="0"/>
              </a:rPr>
              <a:t>Sources:</a:t>
            </a:r>
          </a:p>
        </p:txBody>
      </p:sp>
      <p:sp>
        <p:nvSpPr>
          <p:cNvPr id="3" name="Content Placeholder 2">
            <a:extLst>
              <a:ext uri="{FF2B5EF4-FFF2-40B4-BE49-F238E27FC236}">
                <a16:creationId xmlns:a16="http://schemas.microsoft.com/office/drawing/2014/main" id="{51CFAEC5-3885-88BF-13F2-715B81D9AAE1}"/>
              </a:ext>
            </a:extLst>
          </p:cNvPr>
          <p:cNvSpPr>
            <a:spLocks noGrp="1"/>
          </p:cNvSpPr>
          <p:nvPr>
            <p:ph idx="1"/>
          </p:nvPr>
        </p:nvSpPr>
        <p:spPr/>
        <p:txBody>
          <a:bodyPr/>
          <a:lstStyle/>
          <a:p>
            <a:r>
              <a:rPr lang="en-US" dirty="0"/>
              <a:t>Interview with former DJJ employee</a:t>
            </a:r>
          </a:p>
          <a:p>
            <a:r>
              <a:rPr lang="en-US" dirty="0"/>
              <a:t>Resignation of different former DJJ employee dated June 8, 2022</a:t>
            </a:r>
          </a:p>
          <a:p>
            <a:r>
              <a:rPr lang="en-US" dirty="0"/>
              <a:t>Client records</a:t>
            </a:r>
          </a:p>
          <a:p>
            <a:r>
              <a:rPr lang="en-US"/>
              <a:t>Complaint filings</a:t>
            </a:r>
            <a:endParaRPr lang="en-US" dirty="0"/>
          </a:p>
          <a:p>
            <a:r>
              <a:rPr lang="en-US" dirty="0"/>
              <a:t>Annual Comprehensive QA Monitoring Report for Adair Youth Development dated March 31, 2021</a:t>
            </a:r>
          </a:p>
          <a:p>
            <a:pPr marL="0" indent="0">
              <a:buNone/>
            </a:pPr>
            <a:endParaRPr lang="en-US" dirty="0"/>
          </a:p>
          <a:p>
            <a:endParaRPr lang="en-US" dirty="0"/>
          </a:p>
        </p:txBody>
      </p:sp>
    </p:spTree>
    <p:extLst>
      <p:ext uri="{BB962C8B-B14F-4D97-AF65-F5344CB8AC3E}">
        <p14:creationId xmlns:p14="http://schemas.microsoft.com/office/powerpoint/2010/main" val="1597302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E6D20-CF74-8B14-A745-726AB561D4BB}"/>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KRS 31.110(1)</a:t>
            </a:r>
          </a:p>
        </p:txBody>
      </p:sp>
      <p:sp>
        <p:nvSpPr>
          <p:cNvPr id="3" name="Content Placeholder 2">
            <a:extLst>
              <a:ext uri="{FF2B5EF4-FFF2-40B4-BE49-F238E27FC236}">
                <a16:creationId xmlns:a16="http://schemas.microsoft.com/office/drawing/2014/main" id="{0B0AE06B-95C5-34E3-46BC-597ADD6F2E2D}"/>
              </a:ext>
            </a:extLst>
          </p:cNvPr>
          <p:cNvSpPr>
            <a:spLocks noGrp="1"/>
          </p:cNvSpPr>
          <p:nvPr>
            <p:ph idx="1"/>
          </p:nvPr>
        </p:nvSpPr>
        <p:spPr>
          <a:xfrm>
            <a:off x="1104293" y="1331259"/>
            <a:ext cx="8946541" cy="4195481"/>
          </a:xfrm>
        </p:spPr>
        <p:txBody>
          <a:bodyPr>
            <a:noAutofit/>
          </a:bodyPr>
          <a:lstStyle/>
          <a:p>
            <a:pPr marL="0" indent="0">
              <a:buNone/>
            </a:pPr>
            <a:r>
              <a:rPr lang="en-US" sz="3200" dirty="0">
                <a:latin typeface="Century Schoolbook" panose="02040604050505020304" pitchFamily="18" charset="0"/>
              </a:rPr>
              <a:t>A needy person … who is </a:t>
            </a:r>
            <a:r>
              <a:rPr lang="en-US" sz="3200" b="1" u="sng" dirty="0">
                <a:solidFill>
                  <a:schemeClr val="accent1">
                    <a:lumMod val="50000"/>
                  </a:schemeClr>
                </a:solidFill>
                <a:latin typeface="Century Schoolbook" panose="02040604050505020304" pitchFamily="18" charset="0"/>
              </a:rPr>
              <a:t>accused of having committed a public or status offense </a:t>
            </a:r>
            <a:r>
              <a:rPr lang="en-US" sz="3200" dirty="0">
                <a:latin typeface="Century Schoolbook" panose="02040604050505020304" pitchFamily="18" charset="0"/>
              </a:rPr>
              <a:t>or who has been committed to the Department of Juvenile Justice or Cabinet for Health and Family Services for having committed a public or status offense as those are defined by KRS 610.010(1), 610.010(2)(a), (b), (c), or 630.020(2) is entitled: (a) </a:t>
            </a:r>
            <a:r>
              <a:rPr lang="en-US" sz="3200" b="1" u="sng" dirty="0">
                <a:solidFill>
                  <a:schemeClr val="accent1">
                    <a:lumMod val="50000"/>
                  </a:schemeClr>
                </a:solidFill>
                <a:latin typeface="Century Schoolbook" panose="02040604050505020304" pitchFamily="18" charset="0"/>
              </a:rPr>
              <a:t>To be represented by an attorney </a:t>
            </a:r>
            <a:r>
              <a:rPr lang="en-US" sz="3200" dirty="0">
                <a:latin typeface="Century Schoolbook" panose="02040604050505020304" pitchFamily="18" charset="0"/>
              </a:rPr>
              <a:t>to the same extent as a person having his or her own counsel is so entitled;</a:t>
            </a:r>
          </a:p>
        </p:txBody>
      </p:sp>
    </p:spTree>
    <p:extLst>
      <p:ext uri="{BB962C8B-B14F-4D97-AF65-F5344CB8AC3E}">
        <p14:creationId xmlns:p14="http://schemas.microsoft.com/office/powerpoint/2010/main" val="116429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(1) Non-Behavioral Isolation</a:t>
            </a:r>
            <a:r>
              <a:rPr lang="en-US" b="1" baseline="30000" dirty="0">
                <a:solidFill>
                  <a:schemeClr val="accent1">
                    <a:lumMod val="50000"/>
                  </a:schemeClr>
                </a:solidFill>
                <a:latin typeface="Century Schoolbook" panose="02040604050505020304" pitchFamily="18" charset="0"/>
              </a:rPr>
              <a:t>*</a:t>
            </a:r>
            <a:endParaRPr lang="en-US" b="1" dirty="0">
              <a:solidFill>
                <a:schemeClr val="accent1">
                  <a:lumMod val="50000"/>
                </a:schemeClr>
              </a:solidFill>
              <a:latin typeface="Century Schoolbook" panose="02040604050505020304" pitchFamily="18" charset="0"/>
            </a:endParaRP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1012014" y="1398576"/>
            <a:ext cx="10515600" cy="5086114"/>
          </a:xfrm>
        </p:spPr>
        <p:txBody>
          <a:bodyPr>
            <a:normAutofit/>
          </a:bodyPr>
          <a:lstStyle/>
          <a:p>
            <a:r>
              <a:rPr lang="en-US" dirty="0">
                <a:latin typeface="Century Schoolbook" panose="02040604050505020304" pitchFamily="18" charset="0"/>
              </a:rPr>
              <a:t>There is no policy that allows for “non-behavioral isolation”</a:t>
            </a:r>
          </a:p>
          <a:p>
            <a:r>
              <a:rPr lang="en-US" dirty="0">
                <a:latin typeface="Century Schoolbook" panose="02040604050505020304" pitchFamily="18" charset="0"/>
              </a:rPr>
              <a:t>Policy 300 2.X:</a:t>
            </a:r>
          </a:p>
          <a:p>
            <a:pPr marL="457200" lvl="1" indent="0">
              <a:buNone/>
            </a:pPr>
            <a:r>
              <a:rPr lang="en-US" sz="2800" b="1" dirty="0">
                <a:solidFill>
                  <a:schemeClr val="accent1">
                    <a:lumMod val="50000"/>
                  </a:schemeClr>
                </a:solidFill>
                <a:latin typeface="Century Schoolbook" panose="02040604050505020304" pitchFamily="18" charset="0"/>
              </a:rPr>
              <a:t>“</a:t>
            </a:r>
            <a:r>
              <a:rPr lang="en-US" sz="2800" b="1" u="sng" dirty="0">
                <a:solidFill>
                  <a:schemeClr val="accent1">
                    <a:lumMod val="50000"/>
                  </a:schemeClr>
                </a:solidFill>
                <a:latin typeface="Century Schoolbook" panose="02040604050505020304" pitchFamily="18" charset="0"/>
              </a:rPr>
              <a:t>Disciplinary Confinement</a:t>
            </a:r>
            <a:r>
              <a:rPr lang="en-US" sz="2800" b="1" dirty="0">
                <a:solidFill>
                  <a:schemeClr val="accent1">
                    <a:lumMod val="50000"/>
                  </a:schemeClr>
                </a:solidFill>
                <a:latin typeface="Century Schoolbook" panose="02040604050505020304" pitchFamily="18" charset="0"/>
              </a:rPr>
              <a:t>” </a:t>
            </a:r>
            <a:r>
              <a:rPr lang="en-US" sz="2800" dirty="0">
                <a:latin typeface="Century Schoolbook" panose="02040604050505020304" pitchFamily="18" charset="0"/>
              </a:rPr>
              <a:t>means placement of a juvenile in a secure room per a </a:t>
            </a:r>
            <a:r>
              <a:rPr lang="en-US" sz="2800" b="1" u="sng" dirty="0">
                <a:solidFill>
                  <a:schemeClr val="accent1">
                    <a:lumMod val="50000"/>
                  </a:schemeClr>
                </a:solidFill>
                <a:latin typeface="Century Schoolbook" panose="02040604050505020304" pitchFamily="18" charset="0"/>
              </a:rPr>
              <a:t>Disciplinary Review Hearing by the Treatment Team</a:t>
            </a:r>
            <a:r>
              <a:rPr lang="en-US" sz="2800" b="1" u="sng" dirty="0">
                <a:solidFill>
                  <a:srgbClr val="FFFF00"/>
                </a:solidFill>
                <a:latin typeface="Century Schoolbook" panose="02040604050505020304" pitchFamily="18" charset="0"/>
              </a:rPr>
              <a:t> </a:t>
            </a:r>
            <a:r>
              <a:rPr lang="en-US" sz="2800" u="sng" dirty="0">
                <a:latin typeface="Century Schoolbook" panose="02040604050505020304" pitchFamily="18" charset="0"/>
              </a:rPr>
              <a:t>for a </a:t>
            </a:r>
            <a:r>
              <a:rPr lang="en-US" sz="2800" b="1" u="sng" dirty="0">
                <a:solidFill>
                  <a:schemeClr val="accent1">
                    <a:lumMod val="50000"/>
                  </a:schemeClr>
                </a:solidFill>
                <a:latin typeface="Century Schoolbook" panose="02040604050505020304" pitchFamily="18" charset="0"/>
              </a:rPr>
              <a:t>Major Rule Violation</a:t>
            </a:r>
            <a:r>
              <a:rPr lang="en-US" sz="2800" dirty="0">
                <a:latin typeface="Century Schoolbook" panose="02040604050505020304" pitchFamily="18" charset="0"/>
              </a:rPr>
              <a:t>.  Placement shall take into account the youth’s prior conduct and specific program needs.  </a:t>
            </a:r>
            <a:r>
              <a:rPr lang="en-US" sz="2800" b="1" u="sng" dirty="0">
                <a:solidFill>
                  <a:schemeClr val="accent1">
                    <a:lumMod val="50000"/>
                  </a:schemeClr>
                </a:solidFill>
                <a:latin typeface="Century Schoolbook" panose="02040604050505020304" pitchFamily="18" charset="0"/>
              </a:rPr>
              <a:t>Disciplinary Confinement shall not exceed five (5) days</a:t>
            </a:r>
            <a:r>
              <a:rPr lang="en-US" sz="2800" u="sng" dirty="0">
                <a:latin typeface="Century Schoolbook" panose="02040604050505020304" pitchFamily="18" charset="0"/>
              </a:rPr>
              <a:t> </a:t>
            </a:r>
            <a:r>
              <a:rPr lang="en-US" sz="2800" dirty="0">
                <a:latin typeface="Century Schoolbook" panose="02040604050505020304" pitchFamily="18" charset="0"/>
              </a:rPr>
              <a:t>for any particular offense.</a:t>
            </a:r>
          </a:p>
          <a:p>
            <a:pPr marL="457200" lvl="1" indent="0">
              <a:buNone/>
            </a:pPr>
            <a:endParaRPr lang="en-US" sz="2800" dirty="0">
              <a:latin typeface="Century Schoolbook" panose="02040604050505020304" pitchFamily="18" charset="0"/>
            </a:endParaRPr>
          </a:p>
          <a:p>
            <a:pPr marL="457200" lvl="1" indent="0">
              <a:buNone/>
            </a:pPr>
            <a:endParaRPr lang="en-US" sz="2800" dirty="0">
              <a:latin typeface="Century Schoolbook" panose="02040604050505020304" pitchFamily="18" charset="0"/>
            </a:endParaRPr>
          </a:p>
          <a:p>
            <a:pPr marL="457200" lvl="1" indent="0">
              <a:buNone/>
            </a:pPr>
            <a:r>
              <a:rPr lang="en-US" sz="2800" b="1" baseline="30000" dirty="0">
                <a:solidFill>
                  <a:schemeClr val="accent1">
                    <a:lumMod val="50000"/>
                  </a:schemeClr>
                </a:solidFill>
                <a:latin typeface="Century Schoolbook" panose="02040604050505020304" pitchFamily="18" charset="0"/>
              </a:rPr>
              <a:t>*Not a DPA term</a:t>
            </a:r>
          </a:p>
          <a:p>
            <a:pPr marL="457200" lvl="1"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4060632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(1) Non-Behavioral Isolation</a:t>
            </a: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1012014" y="1398576"/>
            <a:ext cx="8131986" cy="5086114"/>
          </a:xfrm>
        </p:spPr>
        <p:txBody>
          <a:bodyPr>
            <a:normAutofit/>
          </a:bodyPr>
          <a:lstStyle/>
          <a:p>
            <a:r>
              <a:rPr lang="en-US" sz="3200" dirty="0">
                <a:latin typeface="Century Schoolbook" panose="02040604050505020304" pitchFamily="18" charset="0"/>
              </a:rPr>
              <a:t>Policy 300 2.SS:</a:t>
            </a:r>
          </a:p>
          <a:p>
            <a:endParaRPr lang="en-US" sz="3200" dirty="0">
              <a:latin typeface="Century Schoolbook" panose="02040604050505020304" pitchFamily="18" charset="0"/>
            </a:endParaRPr>
          </a:p>
          <a:p>
            <a:pPr marL="457200" lvl="1" indent="0">
              <a:buNone/>
            </a:pPr>
            <a:r>
              <a:rPr lang="en-US" sz="3200" b="1" dirty="0">
                <a:solidFill>
                  <a:schemeClr val="accent1">
                    <a:lumMod val="50000"/>
                  </a:schemeClr>
                </a:solidFill>
                <a:latin typeface="Century Schoolbook" panose="02040604050505020304" pitchFamily="18" charset="0"/>
              </a:rPr>
              <a:t>“Isolation” </a:t>
            </a:r>
            <a:r>
              <a:rPr lang="en-US" sz="3200" dirty="0">
                <a:latin typeface="Century Schoolbook" panose="02040604050505020304" pitchFamily="18" charset="0"/>
              </a:rPr>
              <a:t>means the removal of a youth from the general population and placed in a room with the door closed for a threat to the safety or security of the facility, staff or youth.  Isolation shall </a:t>
            </a:r>
            <a:r>
              <a:rPr lang="en-US" sz="3200" b="1" u="sng" dirty="0">
                <a:solidFill>
                  <a:schemeClr val="accent1">
                    <a:lumMod val="50000"/>
                  </a:schemeClr>
                </a:solidFill>
                <a:latin typeface="Century Schoolbook" panose="02040604050505020304" pitchFamily="18" charset="0"/>
              </a:rPr>
              <a:t>never be used as a punishment</a:t>
            </a:r>
            <a:r>
              <a:rPr lang="en-US" sz="3200" b="1" dirty="0">
                <a:solidFill>
                  <a:schemeClr val="accent1">
                    <a:lumMod val="50000"/>
                  </a:schemeClr>
                </a:solidFill>
                <a:latin typeface="Century Schoolbook" panose="02040604050505020304" pitchFamily="18" charset="0"/>
              </a:rPr>
              <a:t> </a:t>
            </a:r>
            <a:r>
              <a:rPr lang="en-US" sz="3200" dirty="0">
                <a:latin typeface="Century Schoolbook" panose="02040604050505020304" pitchFamily="18" charset="0"/>
              </a:rPr>
              <a:t>or disciplinary sanction.</a:t>
            </a:r>
          </a:p>
          <a:p>
            <a:pPr marL="457200" lvl="1" indent="0">
              <a:buNone/>
            </a:pPr>
            <a:endParaRPr lang="en-US" sz="3200" dirty="0">
              <a:latin typeface="Century Schoolbook" panose="02040604050505020304" pitchFamily="18" charset="0"/>
            </a:endParaRPr>
          </a:p>
          <a:p>
            <a:pPr marL="457200" lvl="1"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221449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a:xfrm>
            <a:off x="838200" y="373310"/>
            <a:ext cx="10515600" cy="1325563"/>
          </a:xfrm>
        </p:spPr>
        <p:txBody>
          <a:bodyPr/>
          <a:lstStyle/>
          <a:p>
            <a:r>
              <a:rPr lang="en-US" b="1" dirty="0">
                <a:solidFill>
                  <a:schemeClr val="tx2"/>
                </a:solidFill>
                <a:latin typeface="Century Schoolbook" panose="02040604050505020304" pitchFamily="18" charset="0"/>
              </a:rPr>
              <a:t>(1) Non-Behavioral Isolation</a:t>
            </a: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1012014" y="1398576"/>
            <a:ext cx="8073263" cy="5086114"/>
          </a:xfrm>
        </p:spPr>
        <p:txBody>
          <a:bodyPr>
            <a:normAutofit/>
          </a:bodyPr>
          <a:lstStyle/>
          <a:p>
            <a:r>
              <a:rPr lang="en-US" sz="3200" dirty="0">
                <a:latin typeface="Century Schoolbook" panose="02040604050505020304" pitchFamily="18" charset="0"/>
              </a:rPr>
              <a:t>Policies 323 and 717:</a:t>
            </a:r>
          </a:p>
          <a:p>
            <a:pPr marL="457200" lvl="1" indent="0">
              <a:buNone/>
            </a:pPr>
            <a:r>
              <a:rPr lang="en-US" sz="3200" dirty="0">
                <a:latin typeface="Century Schoolbook" panose="02040604050505020304" pitchFamily="18" charset="0"/>
              </a:rPr>
              <a:t>Specifically note that isolation cannot be used for </a:t>
            </a:r>
            <a:r>
              <a:rPr lang="en-US" sz="3200" b="1" u="sng" dirty="0">
                <a:solidFill>
                  <a:schemeClr val="accent1">
                    <a:lumMod val="50000"/>
                  </a:schemeClr>
                </a:solidFill>
                <a:latin typeface="Century Schoolbook" panose="02040604050505020304" pitchFamily="18" charset="0"/>
              </a:rPr>
              <a:t>suicide prevention</a:t>
            </a:r>
            <a:r>
              <a:rPr lang="en-US" sz="3200" b="1" u="sng" dirty="0">
                <a:latin typeface="Century Schoolbook" panose="02040604050505020304" pitchFamily="18" charset="0"/>
              </a:rPr>
              <a:t> </a:t>
            </a:r>
            <a:r>
              <a:rPr lang="en-US" sz="3200" dirty="0">
                <a:latin typeface="Century Schoolbook" panose="02040604050505020304" pitchFamily="18" charset="0"/>
              </a:rPr>
              <a:t>or as a means of keeping children </a:t>
            </a:r>
            <a:r>
              <a:rPr lang="en-US" sz="3200" dirty="0">
                <a:solidFill>
                  <a:schemeClr val="accent1">
                    <a:lumMod val="50000"/>
                  </a:schemeClr>
                </a:solidFill>
                <a:latin typeface="Century Schoolbook" panose="02040604050505020304" pitchFamily="18" charset="0"/>
              </a:rPr>
              <a:t>in </a:t>
            </a:r>
            <a:r>
              <a:rPr lang="en-US" sz="3200" b="1" u="sng" dirty="0">
                <a:solidFill>
                  <a:schemeClr val="accent1">
                    <a:lumMod val="50000"/>
                  </a:schemeClr>
                </a:solidFill>
                <a:latin typeface="Century Schoolbook" panose="02040604050505020304" pitchFamily="18" charset="0"/>
              </a:rPr>
              <a:t>protective custody</a:t>
            </a:r>
            <a:r>
              <a:rPr lang="en-US" sz="3200" b="1" dirty="0">
                <a:solidFill>
                  <a:schemeClr val="accent1">
                    <a:lumMod val="50000"/>
                  </a:schemeClr>
                </a:solidFill>
                <a:latin typeface="Century Schoolbook" panose="02040604050505020304" pitchFamily="18" charset="0"/>
              </a:rPr>
              <a:t>.</a:t>
            </a:r>
          </a:p>
          <a:p>
            <a:pPr marL="457200" lvl="1" indent="0">
              <a:buNone/>
            </a:pPr>
            <a:endParaRPr lang="en-US" sz="3200" b="1" dirty="0">
              <a:solidFill>
                <a:schemeClr val="accent1">
                  <a:lumMod val="50000"/>
                </a:schemeClr>
              </a:solidFill>
              <a:latin typeface="Century Schoolbook" panose="02040604050505020304" pitchFamily="18" charset="0"/>
            </a:endParaRPr>
          </a:p>
          <a:p>
            <a:r>
              <a:rPr lang="en-US" sz="3200" dirty="0">
                <a:latin typeface="Century Schoolbook" panose="02040604050505020304" pitchFamily="18" charset="0"/>
              </a:rPr>
              <a:t>Policy 717:</a:t>
            </a:r>
          </a:p>
          <a:p>
            <a:pPr marL="457200" lvl="1" indent="0">
              <a:buNone/>
            </a:pPr>
            <a:r>
              <a:rPr lang="en-US" sz="3200" b="1" dirty="0">
                <a:solidFill>
                  <a:schemeClr val="accent1">
                    <a:lumMod val="50000"/>
                  </a:schemeClr>
                </a:solidFill>
                <a:latin typeface="Century Schoolbook" panose="02040604050505020304" pitchFamily="18" charset="0"/>
              </a:rPr>
              <a:t>“Isolation” </a:t>
            </a:r>
            <a:r>
              <a:rPr lang="en-US" sz="3200" dirty="0">
                <a:latin typeface="Century Schoolbook" panose="02040604050505020304" pitchFamily="18" charset="0"/>
              </a:rPr>
              <a:t>may only be used for “major rule violations.”</a:t>
            </a:r>
          </a:p>
          <a:p>
            <a:pPr marL="457200" lvl="1" indent="0">
              <a:buNone/>
            </a:pPr>
            <a:endParaRPr lang="en-US" dirty="0">
              <a:latin typeface="Century Schoolbook" panose="02040604050505020304" pitchFamily="18" charset="0"/>
            </a:endParaRPr>
          </a:p>
          <a:p>
            <a:pPr marL="457200" lvl="1"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1863830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9D8BC-7354-7A9B-F776-022AAE3148E2}"/>
              </a:ext>
            </a:extLst>
          </p:cNvPr>
          <p:cNvSpPr>
            <a:spLocks noGrp="1"/>
          </p:cNvSpPr>
          <p:nvPr>
            <p:ph type="title"/>
          </p:nvPr>
        </p:nvSpPr>
        <p:spPr/>
        <p:txBody>
          <a:bodyPr/>
          <a:lstStyle/>
          <a:p>
            <a:r>
              <a:rPr lang="en-US" b="1" dirty="0">
                <a:solidFill>
                  <a:schemeClr val="tx2"/>
                </a:solidFill>
                <a:latin typeface="Century Schoolbook" panose="02040604050505020304" pitchFamily="18" charset="0"/>
              </a:rPr>
              <a:t>Yet,</a:t>
            </a:r>
          </a:p>
        </p:txBody>
      </p:sp>
      <p:sp>
        <p:nvSpPr>
          <p:cNvPr id="3" name="Content Placeholder 2">
            <a:extLst>
              <a:ext uri="{FF2B5EF4-FFF2-40B4-BE49-F238E27FC236}">
                <a16:creationId xmlns:a16="http://schemas.microsoft.com/office/drawing/2014/main" id="{27C9A2F9-E012-D947-6B8C-D0432A5A1F18}"/>
              </a:ext>
            </a:extLst>
          </p:cNvPr>
          <p:cNvSpPr>
            <a:spLocks noGrp="1"/>
          </p:cNvSpPr>
          <p:nvPr>
            <p:ph idx="1"/>
          </p:nvPr>
        </p:nvSpPr>
        <p:spPr>
          <a:xfrm>
            <a:off x="1104293" y="1692191"/>
            <a:ext cx="8946541" cy="4195481"/>
          </a:xfrm>
        </p:spPr>
        <p:txBody>
          <a:bodyPr>
            <a:noAutofit/>
          </a:bodyPr>
          <a:lstStyle/>
          <a:p>
            <a:r>
              <a:rPr lang="en-US" sz="3200" dirty="0">
                <a:latin typeface="Century Schoolbook" panose="02040604050505020304" pitchFamily="18" charset="0"/>
              </a:rPr>
              <a:t>Children were regularly placed in “non-behavioral isolation” for days, </a:t>
            </a:r>
            <a:r>
              <a:rPr lang="en-US" sz="3200" b="1" u="sng" dirty="0">
                <a:solidFill>
                  <a:schemeClr val="tx2"/>
                </a:solidFill>
                <a:latin typeface="Century Schoolbook" panose="02040604050505020304" pitchFamily="18" charset="0"/>
              </a:rPr>
              <a:t>upon entering</a:t>
            </a:r>
            <a:r>
              <a:rPr lang="en-US" sz="3200" b="1" dirty="0">
                <a:solidFill>
                  <a:schemeClr val="accent2">
                    <a:lumMod val="75000"/>
                  </a:schemeClr>
                </a:solidFill>
                <a:latin typeface="Century Schoolbook" panose="02040604050505020304" pitchFamily="18" charset="0"/>
              </a:rPr>
              <a:t> </a:t>
            </a:r>
            <a:r>
              <a:rPr lang="en-US" sz="3200" dirty="0">
                <a:latin typeface="Century Schoolbook" panose="02040604050505020304" pitchFamily="18" charset="0"/>
              </a:rPr>
              <a:t>the AYDC facility.</a:t>
            </a:r>
          </a:p>
          <a:p>
            <a:pPr lvl="1"/>
            <a:r>
              <a:rPr lang="en-US" sz="3200" dirty="0">
                <a:latin typeface="Century Schoolbook" panose="02040604050505020304" pitchFamily="18" charset="0"/>
              </a:rPr>
              <a:t>No Disciplinary Review Hearing by the Treatment Team;</a:t>
            </a:r>
          </a:p>
          <a:p>
            <a:pPr lvl="1"/>
            <a:r>
              <a:rPr lang="en-US" sz="3200" dirty="0">
                <a:latin typeface="Century Schoolbook" panose="02040604050505020304" pitchFamily="18" charset="0"/>
              </a:rPr>
              <a:t>No Major Rule Violations; and</a:t>
            </a:r>
          </a:p>
          <a:p>
            <a:pPr lvl="1"/>
            <a:r>
              <a:rPr lang="en-US" sz="3200" dirty="0">
                <a:latin typeface="Century Schoolbook" panose="02040604050505020304" pitchFamily="18" charset="0"/>
              </a:rPr>
              <a:t>No identifiable threat to the safety or security of the facility, staff or youth.</a:t>
            </a:r>
          </a:p>
        </p:txBody>
      </p:sp>
    </p:spTree>
    <p:extLst>
      <p:ext uri="{BB962C8B-B14F-4D97-AF65-F5344CB8AC3E}">
        <p14:creationId xmlns:p14="http://schemas.microsoft.com/office/powerpoint/2010/main" val="3794298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48B28-BF1F-98C5-A399-4556E438B766}"/>
              </a:ext>
            </a:extLst>
          </p:cNvPr>
          <p:cNvSpPr>
            <a:spLocks noGrp="1"/>
          </p:cNvSpPr>
          <p:nvPr>
            <p:ph type="title"/>
          </p:nvPr>
        </p:nvSpPr>
        <p:spPr/>
        <p:txBody>
          <a:bodyPr/>
          <a:lstStyle/>
          <a:p>
            <a:r>
              <a:rPr lang="en-US" b="1" dirty="0">
                <a:solidFill>
                  <a:schemeClr val="tx2"/>
                </a:solidFill>
                <a:latin typeface="Century Schoolbook" panose="02040604050505020304" pitchFamily="18" charset="0"/>
              </a:rPr>
              <a:t>Sources:</a:t>
            </a:r>
          </a:p>
        </p:txBody>
      </p:sp>
      <p:sp>
        <p:nvSpPr>
          <p:cNvPr id="3" name="Content Placeholder 2">
            <a:extLst>
              <a:ext uri="{FF2B5EF4-FFF2-40B4-BE49-F238E27FC236}">
                <a16:creationId xmlns:a16="http://schemas.microsoft.com/office/drawing/2014/main" id="{51CFAEC5-3885-88BF-13F2-715B81D9AAE1}"/>
              </a:ext>
            </a:extLst>
          </p:cNvPr>
          <p:cNvSpPr>
            <a:spLocks noGrp="1"/>
          </p:cNvSpPr>
          <p:nvPr>
            <p:ph idx="1"/>
          </p:nvPr>
        </p:nvSpPr>
        <p:spPr/>
        <p:txBody>
          <a:bodyPr/>
          <a:lstStyle/>
          <a:p>
            <a:r>
              <a:rPr lang="en-US" dirty="0"/>
              <a:t>Interview with former DJJ employee</a:t>
            </a:r>
          </a:p>
          <a:p>
            <a:r>
              <a:rPr lang="en-US" dirty="0"/>
              <a:t>Open records request of children placed at AYDC</a:t>
            </a:r>
          </a:p>
          <a:p>
            <a:r>
              <a:rPr lang="en-US" dirty="0"/>
              <a:t>Client’s DJJ file</a:t>
            </a:r>
          </a:p>
        </p:txBody>
      </p:sp>
    </p:spTree>
    <p:extLst>
      <p:ext uri="{BB962C8B-B14F-4D97-AF65-F5344CB8AC3E}">
        <p14:creationId xmlns:p14="http://schemas.microsoft.com/office/powerpoint/2010/main" val="155656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067-A280-AA44-B31A-6E33FC6844F0}"/>
              </a:ext>
            </a:extLst>
          </p:cNvPr>
          <p:cNvSpPr>
            <a:spLocks noGrp="1"/>
          </p:cNvSpPr>
          <p:nvPr>
            <p:ph type="title"/>
          </p:nvPr>
        </p:nvSpPr>
        <p:spPr/>
        <p:txBody>
          <a:bodyPr/>
          <a:lstStyle/>
          <a:p>
            <a:r>
              <a:rPr lang="en-US" b="1" dirty="0">
                <a:solidFill>
                  <a:schemeClr val="accent1">
                    <a:lumMod val="50000"/>
                  </a:schemeClr>
                </a:solidFill>
                <a:latin typeface="Century Schoolbook" panose="02040604050505020304" pitchFamily="18" charset="0"/>
              </a:rPr>
              <a:t>(2) Isolation Due to Behaviors</a:t>
            </a:r>
          </a:p>
        </p:txBody>
      </p:sp>
      <p:sp>
        <p:nvSpPr>
          <p:cNvPr id="3" name="Content Placeholder 2">
            <a:extLst>
              <a:ext uri="{FF2B5EF4-FFF2-40B4-BE49-F238E27FC236}">
                <a16:creationId xmlns:a16="http://schemas.microsoft.com/office/drawing/2014/main" id="{3E072444-B897-69C1-BF64-A7A5603382D8}"/>
              </a:ext>
            </a:extLst>
          </p:cNvPr>
          <p:cNvSpPr>
            <a:spLocks noGrp="1"/>
          </p:cNvSpPr>
          <p:nvPr>
            <p:ph idx="1"/>
          </p:nvPr>
        </p:nvSpPr>
        <p:spPr>
          <a:xfrm>
            <a:off x="995236" y="1690688"/>
            <a:ext cx="10740962" cy="5086114"/>
          </a:xfrm>
        </p:spPr>
        <p:txBody>
          <a:bodyPr>
            <a:normAutofit/>
          </a:bodyPr>
          <a:lstStyle/>
          <a:p>
            <a:r>
              <a:rPr lang="en-US" dirty="0">
                <a:latin typeface="Century Schoolbook" panose="02040604050505020304" pitchFamily="18" charset="0"/>
              </a:rPr>
              <a:t>Policies 318 and 323 note isolation should not be a preferred method of behavior management, as  least restrictive behavior management should be utilized first.</a:t>
            </a:r>
          </a:p>
          <a:p>
            <a:r>
              <a:rPr lang="en-US" dirty="0">
                <a:latin typeface="Century Schoolbook" panose="02040604050505020304" pitchFamily="18" charset="0"/>
              </a:rPr>
              <a:t>As noted, children may only be placed in isolation for “</a:t>
            </a:r>
            <a:r>
              <a:rPr lang="en-US" b="1" u="sng" dirty="0">
                <a:solidFill>
                  <a:schemeClr val="tx2"/>
                </a:solidFill>
                <a:latin typeface="Century Schoolbook" panose="02040604050505020304" pitchFamily="18" charset="0"/>
              </a:rPr>
              <a:t>major rule violations</a:t>
            </a:r>
            <a:r>
              <a:rPr lang="en-US" dirty="0">
                <a:latin typeface="Century Schoolbook" panose="02040604050505020304" pitchFamily="18" charset="0"/>
              </a:rPr>
              <a:t>” and not “minor rule violations</a:t>
            </a:r>
            <a:r>
              <a:rPr lang="en-US" sz="2800" dirty="0">
                <a:latin typeface="Century Schoolbook" panose="02040604050505020304" pitchFamily="18" charset="0"/>
              </a:rPr>
              <a:t>.”</a:t>
            </a:r>
          </a:p>
          <a:p>
            <a:r>
              <a:rPr lang="en-US" dirty="0">
                <a:latin typeface="Century Schoolbook" panose="02040604050505020304" pitchFamily="18" charset="0"/>
              </a:rPr>
              <a:t>Minor rule violations include being disrespectful to staff or residents, refusing to follow staff instructions, making verbal threats, violating a dress code.</a:t>
            </a:r>
          </a:p>
          <a:p>
            <a:r>
              <a:rPr lang="en-US" sz="2800" dirty="0">
                <a:latin typeface="Century Schoolbook" panose="02040604050505020304" pitchFamily="18" charset="0"/>
              </a:rPr>
              <a:t>Should be handled by assigned work det</a:t>
            </a:r>
            <a:r>
              <a:rPr lang="en-US" dirty="0">
                <a:latin typeface="Century Schoolbook" panose="02040604050505020304" pitchFamily="18" charset="0"/>
              </a:rPr>
              <a:t>ail, curfew, loss of privileges, etc.</a:t>
            </a:r>
            <a:endParaRPr lang="en-US" sz="2800" dirty="0">
              <a:latin typeface="Century Schoolbook" panose="02040604050505020304" pitchFamily="18" charset="0"/>
            </a:endParaRPr>
          </a:p>
          <a:p>
            <a:pPr marL="457200" lvl="1" indent="0">
              <a:buNone/>
            </a:pPr>
            <a:endParaRPr lang="en-US" dirty="0">
              <a:latin typeface="Century Schoolbook" panose="02040604050505020304" pitchFamily="18" charset="0"/>
            </a:endParaRPr>
          </a:p>
        </p:txBody>
      </p:sp>
    </p:spTree>
    <p:extLst>
      <p:ext uri="{BB962C8B-B14F-4D97-AF65-F5344CB8AC3E}">
        <p14:creationId xmlns:p14="http://schemas.microsoft.com/office/powerpoint/2010/main" val="2493481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82b4dc3d-b97b-4ec6-812b-ed7ba923ffc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A4B2915B38C449A79DC4F6EED0D3CC" ma:contentTypeVersion="14" ma:contentTypeDescription="Create a new document." ma:contentTypeScope="" ma:versionID="6267fa9f8ff5810452c6966789cf4298">
  <xsd:schema xmlns:xsd="http://www.w3.org/2001/XMLSchema" xmlns:xs="http://www.w3.org/2001/XMLSchema" xmlns:p="http://schemas.microsoft.com/office/2006/metadata/properties" xmlns:ns3="82b4dc3d-b97b-4ec6-812b-ed7ba923ffcd" xmlns:ns4="e1358bc9-bdea-41ea-9690-3749455fe7f9" targetNamespace="http://schemas.microsoft.com/office/2006/metadata/properties" ma:root="true" ma:fieldsID="9c785df5d34054b05ee144300783f02c" ns3:_="" ns4:_="">
    <xsd:import namespace="82b4dc3d-b97b-4ec6-812b-ed7ba923ffcd"/>
    <xsd:import namespace="e1358bc9-bdea-41ea-9690-3749455fe7f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LengthInSecond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b4dc3d-b97b-4ec6-812b-ed7ba923f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358bc9-bdea-41ea-9690-3749455fe7f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28E141-B27D-4AA8-9CE5-8EE380D77387}">
  <ds:schemaRefs>
    <ds:schemaRef ds:uri="http://schemas.microsoft.com/sharepoint/v3/contenttype/forms"/>
  </ds:schemaRefs>
</ds:datastoreItem>
</file>

<file path=customXml/itemProps2.xml><?xml version="1.0" encoding="utf-8"?>
<ds:datastoreItem xmlns:ds="http://schemas.openxmlformats.org/officeDocument/2006/customXml" ds:itemID="{4C8DD148-79A0-4EB3-82A6-68102C36FBFA}">
  <ds:schemaRefs>
    <ds:schemaRef ds:uri="82b4dc3d-b97b-4ec6-812b-ed7ba923ffcd"/>
    <ds:schemaRef ds:uri="http://purl.org/dc/terms/"/>
    <ds:schemaRef ds:uri="http://schemas.microsoft.com/office/infopath/2007/PartnerControls"/>
    <ds:schemaRef ds:uri="http://schemas.microsoft.com/office/2006/documentManagement/types"/>
    <ds:schemaRef ds:uri="http://purl.org/dc/elements/1.1/"/>
    <ds:schemaRef ds:uri="e1358bc9-bdea-41ea-9690-3749455fe7f9"/>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3D5DF5B-FFD9-49C3-A8D0-A826D6E098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b4dc3d-b97b-4ec6-812b-ed7ba923ffcd"/>
    <ds:schemaRef ds:uri="e1358bc9-bdea-41ea-9690-3749455fe7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143</TotalTime>
  <Words>1297</Words>
  <Application>Microsoft Office PowerPoint</Application>
  <PresentationFormat>Widescreen</PresentationFormat>
  <Paragraphs>98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Schoolbook</vt:lpstr>
      <vt:lpstr>Office Theme</vt:lpstr>
      <vt:lpstr>Conditions of  Confinement for Youth</vt:lpstr>
      <vt:lpstr>KRS 31.110(4)</vt:lpstr>
      <vt:lpstr>KRS 31.110(1)</vt:lpstr>
      <vt:lpstr>(1) Non-Behavioral Isolation*</vt:lpstr>
      <vt:lpstr>(1) Non-Behavioral Isolation</vt:lpstr>
      <vt:lpstr>(1) Non-Behavioral Isolation</vt:lpstr>
      <vt:lpstr>Yet,</vt:lpstr>
      <vt:lpstr>Sources:</vt:lpstr>
      <vt:lpstr>(2) Isolation Due to Behaviors</vt:lpstr>
      <vt:lpstr>(2) Non-Behavioral Isolation</vt:lpstr>
      <vt:lpstr>Yet,</vt:lpstr>
      <vt:lpstr>Sources:</vt:lpstr>
      <vt:lpstr>(3) Non-Adherence to Grievance       and Use of Force Policies</vt:lpstr>
      <vt:lpstr>Yet,</vt:lpstr>
      <vt:lpstr>Sources:</vt:lpstr>
      <vt:lpstr>(4) Inhumane Living Conditions</vt:lpstr>
      <vt:lpstr>Sources:</vt:lpstr>
      <vt:lpstr>(5) No Access to Mental Health       Treatment or Education</vt:lpstr>
      <vt:lpstr>Yet,</vt:lpstr>
      <vt:lpstr>Sources:</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Conditions of Confinement for Youth</dc:title>
  <dc:creator>West, Brian S (DPA)</dc:creator>
  <cp:lastModifiedBy>West, Brian S (DPA)</cp:lastModifiedBy>
  <cp:revision>6</cp:revision>
  <dcterms:created xsi:type="dcterms:W3CDTF">2023-09-28T18:30:52Z</dcterms:created>
  <dcterms:modified xsi:type="dcterms:W3CDTF">2023-10-09T18:20:04Z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0x01010075A4B2915B38C449A79DC4F6EED0D3CC</vt:lpwstr>
  </property>
</Properties>
</file>