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16"/>
  </p:notesMasterIdLst>
  <p:sldIdLst>
    <p:sldId id="256" r:id="rId4"/>
    <p:sldId id="585" r:id="rId5"/>
    <p:sldId id="588" r:id="rId6"/>
    <p:sldId id="374" r:id="rId7"/>
    <p:sldId id="592" r:id="rId8"/>
    <p:sldId id="591" r:id="rId9"/>
    <p:sldId id="594" r:id="rId10"/>
    <p:sldId id="595" r:id="rId11"/>
    <p:sldId id="596" r:id="rId12"/>
    <p:sldId id="597" r:id="rId13"/>
    <p:sldId id="598"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2CD387-C7B3-CA37-BE54-0B61FB83C031}" name="Fochtman, Elissa L (CHFS OPB)" initials="FEL(O" userId="S::elissa.fochtman@ky.gov::f691f06d-5418-4b42-8f32-4729d61d9b17" providerId="AD"/>
  <p188:author id="{0EF461C3-3DCF-09A5-4C5D-EEB72A19729C}" name="Ratliff, Rachael M (CHFS DCBS)" initials="RRM(D" userId="S::Rachael.Ratliff@ky.gov::b0b319c7-1048-4c60-a265-2b91fec3678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03D"/>
    <a:srgbClr val="0038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31" autoAdjust="0"/>
    <p:restoredTop sz="93792" autoAdjust="0"/>
  </p:normalViewPr>
  <p:slideViewPr>
    <p:cSldViewPr snapToGrid="0">
      <p:cViewPr varScale="1">
        <p:scale>
          <a:sx n="107" d="100"/>
          <a:sy n="107" d="100"/>
        </p:scale>
        <p:origin x="948"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696"/>
    </p:cViewPr>
  </p:sorterViewPr>
  <p:notesViewPr>
    <p:cSldViewPr snapToGrid="0">
      <p:cViewPr>
        <p:scale>
          <a:sx n="50" d="100"/>
          <a:sy n="50" d="100"/>
        </p:scale>
        <p:origin x="3588" y="51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8/10/relationships/authors" Targe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B9BB4-2B0D-463F-9677-42BC6E41CF0A}" type="datetimeFigureOut">
              <a:rPr lang="en-US" smtClean="0"/>
              <a:t>9/11/2024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3DD973-F201-4DA1-B18F-9D73C467E9CF}" type="slidenum">
              <a:rPr lang="en-US" smtClean="0"/>
              <a:t>‹#›</a:t>
            </a:fld>
            <a:endParaRPr lang="en-US" dirty="0"/>
          </a:p>
        </p:txBody>
      </p:sp>
    </p:spTree>
    <p:extLst>
      <p:ext uri="{BB962C8B-B14F-4D97-AF65-F5344CB8AC3E}">
        <p14:creationId xmlns:p14="http://schemas.microsoft.com/office/powerpoint/2010/main" val="1559415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DD973-F201-4DA1-B18F-9D73C467E9CF}" type="slidenum">
              <a:rPr lang="en-US" smtClean="0"/>
              <a:t>1</a:t>
            </a:fld>
            <a:endParaRPr lang="en-US" dirty="0"/>
          </a:p>
        </p:txBody>
      </p:sp>
    </p:spTree>
    <p:extLst>
      <p:ext uri="{BB962C8B-B14F-4D97-AF65-F5344CB8AC3E}">
        <p14:creationId xmlns:p14="http://schemas.microsoft.com/office/powerpoint/2010/main" val="1592711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CF94C31-D3CB-48EA-AE5D-3ABFD533EEDC}" type="slidenum">
              <a:rPr lang="en-US" smtClean="0"/>
              <a:t>10</a:t>
            </a:fld>
            <a:endParaRPr lang="en-US" dirty="0"/>
          </a:p>
        </p:txBody>
      </p:sp>
    </p:spTree>
    <p:extLst>
      <p:ext uri="{BB962C8B-B14F-4D97-AF65-F5344CB8AC3E}">
        <p14:creationId xmlns:p14="http://schemas.microsoft.com/office/powerpoint/2010/main" val="659969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F94C31-D3CB-48EA-AE5D-3ABFD533EEDC}" type="slidenum">
              <a:rPr lang="en-US" smtClean="0"/>
              <a:t>11</a:t>
            </a:fld>
            <a:endParaRPr lang="en-US" dirty="0"/>
          </a:p>
        </p:txBody>
      </p:sp>
    </p:spTree>
    <p:extLst>
      <p:ext uri="{BB962C8B-B14F-4D97-AF65-F5344CB8AC3E}">
        <p14:creationId xmlns:p14="http://schemas.microsoft.com/office/powerpoint/2010/main" val="3677267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99E1E-5533-47FF-A679-997EB01C2C0A}" type="slidenum">
              <a:rPr lang="en-US" smtClean="0"/>
              <a:t>12</a:t>
            </a:fld>
            <a:endParaRPr lang="en-US" dirty="0"/>
          </a:p>
        </p:txBody>
      </p:sp>
    </p:spTree>
    <p:extLst>
      <p:ext uri="{BB962C8B-B14F-4D97-AF65-F5344CB8AC3E}">
        <p14:creationId xmlns:p14="http://schemas.microsoft.com/office/powerpoint/2010/main" val="18887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DD973-F201-4DA1-B18F-9D73C467E9CF}" type="slidenum">
              <a:rPr lang="en-US" smtClean="0"/>
              <a:t>2</a:t>
            </a:fld>
            <a:endParaRPr lang="en-US" dirty="0"/>
          </a:p>
        </p:txBody>
      </p:sp>
    </p:spTree>
    <p:extLst>
      <p:ext uri="{BB962C8B-B14F-4D97-AF65-F5344CB8AC3E}">
        <p14:creationId xmlns:p14="http://schemas.microsoft.com/office/powerpoint/2010/main" val="15859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DD973-F201-4DA1-B18F-9D73C467E9CF}" type="slidenum">
              <a:rPr lang="en-US" smtClean="0"/>
              <a:t>3</a:t>
            </a:fld>
            <a:endParaRPr lang="en-US" dirty="0"/>
          </a:p>
        </p:txBody>
      </p:sp>
    </p:spTree>
    <p:extLst>
      <p:ext uri="{BB962C8B-B14F-4D97-AF65-F5344CB8AC3E}">
        <p14:creationId xmlns:p14="http://schemas.microsoft.com/office/powerpoint/2010/main" val="400805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F94C31-D3CB-48EA-AE5D-3ABFD533EEDC}" type="slidenum">
              <a:rPr lang="en-US" smtClean="0"/>
              <a:t>4</a:t>
            </a:fld>
            <a:endParaRPr lang="en-US" dirty="0"/>
          </a:p>
        </p:txBody>
      </p:sp>
    </p:spTree>
    <p:extLst>
      <p:ext uri="{BB962C8B-B14F-4D97-AF65-F5344CB8AC3E}">
        <p14:creationId xmlns:p14="http://schemas.microsoft.com/office/powerpoint/2010/main" val="4094938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F94C31-D3CB-48EA-AE5D-3ABFD533EEDC}" type="slidenum">
              <a:rPr lang="en-US" smtClean="0"/>
              <a:t>5</a:t>
            </a:fld>
            <a:endParaRPr lang="en-US" dirty="0"/>
          </a:p>
        </p:txBody>
      </p:sp>
    </p:spTree>
    <p:extLst>
      <p:ext uri="{BB962C8B-B14F-4D97-AF65-F5344CB8AC3E}">
        <p14:creationId xmlns:p14="http://schemas.microsoft.com/office/powerpoint/2010/main" val="560386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DD973-F201-4DA1-B18F-9D73C467E9CF}" type="slidenum">
              <a:rPr lang="en-US" smtClean="0"/>
              <a:t>6</a:t>
            </a:fld>
            <a:endParaRPr lang="en-US" dirty="0"/>
          </a:p>
        </p:txBody>
      </p:sp>
    </p:spTree>
    <p:extLst>
      <p:ext uri="{BB962C8B-B14F-4D97-AF65-F5344CB8AC3E}">
        <p14:creationId xmlns:p14="http://schemas.microsoft.com/office/powerpoint/2010/main" val="2983732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Font typeface="Symbol" panose="05050102010706020507" pitchFamily="18" charset="2"/>
              <a:buNone/>
              <a:tabLst>
                <a:tab pos="0" algn="l"/>
                <a:tab pos="285750" algn="l"/>
              </a:tabLst>
            </a:pPr>
            <a:endParaRPr lang="en-US" dirty="0"/>
          </a:p>
        </p:txBody>
      </p:sp>
      <p:sp>
        <p:nvSpPr>
          <p:cNvPr id="4" name="Slide Number Placeholder 3"/>
          <p:cNvSpPr>
            <a:spLocks noGrp="1"/>
          </p:cNvSpPr>
          <p:nvPr>
            <p:ph type="sldNum" sz="quarter" idx="5"/>
          </p:nvPr>
        </p:nvSpPr>
        <p:spPr/>
        <p:txBody>
          <a:bodyPr/>
          <a:lstStyle/>
          <a:p>
            <a:fld id="{AA3DD973-F201-4DA1-B18F-9D73C467E9CF}" type="slidenum">
              <a:rPr lang="en-US" smtClean="0"/>
              <a:t>7</a:t>
            </a:fld>
            <a:endParaRPr lang="en-US" dirty="0"/>
          </a:p>
        </p:txBody>
      </p:sp>
    </p:spTree>
    <p:extLst>
      <p:ext uri="{BB962C8B-B14F-4D97-AF65-F5344CB8AC3E}">
        <p14:creationId xmlns:p14="http://schemas.microsoft.com/office/powerpoint/2010/main" val="1552821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F94C31-D3CB-48EA-AE5D-3ABFD533EEDC}" type="slidenum">
              <a:rPr lang="en-US" smtClean="0"/>
              <a:t>8</a:t>
            </a:fld>
            <a:endParaRPr lang="en-US" dirty="0"/>
          </a:p>
        </p:txBody>
      </p:sp>
    </p:spTree>
    <p:extLst>
      <p:ext uri="{BB962C8B-B14F-4D97-AF65-F5344CB8AC3E}">
        <p14:creationId xmlns:p14="http://schemas.microsoft.com/office/powerpoint/2010/main" val="1952214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F94C31-D3CB-48EA-AE5D-3ABFD533EEDC}" type="slidenum">
              <a:rPr lang="en-US" smtClean="0"/>
              <a:t>9</a:t>
            </a:fld>
            <a:endParaRPr lang="en-US" dirty="0"/>
          </a:p>
        </p:txBody>
      </p:sp>
    </p:spTree>
    <p:extLst>
      <p:ext uri="{BB962C8B-B14F-4D97-AF65-F5344CB8AC3E}">
        <p14:creationId xmlns:p14="http://schemas.microsoft.com/office/powerpoint/2010/main" val="23107599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2E11B4-0615-428A-8BB5-2E87114473D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E8D7527-E268-4C08-B91D-4024E2834E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88E404-9940-413A-ABE0-263F2E98040D}"/>
              </a:ext>
            </a:extLst>
          </p:cNvPr>
          <p:cNvSpPr>
            <a:spLocks noGrp="1"/>
          </p:cNvSpPr>
          <p:nvPr>
            <p:ph type="sldNum" sz="quarter" idx="12"/>
          </p:nvPr>
        </p:nvSpPr>
        <p:spPr/>
        <p:txBody>
          <a:bodyPr/>
          <a:lstStyle/>
          <a:p>
            <a:fld id="{5727CFF0-8AF3-4D5D-9D11-7D9475288EEF}" type="slidenum">
              <a:rPr lang="en-US" smtClean="0"/>
              <a:t>‹#›</a:t>
            </a:fld>
            <a:endParaRPr lang="en-US" dirty="0"/>
          </a:p>
        </p:txBody>
      </p:sp>
      <p:sp>
        <p:nvSpPr>
          <p:cNvPr id="7" name="TextBox 6">
            <a:extLst>
              <a:ext uri="{FF2B5EF4-FFF2-40B4-BE49-F238E27FC236}">
                <a16:creationId xmlns:a16="http://schemas.microsoft.com/office/drawing/2014/main" id="{0B8878BB-E90B-4368-8C02-DDF575015DAA}"/>
              </a:ext>
            </a:extLst>
          </p:cNvPr>
          <p:cNvSpPr txBox="1"/>
          <p:nvPr userDrawn="1"/>
        </p:nvSpPr>
        <p:spPr>
          <a:xfrm>
            <a:off x="0" y="-1"/>
            <a:ext cx="12192000" cy="307777"/>
          </a:xfrm>
          <a:prstGeom prst="rect">
            <a:avLst/>
          </a:prstGeom>
          <a:solidFill>
            <a:srgbClr val="003865"/>
          </a:solidFill>
        </p:spPr>
        <p:txBody>
          <a:bodyPr wrap="square" rtlCol="0">
            <a:spAutoFit/>
          </a:bodyPr>
          <a:lstStyle/>
          <a:p>
            <a:endParaRPr lang="en-US" sz="1400" dirty="0"/>
          </a:p>
        </p:txBody>
      </p:sp>
      <p:sp>
        <p:nvSpPr>
          <p:cNvPr id="8" name="TextBox 7">
            <a:extLst>
              <a:ext uri="{FF2B5EF4-FFF2-40B4-BE49-F238E27FC236}">
                <a16:creationId xmlns:a16="http://schemas.microsoft.com/office/drawing/2014/main" id="{246F6FFB-8EE8-426E-B80B-B384D4BF2EFD}"/>
              </a:ext>
            </a:extLst>
          </p:cNvPr>
          <p:cNvSpPr txBox="1"/>
          <p:nvPr userDrawn="1"/>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pic>
        <p:nvPicPr>
          <p:cNvPr id="9" name="Picture 8" descr="Text&#10;&#10;Description automatically generated with low confidence">
            <a:extLst>
              <a:ext uri="{FF2B5EF4-FFF2-40B4-BE49-F238E27FC236}">
                <a16:creationId xmlns:a16="http://schemas.microsoft.com/office/drawing/2014/main" id="{D6735375-96A8-4668-940F-0E2295CE2C2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pic>
        <p:nvPicPr>
          <p:cNvPr id="13" name="Picture 12" descr="Text&#10;&#10;Description automatically generated with medium confidence">
            <a:extLst>
              <a:ext uri="{FF2B5EF4-FFF2-40B4-BE49-F238E27FC236}">
                <a16:creationId xmlns:a16="http://schemas.microsoft.com/office/drawing/2014/main" id="{9544BE49-577C-4BB1-BF89-0DCF189F481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4923" y="776570"/>
            <a:ext cx="5582151" cy="2923984"/>
          </a:xfrm>
          <a:prstGeom prst="rect">
            <a:avLst/>
          </a:prstGeom>
        </p:spPr>
      </p:pic>
    </p:spTree>
    <p:extLst>
      <p:ext uri="{BB962C8B-B14F-4D97-AF65-F5344CB8AC3E}">
        <p14:creationId xmlns:p14="http://schemas.microsoft.com/office/powerpoint/2010/main" val="3232596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5AFD5-9BF9-48B2-92FD-643F6D7115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6D7DC9-D47A-42B9-8E60-81CB096EF2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9F504C-8910-4E56-B2A3-50F8B3DEAD42}"/>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3E07ADF-A127-41E0-B854-5FBC072A15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AFB8D1-BC60-430D-B10E-9DB235F09D8C}"/>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1840456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81323C-927D-473E-99A5-F38E06C583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2B21C7-F488-4B78-AA1F-87599AD2A5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3DCD9-1EC6-4111-A200-7234F2F563DC}"/>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F774D321-DF41-465B-B3C9-0D1A31CF2A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19FEE2C-9E85-4EEA-A2CE-CBDC68457F60}"/>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519899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4E41736-F673-4B14-9776-858B4D78CC77}"/>
              </a:ext>
            </a:extLst>
          </p:cNvPr>
          <p:cNvSpPr txBox="1"/>
          <p:nvPr userDrawn="1"/>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sp>
        <p:nvSpPr>
          <p:cNvPr id="2" name="Title 1">
            <a:extLst>
              <a:ext uri="{FF2B5EF4-FFF2-40B4-BE49-F238E27FC236}">
                <a16:creationId xmlns:a16="http://schemas.microsoft.com/office/drawing/2014/main" id="{0F9EB302-324A-4201-BCB1-60B4E3CBA9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025D9C-14F1-4D3C-8D97-93F1B3DD9F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3795FA2-DC68-43E5-8C89-2BAFE03BB2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ECEE65-6CEF-494E-B623-A33853681D8B}"/>
              </a:ext>
            </a:extLst>
          </p:cNvPr>
          <p:cNvSpPr>
            <a:spLocks noGrp="1"/>
          </p:cNvSpPr>
          <p:nvPr>
            <p:ph type="sldNum" sz="quarter" idx="12"/>
          </p:nvPr>
        </p:nvSpPr>
        <p:spPr>
          <a:xfrm>
            <a:off x="255403" y="6361776"/>
            <a:ext cx="2743200" cy="365125"/>
          </a:xfrm>
        </p:spPr>
        <p:txBody>
          <a:bodyPr/>
          <a:lstStyle>
            <a:lvl1pPr algn="l">
              <a:defRPr/>
            </a:lvl1pPr>
          </a:lstStyle>
          <a:p>
            <a:fld id="{5727CFF0-8AF3-4D5D-9D11-7D9475288EEF}" type="slidenum">
              <a:rPr lang="en-US" smtClean="0"/>
              <a:pPr/>
              <a:t>‹#›</a:t>
            </a:fld>
            <a:endParaRPr lang="en-US" dirty="0"/>
          </a:p>
        </p:txBody>
      </p:sp>
      <p:sp>
        <p:nvSpPr>
          <p:cNvPr id="7" name="TextBox 6">
            <a:extLst>
              <a:ext uri="{FF2B5EF4-FFF2-40B4-BE49-F238E27FC236}">
                <a16:creationId xmlns:a16="http://schemas.microsoft.com/office/drawing/2014/main" id="{FA096516-FC95-455C-A5D5-7990EB75F2EA}"/>
              </a:ext>
            </a:extLst>
          </p:cNvPr>
          <p:cNvSpPr txBox="1"/>
          <p:nvPr userDrawn="1"/>
        </p:nvSpPr>
        <p:spPr>
          <a:xfrm>
            <a:off x="0" y="-1"/>
            <a:ext cx="12192000" cy="307777"/>
          </a:xfrm>
          <a:prstGeom prst="rect">
            <a:avLst/>
          </a:prstGeom>
          <a:solidFill>
            <a:srgbClr val="003865"/>
          </a:solidFill>
        </p:spPr>
        <p:txBody>
          <a:bodyPr wrap="square" rtlCol="0">
            <a:spAutoFit/>
          </a:bodyPr>
          <a:lstStyle/>
          <a:p>
            <a:endParaRPr lang="en-US" sz="1400" dirty="0"/>
          </a:p>
        </p:txBody>
      </p:sp>
      <p:pic>
        <p:nvPicPr>
          <p:cNvPr id="9" name="Picture 8" descr="Text&#10;&#10;Description automatically generated with low confidence">
            <a:extLst>
              <a:ext uri="{FF2B5EF4-FFF2-40B4-BE49-F238E27FC236}">
                <a16:creationId xmlns:a16="http://schemas.microsoft.com/office/drawing/2014/main" id="{B626BD3A-9F67-4923-B40B-8D99CB67E2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761190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147C054-8EBE-47BE-B3D7-58A452655B77}"/>
              </a:ext>
            </a:extLst>
          </p:cNvPr>
          <p:cNvSpPr txBox="1"/>
          <p:nvPr userDrawn="1"/>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sp>
        <p:nvSpPr>
          <p:cNvPr id="2" name="Title 1">
            <a:extLst>
              <a:ext uri="{FF2B5EF4-FFF2-40B4-BE49-F238E27FC236}">
                <a16:creationId xmlns:a16="http://schemas.microsoft.com/office/drawing/2014/main" id="{0DF4BD60-9E92-47A9-95C1-FEA0AB78B7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7A595B-41E0-4FCC-8528-5FEE2F3A9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98E37681-3CC1-4196-945A-C751D072F4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B236A5-D64C-4CDE-8949-033E9CB1DB1C}"/>
              </a:ext>
            </a:extLst>
          </p:cNvPr>
          <p:cNvSpPr>
            <a:spLocks noGrp="1"/>
          </p:cNvSpPr>
          <p:nvPr>
            <p:ph type="sldNum" sz="quarter" idx="12"/>
          </p:nvPr>
        </p:nvSpPr>
        <p:spPr>
          <a:xfrm>
            <a:off x="255403" y="6356349"/>
            <a:ext cx="2743200" cy="365125"/>
          </a:xfrm>
        </p:spPr>
        <p:txBody>
          <a:bodyPr/>
          <a:lstStyle>
            <a:lvl1pPr algn="l">
              <a:defRPr/>
            </a:lvl1pPr>
          </a:lstStyle>
          <a:p>
            <a:fld id="{5727CFF0-8AF3-4D5D-9D11-7D9475288EEF}" type="slidenum">
              <a:rPr lang="en-US" smtClean="0"/>
              <a:pPr/>
              <a:t>‹#›</a:t>
            </a:fld>
            <a:endParaRPr lang="en-US" dirty="0"/>
          </a:p>
        </p:txBody>
      </p:sp>
      <p:sp>
        <p:nvSpPr>
          <p:cNvPr id="7" name="TextBox 6">
            <a:extLst>
              <a:ext uri="{FF2B5EF4-FFF2-40B4-BE49-F238E27FC236}">
                <a16:creationId xmlns:a16="http://schemas.microsoft.com/office/drawing/2014/main" id="{E4EE8464-5AD8-4D3B-BB03-7C65D0399542}"/>
              </a:ext>
            </a:extLst>
          </p:cNvPr>
          <p:cNvSpPr txBox="1"/>
          <p:nvPr userDrawn="1"/>
        </p:nvSpPr>
        <p:spPr>
          <a:xfrm>
            <a:off x="0" y="-1"/>
            <a:ext cx="12192000" cy="307777"/>
          </a:xfrm>
          <a:prstGeom prst="rect">
            <a:avLst/>
          </a:prstGeom>
          <a:solidFill>
            <a:srgbClr val="003865"/>
          </a:solidFill>
        </p:spPr>
        <p:txBody>
          <a:bodyPr wrap="square" rtlCol="0">
            <a:spAutoFit/>
          </a:bodyPr>
          <a:lstStyle/>
          <a:p>
            <a:endParaRPr lang="en-US" sz="1400" dirty="0"/>
          </a:p>
        </p:txBody>
      </p:sp>
      <p:pic>
        <p:nvPicPr>
          <p:cNvPr id="9" name="Picture 8" descr="Text&#10;&#10;Description automatically generated with low confidence">
            <a:extLst>
              <a:ext uri="{FF2B5EF4-FFF2-40B4-BE49-F238E27FC236}">
                <a16:creationId xmlns:a16="http://schemas.microsoft.com/office/drawing/2014/main" id="{251DBC64-5E7B-4302-B589-4F286B18E9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268434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7E76915-6031-43EC-AAD3-36D2F11EC2F6}"/>
              </a:ext>
            </a:extLst>
          </p:cNvPr>
          <p:cNvSpPr txBox="1"/>
          <p:nvPr userDrawn="1"/>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sp>
        <p:nvSpPr>
          <p:cNvPr id="2" name="Title 1">
            <a:extLst>
              <a:ext uri="{FF2B5EF4-FFF2-40B4-BE49-F238E27FC236}">
                <a16:creationId xmlns:a16="http://schemas.microsoft.com/office/drawing/2014/main" id="{91A39563-515C-4B3B-8A2E-EFB49C23A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7E4434-B008-4DA4-B1FF-E4CEA24CE2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FFD230-BFE8-4CB5-8C18-9BDBB081B5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1BA3D2E8-834C-4D8C-A9B4-26C1FB8713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0901F9-B670-46CB-826A-9F0F76E04D1A}"/>
              </a:ext>
            </a:extLst>
          </p:cNvPr>
          <p:cNvSpPr>
            <a:spLocks noGrp="1"/>
          </p:cNvSpPr>
          <p:nvPr>
            <p:ph type="sldNum" sz="quarter" idx="12"/>
          </p:nvPr>
        </p:nvSpPr>
        <p:spPr>
          <a:xfrm>
            <a:off x="255403" y="6356350"/>
            <a:ext cx="2743200" cy="365125"/>
          </a:xfrm>
        </p:spPr>
        <p:txBody>
          <a:bodyPr/>
          <a:lstStyle>
            <a:lvl1pPr algn="l">
              <a:defRPr/>
            </a:lvl1pPr>
          </a:lstStyle>
          <a:p>
            <a:fld id="{5727CFF0-8AF3-4D5D-9D11-7D9475288EEF}" type="slidenum">
              <a:rPr lang="en-US" smtClean="0"/>
              <a:pPr/>
              <a:t>‹#›</a:t>
            </a:fld>
            <a:endParaRPr lang="en-US" dirty="0"/>
          </a:p>
        </p:txBody>
      </p:sp>
      <p:sp>
        <p:nvSpPr>
          <p:cNvPr id="8" name="TextBox 7">
            <a:extLst>
              <a:ext uri="{FF2B5EF4-FFF2-40B4-BE49-F238E27FC236}">
                <a16:creationId xmlns:a16="http://schemas.microsoft.com/office/drawing/2014/main" id="{67B8130C-B028-41B6-88B0-18B9FB087E6C}"/>
              </a:ext>
            </a:extLst>
          </p:cNvPr>
          <p:cNvSpPr txBox="1"/>
          <p:nvPr userDrawn="1"/>
        </p:nvSpPr>
        <p:spPr>
          <a:xfrm>
            <a:off x="0" y="-1"/>
            <a:ext cx="12192000" cy="307777"/>
          </a:xfrm>
          <a:prstGeom prst="rect">
            <a:avLst/>
          </a:prstGeom>
          <a:solidFill>
            <a:srgbClr val="003865"/>
          </a:solidFill>
        </p:spPr>
        <p:txBody>
          <a:bodyPr wrap="square" rtlCol="0">
            <a:spAutoFit/>
          </a:bodyPr>
          <a:lstStyle/>
          <a:p>
            <a:endParaRPr lang="en-US" sz="1400" dirty="0"/>
          </a:p>
        </p:txBody>
      </p:sp>
      <p:pic>
        <p:nvPicPr>
          <p:cNvPr id="10" name="Picture 9" descr="Text&#10;&#10;Description automatically generated with low confidence">
            <a:extLst>
              <a:ext uri="{FF2B5EF4-FFF2-40B4-BE49-F238E27FC236}">
                <a16:creationId xmlns:a16="http://schemas.microsoft.com/office/drawing/2014/main" id="{BAD79EFB-8A6C-45E0-9625-263C4AC509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67038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FAE07-425F-4ECB-A38E-852D64F24A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56E39A-8FAE-4C68-9B06-4C3288801F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D55176-2946-4C69-970F-04BEDEAC4D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F51E81-403E-4D5C-B062-01660AE671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8DF9DA-4562-4768-B3E3-8C59B6ED9D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5062CE-E26D-40B7-83A8-DF3057B1D34A}"/>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0079AB9E-FAF7-4C02-8E4F-658D6F30983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4702A9-1B12-460D-A0A5-80CE7AFD40D0}"/>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3514620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EF635-C29A-483F-9E31-8E43F391FB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55FE49-72DD-40FB-B3F7-F3C2514D9025}"/>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AFFD5414-11A3-44E5-BD85-989B3D98B40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F819CF3-AC53-4903-B808-1A0F0274CC97}"/>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331665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B4E65C-1E6D-4FDE-9B1C-48FE02A2295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BA95B0C8-0773-46C8-B3E7-8F447CDD50D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6736D20-1A4D-4939-B40B-1465C996935A}"/>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16185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6211B-5611-4C54-866B-39A4B34A51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7E6960-C385-4DBD-BAAE-6F747E6023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9C5F36-C52C-4BE1-B0C3-E31F78088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0952C2-04A9-46E8-84E1-2762994382D3}"/>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A71F27D0-1BC8-4687-9285-1EEE6E44B3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089121-A6F5-4E00-870B-DFE9DB1C46B6}"/>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969906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33191-C7C1-4DF1-A908-7AB3EA44B0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EA5C1-187D-4720-AEE8-0765A8B169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96349DA-8303-4A4A-B4C4-110C1C4731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A6FFE1-DA1E-480B-8F9C-335E6FC6F340}"/>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8E3F0FED-E1DC-443C-B9F3-F97F765232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DA5BBDF-AFE1-4F26-BABB-A8D1E34F5964}"/>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338317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2BBB3A-E606-4DAE-8E3E-9C71A2657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336ABF-CC4F-4F0B-B289-049618AF0B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AC93AE-916D-4932-BDF6-BD10D02EA9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D89058C9-06A0-4D1B-8B1C-8EE2ACAB9F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A9D2DA5-95AE-4027-B16A-0A033E9961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7CFF0-8AF3-4D5D-9D11-7D9475288EEF}" type="slidenum">
              <a:rPr lang="en-US" smtClean="0"/>
              <a:t>‹#›</a:t>
            </a:fld>
            <a:endParaRPr lang="en-US" dirty="0"/>
          </a:p>
        </p:txBody>
      </p:sp>
    </p:spTree>
    <p:extLst>
      <p:ext uri="{BB962C8B-B14F-4D97-AF65-F5344CB8AC3E}">
        <p14:creationId xmlns:p14="http://schemas.microsoft.com/office/powerpoint/2010/main" val="199525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6FEF89B-ADB2-4BEE-80F2-733CA21374E3}"/>
              </a:ext>
            </a:extLst>
          </p:cNvPr>
          <p:cNvSpPr txBox="1"/>
          <p:nvPr/>
        </p:nvSpPr>
        <p:spPr>
          <a:xfrm>
            <a:off x="729343" y="3718679"/>
            <a:ext cx="10733314" cy="2985433"/>
          </a:xfrm>
          <a:prstGeom prst="rect">
            <a:avLst/>
          </a:prstGeom>
          <a:noFill/>
        </p:spPr>
        <p:txBody>
          <a:bodyPr wrap="square" rtlCol="0">
            <a:spAutoFit/>
          </a:bodyPr>
          <a:lstStyle/>
          <a:p>
            <a:pPr algn="ctr"/>
            <a:r>
              <a:rPr lang="en-US" sz="2600" dirty="0"/>
              <a:t>Legislative Oversight and Investigations Committee</a:t>
            </a:r>
          </a:p>
          <a:p>
            <a:pPr algn="ctr"/>
            <a:r>
              <a:rPr lang="en-US" sz="2600" dirty="0"/>
              <a:t>Child Removal And Reunification</a:t>
            </a:r>
            <a:endParaRPr lang="en-US" dirty="0"/>
          </a:p>
          <a:p>
            <a:pPr algn="ctr"/>
            <a:endParaRPr lang="en-US" sz="2400" dirty="0"/>
          </a:p>
          <a:p>
            <a:pPr algn="ctr"/>
            <a:r>
              <a:rPr lang="en-US" sz="2400" dirty="0"/>
              <a:t>Eric C. Friedlander, Secretary, Cabinet for Health and Family Services</a:t>
            </a:r>
          </a:p>
          <a:p>
            <a:pPr algn="ctr"/>
            <a:r>
              <a:rPr lang="en-US" sz="2400" dirty="0"/>
              <a:t>Wes Duke, Executive Director, Office of Legal Services</a:t>
            </a:r>
          </a:p>
          <a:p>
            <a:pPr algn="ctr"/>
            <a:r>
              <a:rPr lang="en-US" sz="2400" dirty="0"/>
              <a:t>Lesa Dennis, Commissioner, Department for Community Based Services</a:t>
            </a:r>
          </a:p>
          <a:p>
            <a:pPr algn="ctr"/>
            <a:endParaRPr lang="en-US" sz="1200" dirty="0"/>
          </a:p>
          <a:p>
            <a:pPr algn="ctr"/>
            <a:endParaRPr lang="en-US" sz="800" dirty="0"/>
          </a:p>
          <a:p>
            <a:pPr algn="ctr"/>
            <a:r>
              <a:rPr lang="en-US" sz="2000" dirty="0">
                <a:solidFill>
                  <a:schemeClr val="bg1"/>
                </a:solidFill>
              </a:rPr>
              <a:t>September 12, 2024</a:t>
            </a:r>
          </a:p>
        </p:txBody>
      </p:sp>
      <p:pic>
        <p:nvPicPr>
          <p:cNvPr id="10" name="Picture 9" descr="Text&#10;&#10;Description automatically generated with low confidence">
            <a:extLst>
              <a:ext uri="{FF2B5EF4-FFF2-40B4-BE49-F238E27FC236}">
                <a16:creationId xmlns:a16="http://schemas.microsoft.com/office/drawing/2014/main" id="{FB47C041-BACA-4E42-9227-1227F143DB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76761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806" y="295132"/>
            <a:ext cx="10414387" cy="776273"/>
          </a:xfrm>
        </p:spPr>
        <p:txBody>
          <a:bodyPr>
            <a:noAutofit/>
          </a:bodyPr>
          <a:lstStyle/>
          <a:p>
            <a:pPr algn="ctr">
              <a:lnSpc>
                <a:spcPct val="70000"/>
              </a:lnSpc>
            </a:pPr>
            <a:r>
              <a:rPr lang="en-US" dirty="0"/>
              <a:t>CLARIFICATIONS</a:t>
            </a:r>
          </a:p>
        </p:txBody>
      </p:sp>
      <p:sp>
        <p:nvSpPr>
          <p:cNvPr id="3" name="Content Placeholder 2"/>
          <p:cNvSpPr>
            <a:spLocks noGrp="1"/>
          </p:cNvSpPr>
          <p:nvPr>
            <p:ph sz="half" idx="1"/>
          </p:nvPr>
        </p:nvSpPr>
        <p:spPr>
          <a:xfrm>
            <a:off x="617220" y="982980"/>
            <a:ext cx="11167110" cy="4993277"/>
          </a:xfrm>
        </p:spPr>
        <p:txBody>
          <a:bodyPr>
            <a:normAutofit/>
          </a:bodyPr>
          <a:lstStyle/>
          <a:p>
            <a:pPr marL="0" marR="0" indent="0" algn="just">
              <a:spcBef>
                <a:spcPts val="0"/>
              </a:spcBef>
              <a:spcAft>
                <a:spcPts val="0"/>
              </a:spcAft>
              <a:buNone/>
            </a:pPr>
            <a:r>
              <a:rPr lang="en-US" sz="2400" b="1" dirty="0">
                <a:solidFill>
                  <a:srgbClr val="000000"/>
                </a:solidFill>
                <a:effectLst/>
                <a:ea typeface="Calibri" panose="020F0502020204030204" pitchFamily="34" charset="0"/>
              </a:rPr>
              <a:t>Table 2.4 Number Of DCBS Overrides of SDM Recommendations</a:t>
            </a:r>
          </a:p>
          <a:p>
            <a:pPr marL="0" marR="0" indent="0" algn="just">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u="sng" dirty="0">
                <a:effectLst/>
                <a:ea typeface="Calibri" panose="020F0502020204030204" pitchFamily="34" charset="0"/>
                <a:cs typeface="Times New Roman" panose="02020603050405020304" pitchFamily="18" charset="0"/>
              </a:rPr>
              <a:t>DCBS RESPONSE </a:t>
            </a:r>
          </a:p>
          <a:p>
            <a:pPr marL="0" indent="0">
              <a:lnSpc>
                <a:spcPct val="107000"/>
              </a:lnSpc>
              <a:spcBef>
                <a:spcPts val="0"/>
              </a:spcBef>
              <a:buNone/>
            </a:pPr>
            <a:r>
              <a:rPr lang="en-US" sz="2400" dirty="0">
                <a:solidFill>
                  <a:srgbClr val="000000"/>
                </a:solidFill>
                <a:cs typeface="Times New Roman" panose="02020603050405020304" pitchFamily="18" charset="0"/>
              </a:rPr>
              <a:t>There are many reasons for overrides to the SDM recommendations, which include relative/fictive kin placements, companion cases, judicial action, and static factors.   DCBS conducted </a:t>
            </a:r>
            <a:r>
              <a:rPr lang="en-US" sz="2400">
                <a:solidFill>
                  <a:srgbClr val="000000"/>
                </a:solidFill>
                <a:cs typeface="Times New Roman" panose="02020603050405020304" pitchFamily="18" charset="0"/>
              </a:rPr>
              <a:t>a review </a:t>
            </a:r>
            <a:r>
              <a:rPr lang="en-US" sz="2400" dirty="0">
                <a:solidFill>
                  <a:srgbClr val="000000"/>
                </a:solidFill>
                <a:cs typeface="Times New Roman" panose="02020603050405020304" pitchFamily="18" charset="0"/>
              </a:rPr>
              <a:t>of 956 cases that had an overridden decision. The common reasons for overrides in the sample were:</a:t>
            </a:r>
          </a:p>
          <a:p>
            <a:pPr marL="457200" lvl="1">
              <a:lnSpc>
                <a:spcPct val="107000"/>
              </a:lnSpc>
              <a:spcBef>
                <a:spcPts val="0"/>
              </a:spcBef>
            </a:pPr>
            <a:r>
              <a:rPr lang="en-US" dirty="0">
                <a:effectLst/>
                <a:ea typeface="Calibri" panose="020F0502020204030204" pitchFamily="34" charset="0"/>
                <a:cs typeface="Times New Roman" panose="02020603050405020304" pitchFamily="18" charset="0"/>
              </a:rPr>
              <a:t>Presence of a companion case that remained open - Unsafe and Close </a:t>
            </a:r>
          </a:p>
          <a:p>
            <a:pPr marL="457200" lvl="1">
              <a:lnSpc>
                <a:spcPct val="107000"/>
              </a:lnSpc>
              <a:spcBef>
                <a:spcPts val="0"/>
              </a:spcBef>
            </a:pPr>
            <a:r>
              <a:rPr lang="en-US" dirty="0">
                <a:effectLst/>
                <a:ea typeface="Calibri" panose="020F0502020204030204" pitchFamily="34" charset="0"/>
                <a:cs typeface="Times New Roman" panose="02020603050405020304" pitchFamily="18" charset="0"/>
              </a:rPr>
              <a:t>Child placed with relative or fictive kin and not in DCBS custody - Unsafe and In Home</a:t>
            </a:r>
            <a:endParaRPr lang="en-US" sz="1200" dirty="0">
              <a:ea typeface="Calibri" panose="020F0502020204030204" pitchFamily="34" charset="0"/>
              <a:cs typeface="Times New Roman" panose="02020603050405020304" pitchFamily="18" charset="0"/>
            </a:endParaRPr>
          </a:p>
          <a:p>
            <a:pPr marL="457200" lvl="1">
              <a:lnSpc>
                <a:spcPct val="107000"/>
              </a:lnSpc>
              <a:spcBef>
                <a:spcPts val="0"/>
              </a:spcBef>
            </a:pPr>
            <a:r>
              <a:rPr lang="en-US" dirty="0">
                <a:effectLst/>
                <a:ea typeface="Calibri" panose="020F0502020204030204" pitchFamily="34" charset="0"/>
                <a:cs typeface="Times New Roman" panose="02020603050405020304" pitchFamily="18" charset="0"/>
              </a:rPr>
              <a:t>Child placed in DCBS custody - Safe but with an OOHC flag</a:t>
            </a:r>
            <a:endParaRPr lang="en-US" b="1" u="sng" dirty="0">
              <a:highlight>
                <a:srgbClr val="FFFF00"/>
              </a:highlight>
            </a:endParaRPr>
          </a:p>
        </p:txBody>
      </p:sp>
      <p:sp>
        <p:nvSpPr>
          <p:cNvPr id="5" name="Slide Number Placeholder 4">
            <a:extLst>
              <a:ext uri="{FF2B5EF4-FFF2-40B4-BE49-F238E27FC236}">
                <a16:creationId xmlns:a16="http://schemas.microsoft.com/office/drawing/2014/main" id="{B2F9110B-0F6D-4FD4-AA95-7B18413B2669}"/>
              </a:ext>
            </a:extLst>
          </p:cNvPr>
          <p:cNvSpPr>
            <a:spLocks noGrp="1"/>
          </p:cNvSpPr>
          <p:nvPr>
            <p:ph type="sldNum" sz="quarter" idx="12"/>
          </p:nvPr>
        </p:nvSpPr>
        <p:spPr/>
        <p:txBody>
          <a:bodyPr/>
          <a:lstStyle/>
          <a:p>
            <a:fld id="{5727CFF0-8AF3-4D5D-9D11-7D9475288EEF}" type="slidenum">
              <a:rPr lang="en-US" smtClean="0">
                <a:solidFill>
                  <a:schemeClr val="bg1"/>
                </a:solidFill>
              </a:rPr>
              <a:pPr/>
              <a:t>10</a:t>
            </a:fld>
            <a:endParaRPr lang="en-US" dirty="0">
              <a:solidFill>
                <a:schemeClr val="bg1"/>
              </a:solidFill>
            </a:endParaRPr>
          </a:p>
        </p:txBody>
      </p:sp>
    </p:spTree>
    <p:extLst>
      <p:ext uri="{BB962C8B-B14F-4D97-AF65-F5344CB8AC3E}">
        <p14:creationId xmlns:p14="http://schemas.microsoft.com/office/powerpoint/2010/main" val="2159096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806" y="295132"/>
            <a:ext cx="10414387" cy="776273"/>
          </a:xfrm>
        </p:spPr>
        <p:txBody>
          <a:bodyPr>
            <a:noAutofit/>
          </a:bodyPr>
          <a:lstStyle/>
          <a:p>
            <a:pPr algn="ctr">
              <a:lnSpc>
                <a:spcPct val="70000"/>
              </a:lnSpc>
            </a:pPr>
            <a:r>
              <a:rPr lang="en-US" dirty="0"/>
              <a:t>CLARIFICATIONS</a:t>
            </a:r>
          </a:p>
        </p:txBody>
      </p:sp>
      <p:sp>
        <p:nvSpPr>
          <p:cNvPr id="3" name="Content Placeholder 2"/>
          <p:cNvSpPr>
            <a:spLocks noGrp="1"/>
          </p:cNvSpPr>
          <p:nvPr>
            <p:ph sz="half" idx="1"/>
          </p:nvPr>
        </p:nvSpPr>
        <p:spPr>
          <a:xfrm>
            <a:off x="480448" y="982980"/>
            <a:ext cx="11143282" cy="4993277"/>
          </a:xfrm>
        </p:spPr>
        <p:txBody>
          <a:bodyPr>
            <a:noAutofit/>
          </a:bodyPr>
          <a:lstStyle/>
          <a:p>
            <a:pPr marL="0" marR="0" indent="0" algn="just">
              <a:spcBef>
                <a:spcPts val="0"/>
              </a:spcBef>
              <a:spcAft>
                <a:spcPts val="0"/>
              </a:spcAft>
              <a:buNone/>
            </a:pPr>
            <a:r>
              <a:rPr lang="en-US" sz="2400" b="1" dirty="0">
                <a:effectLst/>
                <a:ea typeface="Calibri" panose="020F0502020204030204" pitchFamily="34" charset="0"/>
                <a:cs typeface="Times New Roman" panose="02020603050405020304" pitchFamily="18" charset="0"/>
              </a:rPr>
              <a:t>DCBS stated it had “no current formal policy on how the tools will be assessed and analyzed for effectiveness.”</a:t>
            </a:r>
          </a:p>
          <a:p>
            <a:pPr marL="0" marR="0" indent="0" algn="just">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en-US" sz="2400" u="sng" dirty="0">
                <a:effectLst/>
                <a:ea typeface="Calibri" panose="020F0502020204030204" pitchFamily="34" charset="0"/>
                <a:cs typeface="Times New Roman" panose="02020603050405020304" pitchFamily="18" charset="0"/>
              </a:rPr>
              <a:t>DCBS RESPONSE</a:t>
            </a:r>
          </a:p>
          <a:p>
            <a:pPr algn="just">
              <a:spcBef>
                <a:spcPts val="0"/>
              </a:spcBef>
            </a:pPr>
            <a:r>
              <a:rPr lang="en-US" sz="2400" dirty="0">
                <a:solidFill>
                  <a:srgbClr val="000000"/>
                </a:solidFill>
                <a:effectLst/>
                <a:ea typeface="Calibri" panose="020F0502020204030204" pitchFamily="34" charset="0"/>
                <a:cs typeface="Times New Roman" panose="02020603050405020304" pitchFamily="18" charset="0"/>
              </a:rPr>
              <a:t>Evident Change assists DCBS with the analysis and development of data management and implementation reports that will assist DCBS staff with monitoring the fidelity of the assessment tools.  </a:t>
            </a:r>
          </a:p>
          <a:p>
            <a:pPr algn="just">
              <a:spcBef>
                <a:spcPts val="0"/>
              </a:spcBef>
            </a:pPr>
            <a:r>
              <a:rPr lang="en-US" sz="2400" dirty="0">
                <a:solidFill>
                  <a:srgbClr val="000000"/>
                </a:solidFill>
                <a:effectLst/>
                <a:ea typeface="Calibri" panose="020F0502020204030204" pitchFamily="34" charset="0"/>
                <a:cs typeface="Times New Roman" panose="02020603050405020304" pitchFamily="18" charset="0"/>
              </a:rPr>
              <a:t>The implementation reports examine how the SDM assessments are completed and applied in practice to identify areas of strength and opportunities for improvement concerning assessment completion and use. </a:t>
            </a:r>
          </a:p>
          <a:p>
            <a:pPr algn="just">
              <a:spcBef>
                <a:spcPts val="0"/>
              </a:spcBef>
            </a:pPr>
            <a:r>
              <a:rPr lang="en-US" sz="2400" dirty="0" err="1">
                <a:solidFill>
                  <a:srgbClr val="000000"/>
                </a:solidFill>
                <a:effectLst/>
                <a:ea typeface="Calibri" panose="020F0502020204030204" pitchFamily="34" charset="0"/>
                <a:cs typeface="Times New Roman" panose="02020603050405020304" pitchFamily="18" charset="0"/>
              </a:rPr>
              <a:t>Microsurveys</a:t>
            </a:r>
            <a:r>
              <a:rPr lang="en-US" sz="2400" dirty="0">
                <a:solidFill>
                  <a:srgbClr val="000000"/>
                </a:solidFill>
                <a:effectLst/>
                <a:ea typeface="Calibri" panose="020F0502020204030204" pitchFamily="34" charset="0"/>
                <a:cs typeface="Times New Roman" panose="02020603050405020304" pitchFamily="18" charset="0"/>
              </a:rPr>
              <a:t> are administered to reflect the extent to which staff and supervisors consider certain factors as barriers or facilitators to integrating assessments with practice.  </a:t>
            </a:r>
          </a:p>
          <a:p>
            <a:pPr algn="just">
              <a:spcBef>
                <a:spcPts val="0"/>
              </a:spcBef>
            </a:pPr>
            <a:r>
              <a:rPr lang="en-US" sz="2400" dirty="0">
                <a:solidFill>
                  <a:srgbClr val="000000"/>
                </a:solidFill>
                <a:ea typeface="Calibri" panose="020F0502020204030204" pitchFamily="34" charset="0"/>
                <a:cs typeface="Times New Roman" panose="02020603050405020304" pitchFamily="18" charset="0"/>
              </a:rPr>
              <a:t>DCBS will continue to work with Evident Change in the application and evaluation of the SDM tools.</a:t>
            </a:r>
            <a:endParaRPr lang="en-US" sz="2400" dirty="0">
              <a:solidFill>
                <a:srgbClr val="000000"/>
              </a:solidFill>
              <a:effectLst/>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B2F9110B-0F6D-4FD4-AA95-7B18413B2669}"/>
              </a:ext>
            </a:extLst>
          </p:cNvPr>
          <p:cNvSpPr>
            <a:spLocks noGrp="1"/>
          </p:cNvSpPr>
          <p:nvPr>
            <p:ph type="sldNum" sz="quarter" idx="12"/>
          </p:nvPr>
        </p:nvSpPr>
        <p:spPr/>
        <p:txBody>
          <a:bodyPr/>
          <a:lstStyle/>
          <a:p>
            <a:fld id="{5727CFF0-8AF3-4D5D-9D11-7D9475288EEF}" type="slidenum">
              <a:rPr lang="en-US" smtClean="0">
                <a:solidFill>
                  <a:schemeClr val="bg1"/>
                </a:solidFill>
              </a:rPr>
              <a:pPr/>
              <a:t>11</a:t>
            </a:fld>
            <a:endParaRPr lang="en-US" dirty="0">
              <a:solidFill>
                <a:schemeClr val="bg1"/>
              </a:solidFill>
            </a:endParaRPr>
          </a:p>
        </p:txBody>
      </p:sp>
    </p:spTree>
    <p:extLst>
      <p:ext uri="{BB962C8B-B14F-4D97-AF65-F5344CB8AC3E}">
        <p14:creationId xmlns:p14="http://schemas.microsoft.com/office/powerpoint/2010/main" val="4002299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dirty="0">
                <a:solidFill>
                  <a:schemeClr val="bg1"/>
                </a:solidFill>
              </a:rPr>
              <a:t>19</a:t>
            </a:r>
          </a:p>
        </p:txBody>
      </p:sp>
      <p:sp>
        <p:nvSpPr>
          <p:cNvPr id="5" name="Content Placeholder 4"/>
          <p:cNvSpPr>
            <a:spLocks noGrp="1"/>
          </p:cNvSpPr>
          <p:nvPr>
            <p:ph idx="1"/>
          </p:nvPr>
        </p:nvSpPr>
        <p:spPr>
          <a:xfrm>
            <a:off x="3009900" y="1755047"/>
            <a:ext cx="6172200" cy="3191110"/>
          </a:xfrm>
        </p:spPr>
        <p:txBody>
          <a:bodyPr>
            <a:normAutofit/>
          </a:bodyPr>
          <a:lstStyle/>
          <a:p>
            <a:pPr marL="0" indent="0" algn="ctr">
              <a:buNone/>
            </a:pPr>
            <a:endParaRPr lang="en-US" sz="3375" dirty="0"/>
          </a:p>
          <a:p>
            <a:pPr marL="0" indent="0" algn="ctr">
              <a:buNone/>
            </a:pPr>
            <a:endParaRPr lang="en-US" sz="3375" dirty="0"/>
          </a:p>
        </p:txBody>
      </p:sp>
      <p:pic>
        <p:nvPicPr>
          <p:cNvPr id="6" name="Content Placeholder 4" descr="301 Moved Permanentl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3464" y="2287534"/>
            <a:ext cx="4285590" cy="3428472"/>
          </a:xfrm>
          <a:prstGeom prst="rect">
            <a:avLst/>
          </a:prstGeom>
        </p:spPr>
      </p:pic>
      <p:sp>
        <p:nvSpPr>
          <p:cNvPr id="7" name="Title 1">
            <a:extLst>
              <a:ext uri="{FF2B5EF4-FFF2-40B4-BE49-F238E27FC236}">
                <a16:creationId xmlns:a16="http://schemas.microsoft.com/office/drawing/2014/main" id="{329D11DE-5017-4369-92EB-16B134052A9C}"/>
              </a:ext>
            </a:extLst>
          </p:cNvPr>
          <p:cNvSpPr>
            <a:spLocks noGrp="1"/>
          </p:cNvSpPr>
          <p:nvPr>
            <p:ph type="title"/>
          </p:nvPr>
        </p:nvSpPr>
        <p:spPr>
          <a:xfrm>
            <a:off x="1760777" y="345804"/>
            <a:ext cx="8229600" cy="1143000"/>
          </a:xfrm>
        </p:spPr>
        <p:txBody>
          <a:bodyPr/>
          <a:lstStyle/>
          <a:p>
            <a:pPr algn="ctr"/>
            <a:r>
              <a:rPr lang="en-US" dirty="0"/>
              <a:t>Questions?</a:t>
            </a:r>
          </a:p>
        </p:txBody>
      </p:sp>
    </p:spTree>
    <p:extLst>
      <p:ext uri="{BB962C8B-B14F-4D97-AF65-F5344CB8AC3E}">
        <p14:creationId xmlns:p14="http://schemas.microsoft.com/office/powerpoint/2010/main" val="1336405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28FD8-D05B-4B57-8ECF-D2C0F62A9562}"/>
              </a:ext>
            </a:extLst>
          </p:cNvPr>
          <p:cNvSpPr>
            <a:spLocks noGrp="1"/>
          </p:cNvSpPr>
          <p:nvPr>
            <p:ph type="title"/>
          </p:nvPr>
        </p:nvSpPr>
        <p:spPr>
          <a:xfrm>
            <a:off x="824930" y="216067"/>
            <a:ext cx="10515600" cy="915436"/>
          </a:xfrm>
        </p:spPr>
        <p:txBody>
          <a:bodyPr>
            <a:normAutofit/>
          </a:bodyPr>
          <a:lstStyle/>
          <a:p>
            <a:pPr algn="ctr"/>
            <a:r>
              <a:rPr lang="en-US" dirty="0"/>
              <a:t>OBJECTIVES of the STUDY</a:t>
            </a:r>
            <a:endParaRPr lang="en-US" strike="sngStrike" dirty="0"/>
          </a:p>
        </p:txBody>
      </p:sp>
      <p:sp>
        <p:nvSpPr>
          <p:cNvPr id="4" name="Slide Number Placeholder 3">
            <a:extLst>
              <a:ext uri="{FF2B5EF4-FFF2-40B4-BE49-F238E27FC236}">
                <a16:creationId xmlns:a16="http://schemas.microsoft.com/office/drawing/2014/main" id="{41FDAC54-21B7-49BE-933B-BA7D91743283}"/>
              </a:ext>
            </a:extLst>
          </p:cNvPr>
          <p:cNvSpPr>
            <a:spLocks noGrp="1"/>
          </p:cNvSpPr>
          <p:nvPr>
            <p:ph type="sldNum" sz="quarter" idx="12"/>
          </p:nvPr>
        </p:nvSpPr>
        <p:spPr/>
        <p:txBody>
          <a:bodyPr/>
          <a:lstStyle/>
          <a:p>
            <a:fld id="{5727CFF0-8AF3-4D5D-9D11-7D9475288EEF}" type="slidenum">
              <a:rPr lang="en-US" smtClean="0">
                <a:solidFill>
                  <a:schemeClr val="bg1"/>
                </a:solidFill>
              </a:rPr>
              <a:pPr/>
              <a:t>2</a:t>
            </a:fld>
            <a:endParaRPr lang="en-US" dirty="0">
              <a:solidFill>
                <a:schemeClr val="bg1"/>
              </a:solidFill>
            </a:endParaRPr>
          </a:p>
        </p:txBody>
      </p:sp>
      <p:sp>
        <p:nvSpPr>
          <p:cNvPr id="3" name="Content Placeholder 2">
            <a:extLst>
              <a:ext uri="{FF2B5EF4-FFF2-40B4-BE49-F238E27FC236}">
                <a16:creationId xmlns:a16="http://schemas.microsoft.com/office/drawing/2014/main" id="{9A48A08F-E38D-08E3-EFE5-33A9A33F881E}"/>
              </a:ext>
            </a:extLst>
          </p:cNvPr>
          <p:cNvSpPr>
            <a:spLocks noGrp="1"/>
          </p:cNvSpPr>
          <p:nvPr>
            <p:ph idx="1"/>
          </p:nvPr>
        </p:nvSpPr>
        <p:spPr>
          <a:xfrm>
            <a:off x="255404" y="1028632"/>
            <a:ext cx="11734666" cy="5006408"/>
          </a:xfrm>
        </p:spPr>
        <p:txBody>
          <a:bodyPr>
            <a:noAutofit/>
          </a:bodyPr>
          <a:lstStyle/>
          <a:p>
            <a:pPr marL="0" indent="0">
              <a:spcBef>
                <a:spcPts val="800"/>
              </a:spcBef>
              <a:buNone/>
            </a:pPr>
            <a:r>
              <a:rPr lang="en-US" sz="2400" i="0" u="sng" strike="noStrike" baseline="0" dirty="0">
                <a:solidFill>
                  <a:srgbClr val="000000"/>
                </a:solidFill>
              </a:rPr>
              <a:t>MAJOR OBJECTIVES</a:t>
            </a:r>
          </a:p>
          <a:p>
            <a:pPr>
              <a:spcBef>
                <a:spcPts val="800"/>
              </a:spcBef>
            </a:pPr>
            <a:r>
              <a:rPr lang="en-US" sz="2400" i="0" u="none" strike="noStrike" baseline="0" dirty="0">
                <a:solidFill>
                  <a:srgbClr val="000000"/>
                </a:solidFill>
              </a:rPr>
              <a:t>Review the process for initial review and removal of children to determine if procedures are being followed. </a:t>
            </a:r>
          </a:p>
          <a:p>
            <a:pPr>
              <a:spcBef>
                <a:spcPts val="0"/>
              </a:spcBef>
            </a:pPr>
            <a:r>
              <a:rPr lang="en-US" sz="2400" i="0" u="none" strike="noStrike" baseline="0" dirty="0">
                <a:solidFill>
                  <a:srgbClr val="000000"/>
                </a:solidFill>
              </a:rPr>
              <a:t>Review the child reunification process to determine if children are not returned to their families after case permanency plans are completed. </a:t>
            </a:r>
          </a:p>
          <a:p>
            <a:pPr marL="0" indent="0">
              <a:spcBef>
                <a:spcPts val="0"/>
              </a:spcBef>
              <a:buNone/>
            </a:pPr>
            <a:endParaRPr lang="en-US" sz="2400" dirty="0">
              <a:solidFill>
                <a:srgbClr val="000000"/>
              </a:solidFill>
            </a:endParaRPr>
          </a:p>
          <a:p>
            <a:pPr marL="0" indent="0">
              <a:spcBef>
                <a:spcPts val="800"/>
              </a:spcBef>
              <a:buNone/>
            </a:pPr>
            <a:r>
              <a:rPr lang="en-US" sz="2400" i="0" u="sng" strike="noStrike" baseline="0" dirty="0">
                <a:solidFill>
                  <a:srgbClr val="000000"/>
                </a:solidFill>
              </a:rPr>
              <a:t>SECONDARY OBJECTIVES </a:t>
            </a:r>
          </a:p>
          <a:p>
            <a:pPr marL="0" indent="0">
              <a:spcBef>
                <a:spcPts val="800"/>
              </a:spcBef>
              <a:buNone/>
            </a:pPr>
            <a:r>
              <a:rPr lang="en-US" sz="2400" b="0" i="0" u="none" strike="noStrike" baseline="0" dirty="0">
                <a:solidFill>
                  <a:srgbClr val="000000"/>
                </a:solidFill>
              </a:rPr>
              <a:t>The secondary objectives for this study were to review: </a:t>
            </a:r>
          </a:p>
          <a:p>
            <a:pPr>
              <a:spcBef>
                <a:spcPts val="0"/>
              </a:spcBef>
            </a:pPr>
            <a:r>
              <a:rPr lang="en-US" sz="2400" b="0" i="0" u="none" strike="noStrike" baseline="0" dirty="0">
                <a:solidFill>
                  <a:srgbClr val="000000"/>
                </a:solidFill>
              </a:rPr>
              <a:t>whether there are incentives for Guardians Ad-Litem and Court Appointed Counsels to prolong out-of-home cases; </a:t>
            </a:r>
          </a:p>
          <a:p>
            <a:pPr>
              <a:spcBef>
                <a:spcPts val="0"/>
              </a:spcBef>
            </a:pPr>
            <a:r>
              <a:rPr lang="en-US" sz="2400" b="0" i="0" u="none" strike="noStrike" baseline="0" dirty="0">
                <a:solidFill>
                  <a:srgbClr val="000000"/>
                </a:solidFill>
              </a:rPr>
              <a:t>the feasibility of ending anonymous intake reports; and </a:t>
            </a:r>
          </a:p>
          <a:p>
            <a:pPr>
              <a:spcBef>
                <a:spcPts val="0"/>
              </a:spcBef>
            </a:pPr>
            <a:r>
              <a:rPr lang="en-US" sz="2400" b="0" i="0" u="none" strike="noStrike" baseline="0" dirty="0">
                <a:solidFill>
                  <a:srgbClr val="000000"/>
                </a:solidFill>
              </a:rPr>
              <a:t>if there is an appeal process for families whose child has been removed. </a:t>
            </a:r>
          </a:p>
        </p:txBody>
      </p:sp>
    </p:spTree>
    <p:extLst>
      <p:ext uri="{BB962C8B-B14F-4D97-AF65-F5344CB8AC3E}">
        <p14:creationId xmlns:p14="http://schemas.microsoft.com/office/powerpoint/2010/main" val="1074117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8BC79-0408-D644-BE41-27DDF154DFBB}"/>
              </a:ext>
            </a:extLst>
          </p:cNvPr>
          <p:cNvSpPr>
            <a:spLocks noGrp="1"/>
          </p:cNvSpPr>
          <p:nvPr>
            <p:ph type="title"/>
          </p:nvPr>
        </p:nvSpPr>
        <p:spPr>
          <a:xfrm>
            <a:off x="838200" y="184699"/>
            <a:ext cx="10515600" cy="992676"/>
          </a:xfrm>
        </p:spPr>
        <p:txBody>
          <a:bodyPr>
            <a:normAutofit/>
          </a:bodyPr>
          <a:lstStyle/>
          <a:p>
            <a:pPr algn="ctr"/>
            <a:r>
              <a:rPr lang="en-US" dirty="0"/>
              <a:t>RECOMMENDATIONS</a:t>
            </a:r>
          </a:p>
        </p:txBody>
      </p:sp>
      <p:sp>
        <p:nvSpPr>
          <p:cNvPr id="3" name="Content Placeholder 2">
            <a:extLst>
              <a:ext uri="{FF2B5EF4-FFF2-40B4-BE49-F238E27FC236}">
                <a16:creationId xmlns:a16="http://schemas.microsoft.com/office/drawing/2014/main" id="{3D490CFD-37BC-46BF-D082-4C04785B034C}"/>
              </a:ext>
            </a:extLst>
          </p:cNvPr>
          <p:cNvSpPr>
            <a:spLocks noGrp="1"/>
          </p:cNvSpPr>
          <p:nvPr>
            <p:ph idx="1"/>
          </p:nvPr>
        </p:nvSpPr>
        <p:spPr>
          <a:xfrm>
            <a:off x="616688" y="1005841"/>
            <a:ext cx="10983433" cy="4554988"/>
          </a:xfrm>
        </p:spPr>
        <p:txBody>
          <a:bodyPr>
            <a:normAutofit lnSpcReduction="10000"/>
          </a:bodyPr>
          <a:lstStyle/>
          <a:p>
            <a:pPr marL="0" indent="0" algn="just">
              <a:lnSpc>
                <a:spcPct val="100000"/>
              </a:lnSpc>
              <a:spcBef>
                <a:spcPts val="0"/>
              </a:spcBef>
              <a:buNone/>
            </a:pPr>
            <a:r>
              <a:rPr lang="en-US" sz="2400" i="0" u="sng" strike="noStrike" baseline="0" dirty="0">
                <a:solidFill>
                  <a:srgbClr val="000000"/>
                </a:solidFill>
              </a:rPr>
              <a:t>RECOMMENDATION 2.1 </a:t>
            </a:r>
          </a:p>
          <a:p>
            <a:pPr marL="0" indent="0" algn="just">
              <a:lnSpc>
                <a:spcPct val="100000"/>
              </a:lnSpc>
              <a:spcBef>
                <a:spcPts val="0"/>
              </a:spcBef>
              <a:buNone/>
            </a:pPr>
            <a:r>
              <a:rPr lang="en-US" sz="2400" i="0" u="none" strike="noStrike" baseline="0" dirty="0">
                <a:solidFill>
                  <a:srgbClr val="000000"/>
                </a:solidFill>
              </a:rPr>
              <a:t>The Department for Community Based Services should implement a process and schedule for evaluating all Structured Decision Making tools. Each evaluation should assess the tool's accuracy, its ability to provide data-driven explanation for agency decisions, and its impact on the agency’s ability to protect children. </a:t>
            </a:r>
          </a:p>
          <a:p>
            <a:pPr marL="0" indent="0" algn="just">
              <a:lnSpc>
                <a:spcPct val="100000"/>
              </a:lnSpc>
              <a:spcBef>
                <a:spcPts val="0"/>
              </a:spcBef>
              <a:buNone/>
            </a:pPr>
            <a:endParaRPr lang="en-US" sz="2400" i="0" u="none" strike="noStrike" baseline="0" dirty="0">
              <a:solidFill>
                <a:srgbClr val="000000"/>
              </a:solidFill>
            </a:endParaRPr>
          </a:p>
          <a:p>
            <a:pPr marL="0" indent="0" algn="just">
              <a:lnSpc>
                <a:spcPct val="100000"/>
              </a:lnSpc>
              <a:spcBef>
                <a:spcPts val="0"/>
              </a:spcBef>
              <a:buNone/>
            </a:pPr>
            <a:r>
              <a:rPr lang="en-US" sz="2400" u="sng" dirty="0">
                <a:solidFill>
                  <a:srgbClr val="000000"/>
                </a:solidFill>
              </a:rPr>
              <a:t>DCBS RESPONSE</a:t>
            </a:r>
          </a:p>
          <a:p>
            <a:pPr algn="just">
              <a:lnSpc>
                <a:spcPct val="100000"/>
              </a:lnSpc>
              <a:spcBef>
                <a:spcPts val="0"/>
              </a:spcBef>
            </a:pPr>
            <a:r>
              <a:rPr lang="en-US" sz="2400" i="0" u="none" strike="noStrike" baseline="0" dirty="0">
                <a:solidFill>
                  <a:srgbClr val="000000"/>
                </a:solidFill>
              </a:rPr>
              <a:t>DCBS is committed to the fidelity of the SDM tools.  </a:t>
            </a:r>
          </a:p>
          <a:p>
            <a:pPr algn="just">
              <a:lnSpc>
                <a:spcPct val="100000"/>
              </a:lnSpc>
              <a:spcBef>
                <a:spcPts val="0"/>
              </a:spcBef>
            </a:pPr>
            <a:r>
              <a:rPr lang="en-US" sz="2400" i="0" u="none" strike="noStrike" baseline="0" dirty="0">
                <a:solidFill>
                  <a:srgbClr val="000000"/>
                </a:solidFill>
              </a:rPr>
              <a:t>DCBS will continuously work with Evident Change in the analysis of data to improve fidelity and application.</a:t>
            </a:r>
          </a:p>
          <a:p>
            <a:pPr algn="just">
              <a:lnSpc>
                <a:spcPct val="100000"/>
              </a:lnSpc>
              <a:spcBef>
                <a:spcPts val="0"/>
              </a:spcBef>
            </a:pPr>
            <a:r>
              <a:rPr lang="en-US" sz="2400" dirty="0" err="1">
                <a:solidFill>
                  <a:srgbClr val="000000"/>
                </a:solidFill>
              </a:rPr>
              <a:t>Microsurveys</a:t>
            </a:r>
            <a:r>
              <a:rPr lang="en-US" sz="2400" dirty="0">
                <a:solidFill>
                  <a:srgbClr val="000000"/>
                </a:solidFill>
              </a:rPr>
              <a:t> are a part of implementation and fidelity monitoring.</a:t>
            </a:r>
          </a:p>
          <a:p>
            <a:pPr algn="just">
              <a:lnSpc>
                <a:spcPct val="100000"/>
              </a:lnSpc>
              <a:spcBef>
                <a:spcPts val="0"/>
              </a:spcBef>
            </a:pPr>
            <a:r>
              <a:rPr lang="en-US" sz="2400" i="0" u="none" strike="noStrike" baseline="0" dirty="0">
                <a:solidFill>
                  <a:srgbClr val="000000"/>
                </a:solidFill>
              </a:rPr>
              <a:t>Analysis of </a:t>
            </a:r>
            <a:r>
              <a:rPr lang="en-US" sz="2400" i="0" u="none" strike="noStrike" baseline="0" dirty="0" err="1">
                <a:solidFill>
                  <a:srgbClr val="000000"/>
                </a:solidFill>
              </a:rPr>
              <a:t>microsurveys</a:t>
            </a:r>
            <a:r>
              <a:rPr lang="en-US" sz="2400" i="0" u="none" strike="noStrike" baseline="0" dirty="0">
                <a:solidFill>
                  <a:srgbClr val="000000"/>
                </a:solidFill>
              </a:rPr>
              <a:t> will inform opportunities for increased effectiveness of the SDM tools.</a:t>
            </a:r>
          </a:p>
        </p:txBody>
      </p:sp>
      <p:sp>
        <p:nvSpPr>
          <p:cNvPr id="4" name="Slide Number Placeholder 3">
            <a:extLst>
              <a:ext uri="{FF2B5EF4-FFF2-40B4-BE49-F238E27FC236}">
                <a16:creationId xmlns:a16="http://schemas.microsoft.com/office/drawing/2014/main" id="{77E222C9-6F51-9BAB-6BF5-CB8C754ACDA4}"/>
              </a:ext>
            </a:extLst>
          </p:cNvPr>
          <p:cNvSpPr>
            <a:spLocks noGrp="1"/>
          </p:cNvSpPr>
          <p:nvPr>
            <p:ph type="sldNum" sz="quarter" idx="12"/>
          </p:nvPr>
        </p:nvSpPr>
        <p:spPr/>
        <p:txBody>
          <a:bodyPr/>
          <a:lstStyle/>
          <a:p>
            <a:fld id="{5727CFF0-8AF3-4D5D-9D11-7D9475288EEF}" type="slidenum">
              <a:rPr lang="en-US" smtClean="0">
                <a:solidFill>
                  <a:schemeClr val="bg1"/>
                </a:solidFill>
              </a:rPr>
              <a:pPr/>
              <a:t>3</a:t>
            </a:fld>
            <a:endParaRPr lang="en-US" dirty="0">
              <a:solidFill>
                <a:schemeClr val="bg1"/>
              </a:solidFill>
            </a:endParaRPr>
          </a:p>
        </p:txBody>
      </p:sp>
    </p:spTree>
    <p:extLst>
      <p:ext uri="{BB962C8B-B14F-4D97-AF65-F5344CB8AC3E}">
        <p14:creationId xmlns:p14="http://schemas.microsoft.com/office/powerpoint/2010/main" val="1333220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321" y="409432"/>
            <a:ext cx="10414387" cy="776273"/>
          </a:xfrm>
        </p:spPr>
        <p:txBody>
          <a:bodyPr>
            <a:noAutofit/>
          </a:bodyPr>
          <a:lstStyle/>
          <a:p>
            <a:pPr algn="ctr">
              <a:lnSpc>
                <a:spcPct val="70000"/>
              </a:lnSpc>
            </a:pPr>
            <a:r>
              <a:rPr lang="en-US" dirty="0"/>
              <a:t>RECOMMENDATIONS (continued)</a:t>
            </a:r>
          </a:p>
        </p:txBody>
      </p:sp>
      <p:sp>
        <p:nvSpPr>
          <p:cNvPr id="3" name="Content Placeholder 2"/>
          <p:cNvSpPr>
            <a:spLocks noGrp="1"/>
          </p:cNvSpPr>
          <p:nvPr>
            <p:ph sz="half" idx="1"/>
          </p:nvPr>
        </p:nvSpPr>
        <p:spPr>
          <a:xfrm>
            <a:off x="255403" y="1319249"/>
            <a:ext cx="11678292" cy="4657008"/>
          </a:xfrm>
        </p:spPr>
        <p:txBody>
          <a:bodyPr>
            <a:normAutofit lnSpcReduction="10000"/>
          </a:bodyPr>
          <a:lstStyle/>
          <a:p>
            <a:pPr marL="0" marR="0" indent="0" algn="just">
              <a:spcBef>
                <a:spcPts val="0"/>
              </a:spcBef>
              <a:spcAft>
                <a:spcPts val="0"/>
              </a:spcAft>
              <a:buNone/>
            </a:pPr>
            <a:r>
              <a:rPr lang="en-US" sz="2400" u="sng" dirty="0">
                <a:solidFill>
                  <a:srgbClr val="000000"/>
                </a:solidFill>
                <a:effectLst/>
                <a:ea typeface="Calibri" panose="020F0502020204030204" pitchFamily="34" charset="0"/>
              </a:rPr>
              <a:t>RECOMMENDATION 2.2 </a:t>
            </a:r>
          </a:p>
          <a:p>
            <a:pPr marL="0" marR="0" indent="0" algn="just">
              <a:spcBef>
                <a:spcPts val="0"/>
              </a:spcBef>
              <a:spcAft>
                <a:spcPts val="0"/>
              </a:spcAft>
              <a:buNone/>
            </a:pPr>
            <a:r>
              <a:rPr lang="en-US" sz="2400" dirty="0">
                <a:solidFill>
                  <a:srgbClr val="000000"/>
                </a:solidFill>
                <a:effectLst/>
                <a:ea typeface="Calibri" panose="020F0502020204030204" pitchFamily="34" charset="0"/>
              </a:rPr>
              <a:t>The Department for Community Based Services should review all instances where a supervisor overrode Structured Decision Making tool recommendations. The review should identify necessary changes to improve the agency’s transparency in decision-making, including collecting additional facts about cases or modifying TWIST to enable more detailed analyses.</a:t>
            </a:r>
          </a:p>
          <a:p>
            <a:pPr marL="0" marR="0" indent="0" algn="just">
              <a:spcBef>
                <a:spcPts val="0"/>
              </a:spcBef>
              <a:spcAft>
                <a:spcPts val="0"/>
              </a:spcAft>
              <a:buNone/>
            </a:pPr>
            <a:endParaRPr lang="en-US" sz="2400" dirty="0">
              <a:solidFill>
                <a:srgbClr val="000000"/>
              </a:solidFill>
              <a:effectLst/>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en-US" sz="2400" u="sng" dirty="0">
                <a:solidFill>
                  <a:srgbClr val="000000"/>
                </a:solidFill>
                <a:effectLst/>
                <a:ea typeface="Calibri" panose="020F0502020204030204" pitchFamily="34" charset="0"/>
                <a:cs typeface="Times New Roman" panose="02020603050405020304" pitchFamily="18" charset="0"/>
              </a:rPr>
              <a:t>DCBS RESPONSE</a:t>
            </a:r>
          </a:p>
          <a:p>
            <a:pPr algn="just">
              <a:spcBef>
                <a:spcPts val="0"/>
              </a:spcBef>
            </a:pPr>
            <a:r>
              <a:rPr lang="en-US" sz="2400" dirty="0">
                <a:solidFill>
                  <a:srgbClr val="000000"/>
                </a:solidFill>
                <a:effectLst/>
                <a:ea typeface="Calibri" panose="020F0502020204030204" pitchFamily="34" charset="0"/>
                <a:cs typeface="Times New Roman" panose="02020603050405020304" pitchFamily="18" charset="0"/>
              </a:rPr>
              <a:t>When a </a:t>
            </a:r>
            <a:r>
              <a:rPr lang="en-US" sz="2400" dirty="0">
                <a:solidFill>
                  <a:srgbClr val="000000"/>
                </a:solidFill>
                <a:ea typeface="Calibri" panose="020F0502020204030204" pitchFamily="34" charset="0"/>
                <a:cs typeface="Times New Roman" panose="02020603050405020304" pitchFamily="18" charset="0"/>
              </a:rPr>
              <a:t>social </a:t>
            </a:r>
            <a:r>
              <a:rPr lang="en-US" sz="2400" dirty="0">
                <a:solidFill>
                  <a:srgbClr val="000000"/>
                </a:solidFill>
                <a:effectLst/>
                <a:ea typeface="Calibri" panose="020F0502020204030204" pitchFamily="34" charset="0"/>
                <a:cs typeface="Times New Roman" panose="02020603050405020304" pitchFamily="18" charset="0"/>
              </a:rPr>
              <a:t>worker completes a request for an override, the supervisor must review and approve the request. </a:t>
            </a:r>
          </a:p>
          <a:p>
            <a:pPr algn="just">
              <a:spcBef>
                <a:spcPts val="0"/>
              </a:spcBef>
            </a:pPr>
            <a:r>
              <a:rPr lang="en-US" sz="2400" dirty="0">
                <a:solidFill>
                  <a:srgbClr val="000000"/>
                </a:solidFill>
                <a:ea typeface="Calibri" panose="020F0502020204030204" pitchFamily="34" charset="0"/>
                <a:cs typeface="Times New Roman" panose="02020603050405020304" pitchFamily="18" charset="0"/>
              </a:rPr>
              <a:t>Override reason is documented in the narrative.</a:t>
            </a:r>
            <a:r>
              <a:rPr lang="en-US" sz="2400" dirty="0">
                <a:solidFill>
                  <a:srgbClr val="000000"/>
                </a:solidFill>
                <a:effectLst/>
                <a:ea typeface="Calibri" panose="020F0502020204030204" pitchFamily="34" charset="0"/>
                <a:cs typeface="Times New Roman" panose="02020603050405020304" pitchFamily="18" charset="0"/>
              </a:rPr>
              <a:t>  </a:t>
            </a:r>
          </a:p>
          <a:p>
            <a:pPr algn="just">
              <a:spcBef>
                <a:spcPts val="0"/>
              </a:spcBef>
            </a:pPr>
            <a:r>
              <a:rPr lang="en-US" sz="2400" dirty="0">
                <a:solidFill>
                  <a:srgbClr val="000000"/>
                </a:solidFill>
                <a:effectLst/>
                <a:ea typeface="Calibri" panose="020F0502020204030204" pitchFamily="34" charset="0"/>
                <a:cs typeface="Times New Roman" panose="02020603050405020304" pitchFamily="18" charset="0"/>
              </a:rPr>
              <a:t>DCBS</a:t>
            </a:r>
            <a:r>
              <a:rPr lang="en-US" sz="2400" dirty="0">
                <a:solidFill>
                  <a:srgbClr val="000000"/>
                </a:solidFill>
                <a:ea typeface="Calibri" panose="020F0502020204030204" pitchFamily="34" charset="0"/>
                <a:cs typeface="Times New Roman" panose="02020603050405020304" pitchFamily="18" charset="0"/>
              </a:rPr>
              <a:t> intends to build an automated selection of an override reason into TWIST but believes accompanying narrative should also be required.   </a:t>
            </a:r>
          </a:p>
          <a:p>
            <a:pPr algn="just">
              <a:spcBef>
                <a:spcPts val="0"/>
              </a:spcBef>
            </a:pPr>
            <a:r>
              <a:rPr lang="en-US" sz="2400" dirty="0">
                <a:solidFill>
                  <a:srgbClr val="000000"/>
                </a:solidFill>
                <a:ea typeface="Calibri" panose="020F0502020204030204" pitchFamily="34" charset="0"/>
                <a:cs typeface="Times New Roman" panose="02020603050405020304" pitchFamily="18" charset="0"/>
              </a:rPr>
              <a:t>The most common reasons for override is child entering DCBS or Relative/Fictive Kin custody or an existing companion case.</a:t>
            </a:r>
          </a:p>
        </p:txBody>
      </p:sp>
      <p:sp>
        <p:nvSpPr>
          <p:cNvPr id="5" name="Slide Number Placeholder 4">
            <a:extLst>
              <a:ext uri="{FF2B5EF4-FFF2-40B4-BE49-F238E27FC236}">
                <a16:creationId xmlns:a16="http://schemas.microsoft.com/office/drawing/2014/main" id="{B2F9110B-0F6D-4FD4-AA95-7B18413B2669}"/>
              </a:ext>
            </a:extLst>
          </p:cNvPr>
          <p:cNvSpPr>
            <a:spLocks noGrp="1"/>
          </p:cNvSpPr>
          <p:nvPr>
            <p:ph type="sldNum" sz="quarter" idx="12"/>
          </p:nvPr>
        </p:nvSpPr>
        <p:spPr/>
        <p:txBody>
          <a:bodyPr/>
          <a:lstStyle/>
          <a:p>
            <a:fld id="{5727CFF0-8AF3-4D5D-9D11-7D9475288EEF}"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3185254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321" y="409432"/>
            <a:ext cx="10414387" cy="776273"/>
          </a:xfrm>
        </p:spPr>
        <p:txBody>
          <a:bodyPr>
            <a:noAutofit/>
          </a:bodyPr>
          <a:lstStyle/>
          <a:p>
            <a:pPr algn="ctr">
              <a:lnSpc>
                <a:spcPct val="70000"/>
              </a:lnSpc>
            </a:pPr>
            <a:r>
              <a:rPr lang="en-US" sz="4000" dirty="0"/>
              <a:t>RECOMMENDATIONS (continued)</a:t>
            </a:r>
          </a:p>
        </p:txBody>
      </p:sp>
      <p:sp>
        <p:nvSpPr>
          <p:cNvPr id="3" name="Content Placeholder 2"/>
          <p:cNvSpPr>
            <a:spLocks noGrp="1"/>
          </p:cNvSpPr>
          <p:nvPr>
            <p:ph sz="half" idx="1"/>
          </p:nvPr>
        </p:nvSpPr>
        <p:spPr>
          <a:xfrm>
            <a:off x="617220" y="1319249"/>
            <a:ext cx="11167110" cy="4657008"/>
          </a:xfrm>
        </p:spPr>
        <p:txBody>
          <a:bodyPr>
            <a:normAutofit/>
          </a:bodyPr>
          <a:lstStyle/>
          <a:p>
            <a:pPr marL="0" indent="0" algn="just">
              <a:spcBef>
                <a:spcPts val="0"/>
              </a:spcBef>
              <a:buNone/>
            </a:pPr>
            <a:r>
              <a:rPr lang="en-US" sz="2400" i="0" u="sng" strike="noStrike" baseline="0" dirty="0">
                <a:solidFill>
                  <a:srgbClr val="000000"/>
                </a:solidFill>
              </a:rPr>
              <a:t>RECOMMENDATION 2.3 </a:t>
            </a:r>
          </a:p>
          <a:p>
            <a:pPr marL="0" indent="0" algn="just">
              <a:spcBef>
                <a:spcPts val="0"/>
              </a:spcBef>
              <a:buNone/>
            </a:pPr>
            <a:r>
              <a:rPr lang="en-US" sz="2400" i="0" u="none" strike="noStrike" baseline="0" dirty="0">
                <a:solidFill>
                  <a:srgbClr val="000000"/>
                </a:solidFill>
              </a:rPr>
              <a:t>The Department for Community Based Services should provide the Legislative Oversight and Investigation Committee a written update on its progress toward its evaluation of the Structured Decision Making tools by October 2025. </a:t>
            </a:r>
          </a:p>
          <a:p>
            <a:pPr marL="0" indent="0" algn="just">
              <a:spcBef>
                <a:spcPts val="0"/>
              </a:spcBef>
              <a:buNone/>
            </a:pPr>
            <a:endParaRPr lang="en-US" sz="2400" dirty="0">
              <a:solidFill>
                <a:srgbClr val="000000"/>
              </a:solidFill>
            </a:endParaRPr>
          </a:p>
          <a:p>
            <a:pPr marL="0" indent="0" algn="just">
              <a:spcBef>
                <a:spcPts val="0"/>
              </a:spcBef>
              <a:buNone/>
            </a:pPr>
            <a:r>
              <a:rPr lang="en-US" sz="2400" i="0" u="sng" strike="noStrike" baseline="0" dirty="0">
                <a:solidFill>
                  <a:srgbClr val="000000"/>
                </a:solidFill>
              </a:rPr>
              <a:t>DCBS RESPONSE</a:t>
            </a:r>
          </a:p>
          <a:p>
            <a:pPr algn="just"/>
            <a:r>
              <a:rPr lang="en-US" sz="2400" dirty="0">
                <a:solidFill>
                  <a:srgbClr val="000000"/>
                </a:solidFill>
              </a:rPr>
              <a:t>DCBS will implement this recommendation and provide a written update on the implementation and evaluation of Structured Decision Making tools by October 2025. </a:t>
            </a:r>
            <a:endParaRPr lang="en-US" sz="2400" i="0" u="none" strike="noStrike" baseline="0" dirty="0">
              <a:solidFill>
                <a:srgbClr val="000000"/>
              </a:solidFill>
            </a:endParaRPr>
          </a:p>
          <a:p>
            <a:pPr marL="0" lvl="0" indent="0">
              <a:buNone/>
            </a:pPr>
            <a:endParaRPr lang="en-US" dirty="0"/>
          </a:p>
        </p:txBody>
      </p:sp>
      <p:sp>
        <p:nvSpPr>
          <p:cNvPr id="5" name="Slide Number Placeholder 4">
            <a:extLst>
              <a:ext uri="{FF2B5EF4-FFF2-40B4-BE49-F238E27FC236}">
                <a16:creationId xmlns:a16="http://schemas.microsoft.com/office/drawing/2014/main" id="{B2F9110B-0F6D-4FD4-AA95-7B18413B2669}"/>
              </a:ext>
            </a:extLst>
          </p:cNvPr>
          <p:cNvSpPr>
            <a:spLocks noGrp="1"/>
          </p:cNvSpPr>
          <p:nvPr>
            <p:ph type="sldNum" sz="quarter" idx="12"/>
          </p:nvPr>
        </p:nvSpPr>
        <p:spPr/>
        <p:txBody>
          <a:bodyPr/>
          <a:lstStyle/>
          <a:p>
            <a:fld id="{5727CFF0-8AF3-4D5D-9D11-7D9475288EEF}" type="slidenum">
              <a:rPr lang="en-US" smtClean="0">
                <a:solidFill>
                  <a:schemeClr val="bg1"/>
                </a:solidFill>
              </a:rPr>
              <a:pPr/>
              <a:t>5</a:t>
            </a:fld>
            <a:endParaRPr lang="en-US" dirty="0">
              <a:solidFill>
                <a:schemeClr val="bg1"/>
              </a:solidFill>
            </a:endParaRPr>
          </a:p>
        </p:txBody>
      </p:sp>
    </p:spTree>
    <p:extLst>
      <p:ext uri="{BB962C8B-B14F-4D97-AF65-F5344CB8AC3E}">
        <p14:creationId xmlns:p14="http://schemas.microsoft.com/office/powerpoint/2010/main" val="2760284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8BC79-0408-D644-BE41-27DDF154DFBB}"/>
              </a:ext>
            </a:extLst>
          </p:cNvPr>
          <p:cNvSpPr>
            <a:spLocks noGrp="1"/>
          </p:cNvSpPr>
          <p:nvPr>
            <p:ph type="title"/>
          </p:nvPr>
        </p:nvSpPr>
        <p:spPr>
          <a:xfrm>
            <a:off x="838200" y="184699"/>
            <a:ext cx="10515600" cy="992676"/>
          </a:xfrm>
        </p:spPr>
        <p:txBody>
          <a:bodyPr>
            <a:normAutofit/>
          </a:bodyPr>
          <a:lstStyle/>
          <a:p>
            <a:pPr algn="ctr"/>
            <a:r>
              <a:rPr lang="en-US" dirty="0"/>
              <a:t>RECOMMENDATIONS (continued)</a:t>
            </a:r>
          </a:p>
        </p:txBody>
      </p:sp>
      <p:sp>
        <p:nvSpPr>
          <p:cNvPr id="3" name="Content Placeholder 2">
            <a:extLst>
              <a:ext uri="{FF2B5EF4-FFF2-40B4-BE49-F238E27FC236}">
                <a16:creationId xmlns:a16="http://schemas.microsoft.com/office/drawing/2014/main" id="{3D490CFD-37BC-46BF-D082-4C04785B034C}"/>
              </a:ext>
            </a:extLst>
          </p:cNvPr>
          <p:cNvSpPr>
            <a:spLocks noGrp="1"/>
          </p:cNvSpPr>
          <p:nvPr>
            <p:ph idx="1"/>
          </p:nvPr>
        </p:nvSpPr>
        <p:spPr>
          <a:xfrm>
            <a:off x="518160" y="1177375"/>
            <a:ext cx="10995660" cy="4549055"/>
          </a:xfrm>
        </p:spPr>
        <p:txBody>
          <a:bodyPr>
            <a:normAutofit fontScale="92500" lnSpcReduction="20000"/>
          </a:bodyPr>
          <a:lstStyle/>
          <a:p>
            <a:pPr marL="0" indent="0" algn="just">
              <a:lnSpc>
                <a:spcPct val="100000"/>
              </a:lnSpc>
              <a:spcBef>
                <a:spcPts val="0"/>
              </a:spcBef>
              <a:buNone/>
            </a:pPr>
            <a:r>
              <a:rPr lang="en-US" sz="2600" i="0" u="sng" strike="noStrike" baseline="0" dirty="0">
                <a:solidFill>
                  <a:srgbClr val="000000"/>
                </a:solidFill>
              </a:rPr>
              <a:t>RECOMMENDATION 3.1 </a:t>
            </a:r>
          </a:p>
          <a:p>
            <a:pPr marL="0" indent="0" algn="just">
              <a:lnSpc>
                <a:spcPct val="100000"/>
              </a:lnSpc>
              <a:spcBef>
                <a:spcPts val="0"/>
              </a:spcBef>
              <a:buNone/>
            </a:pPr>
            <a:r>
              <a:rPr lang="en-US" sz="2600" i="0" u="none" strike="noStrike" baseline="0" dirty="0">
                <a:solidFill>
                  <a:srgbClr val="000000"/>
                </a:solidFill>
              </a:rPr>
              <a:t>The Department for Community Based Services should implement systemic tracking of the completion status of permanency plans throughout an out-of-home care case. These data should be collected and analyzed in aggregate and across years to inform policy, program development, and service delivery improvements aimed at achieving permanency for children. The department should work with the Administrative Office of the Courts to ensure how it tracks such data is compatible with the CourtNet data system.</a:t>
            </a:r>
          </a:p>
          <a:p>
            <a:pPr marL="0" indent="0" algn="just">
              <a:lnSpc>
                <a:spcPct val="100000"/>
              </a:lnSpc>
              <a:spcBef>
                <a:spcPts val="0"/>
              </a:spcBef>
              <a:buNone/>
            </a:pPr>
            <a:endParaRPr lang="en-US" sz="2600" b="1" i="0" u="none" strike="noStrike" baseline="0" dirty="0">
              <a:solidFill>
                <a:srgbClr val="000000"/>
              </a:solidFill>
            </a:endParaRPr>
          </a:p>
          <a:p>
            <a:pPr marL="0" indent="0" algn="just">
              <a:lnSpc>
                <a:spcPct val="100000"/>
              </a:lnSpc>
              <a:spcBef>
                <a:spcPts val="0"/>
              </a:spcBef>
              <a:buNone/>
            </a:pPr>
            <a:r>
              <a:rPr lang="en-US" sz="2600" u="sng" dirty="0"/>
              <a:t>DCBS RESPONSE</a:t>
            </a:r>
          </a:p>
          <a:p>
            <a:pPr algn="just">
              <a:lnSpc>
                <a:spcPct val="100000"/>
              </a:lnSpc>
              <a:spcBef>
                <a:spcPts val="0"/>
              </a:spcBef>
            </a:pPr>
            <a:r>
              <a:rPr lang="en-US" sz="2600" dirty="0"/>
              <a:t>Significant and expensive TWIST modifications would be required for the suggested data elements and to interface with court information systems that document court actions.</a:t>
            </a:r>
          </a:p>
          <a:p>
            <a:pPr algn="just">
              <a:lnSpc>
                <a:spcPct val="100000"/>
              </a:lnSpc>
              <a:spcBef>
                <a:spcPts val="0"/>
              </a:spcBef>
            </a:pPr>
            <a:r>
              <a:rPr lang="en-US" sz="2600" dirty="0"/>
              <a:t>DCBS will research this recommendation to determine feasibility. </a:t>
            </a:r>
          </a:p>
          <a:p>
            <a:pPr marL="0" indent="0" algn="just">
              <a:lnSpc>
                <a:spcPct val="100000"/>
              </a:lnSpc>
              <a:spcBef>
                <a:spcPts val="0"/>
              </a:spcBef>
              <a:buNone/>
            </a:pPr>
            <a:endParaRPr lang="en-US" sz="2600" dirty="0"/>
          </a:p>
        </p:txBody>
      </p:sp>
      <p:sp>
        <p:nvSpPr>
          <p:cNvPr id="4" name="Slide Number Placeholder 3">
            <a:extLst>
              <a:ext uri="{FF2B5EF4-FFF2-40B4-BE49-F238E27FC236}">
                <a16:creationId xmlns:a16="http://schemas.microsoft.com/office/drawing/2014/main" id="{77E222C9-6F51-9BAB-6BF5-CB8C754ACDA4}"/>
              </a:ext>
            </a:extLst>
          </p:cNvPr>
          <p:cNvSpPr>
            <a:spLocks noGrp="1"/>
          </p:cNvSpPr>
          <p:nvPr>
            <p:ph type="sldNum" sz="quarter" idx="12"/>
          </p:nvPr>
        </p:nvSpPr>
        <p:spPr/>
        <p:txBody>
          <a:bodyPr/>
          <a:lstStyle/>
          <a:p>
            <a:fld id="{5727CFF0-8AF3-4D5D-9D11-7D9475288EEF}" type="slidenum">
              <a:rPr lang="en-US" smtClean="0">
                <a:solidFill>
                  <a:schemeClr val="bg1"/>
                </a:solidFill>
              </a:rPr>
              <a:pPr/>
              <a:t>6</a:t>
            </a:fld>
            <a:endParaRPr lang="en-US" dirty="0">
              <a:solidFill>
                <a:schemeClr val="bg1"/>
              </a:solidFill>
            </a:endParaRPr>
          </a:p>
        </p:txBody>
      </p:sp>
    </p:spTree>
    <p:extLst>
      <p:ext uri="{BB962C8B-B14F-4D97-AF65-F5344CB8AC3E}">
        <p14:creationId xmlns:p14="http://schemas.microsoft.com/office/powerpoint/2010/main" val="3490303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90991-9CEE-440A-9E5A-6B59D991099B}"/>
              </a:ext>
            </a:extLst>
          </p:cNvPr>
          <p:cNvSpPr>
            <a:spLocks noGrp="1"/>
          </p:cNvSpPr>
          <p:nvPr>
            <p:ph type="title"/>
          </p:nvPr>
        </p:nvSpPr>
        <p:spPr>
          <a:xfrm>
            <a:off x="838200" y="0"/>
            <a:ext cx="10515600" cy="1233330"/>
          </a:xfrm>
        </p:spPr>
        <p:txBody>
          <a:bodyPr>
            <a:normAutofit/>
          </a:bodyPr>
          <a:lstStyle/>
          <a:p>
            <a:pPr algn="ctr"/>
            <a:r>
              <a:rPr lang="en-US" dirty="0"/>
              <a:t>LOIC REPORT CLARIFICATIONS</a:t>
            </a:r>
          </a:p>
        </p:txBody>
      </p:sp>
      <p:sp>
        <p:nvSpPr>
          <p:cNvPr id="3" name="Content Placeholder 2">
            <a:extLst>
              <a:ext uri="{FF2B5EF4-FFF2-40B4-BE49-F238E27FC236}">
                <a16:creationId xmlns:a16="http://schemas.microsoft.com/office/drawing/2014/main" id="{0EDAAD87-A0C6-4BDF-AF94-264945F98145}"/>
              </a:ext>
            </a:extLst>
          </p:cNvPr>
          <p:cNvSpPr>
            <a:spLocks noGrp="1"/>
          </p:cNvSpPr>
          <p:nvPr>
            <p:ph idx="1"/>
          </p:nvPr>
        </p:nvSpPr>
        <p:spPr>
          <a:xfrm>
            <a:off x="511444" y="982786"/>
            <a:ext cx="11050292" cy="4892427"/>
          </a:xfrm>
        </p:spPr>
        <p:txBody>
          <a:bodyPr>
            <a:noAutofit/>
          </a:bodyPr>
          <a:lstStyle/>
          <a:p>
            <a:pPr marL="0" marR="0" indent="0">
              <a:spcBef>
                <a:spcPts val="0"/>
              </a:spcBef>
              <a:spcAft>
                <a:spcPts val="0"/>
              </a:spcAft>
              <a:buNone/>
            </a:pPr>
            <a:r>
              <a:rPr lang="en-US" sz="2400" b="1" dirty="0">
                <a:solidFill>
                  <a:srgbClr val="000000"/>
                </a:solidFill>
                <a:effectLst/>
                <a:ea typeface="Calibri" panose="020F0502020204030204" pitchFamily="34" charset="0"/>
              </a:rPr>
              <a:t>“Safety assessments from 2023 included 2,012 cases with blank fields. It is unclear if this was a data issue or an indication the assessments were not conducted”</a:t>
            </a:r>
            <a:endParaRPr lang="en-US" sz="2400" dirty="0">
              <a:solidFill>
                <a:srgbClr val="000000"/>
              </a:solidFill>
              <a:effectLst/>
              <a:ea typeface="Calibri" panose="020F0502020204030204" pitchFamily="34" charset="0"/>
            </a:endParaRPr>
          </a:p>
          <a:p>
            <a:pPr marL="0" marR="0" indent="0">
              <a:spcBef>
                <a:spcPts val="0"/>
              </a:spcBef>
              <a:spcAft>
                <a:spcPts val="0"/>
              </a:spcAft>
              <a:buNone/>
            </a:pPr>
            <a:endParaRPr lang="en-US" sz="2400" dirty="0">
              <a:solidFill>
                <a:srgbClr val="000000"/>
              </a:solidFill>
              <a:ea typeface="Calibri" panose="020F0502020204030204" pitchFamily="34" charset="0"/>
            </a:endParaRPr>
          </a:p>
          <a:p>
            <a:pPr>
              <a:spcBef>
                <a:spcPts val="0"/>
              </a:spcBef>
            </a:pPr>
            <a:r>
              <a:rPr lang="en-US" sz="2400" dirty="0">
                <a:solidFill>
                  <a:srgbClr val="000000"/>
                </a:solidFill>
                <a:effectLst/>
                <a:ea typeface="Calibri" panose="020F0502020204030204" pitchFamily="34" charset="0"/>
                <a:cs typeface="Times New Roman" panose="02020603050405020304" pitchFamily="18" charset="0"/>
              </a:rPr>
              <a:t>All investigations do not require SDM assessments, such as dependency cases, foster parent referrals, and facility investigations.  </a:t>
            </a:r>
          </a:p>
          <a:p>
            <a:pPr>
              <a:spcBef>
                <a:spcPts val="0"/>
              </a:spcBef>
            </a:pPr>
            <a:r>
              <a:rPr lang="en-US" sz="2400" dirty="0">
                <a:solidFill>
                  <a:srgbClr val="000000"/>
                </a:solidFill>
                <a:effectLst/>
                <a:ea typeface="Calibri" panose="020F0502020204030204" pitchFamily="34" charset="0"/>
                <a:cs typeface="Times New Roman" panose="02020603050405020304" pitchFamily="18" charset="0"/>
              </a:rPr>
              <a:t>SDM was implemented during this reported time frame. </a:t>
            </a:r>
            <a:r>
              <a:rPr lang="en-US" sz="2400" dirty="0">
                <a:solidFill>
                  <a:srgbClr val="000000"/>
                </a:solidFill>
                <a:ea typeface="Calibri" panose="020F0502020204030204" pitchFamily="34" charset="0"/>
                <a:cs typeface="Times New Roman" panose="02020603050405020304" pitchFamily="18" charset="0"/>
              </a:rPr>
              <a:t>A</a:t>
            </a:r>
            <a:r>
              <a:rPr lang="en-US" sz="2400" dirty="0">
                <a:solidFill>
                  <a:srgbClr val="000000"/>
                </a:solidFill>
                <a:effectLst/>
                <a:ea typeface="Calibri" panose="020F0502020204030204" pitchFamily="34" charset="0"/>
                <a:cs typeface="Times New Roman" panose="02020603050405020304" pitchFamily="18" charset="0"/>
              </a:rPr>
              <a:t>ny referral received prior to implementation (Oct 2022) </a:t>
            </a:r>
            <a:r>
              <a:rPr lang="en-US" sz="2400" dirty="0">
                <a:solidFill>
                  <a:srgbClr val="000000"/>
                </a:solidFill>
                <a:ea typeface="Calibri" panose="020F0502020204030204" pitchFamily="34" charset="0"/>
                <a:cs typeface="Times New Roman" panose="02020603050405020304" pitchFamily="18" charset="0"/>
              </a:rPr>
              <a:t>but </a:t>
            </a:r>
            <a:r>
              <a:rPr lang="en-US" sz="2400" dirty="0">
                <a:solidFill>
                  <a:srgbClr val="000000"/>
                </a:solidFill>
                <a:effectLst/>
                <a:ea typeface="Calibri" panose="020F0502020204030204" pitchFamily="34" charset="0"/>
                <a:cs typeface="Times New Roman" panose="02020603050405020304" pitchFamily="18" charset="0"/>
              </a:rPr>
              <a:t>completed after </a:t>
            </a:r>
            <a:r>
              <a:rPr lang="en-US" sz="2400" dirty="0">
                <a:solidFill>
                  <a:srgbClr val="000000"/>
                </a:solidFill>
                <a:ea typeface="Calibri" panose="020F0502020204030204" pitchFamily="34" charset="0"/>
                <a:cs typeface="Times New Roman" panose="02020603050405020304" pitchFamily="18" charset="0"/>
              </a:rPr>
              <a:t>implementation (October </a:t>
            </a:r>
            <a:r>
              <a:rPr lang="en-US" sz="2400" dirty="0">
                <a:solidFill>
                  <a:srgbClr val="000000"/>
                </a:solidFill>
                <a:effectLst/>
                <a:ea typeface="Calibri" panose="020F0502020204030204" pitchFamily="34" charset="0"/>
                <a:cs typeface="Times New Roman" panose="02020603050405020304" pitchFamily="18" charset="0"/>
              </a:rPr>
              <a:t>2022) would not have a safety assessment. </a:t>
            </a:r>
            <a:endParaRPr lang="en-US" sz="2400" dirty="0">
              <a:solidFill>
                <a:srgbClr val="000000"/>
              </a:solidFill>
              <a:effectLst/>
              <a:ea typeface="Calibri" panose="020F0502020204030204" pitchFamily="34" charset="0"/>
            </a:endParaRPr>
          </a:p>
          <a:p>
            <a:pPr marL="0" marR="0" indent="0">
              <a:lnSpc>
                <a:spcPct val="107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b="1" dirty="0">
                <a:effectLst/>
                <a:ea typeface="Calibri" panose="020F0502020204030204" pitchFamily="34" charset="0"/>
                <a:cs typeface="Times New Roman" panose="02020603050405020304" pitchFamily="18" charset="0"/>
              </a:rPr>
              <a:t>The department adopted a Structured Decision Making (SDM) Safety and Risk Assessment tool in October 2022, replacing the previous Assessment and Documentation Tool (ADT).</a:t>
            </a:r>
            <a:endParaRPr lang="en-US" sz="24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b="1" dirty="0">
                <a:effectLst/>
                <a:ea typeface="Calibri" panose="020F0502020204030204" pitchFamily="34"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a:spcBef>
                <a:spcPts val="0"/>
              </a:spcBef>
            </a:pPr>
            <a:r>
              <a:rPr lang="en-US" sz="2400" dirty="0">
                <a:solidFill>
                  <a:srgbClr val="000000"/>
                </a:solidFill>
                <a:effectLst/>
                <a:ea typeface="Calibri" panose="020F0502020204030204" pitchFamily="34" charset="0"/>
                <a:cs typeface="Times New Roman" panose="02020603050405020304" pitchFamily="18" charset="0"/>
              </a:rPr>
              <a:t>The ADT was not replaced but was revised with the implementation of the Safety and Risk Assessments. The safety and risk assessment tools were added to the ADT. </a:t>
            </a:r>
            <a:endParaRPr lang="en-US" sz="2400" dirty="0">
              <a:effectLst/>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dirty="0">
                <a:solidFill>
                  <a:srgbClr val="000000"/>
                </a:solidFill>
                <a:effectLst/>
                <a:ea typeface="Calibri" panose="020F0502020204030204" pitchFamily="34"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CF0C4C6-2742-4FFD-8357-D98A3C86CA57}"/>
              </a:ext>
            </a:extLst>
          </p:cNvPr>
          <p:cNvSpPr>
            <a:spLocks noGrp="1"/>
          </p:cNvSpPr>
          <p:nvPr>
            <p:ph type="sldNum" sz="quarter" idx="12"/>
          </p:nvPr>
        </p:nvSpPr>
        <p:spPr/>
        <p:txBody>
          <a:bodyPr/>
          <a:lstStyle/>
          <a:p>
            <a:fld id="{5727CFF0-8AF3-4D5D-9D11-7D9475288EEF}" type="slidenum">
              <a:rPr lang="en-US" smtClean="0">
                <a:solidFill>
                  <a:schemeClr val="bg1"/>
                </a:solidFill>
              </a:rPr>
              <a:pPr/>
              <a:t>7</a:t>
            </a:fld>
            <a:endParaRPr lang="en-US" dirty="0">
              <a:solidFill>
                <a:schemeClr val="bg1"/>
              </a:solidFill>
            </a:endParaRPr>
          </a:p>
        </p:txBody>
      </p:sp>
    </p:spTree>
    <p:extLst>
      <p:ext uri="{BB962C8B-B14F-4D97-AF65-F5344CB8AC3E}">
        <p14:creationId xmlns:p14="http://schemas.microsoft.com/office/powerpoint/2010/main" val="344943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321" y="409432"/>
            <a:ext cx="10414387" cy="776273"/>
          </a:xfrm>
        </p:spPr>
        <p:txBody>
          <a:bodyPr>
            <a:noAutofit/>
          </a:bodyPr>
          <a:lstStyle/>
          <a:p>
            <a:pPr algn="ctr">
              <a:lnSpc>
                <a:spcPct val="70000"/>
              </a:lnSpc>
            </a:pPr>
            <a:r>
              <a:rPr lang="en-US" dirty="0"/>
              <a:t>CLARIFICATIONS</a:t>
            </a:r>
          </a:p>
        </p:txBody>
      </p:sp>
      <p:sp>
        <p:nvSpPr>
          <p:cNvPr id="3" name="Content Placeholder 2"/>
          <p:cNvSpPr>
            <a:spLocks noGrp="1"/>
          </p:cNvSpPr>
          <p:nvPr>
            <p:ph sz="half" idx="1"/>
          </p:nvPr>
        </p:nvSpPr>
        <p:spPr>
          <a:xfrm>
            <a:off x="635431" y="1010638"/>
            <a:ext cx="10957301" cy="5104411"/>
          </a:xfrm>
        </p:spPr>
        <p:txBody>
          <a:bodyPr>
            <a:noAutofit/>
          </a:bodyPr>
          <a:lstStyle/>
          <a:p>
            <a:pPr marL="0" marR="0" indent="0">
              <a:lnSpc>
                <a:spcPct val="107000"/>
              </a:lnSpc>
              <a:spcBef>
                <a:spcPts val="0"/>
              </a:spcBef>
              <a:spcAft>
                <a:spcPts val="0"/>
              </a:spcAft>
              <a:buNone/>
            </a:pPr>
            <a:r>
              <a:rPr lang="en-US" sz="2400" b="1" dirty="0">
                <a:solidFill>
                  <a:srgbClr val="000000"/>
                </a:solidFill>
                <a:effectLst/>
                <a:ea typeface="Calibri" panose="020F0502020204030204" pitchFamily="34" charset="0"/>
              </a:rPr>
              <a:t>The SDM tool focuses on answering two questions: </a:t>
            </a:r>
            <a:endParaRPr lang="en-US" sz="2400" dirty="0">
              <a:solidFill>
                <a:srgbClr val="000000"/>
              </a:solidFill>
              <a:effectLst/>
              <a:ea typeface="Calibri" panose="020F0502020204030204" pitchFamily="34" charset="0"/>
            </a:endParaRPr>
          </a:p>
          <a:p>
            <a:pPr marL="0" marR="0" indent="0">
              <a:lnSpc>
                <a:spcPct val="107000"/>
              </a:lnSpc>
              <a:spcBef>
                <a:spcPts val="0"/>
              </a:spcBef>
              <a:spcAft>
                <a:spcPts val="220"/>
              </a:spcAft>
              <a:buNone/>
            </a:pPr>
            <a:r>
              <a:rPr lang="en-US" sz="2400" b="1" dirty="0">
                <a:solidFill>
                  <a:srgbClr val="000000"/>
                </a:solidFill>
                <a:effectLst/>
                <a:ea typeface="Calibri" panose="020F0502020204030204" pitchFamily="34" charset="0"/>
              </a:rPr>
              <a:t>• Are there immediate threats to a child’s safety and can the child safely remain in the home? </a:t>
            </a:r>
            <a:endParaRPr lang="en-US" sz="2400" dirty="0">
              <a:solidFill>
                <a:srgbClr val="000000"/>
              </a:solidFill>
              <a:effectLst/>
              <a:ea typeface="Calibri" panose="020F0502020204030204" pitchFamily="34" charset="0"/>
            </a:endParaRPr>
          </a:p>
          <a:p>
            <a:pPr marL="0" marR="0" indent="0">
              <a:lnSpc>
                <a:spcPct val="107000"/>
              </a:lnSpc>
              <a:spcBef>
                <a:spcPts val="0"/>
              </a:spcBef>
              <a:spcAft>
                <a:spcPts val="0"/>
              </a:spcAft>
              <a:buNone/>
            </a:pPr>
            <a:r>
              <a:rPr lang="en-US" sz="2400" b="1" dirty="0">
                <a:solidFill>
                  <a:srgbClr val="000000"/>
                </a:solidFill>
                <a:effectLst/>
                <a:ea typeface="Calibri" panose="020F0502020204030204" pitchFamily="34" charset="0"/>
              </a:rPr>
              <a:t>• What is the potential risk of the child being a victim of maltreatment in the near future? </a:t>
            </a:r>
            <a:endParaRPr lang="en-US" sz="2400" dirty="0">
              <a:solidFill>
                <a:srgbClr val="000000"/>
              </a:solidFill>
              <a:effectLst/>
              <a:ea typeface="Calibri" panose="020F0502020204030204" pitchFamily="34" charset="0"/>
            </a:endParaRPr>
          </a:p>
          <a:p>
            <a:pPr marL="0" marR="0" indent="0">
              <a:lnSpc>
                <a:spcPct val="107000"/>
              </a:lnSpc>
              <a:spcBef>
                <a:spcPts val="0"/>
              </a:spcBef>
              <a:spcAft>
                <a:spcPts val="0"/>
              </a:spcAft>
              <a:buNone/>
            </a:pPr>
            <a:r>
              <a:rPr lang="en-US" sz="2400" b="1" dirty="0">
                <a:solidFill>
                  <a:srgbClr val="000000"/>
                </a:solidFill>
                <a:effectLst/>
                <a:ea typeface="Calibri" panose="020F0502020204030204" pitchFamily="34" charset="0"/>
              </a:rPr>
              <a:t> </a:t>
            </a:r>
            <a:endParaRPr lang="en-US" sz="2400" dirty="0">
              <a:solidFill>
                <a:srgbClr val="000000"/>
              </a:solidFill>
              <a:effectLst/>
              <a:ea typeface="Calibri" panose="020F0502020204030204" pitchFamily="34" charset="0"/>
            </a:endParaRPr>
          </a:p>
          <a:p>
            <a:pPr marL="0" marR="0" indent="0">
              <a:lnSpc>
                <a:spcPct val="107000"/>
              </a:lnSpc>
              <a:spcBef>
                <a:spcPts val="0"/>
              </a:spcBef>
              <a:spcAft>
                <a:spcPts val="0"/>
              </a:spcAft>
              <a:buNone/>
            </a:pPr>
            <a:r>
              <a:rPr lang="en-US" sz="2400" dirty="0">
                <a:solidFill>
                  <a:srgbClr val="000000"/>
                </a:solidFill>
                <a:effectLst/>
                <a:ea typeface="Calibri" panose="020F0502020204030204" pitchFamily="34" charset="0"/>
              </a:rPr>
              <a:t>There are two SDM tools, a safety assessment tool and a risk assessment tool. </a:t>
            </a:r>
          </a:p>
          <a:p>
            <a:pPr marL="342900" marR="0" lvl="0" indent="-342900">
              <a:lnSpc>
                <a:spcPct val="105000"/>
              </a:lnSpc>
              <a:spcBef>
                <a:spcPts val="0"/>
              </a:spcBef>
              <a:spcAft>
                <a:spcPts val="0"/>
              </a:spcAft>
              <a:buFont typeface="Arial" panose="020B0604020202020204" pitchFamily="34" charset="0"/>
              <a:buChar char="•"/>
              <a:tabLst>
                <a:tab pos="457200" algn="l"/>
              </a:tabLst>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safety assessment tool </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assist social worker in organizing information and assessing </a:t>
            </a: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for immediate threats to a child's safety </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which supports their decision </a:t>
            </a: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if the child is safe, unsafe, or can be safe with a plan in their home.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400" dirty="0">
                <a:solidFill>
                  <a:srgbClr val="000000"/>
                </a:solidFill>
                <a:effectLst/>
                <a:ea typeface="Calibri" panose="020F0502020204030204" pitchFamily="34" charset="0"/>
              </a:rPr>
              <a:t>The risk assessment tool assesses the likelihood of the child/family being re-referred to the agency, not the risk of future maltreatment. </a:t>
            </a:r>
          </a:p>
          <a:p>
            <a:pPr marL="0" marR="0" indent="0">
              <a:spcBef>
                <a:spcPts val="0"/>
              </a:spcBef>
              <a:spcAft>
                <a:spcPts val="0"/>
              </a:spcAft>
              <a:buNone/>
            </a:pPr>
            <a:r>
              <a:rPr lang="en-US" sz="2000" dirty="0">
                <a:solidFill>
                  <a:srgbClr val="000000"/>
                </a:solidFill>
                <a:effectLst/>
                <a:ea typeface="Calibri" panose="020F0502020204030204" pitchFamily="34" charset="0"/>
              </a:rPr>
              <a:t> </a:t>
            </a:r>
          </a:p>
        </p:txBody>
      </p:sp>
      <p:sp>
        <p:nvSpPr>
          <p:cNvPr id="5" name="Slide Number Placeholder 4">
            <a:extLst>
              <a:ext uri="{FF2B5EF4-FFF2-40B4-BE49-F238E27FC236}">
                <a16:creationId xmlns:a16="http://schemas.microsoft.com/office/drawing/2014/main" id="{B2F9110B-0F6D-4FD4-AA95-7B18413B2669}"/>
              </a:ext>
            </a:extLst>
          </p:cNvPr>
          <p:cNvSpPr>
            <a:spLocks noGrp="1"/>
          </p:cNvSpPr>
          <p:nvPr>
            <p:ph type="sldNum" sz="quarter" idx="12"/>
          </p:nvPr>
        </p:nvSpPr>
        <p:spPr/>
        <p:txBody>
          <a:bodyPr/>
          <a:lstStyle/>
          <a:p>
            <a:fld id="{5727CFF0-8AF3-4D5D-9D11-7D9475288EEF}" type="slidenum">
              <a:rPr lang="en-US" smtClean="0">
                <a:solidFill>
                  <a:schemeClr val="bg1"/>
                </a:solidFill>
              </a:rPr>
              <a:pPr/>
              <a:t>8</a:t>
            </a:fld>
            <a:endParaRPr lang="en-US" dirty="0">
              <a:solidFill>
                <a:schemeClr val="bg1"/>
              </a:solidFill>
            </a:endParaRPr>
          </a:p>
        </p:txBody>
      </p:sp>
    </p:spTree>
    <p:extLst>
      <p:ext uri="{BB962C8B-B14F-4D97-AF65-F5344CB8AC3E}">
        <p14:creationId xmlns:p14="http://schemas.microsoft.com/office/powerpoint/2010/main" val="3964514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806" y="295132"/>
            <a:ext cx="10414387" cy="776273"/>
          </a:xfrm>
        </p:spPr>
        <p:txBody>
          <a:bodyPr>
            <a:noAutofit/>
          </a:bodyPr>
          <a:lstStyle/>
          <a:p>
            <a:pPr algn="ctr">
              <a:lnSpc>
                <a:spcPct val="70000"/>
              </a:lnSpc>
            </a:pPr>
            <a:r>
              <a:rPr lang="en-US" dirty="0"/>
              <a:t>CLARIFICATIONS</a:t>
            </a:r>
          </a:p>
        </p:txBody>
      </p:sp>
      <p:sp>
        <p:nvSpPr>
          <p:cNvPr id="3" name="Content Placeholder 2"/>
          <p:cNvSpPr>
            <a:spLocks noGrp="1"/>
          </p:cNvSpPr>
          <p:nvPr>
            <p:ph sz="half" idx="1"/>
          </p:nvPr>
        </p:nvSpPr>
        <p:spPr>
          <a:xfrm>
            <a:off x="255402" y="1071405"/>
            <a:ext cx="11422889" cy="4993277"/>
          </a:xfrm>
        </p:spPr>
        <p:txBody>
          <a:bodyPr>
            <a:noAutofit/>
          </a:bodyPr>
          <a:lstStyle/>
          <a:p>
            <a:pPr marL="0" marR="0" indent="0" algn="just">
              <a:lnSpc>
                <a:spcPct val="80000"/>
              </a:lnSpc>
              <a:spcBef>
                <a:spcPts val="0"/>
              </a:spcBef>
              <a:spcAft>
                <a:spcPts val="0"/>
              </a:spcAft>
              <a:buNone/>
            </a:pPr>
            <a:r>
              <a:rPr lang="en-US" sz="2200" b="1" dirty="0">
                <a:solidFill>
                  <a:srgbClr val="000000"/>
                </a:solidFill>
                <a:effectLst/>
                <a:ea typeface="Calibri" panose="020F0502020204030204" pitchFamily="34" charset="0"/>
              </a:rPr>
              <a:t>Table 2.2 outlines how the SDM safety and risk-level assessments can guide investigators in making consistent and informed decisions regarding a child’s safety. The SDM recommends closing a case when the child faces no immediate danger and the family can adequately protect them. For cases deemed safe but with moderate risk factors, the tool suggests connecting the family to relevant support services to mitigate identified concerns. In cases classified as safe but presenting high risk factors, the SDM recommends an ongoing in-home case with intensive supervision and support to protect the child. Alternatively, if the family agrees to actively address identified risks under DCBS monitoring, the SDM may recommend a Safe with a safety plan classification. Finally, when a child is determined to be unsafe, the tool recommends removal and initiating an out-of-home case.</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effectLst/>
                <a:ea typeface="Times New Roman" panose="02020603050405020304" pitchFamily="18" charset="0"/>
              </a:rPr>
              <a:t>Safety Assessment identifies the immediate safety threats present that could require immediate action by the child welfare agency.</a:t>
            </a:r>
            <a:endParaRPr lang="en-US" sz="20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effectLst/>
                <a:ea typeface="Times New Roman" panose="02020603050405020304" pitchFamily="18" charset="0"/>
              </a:rPr>
              <a:t>Risk Assessment is utilized to determine the likelihood that a family would be re-referred to the child welfare agency within 18 months and guides what services a family should be referred. </a:t>
            </a:r>
            <a:endParaRPr lang="en-US" sz="20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effectLst/>
                <a:ea typeface="Times New Roman" panose="02020603050405020304" pitchFamily="18" charset="0"/>
              </a:rPr>
              <a:t>A case action  is based on a combination of results of the safety assessment and the risk assessment.  </a:t>
            </a:r>
            <a:endParaRPr lang="en-US" sz="20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effectLst/>
                <a:ea typeface="Times New Roman" panose="02020603050405020304" pitchFamily="18" charset="0"/>
              </a:rPr>
              <a:t>The worker can override the recommended decision based </a:t>
            </a:r>
            <a:r>
              <a:rPr lang="en-US" sz="2000">
                <a:effectLst/>
                <a:ea typeface="Times New Roman" panose="02020603050405020304" pitchFamily="18" charset="0"/>
              </a:rPr>
              <a:t>on valid </a:t>
            </a:r>
            <a:r>
              <a:rPr lang="en-US" sz="2000" dirty="0">
                <a:effectLst/>
                <a:ea typeface="Times New Roman" panose="02020603050405020304" pitchFamily="18" charset="0"/>
              </a:rPr>
              <a:t>reasons.</a:t>
            </a:r>
            <a:endParaRPr lang="en-US" sz="2000" dirty="0">
              <a:effectLst/>
              <a:ea typeface="Calibri" panose="020F0502020204030204" pitchFamily="34" charset="0"/>
            </a:endParaRPr>
          </a:p>
        </p:txBody>
      </p:sp>
      <p:sp>
        <p:nvSpPr>
          <p:cNvPr id="5" name="Slide Number Placeholder 4">
            <a:extLst>
              <a:ext uri="{FF2B5EF4-FFF2-40B4-BE49-F238E27FC236}">
                <a16:creationId xmlns:a16="http://schemas.microsoft.com/office/drawing/2014/main" id="{B2F9110B-0F6D-4FD4-AA95-7B18413B2669}"/>
              </a:ext>
            </a:extLst>
          </p:cNvPr>
          <p:cNvSpPr>
            <a:spLocks noGrp="1"/>
          </p:cNvSpPr>
          <p:nvPr>
            <p:ph type="sldNum" sz="quarter" idx="12"/>
          </p:nvPr>
        </p:nvSpPr>
        <p:spPr/>
        <p:txBody>
          <a:bodyPr/>
          <a:lstStyle/>
          <a:p>
            <a:fld id="{5727CFF0-8AF3-4D5D-9D11-7D9475288EEF}" type="slidenum">
              <a:rPr lang="en-US" smtClean="0">
                <a:solidFill>
                  <a:schemeClr val="bg1"/>
                </a:solidFill>
              </a:rPr>
              <a:pPr/>
              <a:t>9</a:t>
            </a:fld>
            <a:endParaRPr lang="en-US" dirty="0">
              <a:solidFill>
                <a:schemeClr val="bg1"/>
              </a:solidFill>
            </a:endParaRPr>
          </a:p>
        </p:txBody>
      </p:sp>
    </p:spTree>
    <p:extLst>
      <p:ext uri="{BB962C8B-B14F-4D97-AF65-F5344CB8AC3E}">
        <p14:creationId xmlns:p14="http://schemas.microsoft.com/office/powerpoint/2010/main" val="1135071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AC6A23A77D5F46A826583C49B527F1" ma:contentTypeVersion="4" ma:contentTypeDescription="Create a new document." ma:contentTypeScope="" ma:versionID="dc6e65970d2b8b3de3736e9d749fe35e">
  <xsd:schema xmlns:xsd="http://www.w3.org/2001/XMLSchema" xmlns:xs="http://www.w3.org/2001/XMLSchema" xmlns:p="http://schemas.microsoft.com/office/2006/metadata/properties" xmlns:ns2="6766d0a9-0824-47f7-9f66-d3de3a4c49a2" xmlns:ns3="fa5d4fd8-1639-4dc7-b726-61eff950cd22" targetNamespace="http://schemas.microsoft.com/office/2006/metadata/properties" ma:root="true" ma:fieldsID="061ee1f80dd29b669dfd9b7057f15315" ns2:_="" ns3:_="">
    <xsd:import namespace="6766d0a9-0824-47f7-9f66-d3de3a4c49a2"/>
    <xsd:import namespace="fa5d4fd8-1639-4dc7-b726-61eff950cd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66d0a9-0824-47f7-9f66-d3de3a4c49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a5d4fd8-1639-4dc7-b726-61eff950cd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2325D6-9602-4E84-8A1F-5DE5FECDAA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66d0a9-0824-47f7-9f66-d3de3a4c49a2"/>
    <ds:schemaRef ds:uri="fa5d4fd8-1639-4dc7-b726-61eff950cd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607DF5-2C1A-4F99-ACB7-3602F179C4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20315</TotalTime>
  <Words>1331</Words>
  <Application>Microsoft Office PowerPoint</Application>
  <PresentationFormat>Widescreen</PresentationFormat>
  <Paragraphs>116</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Symbol</vt:lpstr>
      <vt:lpstr>Times New Roman</vt:lpstr>
      <vt:lpstr>Office Theme</vt:lpstr>
      <vt:lpstr>PowerPoint Presentation</vt:lpstr>
      <vt:lpstr>OBJECTIVES of the STUDY</vt:lpstr>
      <vt:lpstr>RECOMMENDATIONS</vt:lpstr>
      <vt:lpstr>RECOMMENDATIONS (continued)</vt:lpstr>
      <vt:lpstr>RECOMMENDATIONS (continued)</vt:lpstr>
      <vt:lpstr>RECOMMENDATIONS (continued)</vt:lpstr>
      <vt:lpstr>LOIC REPORT CLARIFICATIONS</vt:lpstr>
      <vt:lpstr>CLARIFICATIONS</vt:lpstr>
      <vt:lpstr>CLARIFICATIONS</vt:lpstr>
      <vt:lpstr>CLARIFICATIONS</vt:lpstr>
      <vt:lpstr>CLARIFICATIONS</vt:lpstr>
      <vt:lpstr>Questions?</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Mitchell, Brice J (CHFS)</dc:creator>
  <cp:lastModifiedBy>Fochtman, Elissa L (CHFS OPB)</cp:lastModifiedBy>
  <cp:revision>155</cp:revision>
  <dcterms:created xsi:type="dcterms:W3CDTF">2022-07-12T13:08:44Z</dcterms:created>
  <dcterms:modified xsi:type="dcterms:W3CDTF">2024-09-11T14:48:45Z</dcterms:modified>
</cp:coreProperties>
</file>