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6"/>
  </p:notesMasterIdLst>
  <p:sldIdLst>
    <p:sldId id="256" r:id="rId5"/>
    <p:sldId id="658" r:id="rId6"/>
    <p:sldId id="657" r:id="rId7"/>
    <p:sldId id="651" r:id="rId8"/>
    <p:sldId id="258" r:id="rId9"/>
    <p:sldId id="652" r:id="rId10"/>
    <p:sldId id="653" r:id="rId11"/>
    <p:sldId id="654" r:id="rId12"/>
    <p:sldId id="655" r:id="rId13"/>
    <p:sldId id="656" r:id="rId14"/>
    <p:sldId id="64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A8606"/>
    <a:srgbClr val="00863D"/>
    <a:srgbClr val="2A71A3"/>
    <a:srgbClr val="77D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85429" autoAdjust="0"/>
  </p:normalViewPr>
  <p:slideViewPr>
    <p:cSldViewPr snapToGrid="0">
      <p:cViewPr varScale="1">
        <p:scale>
          <a:sx n="54" d="100"/>
          <a:sy n="54" d="100"/>
        </p:scale>
        <p:origin x="1148" y="2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32F76-0413-4E1C-8ABB-C98A9E74A109}"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31635-36FE-4FC0-A808-2A158C554A5D}" type="slidenum">
              <a:rPr lang="en-US" smtClean="0"/>
              <a:t>‹#›</a:t>
            </a:fld>
            <a:endParaRPr lang="en-US"/>
          </a:p>
        </p:txBody>
      </p:sp>
    </p:spTree>
    <p:extLst>
      <p:ext uri="{BB962C8B-B14F-4D97-AF65-F5344CB8AC3E}">
        <p14:creationId xmlns:p14="http://schemas.microsoft.com/office/powerpoint/2010/main" val="179098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1</a:t>
            </a:fld>
            <a:endParaRPr lang="en-US"/>
          </a:p>
        </p:txBody>
      </p:sp>
    </p:spTree>
    <p:extLst>
      <p:ext uri="{BB962C8B-B14F-4D97-AF65-F5344CB8AC3E}">
        <p14:creationId xmlns:p14="http://schemas.microsoft.com/office/powerpoint/2010/main" val="380547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231635-36FE-4FC0-A808-2A158C554A5D}" type="slidenum">
              <a:rPr lang="en-US" smtClean="0"/>
              <a:t>10</a:t>
            </a:fld>
            <a:endParaRPr lang="en-US"/>
          </a:p>
        </p:txBody>
      </p:sp>
    </p:spTree>
    <p:extLst>
      <p:ext uri="{BB962C8B-B14F-4D97-AF65-F5344CB8AC3E}">
        <p14:creationId xmlns:p14="http://schemas.microsoft.com/office/powerpoint/2010/main" val="335674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11</a:t>
            </a:fld>
            <a:endParaRPr lang="en-US"/>
          </a:p>
        </p:txBody>
      </p:sp>
    </p:spTree>
    <p:extLst>
      <p:ext uri="{BB962C8B-B14F-4D97-AF65-F5344CB8AC3E}">
        <p14:creationId xmlns:p14="http://schemas.microsoft.com/office/powerpoint/2010/main" val="315614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2</a:t>
            </a:fld>
            <a:endParaRPr lang="en-US"/>
          </a:p>
        </p:txBody>
      </p:sp>
    </p:spTree>
    <p:extLst>
      <p:ext uri="{BB962C8B-B14F-4D97-AF65-F5344CB8AC3E}">
        <p14:creationId xmlns:p14="http://schemas.microsoft.com/office/powerpoint/2010/main" val="34883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3</a:t>
            </a:fld>
            <a:endParaRPr lang="en-US"/>
          </a:p>
        </p:txBody>
      </p:sp>
    </p:spTree>
    <p:extLst>
      <p:ext uri="{BB962C8B-B14F-4D97-AF65-F5344CB8AC3E}">
        <p14:creationId xmlns:p14="http://schemas.microsoft.com/office/powerpoint/2010/main" val="155871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4</a:t>
            </a:fld>
            <a:endParaRPr lang="en-US"/>
          </a:p>
        </p:txBody>
      </p:sp>
    </p:spTree>
    <p:extLst>
      <p:ext uri="{BB962C8B-B14F-4D97-AF65-F5344CB8AC3E}">
        <p14:creationId xmlns:p14="http://schemas.microsoft.com/office/powerpoint/2010/main" val="380110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5</a:t>
            </a:fld>
            <a:endParaRPr lang="en-US"/>
          </a:p>
        </p:txBody>
      </p:sp>
    </p:spTree>
    <p:extLst>
      <p:ext uri="{BB962C8B-B14F-4D97-AF65-F5344CB8AC3E}">
        <p14:creationId xmlns:p14="http://schemas.microsoft.com/office/powerpoint/2010/main" val="252897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A231635-36FE-4FC0-A808-2A158C554A5D}" type="slidenum">
              <a:rPr lang="en-US" smtClean="0"/>
              <a:t>6</a:t>
            </a:fld>
            <a:endParaRPr lang="en-US"/>
          </a:p>
        </p:txBody>
      </p:sp>
    </p:spTree>
    <p:extLst>
      <p:ext uri="{BB962C8B-B14F-4D97-AF65-F5344CB8AC3E}">
        <p14:creationId xmlns:p14="http://schemas.microsoft.com/office/powerpoint/2010/main" val="358278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231635-36FE-4FC0-A808-2A158C554A5D}" type="slidenum">
              <a:rPr lang="en-US" smtClean="0"/>
              <a:t>7</a:t>
            </a:fld>
            <a:endParaRPr lang="en-US"/>
          </a:p>
        </p:txBody>
      </p:sp>
    </p:spTree>
    <p:extLst>
      <p:ext uri="{BB962C8B-B14F-4D97-AF65-F5344CB8AC3E}">
        <p14:creationId xmlns:p14="http://schemas.microsoft.com/office/powerpoint/2010/main" val="94933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231635-36FE-4FC0-A808-2A158C554A5D}" type="slidenum">
              <a:rPr lang="en-US" smtClean="0"/>
              <a:t>8</a:t>
            </a:fld>
            <a:endParaRPr lang="en-US"/>
          </a:p>
        </p:txBody>
      </p:sp>
    </p:spTree>
    <p:extLst>
      <p:ext uri="{BB962C8B-B14F-4D97-AF65-F5344CB8AC3E}">
        <p14:creationId xmlns:p14="http://schemas.microsoft.com/office/powerpoint/2010/main" val="243823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231635-36FE-4FC0-A808-2A158C554A5D}" type="slidenum">
              <a:rPr lang="en-US" smtClean="0"/>
              <a:t>9</a:t>
            </a:fld>
            <a:endParaRPr lang="en-US"/>
          </a:p>
        </p:txBody>
      </p:sp>
    </p:spTree>
    <p:extLst>
      <p:ext uri="{BB962C8B-B14F-4D97-AF65-F5344CB8AC3E}">
        <p14:creationId xmlns:p14="http://schemas.microsoft.com/office/powerpoint/2010/main" val="80432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488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011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15789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0489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5918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4325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20595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238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6835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24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8920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046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0591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352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30230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162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7/9/2025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305384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spectrum.center/se/login" TargetMode="External"/><Relationship Id="rId4" Type="http://schemas.openxmlformats.org/officeDocument/2006/relationships/hyperlink" Target="mailto:brandon.marshall@ky.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93187-6780-82F7-96A6-2A7A2CF066F7}"/>
              </a:ext>
            </a:extLst>
          </p:cNvPr>
          <p:cNvPicPr>
            <a:picLocks noChangeAspect="1"/>
          </p:cNvPicPr>
          <p:nvPr/>
        </p:nvPicPr>
        <p:blipFill rotWithShape="1">
          <a:blip r:embed="rId3"/>
          <a:srcRect l="2021" t="2094" r="2489" b="3303"/>
          <a:stretch/>
        </p:blipFill>
        <p:spPr>
          <a:xfrm>
            <a:off x="4678307" y="812799"/>
            <a:ext cx="5176893" cy="5039361"/>
          </a:xfrm>
          <a:prstGeom prst="rect">
            <a:avLst/>
          </a:prstGeom>
          <a:effectLst>
            <a:outerShdw blurRad="50800" dist="114300" dir="2700000" algn="tl" rotWithShape="0">
              <a:prstClr val="black">
                <a:alpha val="40000"/>
              </a:prstClr>
            </a:outerShdw>
          </a:effectLst>
        </p:spPr>
      </p:pic>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extBox 1">
            <a:extLst>
              <a:ext uri="{FF2B5EF4-FFF2-40B4-BE49-F238E27FC236}">
                <a16:creationId xmlns:a16="http://schemas.microsoft.com/office/drawing/2014/main" id="{748CDCE2-6759-BA73-AB44-040270422A13}"/>
              </a:ext>
            </a:extLst>
          </p:cNvPr>
          <p:cNvSpPr txBox="1"/>
          <p:nvPr/>
        </p:nvSpPr>
        <p:spPr>
          <a:xfrm>
            <a:off x="674160" y="1181391"/>
            <a:ext cx="3851123" cy="1320800"/>
          </a:xfrm>
          <a:prstGeom prst="rect">
            <a:avLst/>
          </a:prstGeom>
        </p:spPr>
        <p:txBody>
          <a:bodyPr vert="horz" lIns="91440" tIns="45720" rIns="91440" bIns="45720" rtlCol="0" anchor="t">
            <a:normAutofit/>
          </a:bodyPr>
          <a:lstStyle/>
          <a:p>
            <a:pPr>
              <a:spcBef>
                <a:spcPct val="0"/>
              </a:spcBef>
              <a:spcAft>
                <a:spcPts val="600"/>
              </a:spcAft>
            </a:pPr>
            <a:r>
              <a:rPr lang="en-US" sz="4800" b="1" dirty="0">
                <a:solidFill>
                  <a:schemeClr val="accent1"/>
                </a:solidFill>
                <a:effectLst>
                  <a:outerShdw blurRad="38100" dist="38100" dir="2700000" algn="tl">
                    <a:srgbClr val="000000">
                      <a:alpha val="43137"/>
                    </a:srgbClr>
                  </a:outerShdw>
                </a:effectLst>
                <a:latin typeface="Stencil" panose="040409050D0802020404" pitchFamily="82" charset="0"/>
                <a:ea typeface="+mj-ea"/>
                <a:cs typeface="+mj-cs"/>
              </a:rPr>
              <a:t>KY SERVS</a:t>
            </a:r>
          </a:p>
        </p:txBody>
      </p:sp>
      <p:sp>
        <p:nvSpPr>
          <p:cNvPr id="6" name="TextBox 5">
            <a:extLst>
              <a:ext uri="{FF2B5EF4-FFF2-40B4-BE49-F238E27FC236}">
                <a16:creationId xmlns:a16="http://schemas.microsoft.com/office/drawing/2014/main" id="{CE043966-4A2A-D85C-031C-C1C74111E32B}"/>
              </a:ext>
            </a:extLst>
          </p:cNvPr>
          <p:cNvSpPr txBox="1"/>
          <p:nvPr/>
        </p:nvSpPr>
        <p:spPr>
          <a:xfrm>
            <a:off x="677334" y="2160589"/>
            <a:ext cx="3851122" cy="3880773"/>
          </a:xfrm>
          <a:prstGeom prst="rect">
            <a:avLst/>
          </a:prstGeom>
        </p:spPr>
        <p:txBody>
          <a:bodyPr vert="horz" lIns="91440" tIns="45720" rIns="91440" bIns="45720" rtlCol="0">
            <a:normAutofit/>
          </a:bodyPr>
          <a:lstStyle/>
          <a:p>
            <a:pPr>
              <a:spcBef>
                <a:spcPts val="1000"/>
              </a:spcBef>
              <a:buClr>
                <a:schemeClr val="accent1"/>
              </a:buClr>
              <a:buSzPct val="80000"/>
            </a:pPr>
            <a:r>
              <a:rPr lang="en-US" sz="4000" b="1">
                <a:solidFill>
                  <a:schemeClr val="accent4">
                    <a:lumMod val="50000"/>
                  </a:schemeClr>
                </a:solidFill>
                <a:effectLst>
                  <a:outerShdw blurRad="38100" dist="38100" dir="2700000" algn="tl">
                    <a:srgbClr val="000000">
                      <a:alpha val="43137"/>
                    </a:srgbClr>
                  </a:outerShdw>
                </a:effectLst>
                <a:latin typeface="Stencil" panose="040409050D0802020404" pitchFamily="82" charset="0"/>
              </a:rPr>
              <a:t>S</a:t>
            </a:r>
            <a:r>
              <a:rPr lang="en-US" sz="400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rPr>
              <a:t>TATEWIDE</a:t>
            </a:r>
          </a:p>
          <a:p>
            <a:pPr>
              <a:spcBef>
                <a:spcPts val="1000"/>
              </a:spcBef>
              <a:buClr>
                <a:schemeClr val="accent1"/>
              </a:buClr>
              <a:buSzPct val="80000"/>
            </a:pPr>
            <a:r>
              <a:rPr lang="en-US" sz="4000" b="1">
                <a:solidFill>
                  <a:schemeClr val="accent4">
                    <a:lumMod val="50000"/>
                  </a:schemeClr>
                </a:solidFill>
                <a:effectLst>
                  <a:outerShdw blurRad="38100" dist="38100" dir="2700000" algn="tl">
                    <a:srgbClr val="000000">
                      <a:alpha val="43137"/>
                    </a:srgbClr>
                  </a:outerShdw>
                </a:effectLst>
                <a:latin typeface="Stencil" panose="040409050D0802020404" pitchFamily="82" charset="0"/>
              </a:rPr>
              <a:t>E</a:t>
            </a:r>
            <a:r>
              <a:rPr lang="en-US" sz="400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rPr>
              <a:t>MERGENCY</a:t>
            </a:r>
          </a:p>
          <a:p>
            <a:pPr>
              <a:spcBef>
                <a:spcPts val="1000"/>
              </a:spcBef>
              <a:buClr>
                <a:schemeClr val="accent1"/>
              </a:buClr>
              <a:buSzPct val="80000"/>
            </a:pPr>
            <a:r>
              <a:rPr lang="en-US" sz="4000" b="1">
                <a:solidFill>
                  <a:schemeClr val="accent4">
                    <a:lumMod val="50000"/>
                  </a:schemeClr>
                </a:solidFill>
                <a:effectLst>
                  <a:outerShdw blurRad="38100" dist="38100" dir="2700000" algn="tl">
                    <a:srgbClr val="000000">
                      <a:alpha val="43137"/>
                    </a:srgbClr>
                  </a:outerShdw>
                </a:effectLst>
                <a:latin typeface="Stencil" panose="040409050D0802020404" pitchFamily="82" charset="0"/>
              </a:rPr>
              <a:t>R</a:t>
            </a:r>
            <a:r>
              <a:rPr lang="en-US" sz="400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rPr>
              <a:t>ESPONDER</a:t>
            </a:r>
          </a:p>
          <a:p>
            <a:pPr>
              <a:spcBef>
                <a:spcPts val="1000"/>
              </a:spcBef>
              <a:buClr>
                <a:schemeClr val="accent1"/>
              </a:buClr>
              <a:buSzPct val="80000"/>
            </a:pPr>
            <a:r>
              <a:rPr lang="en-US" sz="4000" b="1">
                <a:solidFill>
                  <a:schemeClr val="accent4">
                    <a:lumMod val="50000"/>
                  </a:schemeClr>
                </a:solidFill>
                <a:effectLst>
                  <a:outerShdw blurRad="38100" dist="38100" dir="2700000" algn="tl">
                    <a:srgbClr val="000000">
                      <a:alpha val="43137"/>
                    </a:srgbClr>
                  </a:outerShdw>
                </a:effectLst>
                <a:latin typeface="Stencil" panose="040409050D0802020404" pitchFamily="82" charset="0"/>
              </a:rPr>
              <a:t>V</a:t>
            </a:r>
            <a:r>
              <a:rPr lang="en-US" sz="400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rPr>
              <a:t>OICE</a:t>
            </a:r>
          </a:p>
          <a:p>
            <a:pPr>
              <a:spcBef>
                <a:spcPts val="1000"/>
              </a:spcBef>
              <a:buClr>
                <a:schemeClr val="accent1"/>
              </a:buClr>
              <a:buSzPct val="80000"/>
            </a:pPr>
            <a:r>
              <a:rPr lang="en-US" sz="4000" b="1">
                <a:solidFill>
                  <a:schemeClr val="accent4">
                    <a:lumMod val="50000"/>
                  </a:schemeClr>
                </a:solidFill>
                <a:effectLst>
                  <a:outerShdw blurRad="38100" dist="38100" dir="2700000" algn="tl">
                    <a:srgbClr val="000000">
                      <a:alpha val="43137"/>
                    </a:srgbClr>
                  </a:outerShdw>
                </a:effectLst>
                <a:latin typeface="Stencil" panose="040409050D0802020404" pitchFamily="82" charset="0"/>
              </a:rPr>
              <a:t>S</a:t>
            </a:r>
            <a:r>
              <a:rPr lang="en-US" sz="400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rPr>
              <a:t>YSTEM</a:t>
            </a:r>
            <a:endParaRPr lang="en-US" sz="4000" dirty="0">
              <a:solidFill>
                <a:schemeClr val="tx1">
                  <a:lumMod val="75000"/>
                  <a:lumOff val="25000"/>
                </a:schemeClr>
              </a:solidFill>
              <a:effectLst>
                <a:outerShdw blurRad="38100" dist="38100" dir="2700000" algn="tl">
                  <a:srgbClr val="000000">
                    <a:alpha val="43137"/>
                  </a:srgbClr>
                </a:outerShdw>
              </a:effectLst>
              <a:latin typeface="Stencil" panose="040409050D0802020404" pitchFamily="82" charset="0"/>
            </a:endParaRPr>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82C2B3F8-EAFE-4A1B-9A43-C836849C46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pic>
        <p:nvPicPr>
          <p:cNvPr id="4" name="Picture 6">
            <a:extLst>
              <a:ext uri="{FF2B5EF4-FFF2-40B4-BE49-F238E27FC236}">
                <a16:creationId xmlns:a16="http://schemas.microsoft.com/office/drawing/2014/main" id="{660AD96F-DCEF-AC65-DD40-9298554C12F1}"/>
              </a:ext>
            </a:extLst>
          </p:cNvPr>
          <p:cNvPicPr>
            <a:picLocks noChangeAspect="1" noChangeArrowheads="1"/>
          </p:cNvPicPr>
          <p:nvPr/>
        </p:nvPicPr>
        <p:blipFill>
          <a:blip r:embed="rId5"/>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05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570EFC-59B7-40BA-8CA0-0489C5E20D9A}"/>
              </a:ext>
            </a:extLst>
          </p:cNvPr>
          <p:cNvPicPr>
            <a:picLocks noChangeAspect="1"/>
          </p:cNvPicPr>
          <p:nvPr/>
        </p:nvPicPr>
        <p:blipFill rotWithShape="1">
          <a:blip r:embed="rId3"/>
          <a:srcRect l="32273" t="10342" r="18711" b="14087"/>
          <a:stretch/>
        </p:blipFill>
        <p:spPr>
          <a:xfrm>
            <a:off x="3770904" y="0"/>
            <a:ext cx="8278221" cy="6858000"/>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4633311" cy="2045085"/>
          </a:xfrm>
          <a:solidFill>
            <a:schemeClr val="accent1"/>
          </a:solidFill>
        </p:spPr>
        <p:txBody>
          <a:bodyPr anchor="t">
            <a:normAutofit fontScale="90000"/>
          </a:bodyPr>
          <a:lstStyle/>
          <a:p>
            <a:pPr algn="l"/>
            <a:r>
              <a:rPr lang="en-US" sz="4000" dirty="0">
                <a:solidFill>
                  <a:srgbClr val="FFFFFF"/>
                </a:solidFill>
                <a:latin typeface="Avenir Next LT Pro Demi" panose="020B0604020202020204" pitchFamily="34" charset="0"/>
              </a:rPr>
              <a:t>Closeout Phase</a:t>
            </a:r>
            <a:br>
              <a:rPr lang="en-US" sz="2000" dirty="0">
                <a:solidFill>
                  <a:srgbClr val="FFFFFF"/>
                </a:solidFill>
                <a:latin typeface="Avenir Next LT Pro Demi" panose="020B0704020202020204" pitchFamily="34" charset="0"/>
              </a:rPr>
            </a:b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SERVS Completion</a:t>
            </a:r>
            <a:br>
              <a:rPr lang="en-US" sz="2000" dirty="0">
                <a:solidFill>
                  <a:srgbClr val="FFFFFF"/>
                </a:solidFill>
                <a:latin typeface="Avenir Next LT Pro Demi" panose="020B0704020202020204" pitchFamily="34" charset="0"/>
              </a:rPr>
            </a:b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16 Existing Sites</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25 Greenfield Sites</a:t>
            </a:r>
            <a:endParaRPr lang="en-US" sz="4000" dirty="0">
              <a:solidFill>
                <a:srgbClr val="FFFFFF"/>
              </a:solidFill>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2410278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135A-1644-C665-B755-DB58E456C441}"/>
              </a:ext>
            </a:extLst>
          </p:cNvPr>
          <p:cNvSpPr>
            <a:spLocks noGrp="1"/>
          </p:cNvSpPr>
          <p:nvPr>
            <p:ph type="title"/>
          </p:nvPr>
        </p:nvSpPr>
        <p:spPr>
          <a:xfrm>
            <a:off x="448733" y="2916914"/>
            <a:ext cx="9403189" cy="3941085"/>
          </a:xfrm>
        </p:spPr>
        <p:txBody>
          <a:bodyPr anchor="ctr">
            <a:noAutofit/>
          </a:bodyPr>
          <a:lstStyle/>
          <a:p>
            <a:pPr algn="ctr"/>
            <a:r>
              <a:rPr lang="en-US" dirty="0">
                <a:solidFill>
                  <a:schemeClr val="tx1"/>
                </a:solidFill>
                <a:latin typeface="Bahnschrift SemiBold" panose="020B0502040204020203" pitchFamily="34" charset="0"/>
              </a:rPr>
              <a:t>QUESTIONS/DISCUSSION</a:t>
            </a:r>
            <a:br>
              <a:rPr lang="en-US" dirty="0">
                <a:solidFill>
                  <a:schemeClr val="tx1"/>
                </a:solidFill>
                <a:latin typeface="Bahnschrift SemiBold" panose="020B0502040204020203" pitchFamily="34" charset="0"/>
              </a:rPr>
            </a:br>
            <a:r>
              <a:rPr lang="en-US" sz="2000" dirty="0">
                <a:solidFill>
                  <a:schemeClr val="tx1"/>
                </a:solidFill>
                <a:latin typeface="Bahnschrift SemiBold" panose="020B0502040204020203" pitchFamily="34" charset="0"/>
              </a:rPr>
              <a:t>Would you like to see interactive coverage maps?</a:t>
            </a:r>
          </a:p>
        </p:txBody>
      </p:sp>
      <p:sp>
        <p:nvSpPr>
          <p:cNvPr id="3" name="Content Placeholder 2">
            <a:extLst>
              <a:ext uri="{FF2B5EF4-FFF2-40B4-BE49-F238E27FC236}">
                <a16:creationId xmlns:a16="http://schemas.microsoft.com/office/drawing/2014/main" id="{D16939D9-22BB-E6D0-3309-227065D9ACCF}"/>
              </a:ext>
            </a:extLst>
          </p:cNvPr>
          <p:cNvSpPr>
            <a:spLocks noGrp="1"/>
          </p:cNvSpPr>
          <p:nvPr>
            <p:ph idx="1"/>
          </p:nvPr>
        </p:nvSpPr>
        <p:spPr>
          <a:xfrm>
            <a:off x="8063346" y="1497171"/>
            <a:ext cx="3893524" cy="3135346"/>
          </a:xfrm>
        </p:spPr>
        <p:txBody>
          <a:bodyPr anchor="ctr">
            <a:normAutofit/>
          </a:bodyPr>
          <a:lstStyle/>
          <a:p>
            <a:pPr marL="0" indent="0">
              <a:buNone/>
            </a:pPr>
            <a:br>
              <a:rPr lang="en-US" sz="3200" u="sng" cap="none"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prstClr val="white"/>
                </a:solidFill>
                <a:effectLst>
                  <a:outerShdw blurRad="50800" dist="38100" dir="2700000" algn="tl" rotWithShape="0">
                    <a:srgbClr val="000000">
                      <a:alpha val="48000"/>
                    </a:srgbClr>
                  </a:outerShdw>
                </a:effectLst>
                <a:latin typeface="Bahnschrift SemiBold" panose="020B0502040204020203" pitchFamily="34" charset="0"/>
              </a:rPr>
            </a:br>
            <a:r>
              <a:rPr lang="en-US" sz="2400" u="sng" cap="none"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prstClr val="white"/>
                </a:solidFill>
                <a:effectLst>
                  <a:outerShdw blurRad="50800" dist="38100" dir="2700000" algn="tl" rotWithShape="0">
                    <a:srgbClr val="000000">
                      <a:alpha val="48000"/>
                    </a:srgbClr>
                  </a:outerShdw>
                </a:effectLst>
                <a:latin typeface="Bahnschrift SemiBold" panose="020B0502040204020203" pitchFamily="34" charset="0"/>
              </a:rPr>
              <a:t>  </a:t>
            </a:r>
            <a:br>
              <a:rPr lang="en-US" sz="2800" cap="none"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prstClr val="white"/>
                </a:solidFill>
                <a:effectLst>
                  <a:outerShdw blurRad="50800" dist="38100" dir="2700000" algn="tl" rotWithShape="0">
                    <a:srgbClr val="000000">
                      <a:alpha val="48000"/>
                    </a:srgbClr>
                  </a:outerShdw>
                </a:effectLst>
                <a:latin typeface="Bahnschrift SemiBold" panose="020B0502040204020203" pitchFamily="34" charset="0"/>
              </a:rPr>
            </a:br>
            <a:endParaRPr lang="en-US" sz="2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C000"/>
              </a:solidFill>
              <a:latin typeface="Bahnschrift SemiBold" panose="020B0502040204020203" pitchFamily="34" charset="0"/>
            </a:endParaRPr>
          </a:p>
        </p:txBody>
      </p:sp>
      <p:pic>
        <p:nvPicPr>
          <p:cNvPr id="11" name="Picture 10">
            <a:extLst>
              <a:ext uri="{FF2B5EF4-FFF2-40B4-BE49-F238E27FC236}">
                <a16:creationId xmlns:a16="http://schemas.microsoft.com/office/drawing/2014/main" id="{E9098DF5-E41F-4557-A3EF-5A114811A1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
        <p:nvSpPr>
          <p:cNvPr id="10" name="Rectangle 9">
            <a:extLst>
              <a:ext uri="{FF2B5EF4-FFF2-40B4-BE49-F238E27FC236}">
                <a16:creationId xmlns:a16="http://schemas.microsoft.com/office/drawing/2014/main" id="{8FC4EA51-1926-4A57-A4F3-587C2AE12440}"/>
              </a:ext>
            </a:extLst>
          </p:cNvPr>
          <p:cNvSpPr/>
          <p:nvPr/>
        </p:nvSpPr>
        <p:spPr>
          <a:xfrm>
            <a:off x="2859411" y="2985257"/>
            <a:ext cx="4581832" cy="15789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Bahnschrift SemiBold" panose="020B0502040204020203" pitchFamily="34" charset="0"/>
              </a:rPr>
              <a:t>			Brandon Marshall</a:t>
            </a:r>
          </a:p>
          <a:p>
            <a:pPr algn="ctr"/>
            <a:r>
              <a:rPr lang="en-US" sz="1400" dirty="0">
                <a:latin typeface="Bahnschrift SemiBold" panose="020B0502040204020203" pitchFamily="34" charset="0"/>
                <a:hlinkClick r:id="rId4"/>
              </a:rPr>
              <a:t>brandon.marshall@ky.gov</a:t>
            </a:r>
            <a:endParaRPr lang="en-US" sz="1400" dirty="0">
              <a:latin typeface="Bahnschrift SemiBold" panose="020B0502040204020203" pitchFamily="34" charset="0"/>
            </a:endParaRPr>
          </a:p>
          <a:p>
            <a:pPr algn="ctr"/>
            <a:r>
              <a:rPr lang="en-US" sz="1400" dirty="0">
                <a:latin typeface="Bahnschrift SemiBold" panose="020B0502040204020203" pitchFamily="34" charset="0"/>
              </a:rPr>
              <a:t>502-229-1090</a:t>
            </a:r>
          </a:p>
          <a:p>
            <a:pPr algn="ctr"/>
            <a:r>
              <a:rPr lang="en-US" sz="1400" dirty="0">
                <a:latin typeface="Bahnschrift SemiBold" panose="020B0502040204020203" pitchFamily="34" charset="0"/>
                <a:hlinkClick r:id="rId5"/>
              </a:rPr>
              <a:t>https://spectrum.center/se/login</a:t>
            </a:r>
            <a:endParaRPr lang="en-US" sz="1400" dirty="0">
              <a:latin typeface="Bahnschrift SemiBold" panose="020B0502040204020203" pitchFamily="34" charset="0"/>
            </a:endParaRPr>
          </a:p>
        </p:txBody>
      </p:sp>
      <p:sp>
        <p:nvSpPr>
          <p:cNvPr id="17" name="TextBox 16">
            <a:extLst>
              <a:ext uri="{FF2B5EF4-FFF2-40B4-BE49-F238E27FC236}">
                <a16:creationId xmlns:a16="http://schemas.microsoft.com/office/drawing/2014/main" id="{BE012991-D172-4C5A-9D5C-E7B82F178F84}"/>
              </a:ext>
            </a:extLst>
          </p:cNvPr>
          <p:cNvSpPr txBox="1"/>
          <p:nvPr/>
        </p:nvSpPr>
        <p:spPr>
          <a:xfrm>
            <a:off x="8681884" y="1198792"/>
            <a:ext cx="3274986" cy="4425955"/>
          </a:xfrm>
          <a:prstGeom prst="rect">
            <a:avLst/>
          </a:prstGeom>
          <a:noFill/>
        </p:spPr>
        <p:txBody>
          <a:bodyPr wrap="square" rtlCol="0">
            <a:spAutoFit/>
          </a:bodyPr>
          <a:lstStyle/>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a:p>
            <a:pPr marR="0" lvl="0" algn="l" defTabSz="914400" rtl="0" eaLnBrk="1" fontAlgn="auto" latinLnBrk="0" hangingPunct="1">
              <a:lnSpc>
                <a:spcPct val="120000"/>
              </a:lnSpc>
              <a:spcBef>
                <a:spcPts val="1000"/>
              </a:spcBef>
              <a:spcAft>
                <a:spcPts val="0"/>
              </a:spcAft>
              <a:buClrTx/>
              <a:buSzTx/>
              <a:tabLst/>
              <a:defRPr/>
            </a:pPr>
            <a:endParaRPr lang="en-US" sz="2800" dirty="0">
              <a:solidFill>
                <a:schemeClr val="accent2">
                  <a:lumMod val="75000"/>
                </a:schemeClr>
              </a:solidFill>
              <a:effectLst>
                <a:outerShdw blurRad="50800" dist="38100" dir="2700000" algn="tl" rotWithShape="0">
                  <a:srgbClr val="000000">
                    <a:alpha val="48000"/>
                  </a:srgbClr>
                </a:outerShdw>
              </a:effectLst>
              <a:latin typeface="Bahnschrift SemiBold" panose="020B0502040204020203" pitchFamily="34" charset="0"/>
            </a:endParaRPr>
          </a:p>
        </p:txBody>
      </p:sp>
      <p:pic>
        <p:nvPicPr>
          <p:cNvPr id="6" name="Picture 5" descr="Text&#10;&#10;Description automatically generated">
            <a:extLst>
              <a:ext uri="{FF2B5EF4-FFF2-40B4-BE49-F238E27FC236}">
                <a16:creationId xmlns:a16="http://schemas.microsoft.com/office/drawing/2014/main" id="{C5B0E6D5-92FD-4441-9AED-4619C7558E5E}"/>
              </a:ext>
            </a:extLst>
          </p:cNvPr>
          <p:cNvPicPr>
            <a:picLocks noChangeAspect="1"/>
          </p:cNvPicPr>
          <p:nvPr/>
        </p:nvPicPr>
        <p:blipFill>
          <a:blip r:embed="rId6">
            <a:alphaModFix/>
          </a:blip>
          <a:stretch>
            <a:fillRect/>
          </a:stretch>
        </p:blipFill>
        <p:spPr>
          <a:xfrm>
            <a:off x="2008715" y="164262"/>
            <a:ext cx="6710480" cy="2752652"/>
          </a:xfrm>
          <a:prstGeom prst="rect">
            <a:avLst/>
          </a:prstGeom>
          <a:effectLst>
            <a:outerShdw blurRad="50800" dist="50800" dir="5400000" algn="ctr" rotWithShape="0">
              <a:schemeClr val="accent3">
                <a:lumMod val="60000"/>
                <a:lumOff val="40000"/>
              </a:schemeClr>
            </a:outerShdw>
          </a:effectLst>
        </p:spPr>
      </p:pic>
      <p:pic>
        <p:nvPicPr>
          <p:cNvPr id="4" name="Picture 3">
            <a:extLst>
              <a:ext uri="{FF2B5EF4-FFF2-40B4-BE49-F238E27FC236}">
                <a16:creationId xmlns:a16="http://schemas.microsoft.com/office/drawing/2014/main" id="{183D52FC-19E4-4259-B509-D5ED3E538382}"/>
              </a:ext>
            </a:extLst>
          </p:cNvPr>
          <p:cNvPicPr>
            <a:picLocks noChangeAspect="1"/>
          </p:cNvPicPr>
          <p:nvPr/>
        </p:nvPicPr>
        <p:blipFill>
          <a:blip r:embed="rId7"/>
          <a:stretch>
            <a:fillRect/>
          </a:stretch>
        </p:blipFill>
        <p:spPr>
          <a:xfrm>
            <a:off x="588224" y="6021984"/>
            <a:ext cx="1420491" cy="743776"/>
          </a:xfrm>
          <a:prstGeom prst="rect">
            <a:avLst/>
          </a:prstGeom>
        </p:spPr>
      </p:pic>
    </p:spTree>
    <p:extLst>
      <p:ext uri="{BB962C8B-B14F-4D97-AF65-F5344CB8AC3E}">
        <p14:creationId xmlns:p14="http://schemas.microsoft.com/office/powerpoint/2010/main" val="161619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11921878" cy="894869"/>
          </a:xfrm>
          <a:solidFill>
            <a:schemeClr val="accent1"/>
          </a:solidFill>
        </p:spPr>
        <p:txBody>
          <a:bodyPr anchor="t">
            <a:normAutofit/>
          </a:bodyPr>
          <a:lstStyle/>
          <a:p>
            <a:pPr algn="ctr"/>
            <a:r>
              <a:rPr lang="en-US" sz="4000" dirty="0">
                <a:solidFill>
                  <a:srgbClr val="FFFFFF"/>
                </a:solidFill>
                <a:latin typeface="Avenir Next LT Pro Demi" panose="020B0704020202020204" pitchFamily="34" charset="0"/>
              </a:rPr>
              <a:t>Updated </a:t>
            </a:r>
            <a:r>
              <a:rPr lang="en-US" sz="4000">
                <a:solidFill>
                  <a:srgbClr val="FFFFFF"/>
                </a:solidFill>
                <a:latin typeface="Avenir Next LT Pro Demi" panose="020B0704020202020204" pitchFamily="34" charset="0"/>
              </a:rPr>
              <a:t>- 06132025</a:t>
            </a:r>
            <a:endParaRPr lang="en-US" sz="4000" dirty="0">
              <a:solidFill>
                <a:srgbClr val="FFFFFF"/>
              </a:solidFill>
              <a:latin typeface="Avenir Next LT Pro Demi" panose="020B0704020202020204" pitchFamily="34" charset="0"/>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3"/>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
        <p:nvSpPr>
          <p:cNvPr id="8" name="TextBox 7">
            <a:extLst>
              <a:ext uri="{FF2B5EF4-FFF2-40B4-BE49-F238E27FC236}">
                <a16:creationId xmlns:a16="http://schemas.microsoft.com/office/drawing/2014/main" id="{6AEA4E3D-1D35-4204-8252-BB7251DD0654}"/>
              </a:ext>
            </a:extLst>
          </p:cNvPr>
          <p:cNvSpPr txBox="1"/>
          <p:nvPr/>
        </p:nvSpPr>
        <p:spPr>
          <a:xfrm>
            <a:off x="565889" y="1473693"/>
            <a:ext cx="10165919" cy="3046988"/>
          </a:xfrm>
          <a:prstGeom prst="rect">
            <a:avLst/>
          </a:prstGeom>
          <a:noFill/>
        </p:spPr>
        <p:txBody>
          <a:bodyPr wrap="square" rtlCol="0">
            <a:spAutoFit/>
          </a:bodyPr>
          <a:lstStyle/>
          <a:p>
            <a:pPr algn="ctr"/>
            <a:r>
              <a:rPr lang="en-US" sz="2800" dirty="0"/>
              <a:t>Kentucky Statewide Emergency Responder Voice System</a:t>
            </a:r>
          </a:p>
          <a:p>
            <a:pPr algn="ctr"/>
            <a:endParaRPr lang="en-US" sz="2800" dirty="0"/>
          </a:p>
          <a:p>
            <a:pPr algn="ctr"/>
            <a:r>
              <a:rPr lang="en-US" sz="2800" b="1" dirty="0"/>
              <a:t>KY SERVS</a:t>
            </a:r>
          </a:p>
          <a:p>
            <a:endParaRPr lang="en-US" dirty="0"/>
          </a:p>
          <a:p>
            <a:r>
              <a:rPr lang="en-US" dirty="0"/>
              <a:t>KY SERVS is a resilient, interoperable, secure, and robust statewide communications platform designed and being constructed for all disciplines of first responders (fire, emergency management, emergency medical services, and law enforcement) of all public safety agencies (state, local, and federal) represented in the Commonwealth of Kentucky, in the form of a P25 digital, encrypted, trunked radio system.</a:t>
            </a:r>
          </a:p>
        </p:txBody>
      </p:sp>
    </p:spTree>
    <p:extLst>
      <p:ext uri="{BB962C8B-B14F-4D97-AF65-F5344CB8AC3E}">
        <p14:creationId xmlns:p14="http://schemas.microsoft.com/office/powerpoint/2010/main" val="26942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28E5A7-8F53-4A62-96C9-AD633CDEF218}"/>
              </a:ext>
            </a:extLst>
          </p:cNvPr>
          <p:cNvPicPr/>
          <p:nvPr/>
        </p:nvPicPr>
        <p:blipFill rotWithShape="1">
          <a:blip r:embed="rId3">
            <a:extLst>
              <a:ext uri="{28A0092B-C50C-407E-A947-70E740481C1C}">
                <a14:useLocalDpi xmlns:a14="http://schemas.microsoft.com/office/drawing/2010/main" val="0"/>
              </a:ext>
            </a:extLst>
          </a:blip>
          <a:srcRect l="3234" t="10267" r="10585" b="19507"/>
          <a:stretch/>
        </p:blipFill>
        <p:spPr bwMode="auto">
          <a:xfrm>
            <a:off x="0" y="856204"/>
            <a:ext cx="12192000" cy="5407929"/>
          </a:xfrm>
          <a:prstGeom prst="rect">
            <a:avLst/>
          </a:prstGeom>
          <a:noFill/>
          <a:ln>
            <a:noFill/>
          </a:ln>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4713210" cy="2575862"/>
          </a:xfrm>
          <a:solidFill>
            <a:schemeClr val="accent1"/>
          </a:solidFill>
        </p:spPr>
        <p:txBody>
          <a:bodyPr anchor="t">
            <a:normAutofit/>
          </a:bodyPr>
          <a:lstStyle/>
          <a:p>
            <a:pPr algn="l"/>
            <a:r>
              <a:rPr kumimoji="0" lang="en-US" sz="4000" b="1"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Phase I </a:t>
            </a:r>
            <a:br>
              <a:rPr kumimoji="0" lang="en-US" sz="4000" b="1"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1" i="0" u="sng"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$35,100,000</a:t>
            </a:r>
            <a:br>
              <a:rPr kumimoji="0" lang="en-US" sz="4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2 Cores</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70 Console Positions</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18 Tower Sites</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	(4 Greenfield)</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Subscriber Equipment (Radios)</a:t>
            </a:r>
            <a:endParaRPr lang="en-US" sz="4000" dirty="0">
              <a:solidFill>
                <a:srgbClr val="FFFFFF"/>
              </a:solidFill>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324292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7CBDE-A12F-48B8-9A72-0D339CE683E6}"/>
              </a:ext>
            </a:extLst>
          </p:cNvPr>
          <p:cNvPicPr>
            <a:picLocks noChangeAspect="1"/>
          </p:cNvPicPr>
          <p:nvPr/>
        </p:nvPicPr>
        <p:blipFill rotWithShape="1">
          <a:blip r:embed="rId3"/>
          <a:srcRect l="13858" t="20293" r="23071" b="17360"/>
          <a:stretch/>
        </p:blipFill>
        <p:spPr>
          <a:xfrm>
            <a:off x="0" y="191022"/>
            <a:ext cx="12192000" cy="6475956"/>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4606678" cy="2575862"/>
          </a:xfrm>
          <a:solidFill>
            <a:schemeClr val="accent1"/>
          </a:solidFill>
        </p:spPr>
        <p:txBody>
          <a:bodyPr anchor="t">
            <a:normAutofit/>
          </a:bodyPr>
          <a:lstStyle/>
          <a:p>
            <a:pPr algn="l"/>
            <a:r>
              <a:rPr lang="en-US" sz="4000" b="1" dirty="0">
                <a:solidFill>
                  <a:srgbClr val="FFFFFF"/>
                </a:solidFill>
                <a:latin typeface="Avenir Next LT Pro Demi" panose="020B0704020202020204" pitchFamily="34" charset="0"/>
              </a:rPr>
              <a:t>Phase I </a:t>
            </a:r>
            <a:br>
              <a:rPr lang="en-US" sz="4000" b="1" dirty="0">
                <a:solidFill>
                  <a:srgbClr val="FFFFFF"/>
                </a:solidFill>
                <a:latin typeface="Avenir Next LT Pro Demi" panose="020B0704020202020204" pitchFamily="34" charset="0"/>
              </a:rPr>
            </a:br>
            <a:r>
              <a:rPr lang="en-US" sz="2000" b="1" u="sng" dirty="0">
                <a:solidFill>
                  <a:srgbClr val="FFFFFF"/>
                </a:solidFill>
                <a:latin typeface="Avenir Next LT Pro Demi" panose="020B0704020202020204" pitchFamily="34" charset="0"/>
              </a:rPr>
              <a:t>$35,100,000</a:t>
            </a:r>
            <a:br>
              <a:rPr lang="en-US" sz="4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2 Cores</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70 Console Positions</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18 Tower Sites</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	(4 Greenfield)</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Subscriber Equipment</a:t>
            </a:r>
            <a:endParaRPr lang="en-US" sz="4000" dirty="0">
              <a:solidFill>
                <a:srgbClr val="FFFFFF"/>
              </a:solidFill>
              <a:latin typeface="Avenir Next LT Pro Demi" panose="020B0704020202020204" pitchFamily="34" charset="0"/>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149476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36941-DCA0-4E60-ACFB-F5B658CB70ED}"/>
              </a:ext>
            </a:extLst>
          </p:cNvPr>
          <p:cNvPicPr>
            <a:picLocks noChangeAspect="1"/>
          </p:cNvPicPr>
          <p:nvPr/>
        </p:nvPicPr>
        <p:blipFill rotWithShape="1">
          <a:blip r:embed="rId3"/>
          <a:srcRect l="20536" t="9694" r="24307" b="17848"/>
          <a:stretch/>
        </p:blipFill>
        <p:spPr>
          <a:xfrm>
            <a:off x="1277785" y="0"/>
            <a:ext cx="9636429" cy="6860283"/>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97971" y="182302"/>
            <a:ext cx="5794829" cy="1789374"/>
          </a:xfrm>
          <a:solidFill>
            <a:schemeClr val="accent1"/>
          </a:solidFill>
        </p:spPr>
        <p:txBody>
          <a:bodyPr anchor="t">
            <a:normAutofit/>
          </a:bodyPr>
          <a:lstStyle/>
          <a:p>
            <a:pPr algn="l"/>
            <a:r>
              <a:rPr lang="en-US" sz="4000" b="1" dirty="0">
                <a:solidFill>
                  <a:srgbClr val="FFFFFF"/>
                </a:solidFill>
                <a:latin typeface="Avenir Next LT Pro Demi" panose="020B0604020202020204" pitchFamily="34" charset="0"/>
              </a:rPr>
              <a:t>Phase II</a:t>
            </a:r>
            <a:br>
              <a:rPr lang="en-US" sz="1800" b="1" dirty="0">
                <a:solidFill>
                  <a:srgbClr val="FFFFFF"/>
                </a:solidFill>
                <a:latin typeface="Avenir Next LT Pro Demi" panose="020B0704020202020204" pitchFamily="34" charset="0"/>
              </a:rPr>
            </a:br>
            <a:r>
              <a:rPr lang="en-US" sz="1800" b="1" u="sng" dirty="0">
                <a:solidFill>
                  <a:srgbClr val="FFFFFF"/>
                </a:solidFill>
                <a:latin typeface="Avenir Next LT Pro Demi" panose="020B0704020202020204" pitchFamily="34" charset="0"/>
              </a:rPr>
              <a:t>$52,450,000</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47 Existing Sites, Complete</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17 New Tower Sites - Acquisition/Construction</a:t>
            </a:r>
          </a:p>
        </p:txBody>
      </p:sp>
      <p:pic>
        <p:nvPicPr>
          <p:cNvPr id="4" name="Picture 3">
            <a:extLst>
              <a:ext uri="{FF2B5EF4-FFF2-40B4-BE49-F238E27FC236}">
                <a16:creationId xmlns:a16="http://schemas.microsoft.com/office/drawing/2014/main" id="{3A253B0F-1245-4429-9935-EB05D00E67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pic>
        <p:nvPicPr>
          <p:cNvPr id="5" name="Picture 6">
            <a:extLst>
              <a:ext uri="{FF2B5EF4-FFF2-40B4-BE49-F238E27FC236}">
                <a16:creationId xmlns:a16="http://schemas.microsoft.com/office/drawing/2014/main" id="{EDA01766-8AE3-45D4-BFD7-3814E1AC3A69}"/>
              </a:ext>
            </a:extLst>
          </p:cNvPr>
          <p:cNvPicPr>
            <a:picLocks noChangeAspect="1" noChangeArrowheads="1"/>
          </p:cNvPicPr>
          <p:nvPr/>
        </p:nvPicPr>
        <p:blipFill>
          <a:blip r:embed="rId5"/>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988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59889-4A2B-4806-9956-53859A1FA2A7}"/>
              </a:ext>
            </a:extLst>
          </p:cNvPr>
          <p:cNvPicPr>
            <a:picLocks noChangeAspect="1"/>
          </p:cNvPicPr>
          <p:nvPr/>
        </p:nvPicPr>
        <p:blipFill rotWithShape="1">
          <a:blip r:embed="rId3"/>
          <a:srcRect l="6532" t="12411" r="7444" b="16490"/>
          <a:stretch/>
        </p:blipFill>
        <p:spPr>
          <a:xfrm>
            <a:off x="940" y="591356"/>
            <a:ext cx="12191060" cy="5459714"/>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7"/>
            <a:ext cx="4659944" cy="2768118"/>
          </a:xfrm>
          <a:solidFill>
            <a:schemeClr val="accent1"/>
          </a:solidFill>
        </p:spPr>
        <p:txBody>
          <a:bodyPr anchor="t">
            <a:normAutofit/>
          </a:bodyPr>
          <a:lstStyle/>
          <a:p>
            <a:pPr algn="l"/>
            <a:r>
              <a:rPr lang="en-US" sz="4000" dirty="0">
                <a:solidFill>
                  <a:srgbClr val="FFFFFF"/>
                </a:solidFill>
                <a:latin typeface="Avenir Next LT Pro Demi" panose="020B0704020202020204" pitchFamily="34" charset="0"/>
              </a:rPr>
              <a:t>Phase III</a:t>
            </a:r>
            <a:br>
              <a:rPr lang="en-US" sz="2000" dirty="0">
                <a:solidFill>
                  <a:srgbClr val="FFFFFF"/>
                </a:solidFill>
                <a:latin typeface="Avenir Next LT Pro Demi" panose="020B0704020202020204" pitchFamily="34" charset="0"/>
              </a:rPr>
            </a:br>
            <a:r>
              <a:rPr lang="en-US" sz="1800" b="1" u="sng" dirty="0">
                <a:solidFill>
                  <a:srgbClr val="FFFFFF"/>
                </a:solidFill>
                <a:latin typeface="Avenir Next LT Pro Demi" panose="020B0704020202020204" pitchFamily="34" charset="0"/>
              </a:rPr>
              <a:t>$80,909,000</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Router Upgrade</a:t>
            </a:r>
            <a:br>
              <a:rPr lang="en-US" sz="1800" dirty="0">
                <a:solidFill>
                  <a:srgbClr val="FFFFFF"/>
                </a:solidFill>
                <a:latin typeface="Avenir Next LT Pro Demi" panose="020B0704020202020204" pitchFamily="34" charset="0"/>
              </a:rPr>
            </a:b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130 Replaced</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57 for Greenfield</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7 TBD w/ Microwave</a:t>
            </a: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350007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A4B8C-2779-4BB2-B67A-EB73F14FC43D}"/>
              </a:ext>
            </a:extLst>
          </p:cNvPr>
          <p:cNvPicPr>
            <a:picLocks noChangeAspect="1"/>
          </p:cNvPicPr>
          <p:nvPr/>
        </p:nvPicPr>
        <p:blipFill rotWithShape="1">
          <a:blip r:embed="rId3"/>
          <a:srcRect l="6468" t="14361" r="7681" b="15758"/>
          <a:stretch/>
        </p:blipFill>
        <p:spPr>
          <a:xfrm>
            <a:off x="0" y="681870"/>
            <a:ext cx="12170184" cy="5369200"/>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4633311" cy="2282899"/>
          </a:xfrm>
          <a:solidFill>
            <a:schemeClr val="accent1"/>
          </a:solidFill>
        </p:spPr>
        <p:txBody>
          <a:bodyPr anchor="t">
            <a:normAutofit fontScale="90000"/>
          </a:bodyPr>
          <a:lstStyle/>
          <a:p>
            <a:pPr algn="l"/>
            <a:r>
              <a:rPr kumimoji="0" lang="en-US" sz="4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Phase III</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1800" b="1" i="0" u="sng"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$80,909,000</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Microwave Upgrade</a:t>
            </a:r>
            <a:br>
              <a:rPr lang="en-US" sz="2000" dirty="0">
                <a:solidFill>
                  <a:srgbClr val="FFFFFF"/>
                </a:solidFill>
                <a:latin typeface="Avenir Next LT Pro Demi" panose="020B0704020202020204" pitchFamily="34" charset="0"/>
              </a:rPr>
            </a:b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56 Replaced</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76 in 2026</a:t>
            </a:r>
            <a:br>
              <a:rPr lang="en-US" sz="2000" dirty="0">
                <a:solidFill>
                  <a:srgbClr val="FFFFFF"/>
                </a:solidFill>
                <a:latin typeface="Avenir Next LT Pro Demi" panose="020B0704020202020204" pitchFamily="34" charset="0"/>
              </a:rPr>
            </a:br>
            <a:r>
              <a:rPr lang="en-US" sz="2000" dirty="0">
                <a:solidFill>
                  <a:srgbClr val="FFFFFF"/>
                </a:solidFill>
                <a:latin typeface="Avenir Next LT Pro Demi" panose="020B0704020202020204" pitchFamily="34" charset="0"/>
              </a:rPr>
              <a:t>60 Greenfield</a:t>
            </a:r>
            <a:endParaRPr lang="en-US" sz="4000" dirty="0">
              <a:solidFill>
                <a:srgbClr val="FFFFFF"/>
              </a:solidFill>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251682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6" y="60806"/>
            <a:ext cx="4659944" cy="2522596"/>
          </a:xfrm>
          <a:solidFill>
            <a:schemeClr val="accent1"/>
          </a:solidFill>
        </p:spPr>
        <p:txBody>
          <a:bodyPr anchor="t">
            <a:normAutofit/>
          </a:bodyPr>
          <a:lstStyle/>
          <a:p>
            <a:pPr algn="l"/>
            <a:r>
              <a:rPr lang="en-US" sz="4000" dirty="0">
                <a:solidFill>
                  <a:srgbClr val="FFFFFF"/>
                </a:solidFill>
                <a:latin typeface="Avenir Next LT Pro Demi" panose="020B0704020202020204" pitchFamily="34" charset="0"/>
              </a:rPr>
              <a:t>Phase IIIA</a:t>
            </a:r>
            <a:br>
              <a:rPr lang="en-US" sz="2000" dirty="0">
                <a:solidFill>
                  <a:srgbClr val="FFFFFF"/>
                </a:solidFill>
                <a:latin typeface="Avenir Next LT Pro Demi" panose="020B0704020202020204" pitchFamily="34" charset="0"/>
              </a:rPr>
            </a:br>
            <a:r>
              <a:rPr lang="en-US" sz="1800" u="sng" dirty="0">
                <a:solidFill>
                  <a:srgbClr val="FFFFFF"/>
                </a:solidFill>
                <a:latin typeface="Avenir Next LT Pro Demi" panose="020B0704020202020204" pitchFamily="34" charset="0"/>
              </a:rPr>
              <a:t>$47,900,000</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SERVS Expanded</a:t>
            </a:r>
            <a:br>
              <a:rPr lang="en-US" sz="1800" dirty="0">
                <a:solidFill>
                  <a:srgbClr val="FFFFFF"/>
                </a:solidFill>
                <a:latin typeface="Avenir Next LT Pro Demi" panose="020B0704020202020204" pitchFamily="34" charset="0"/>
              </a:rPr>
            </a:b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2 Cores</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24 Existing Sites 2026</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18 Greenfield</a:t>
            </a: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3"/>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pic>
        <p:nvPicPr>
          <p:cNvPr id="6" name="Picture 5">
            <a:extLst>
              <a:ext uri="{FF2B5EF4-FFF2-40B4-BE49-F238E27FC236}">
                <a16:creationId xmlns:a16="http://schemas.microsoft.com/office/drawing/2014/main" id="{49A27277-AADD-46E2-BF0B-1C1C64A078BC}"/>
              </a:ext>
            </a:extLst>
          </p:cNvPr>
          <p:cNvPicPr>
            <a:picLocks noChangeAspect="1"/>
          </p:cNvPicPr>
          <p:nvPr/>
        </p:nvPicPr>
        <p:blipFill>
          <a:blip r:embed="rId5"/>
          <a:stretch>
            <a:fillRect/>
          </a:stretch>
        </p:blipFill>
        <p:spPr>
          <a:xfrm>
            <a:off x="3224189" y="0"/>
            <a:ext cx="7752522" cy="6858000"/>
          </a:xfrm>
          <a:prstGeom prst="rect">
            <a:avLst/>
          </a:prstGeom>
        </p:spPr>
      </p:pic>
    </p:spTree>
    <p:extLst>
      <p:ext uri="{BB962C8B-B14F-4D97-AF65-F5344CB8AC3E}">
        <p14:creationId xmlns:p14="http://schemas.microsoft.com/office/powerpoint/2010/main" val="63167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45F144-1BDF-4332-9A09-F7CAACC09BDE}"/>
              </a:ext>
            </a:extLst>
          </p:cNvPr>
          <p:cNvPicPr>
            <a:picLocks noChangeAspect="1"/>
          </p:cNvPicPr>
          <p:nvPr/>
        </p:nvPicPr>
        <p:blipFill rotWithShape="1">
          <a:blip r:embed="rId3"/>
          <a:srcRect l="6670" t="14175" r="7681" b="15758"/>
          <a:stretch/>
        </p:blipFill>
        <p:spPr>
          <a:xfrm>
            <a:off x="0" y="645183"/>
            <a:ext cx="12192000" cy="5405887"/>
          </a:xfrm>
          <a:prstGeom prst="rect">
            <a:avLst/>
          </a:prstGeom>
        </p:spPr>
      </p:pic>
      <p:sp>
        <p:nvSpPr>
          <p:cNvPr id="2" name="Title 1">
            <a:extLst>
              <a:ext uri="{FF2B5EF4-FFF2-40B4-BE49-F238E27FC236}">
                <a16:creationId xmlns:a16="http://schemas.microsoft.com/office/drawing/2014/main" id="{DC9CD1F2-93F1-4008-AF8A-2D72FA136DB8}"/>
              </a:ext>
            </a:extLst>
          </p:cNvPr>
          <p:cNvSpPr>
            <a:spLocks noGrp="1"/>
          </p:cNvSpPr>
          <p:nvPr>
            <p:ph type="ctrTitle"/>
          </p:nvPr>
        </p:nvSpPr>
        <p:spPr>
          <a:xfrm>
            <a:off x="142875" y="60806"/>
            <a:ext cx="4633311" cy="2415694"/>
          </a:xfrm>
          <a:solidFill>
            <a:schemeClr val="accent1"/>
          </a:solidFill>
        </p:spPr>
        <p:txBody>
          <a:bodyPr anchor="t">
            <a:normAutofit/>
          </a:bodyPr>
          <a:lstStyle/>
          <a:p>
            <a:pPr algn="l"/>
            <a:r>
              <a:rPr kumimoji="0" lang="en-US" sz="4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Phase IIIA</a:t>
            </a:r>
            <a:br>
              <a:rPr kumimoji="0" lang="en-US" sz="2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br>
            <a:r>
              <a:rPr kumimoji="0" lang="en-US" sz="1800" b="0" i="0" u="sng"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$47,900,000</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SERVS Expanded</a:t>
            </a:r>
            <a:br>
              <a:rPr lang="en-US" sz="1800" dirty="0">
                <a:solidFill>
                  <a:srgbClr val="FFFFFF"/>
                </a:solidFill>
                <a:latin typeface="Avenir Next LT Pro Demi" panose="020B0704020202020204" pitchFamily="34" charset="0"/>
              </a:rPr>
            </a:b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Today…</a:t>
            </a:r>
            <a:br>
              <a:rPr lang="en-US" sz="1800" dirty="0">
                <a:solidFill>
                  <a:srgbClr val="FFFFFF"/>
                </a:solidFill>
                <a:latin typeface="Avenir Next LT Pro Demi" panose="020B0704020202020204" pitchFamily="34" charset="0"/>
              </a:rPr>
            </a:br>
            <a:r>
              <a:rPr lang="en-US" sz="1800" dirty="0">
                <a:solidFill>
                  <a:srgbClr val="FFFFFF"/>
                </a:solidFill>
                <a:latin typeface="Avenir Next LT Pro Demi" panose="020B0704020202020204" pitchFamily="34" charset="0"/>
              </a:rPr>
              <a:t>Coverage</a:t>
            </a:r>
            <a:endParaRPr lang="en-US" sz="1800" dirty="0">
              <a:solidFill>
                <a:srgbClr val="FFFFFF"/>
              </a:solidFill>
            </a:endParaRPr>
          </a:p>
        </p:txBody>
      </p:sp>
      <p:pic>
        <p:nvPicPr>
          <p:cNvPr id="4" name="Picture 6">
            <a:extLst>
              <a:ext uri="{FF2B5EF4-FFF2-40B4-BE49-F238E27FC236}">
                <a16:creationId xmlns:a16="http://schemas.microsoft.com/office/drawing/2014/main" id="{8AFC7272-95CD-4A9E-BD9D-127BB5D1E343}"/>
              </a:ext>
            </a:extLst>
          </p:cNvPr>
          <p:cNvPicPr>
            <a:picLocks noChangeAspect="1" noChangeArrowheads="1"/>
          </p:cNvPicPr>
          <p:nvPr/>
        </p:nvPicPr>
        <p:blipFill>
          <a:blip r:embed="rId4"/>
          <a:srcRect/>
          <a:stretch/>
        </p:blipFill>
        <p:spPr bwMode="auto">
          <a:xfrm>
            <a:off x="565889" y="6051070"/>
            <a:ext cx="142442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4C4640B-05AA-49CA-9A63-E92352BF8A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69787" y="5530362"/>
            <a:ext cx="1322213" cy="1327638"/>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1328696753"/>
      </p:ext>
    </p:extLst>
  </p:cSld>
  <p:clrMapOvr>
    <a:masterClrMapping/>
  </p:clrMapOvr>
</p:sld>
</file>

<file path=ppt/theme/theme1.xml><?xml version="1.0" encoding="utf-8"?>
<a:theme xmlns:a="http://schemas.openxmlformats.org/drawingml/2006/main" name="Facet">
  <a:themeElements>
    <a:clrScheme name="KSP 2">
      <a:dk1>
        <a:sysClr val="windowText" lastClr="000000"/>
      </a:dk1>
      <a:lt1>
        <a:sysClr val="window" lastClr="FFFFFF"/>
      </a:lt1>
      <a:dk2>
        <a:srgbClr val="2C3C43"/>
      </a:dk2>
      <a:lt2>
        <a:srgbClr val="EBEBEB"/>
      </a:lt2>
      <a:accent1>
        <a:srgbClr val="000000"/>
      </a:accent1>
      <a:accent2>
        <a:srgbClr val="F0D577"/>
      </a:accent2>
      <a:accent3>
        <a:srgbClr val="595959"/>
      </a:accent3>
      <a:accent4>
        <a:srgbClr val="E7BC26"/>
      </a:accent4>
      <a:accent5>
        <a:srgbClr val="2C3C43"/>
      </a:accent5>
      <a:accent6>
        <a:srgbClr val="ECCA53"/>
      </a:accent6>
      <a:hlink>
        <a:srgbClr val="F0D577"/>
      </a:hlink>
      <a:folHlink>
        <a:srgbClr val="AF8C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FE6DB0484EB4D86CACDAAB96EA5D2" ma:contentTypeVersion="14" ma:contentTypeDescription="Create a new document." ma:contentTypeScope="" ma:versionID="095fbe3dbb631d734d47abd1c1603b1b">
  <xsd:schema xmlns:xsd="http://www.w3.org/2001/XMLSchema" xmlns:xs="http://www.w3.org/2001/XMLSchema" xmlns:p="http://schemas.microsoft.com/office/2006/metadata/properties" xmlns:ns2="7c89a762-e711-4d51-84c1-138830f8d767" xmlns:ns3="b69a29be-334d-429a-82d8-5fcb151e6f18" targetNamespace="http://schemas.microsoft.com/office/2006/metadata/properties" ma:root="true" ma:fieldsID="59d16fbf5e483bd6b878f0f48c3b3179" ns2:_="" ns3:_="">
    <xsd:import namespace="7c89a762-e711-4d51-84c1-138830f8d767"/>
    <xsd:import namespace="b69a29be-334d-429a-82d8-5fcb151e6f18"/>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9a762-e711-4d51-84c1-138830f8d76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2dc76aa-dc8f-4179-8eb3-f38e88ab1c17"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9a29be-334d-429a-82d8-5fcb151e6f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89a762-e711-4d51-84c1-138830f8d7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E2D5B1-1A1B-436A-9B7F-034B9410B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9a762-e711-4d51-84c1-138830f8d767"/>
    <ds:schemaRef ds:uri="b69a29be-334d-429a-82d8-5fcb151e6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002E3B-688D-4052-9C20-DA317CD8C293}">
  <ds:schemaRefs>
    <ds:schemaRef ds:uri="http://schemas.microsoft.com/sharepoint/v3/contenttype/forms"/>
  </ds:schemaRefs>
</ds:datastoreItem>
</file>

<file path=customXml/itemProps3.xml><?xml version="1.0" encoding="utf-8"?>
<ds:datastoreItem xmlns:ds="http://schemas.openxmlformats.org/officeDocument/2006/customXml" ds:itemID="{0AD2EBE7-9AB1-40C5-921A-6BAB19FE9BB8}">
  <ds:schemaRefs>
    <ds:schemaRef ds:uri="http://www.w3.org/XML/1998/namespace"/>
    <ds:schemaRef ds:uri="23b7f442-42c0-4f9b-afe8-d7a685bdf976"/>
    <ds:schemaRef ds:uri="http://schemas.microsoft.com/office/2006/documentManagement/types"/>
    <ds:schemaRef ds:uri="http://purl.org/dc/terms/"/>
    <ds:schemaRef ds:uri="6e8a6009-0441-4f53-abe4-545236ae25b6"/>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 ds:uri="7c89a762-e711-4d51-84c1-138830f8d767"/>
  </ds:schemaRefs>
</ds:datastoreItem>
</file>

<file path=docProps/app.xml><?xml version="1.0" encoding="utf-8"?>
<Properties xmlns="http://schemas.openxmlformats.org/officeDocument/2006/extended-properties" xmlns:vt="http://schemas.openxmlformats.org/officeDocument/2006/docPropsVTypes">
  <Template>Facet</Template>
  <TotalTime>49424</TotalTime>
  <Words>303</Words>
  <Application>Microsoft Office PowerPoint</Application>
  <PresentationFormat>Widescreen</PresentationFormat>
  <Paragraphs>42</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Avenir Next LT Pro Demi</vt:lpstr>
      <vt:lpstr>Bahnschrift SemiBold</vt:lpstr>
      <vt:lpstr>Calibri</vt:lpstr>
      <vt:lpstr>Stencil</vt:lpstr>
      <vt:lpstr>Trebuchet MS</vt:lpstr>
      <vt:lpstr>Wingdings 3</vt:lpstr>
      <vt:lpstr>Facet</vt:lpstr>
      <vt:lpstr>PowerPoint Presentation</vt:lpstr>
      <vt:lpstr>Updated - 06132025</vt:lpstr>
      <vt:lpstr>Phase I  $35,100,000 2 Cores 70 Console Positions 18 Tower Sites  (4 Greenfield) Subscriber Equipment (Radios)</vt:lpstr>
      <vt:lpstr>Phase I  $35,100,000 2 Cores 70 Console Positions 18 Tower Sites  (4 Greenfield) Subscriber Equipment</vt:lpstr>
      <vt:lpstr>Phase II $52,450,000 47 Existing Sites, Complete 17 New Tower Sites - Acquisition/Construction</vt:lpstr>
      <vt:lpstr>Phase III $80,909,000 Router Upgrade  130 Replaced 57 for Greenfield 7 TBD w/ Microwave</vt:lpstr>
      <vt:lpstr>Phase III $80,909,000 Microwave Upgrade  56 Replaced 76 in 2026 60 Greenfield</vt:lpstr>
      <vt:lpstr>Phase IIIA $47,900,000 SERVS Expanded  2 Cores 24 Existing Sites 2026 18 Greenfield</vt:lpstr>
      <vt:lpstr>Phase IIIA $47,900,000 SERVS Expanded  Today… Coverage</vt:lpstr>
      <vt:lpstr>Closeout Phase  SERVS Completion  16 Existing Sites 25 Greenfield Sites</vt:lpstr>
      <vt:lpstr>QUESTIONS/DISCUSSION Would you like to see interactive coverage maps?</vt:lpstr>
    </vt:vector>
  </TitlesOfParts>
  <Company>COT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Tupts, Aaron C (KSP)</dc:creator>
  <cp:lastModifiedBy>Burikhanov, Natalie P (Justice)</cp:lastModifiedBy>
  <cp:revision>54</cp:revision>
  <dcterms:created xsi:type="dcterms:W3CDTF">2024-03-14T13:28:19Z</dcterms:created>
  <dcterms:modified xsi:type="dcterms:W3CDTF">2025-07-09T19:37:16Z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0x01010063AFE6DB0484EB4D86CACDAAB96EA5D2</vt:lpwstr>
  </property>
  <property fmtid="{D5CDD505-2E9C-101B-9397-08002B2CF9AE}" pid="3" name="MediaServiceImageTags">
    <vt:lpwstr/>
  </property>
</Properties>
</file>