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350" r:id="rId2"/>
    <p:sldId id="349" r:id="rId3"/>
    <p:sldId id="354" r:id="rId4"/>
    <p:sldId id="351" r:id="rId5"/>
    <p:sldId id="352" r:id="rId6"/>
    <p:sldId id="353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F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9E49A8-347A-4FBA-890A-86384D577B9E}" type="datetimeFigureOut">
              <a:rPr lang="en-US" smtClean="0"/>
              <a:t>8/7/2025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B3500C-B4DB-4FBB-9339-A0B8EA7B6CA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413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0" cy="2387600"/>
          </a:xfrm>
        </p:spPr>
        <p:txBody>
          <a:bodyPr anchor="b"/>
          <a:lstStyle>
            <a:lvl1pPr algn="ctr">
              <a:defRPr sz="5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0" cy="1655762"/>
          </a:xfrm>
        </p:spPr>
        <p:txBody>
          <a:bodyPr/>
          <a:lstStyle>
            <a:lvl1pPr marL="0" indent="0" algn="ctr">
              <a:buNone/>
              <a:defRPr sz="2399"/>
            </a:lvl1pPr>
            <a:lvl2pPr marL="457063" indent="0" algn="ctr">
              <a:buNone/>
              <a:defRPr sz="1999"/>
            </a:lvl2pPr>
            <a:lvl3pPr marL="914126" indent="0" algn="ctr">
              <a:buNone/>
              <a:defRPr sz="1799"/>
            </a:lvl3pPr>
            <a:lvl4pPr marL="1371189" indent="0" algn="ctr">
              <a:buNone/>
              <a:defRPr sz="1600"/>
            </a:lvl4pPr>
            <a:lvl5pPr marL="1828251" indent="0" algn="ctr">
              <a:buNone/>
              <a:defRPr sz="1600"/>
            </a:lvl5pPr>
            <a:lvl6pPr marL="2285314" indent="0" algn="ctr">
              <a:buNone/>
              <a:defRPr sz="1600"/>
            </a:lvl6pPr>
            <a:lvl7pPr marL="2742377" indent="0" algn="ctr">
              <a:buNone/>
              <a:defRPr sz="1600"/>
            </a:lvl7pPr>
            <a:lvl8pPr marL="3199440" indent="0" algn="ctr">
              <a:buNone/>
              <a:defRPr sz="1600"/>
            </a:lvl8pPr>
            <a:lvl9pPr marL="3656503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284890-85D2-4D7B-8EF5-15A9C1DB8F42}" type="datetimeFigureOut">
              <a:rPr lang="en-US" smtClean="0"/>
              <a:t>8/7/2025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067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8/7/2025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5814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8/7/2025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8654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8/7/2025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1810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40"/>
            <a:ext cx="10515600" cy="2852737"/>
          </a:xfrm>
        </p:spPr>
        <p:txBody>
          <a:bodyPr anchor="b"/>
          <a:lstStyle>
            <a:lvl1pPr>
              <a:defRPr sz="5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5"/>
            <a:ext cx="10515600" cy="1500187"/>
          </a:xfrm>
        </p:spPr>
        <p:txBody>
          <a:bodyPr/>
          <a:lstStyle>
            <a:lvl1pPr marL="0" indent="0">
              <a:buNone/>
              <a:defRPr sz="2399">
                <a:solidFill>
                  <a:schemeClr val="tx1">
                    <a:tint val="75000"/>
                  </a:schemeClr>
                </a:solidFill>
              </a:defRPr>
            </a:lvl1pPr>
            <a:lvl2pPr marL="457063" indent="0">
              <a:buNone/>
              <a:defRPr sz="1999">
                <a:solidFill>
                  <a:schemeClr val="tx1">
                    <a:tint val="75000"/>
                  </a:schemeClr>
                </a:solidFill>
              </a:defRPr>
            </a:lvl2pPr>
            <a:lvl3pPr marL="914126" indent="0">
              <a:buNone/>
              <a:defRPr sz="1799">
                <a:solidFill>
                  <a:schemeClr val="tx1">
                    <a:tint val="75000"/>
                  </a:schemeClr>
                </a:solidFill>
              </a:defRPr>
            </a:lvl3pPr>
            <a:lvl4pPr marL="137118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25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31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2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1994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650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8/7/2025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74645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1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8/7/2025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3668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399" b="1"/>
            </a:lvl1pPr>
            <a:lvl2pPr marL="457063" indent="0">
              <a:buNone/>
              <a:defRPr sz="1999" b="1"/>
            </a:lvl2pPr>
            <a:lvl3pPr marL="914126" indent="0">
              <a:buNone/>
              <a:defRPr sz="1799" b="1"/>
            </a:lvl3pPr>
            <a:lvl4pPr marL="1371189" indent="0">
              <a:buNone/>
              <a:defRPr sz="1600" b="1"/>
            </a:lvl4pPr>
            <a:lvl5pPr marL="1828251" indent="0">
              <a:buNone/>
              <a:defRPr sz="1600" b="1"/>
            </a:lvl5pPr>
            <a:lvl6pPr marL="2285314" indent="0">
              <a:buNone/>
              <a:defRPr sz="1600" b="1"/>
            </a:lvl6pPr>
            <a:lvl7pPr marL="2742377" indent="0">
              <a:buNone/>
              <a:defRPr sz="1600" b="1"/>
            </a:lvl7pPr>
            <a:lvl8pPr marL="3199440" indent="0">
              <a:buNone/>
              <a:defRPr sz="1600" b="1"/>
            </a:lvl8pPr>
            <a:lvl9pPr marL="3656503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8/7/2025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5182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8/7/2025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2594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8/7/2025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436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199"/>
            </a:lvl1pPr>
            <a:lvl2pPr>
              <a:defRPr sz="2799"/>
            </a:lvl2pPr>
            <a:lvl3pPr>
              <a:defRPr sz="2399"/>
            </a:lvl3pPr>
            <a:lvl4pPr>
              <a:defRPr sz="1999"/>
            </a:lvl4pPr>
            <a:lvl5pPr>
              <a:defRPr sz="1999"/>
            </a:lvl5pPr>
            <a:lvl6pPr>
              <a:defRPr sz="1999"/>
            </a:lvl6pPr>
            <a:lvl7pPr>
              <a:defRPr sz="1999"/>
            </a:lvl7pPr>
            <a:lvl8pPr>
              <a:defRPr sz="1999"/>
            </a:lvl8pPr>
            <a:lvl9pPr>
              <a:defRPr sz="199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t>8/7/2025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0026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57200"/>
            <a:ext cx="3932237" cy="1600200"/>
          </a:xfrm>
        </p:spPr>
        <p:txBody>
          <a:bodyPr anchor="b"/>
          <a:lstStyle>
            <a:lvl1pPr>
              <a:defRPr sz="319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199"/>
            </a:lvl1pPr>
            <a:lvl2pPr marL="457063" indent="0">
              <a:buNone/>
              <a:defRPr sz="2799"/>
            </a:lvl2pPr>
            <a:lvl3pPr marL="914126" indent="0">
              <a:buNone/>
              <a:defRPr sz="2399"/>
            </a:lvl3pPr>
            <a:lvl4pPr marL="1371189" indent="0">
              <a:buNone/>
              <a:defRPr sz="1999"/>
            </a:lvl4pPr>
            <a:lvl5pPr marL="1828251" indent="0">
              <a:buNone/>
              <a:defRPr sz="1999"/>
            </a:lvl5pPr>
            <a:lvl6pPr marL="2285314" indent="0">
              <a:buNone/>
              <a:defRPr sz="1999"/>
            </a:lvl6pPr>
            <a:lvl7pPr marL="2742377" indent="0">
              <a:buNone/>
              <a:defRPr sz="1999"/>
            </a:lvl7pPr>
            <a:lvl8pPr marL="3199440" indent="0">
              <a:buNone/>
              <a:defRPr sz="1999"/>
            </a:lvl8pPr>
            <a:lvl9pPr marL="3656503" indent="0">
              <a:buNone/>
              <a:defRPr sz="199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F41C87-7AD9-4845-A077-840E4A0F3F06}" type="datetimeFigureOut">
              <a:rPr lang="en-US" smtClean="0"/>
              <a:pPr/>
              <a:t>8/7/2025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478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F41C87-7AD9-4845-A077-840E4A0F3F06}" type="datetimeFigureOut">
              <a:rPr lang="en-US" smtClean="0"/>
              <a:pPr/>
              <a:t>8/7/2025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1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013F82-EE5E-44EE-A61D-E31C6657F26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82937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126" rtl="0" eaLnBrk="1" latinLnBrk="0" hangingPunct="1">
        <a:lnSpc>
          <a:spcPct val="90000"/>
        </a:lnSpc>
        <a:spcBef>
          <a:spcPct val="0"/>
        </a:spcBef>
        <a:buNone/>
        <a:defRPr sz="439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31" indent="-228531" algn="l" defTabSz="914126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799" kern="1200">
          <a:solidFill>
            <a:schemeClr val="tx1"/>
          </a:solidFill>
          <a:latin typeface="+mn-lt"/>
          <a:ea typeface="+mn-ea"/>
          <a:cs typeface="+mn-cs"/>
        </a:defRPr>
      </a:lvl1pPr>
      <a:lvl2pPr marL="68559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399" kern="1200">
          <a:solidFill>
            <a:schemeClr val="tx1"/>
          </a:solidFill>
          <a:latin typeface="+mn-lt"/>
          <a:ea typeface="+mn-ea"/>
          <a:cs typeface="+mn-cs"/>
        </a:defRPr>
      </a:lvl2pPr>
      <a:lvl3pPr marL="1142657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999" kern="1200">
          <a:solidFill>
            <a:schemeClr val="tx1"/>
          </a:solidFill>
          <a:latin typeface="+mn-lt"/>
          <a:ea typeface="+mn-ea"/>
          <a:cs typeface="+mn-cs"/>
        </a:defRPr>
      </a:lvl3pPr>
      <a:lvl4pPr marL="1599720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6783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3846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0908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7971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5034" indent="-228531" algn="l" defTabSz="914126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06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126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189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8251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5314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2377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199440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6503" algn="l" defTabSz="914126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3839">
          <p15:clr>
            <a:srgbClr val="F26B43"/>
          </p15:clr>
        </p15:guide>
        <p15:guide id="2" orient="horz" pos="216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A8F7C-2F16-212E-62FB-11FF9605E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798" y="2644774"/>
            <a:ext cx="9134391" cy="106680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dirty="0">
                <a:latin typeface="Franklin Gothic Book" panose="020B0503020102020204" pitchFamily="34" charset="0"/>
              </a:rPr>
              <a:t>August 29, 2025</a:t>
            </a:r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3B768633-6FE9-8EC3-57CE-7A58D8E263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7346" y="4633307"/>
            <a:ext cx="3457293" cy="1810964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E3F33E2E-FF6C-400E-E755-8D8C7AD58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19211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Franklin Gothic Demi" panose="020B0703020102020204" pitchFamily="34" charset="0"/>
              </a:rPr>
              <a:t>Investment Overview</a:t>
            </a:r>
          </a:p>
        </p:txBody>
      </p:sp>
    </p:spTree>
    <p:extLst>
      <p:ext uri="{BB962C8B-B14F-4D97-AF65-F5344CB8AC3E}">
        <p14:creationId xmlns:p14="http://schemas.microsoft.com/office/powerpoint/2010/main" val="374369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A8F7C-2F16-212E-62FB-11FF9605E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4533" y="2012155"/>
            <a:ext cx="9134391" cy="374808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Franklin Gothic Book" panose="020B0503020102020204" pitchFamily="34" charset="0"/>
              </a:rPr>
              <a:t>The State Investment Commission members are:</a:t>
            </a:r>
          </a:p>
          <a:p>
            <a:pPr lvl="1"/>
            <a:endParaRPr lang="en-US" dirty="0" smtClean="0">
              <a:latin typeface="Franklin Gothic Book" panose="020B0503020102020204" pitchFamily="34" charset="0"/>
            </a:endParaRPr>
          </a:p>
          <a:p>
            <a:pPr lvl="1"/>
            <a:r>
              <a:rPr lang="en-US" dirty="0" smtClean="0">
                <a:latin typeface="Franklin Gothic Book" panose="020B0503020102020204" pitchFamily="34" charset="0"/>
              </a:rPr>
              <a:t>The State Treasurer (Chair)</a:t>
            </a:r>
          </a:p>
          <a:p>
            <a:pPr lvl="1"/>
            <a:r>
              <a:rPr lang="en-US" dirty="0" smtClean="0">
                <a:latin typeface="Franklin Gothic Book" panose="020B0503020102020204" pitchFamily="34" charset="0"/>
              </a:rPr>
              <a:t>The secretary of the Finance and Administration Cabinet</a:t>
            </a:r>
          </a:p>
          <a:p>
            <a:pPr lvl="1"/>
            <a:r>
              <a:rPr lang="en-US" dirty="0" smtClean="0">
                <a:latin typeface="Franklin Gothic Book" panose="020B0503020102020204" pitchFamily="34" charset="0"/>
              </a:rPr>
              <a:t>The state </a:t>
            </a:r>
            <a:r>
              <a:rPr lang="en-US" dirty="0">
                <a:latin typeface="Franklin Gothic Book" panose="020B0503020102020204" pitchFamily="34" charset="0"/>
              </a:rPr>
              <a:t>c</a:t>
            </a:r>
            <a:r>
              <a:rPr lang="en-US" dirty="0" smtClean="0">
                <a:latin typeface="Franklin Gothic Book" panose="020B0503020102020204" pitchFamily="34" charset="0"/>
              </a:rPr>
              <a:t>ontroller</a:t>
            </a:r>
          </a:p>
          <a:p>
            <a:pPr lvl="1"/>
            <a:r>
              <a:rPr lang="en-US" dirty="0" smtClean="0">
                <a:latin typeface="Franklin Gothic Book" panose="020B0503020102020204" pitchFamily="34" charset="0"/>
              </a:rPr>
              <a:t>2 banking association members appointed by the Governor</a:t>
            </a:r>
            <a:endParaRPr lang="en-US" dirty="0">
              <a:latin typeface="Franklin Gothic Book" panose="020B0503020102020204" pitchFamily="34" charset="0"/>
            </a:endParaRPr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3B768633-6FE9-8EC3-57CE-7A58D8E263C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283" y="5303044"/>
            <a:ext cx="2572068" cy="1347274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E3F33E2E-FF6C-400E-E755-8D8C7AD58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84152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Franklin Gothic Demi" panose="020B0703020102020204" pitchFamily="34" charset="0"/>
              </a:rPr>
              <a:t>State Investment </a:t>
            </a:r>
            <a:r>
              <a:rPr lang="en-US" dirty="0" smtClean="0">
                <a:latin typeface="Franklin Gothic Demi" panose="020B0703020102020204" pitchFamily="34" charset="0"/>
              </a:rPr>
              <a:t>Commission</a:t>
            </a:r>
            <a:endParaRPr lang="en-US" dirty="0">
              <a:latin typeface="Franklin Gothic Demi" panose="020B0703020102020204" pitchFamily="34" charset="0"/>
            </a:endParaRP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B3A8F7C-2F16-212E-62FB-11FF9605E01F}"/>
              </a:ext>
            </a:extLst>
          </p:cNvPr>
          <p:cNvSpPr txBox="1">
            <a:spLocks/>
          </p:cNvSpPr>
          <p:nvPr/>
        </p:nvSpPr>
        <p:spPr>
          <a:xfrm>
            <a:off x="838200" y="5719294"/>
            <a:ext cx="8534084" cy="872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31" indent="-228531" algn="l" defTabSz="9141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59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i="1" dirty="0" smtClean="0">
                <a:latin typeface="Franklin Gothic Book" panose="020B0503020102020204" pitchFamily="34" charset="0"/>
              </a:rPr>
              <a:t>“</a:t>
            </a:r>
            <a:r>
              <a:rPr lang="en-US" i="1" dirty="0" smtClean="0">
                <a:latin typeface="Franklin Gothic Book" panose="020B0503020102020204" pitchFamily="34" charset="0"/>
              </a:rPr>
              <a:t>KRS 42.500 State Investment Commission - Powers</a:t>
            </a:r>
            <a:r>
              <a:rPr lang="en-US" i="1" dirty="0" smtClean="0">
                <a:latin typeface="Franklin Gothic Book" panose="020B0503020102020204" pitchFamily="34" charset="0"/>
              </a:rPr>
              <a:t>”</a:t>
            </a:r>
            <a:endParaRPr lang="en-US" i="1" dirty="0">
              <a:latin typeface="Franklin Gothic Book" panose="020B0503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61870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A8F7C-2F16-212E-62FB-11FF9605E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44533" y="2012155"/>
            <a:ext cx="9134391" cy="3748089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>
                <a:latin typeface="Franklin Gothic Book" panose="020B0503020102020204" pitchFamily="34" charset="0"/>
              </a:rPr>
              <a:t>Preservation of Principal</a:t>
            </a:r>
          </a:p>
          <a:p>
            <a:pPr marL="514350" indent="-514350">
              <a:buAutoNum type="arabicPeriod"/>
            </a:pPr>
            <a:r>
              <a:rPr lang="en-US" dirty="0">
                <a:latin typeface="Franklin Gothic Book" panose="020B0503020102020204" pitchFamily="34" charset="0"/>
              </a:rPr>
              <a:t>Maintain Liquidity to meet cash needs of 3,500+ accounts across the Commonwealth</a:t>
            </a:r>
          </a:p>
          <a:p>
            <a:pPr marL="514350" indent="-514350">
              <a:buAutoNum type="arabicPeriod"/>
            </a:pPr>
            <a:r>
              <a:rPr lang="en-US" dirty="0">
                <a:latin typeface="Franklin Gothic Book" panose="020B0503020102020204" pitchFamily="34" charset="0"/>
              </a:rPr>
              <a:t>Maximization of Return</a:t>
            </a:r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3B768633-6FE9-8EC3-57CE-7A58D8E263C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283" y="5303044"/>
            <a:ext cx="2572068" cy="1347274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E3F33E2E-FF6C-400E-E755-8D8C7AD58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84152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Franklin Gothic Demi" panose="020B0703020102020204" pitchFamily="34" charset="0"/>
              </a:rPr>
              <a:t>State Investment Commission – Investment Objectives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B3A8F7C-2F16-212E-62FB-11FF9605E01F}"/>
              </a:ext>
            </a:extLst>
          </p:cNvPr>
          <p:cNvSpPr txBox="1">
            <a:spLocks/>
          </p:cNvSpPr>
          <p:nvPr/>
        </p:nvSpPr>
        <p:spPr>
          <a:xfrm>
            <a:off x="838200" y="5719294"/>
            <a:ext cx="8534084" cy="8727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31" indent="-228531" algn="l" defTabSz="9141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59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i="1" dirty="0">
                <a:latin typeface="Franklin Gothic Book" panose="020B0503020102020204" pitchFamily="34" charset="0"/>
              </a:rPr>
              <a:t>“Objectives required by 200 KAR 12:011”</a:t>
            </a:r>
          </a:p>
        </p:txBody>
      </p:sp>
    </p:spTree>
    <p:extLst>
      <p:ext uri="{BB962C8B-B14F-4D97-AF65-F5344CB8AC3E}">
        <p14:creationId xmlns:p14="http://schemas.microsoft.com/office/powerpoint/2010/main" val="2546377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A8F7C-2F16-212E-62FB-11FF9605E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803" y="1532335"/>
            <a:ext cx="9134391" cy="3748089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>
                <a:latin typeface="Franklin Gothic Book" panose="020B0503020102020204" pitchFamily="34" charset="0"/>
              </a:rPr>
              <a:t>There are unique investment pools that operate much like mutual funds.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Short Term Pool:  General Fund and related accounts that only have immediate cash needs but can also take some market risk.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Intermediate Term Pool:  Accounts with more than an overnight time horizon which expect higher income over a longer period of time.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Limited Term Pool:  Accounts that have immediate cash needs and cannot take market risk.</a:t>
            </a: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Franklin Gothic Book" panose="020B0503020102020204" pitchFamily="34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Franklin Gothic Book" panose="020B0503020102020204" pitchFamily="34" charset="0"/>
            </a:endParaRPr>
          </a:p>
          <a:p>
            <a:pPr marL="514350" indent="-514350">
              <a:buAutoNum type="arabicPeriod"/>
            </a:pPr>
            <a:endParaRPr lang="en-US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i="1" dirty="0">
              <a:latin typeface="Franklin Gothic Book" panose="020B0503020102020204" pitchFamily="34" charset="0"/>
            </a:endParaRPr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3B768633-6FE9-8EC3-57CE-7A58D8E263C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283" y="5303044"/>
            <a:ext cx="2572068" cy="1347274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E3F33E2E-FF6C-400E-E755-8D8C7AD58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84152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Franklin Gothic Demi" panose="020B0703020102020204" pitchFamily="34" charset="0"/>
              </a:rPr>
              <a:t>Investment Pools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B3A8F7C-2F16-212E-62FB-11FF9605E01F}"/>
              </a:ext>
            </a:extLst>
          </p:cNvPr>
          <p:cNvSpPr txBox="1">
            <a:spLocks/>
          </p:cNvSpPr>
          <p:nvPr/>
        </p:nvSpPr>
        <p:spPr>
          <a:xfrm>
            <a:off x="838200" y="5719293"/>
            <a:ext cx="8534084" cy="9310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31" indent="-228531" algn="l" defTabSz="9141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59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i="1" dirty="0">
                <a:latin typeface="Franklin Gothic Book" panose="020B0503020102020204" pitchFamily="34" charset="0"/>
              </a:rPr>
              <a:t>“KRS 42.500 State Investment Commission – Powers”</a:t>
            </a:r>
          </a:p>
        </p:txBody>
      </p:sp>
    </p:spTree>
    <p:extLst>
      <p:ext uri="{BB962C8B-B14F-4D97-AF65-F5344CB8AC3E}">
        <p14:creationId xmlns:p14="http://schemas.microsoft.com/office/powerpoint/2010/main" val="1889197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A8F7C-2F16-212E-62FB-11FF9605E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719293"/>
            <a:ext cx="8455430" cy="93102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i="1" dirty="0">
                <a:latin typeface="Franklin Gothic Book" panose="020B0503020102020204" pitchFamily="34" charset="0"/>
              </a:rPr>
              <a:t>Established in KRS 42.500</a:t>
            </a:r>
          </a:p>
          <a:p>
            <a:pPr marL="0" indent="0" algn="ctr">
              <a:buNone/>
            </a:pPr>
            <a:r>
              <a:rPr lang="en-US" i="1" dirty="0">
                <a:latin typeface="Franklin Gothic Book" panose="020B0503020102020204" pitchFamily="34" charset="0"/>
              </a:rPr>
              <a:t>200 KAR 14:011, 14:081 and 14:091</a:t>
            </a:r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3B768633-6FE9-8EC3-57CE-7A58D8E263C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283" y="5303044"/>
            <a:ext cx="2572068" cy="1347274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E3F33E2E-FF6C-400E-E755-8D8C7AD58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84152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Franklin Gothic Demi" panose="020B0703020102020204" pitchFamily="34" charset="0"/>
              </a:rPr>
              <a:t>Pool Permitted Investments and Limits</a:t>
            </a: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2724650"/>
              </p:ext>
            </p:extLst>
          </p:nvPr>
        </p:nvGraphicFramePr>
        <p:xfrm>
          <a:off x="838199" y="1363288"/>
          <a:ext cx="10515598" cy="3939757"/>
        </p:xfrm>
        <a:graphic>
          <a:graphicData uri="http://schemas.openxmlformats.org/drawingml/2006/table">
            <a:tbl>
              <a:tblPr/>
              <a:tblGrid>
                <a:gridCol w="3473478">
                  <a:extLst>
                    <a:ext uri="{9D8B030D-6E8A-4147-A177-3AD203B41FA5}">
                      <a16:colId xmlns:a16="http://schemas.microsoft.com/office/drawing/2014/main" val="1093847165"/>
                    </a:ext>
                  </a:extLst>
                </a:gridCol>
                <a:gridCol w="1820008">
                  <a:extLst>
                    <a:ext uri="{9D8B030D-6E8A-4147-A177-3AD203B41FA5}">
                      <a16:colId xmlns:a16="http://schemas.microsoft.com/office/drawing/2014/main" val="3505074168"/>
                    </a:ext>
                  </a:extLst>
                </a:gridCol>
                <a:gridCol w="1403666">
                  <a:extLst>
                    <a:ext uri="{9D8B030D-6E8A-4147-A177-3AD203B41FA5}">
                      <a16:colId xmlns:a16="http://schemas.microsoft.com/office/drawing/2014/main" val="229972889"/>
                    </a:ext>
                  </a:extLst>
                </a:gridCol>
                <a:gridCol w="1070593">
                  <a:extLst>
                    <a:ext uri="{9D8B030D-6E8A-4147-A177-3AD203B41FA5}">
                      <a16:colId xmlns:a16="http://schemas.microsoft.com/office/drawing/2014/main" val="3375391491"/>
                    </a:ext>
                  </a:extLst>
                </a:gridCol>
                <a:gridCol w="740493">
                  <a:extLst>
                    <a:ext uri="{9D8B030D-6E8A-4147-A177-3AD203B41FA5}">
                      <a16:colId xmlns:a16="http://schemas.microsoft.com/office/drawing/2014/main" val="1009188445"/>
                    </a:ext>
                  </a:extLst>
                </a:gridCol>
                <a:gridCol w="1266867">
                  <a:extLst>
                    <a:ext uri="{9D8B030D-6E8A-4147-A177-3AD203B41FA5}">
                      <a16:colId xmlns:a16="http://schemas.microsoft.com/office/drawing/2014/main" val="1177090688"/>
                    </a:ext>
                  </a:extLst>
                </a:gridCol>
                <a:gridCol w="740493">
                  <a:extLst>
                    <a:ext uri="{9D8B030D-6E8A-4147-A177-3AD203B41FA5}">
                      <a16:colId xmlns:a16="http://schemas.microsoft.com/office/drawing/2014/main" val="1004667599"/>
                    </a:ext>
                  </a:extLst>
                </a:gridCol>
              </a:tblGrid>
              <a:tr h="268895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Pool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6954903"/>
                  </a:ext>
                </a:extLst>
              </a:tr>
              <a:tr h="50174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Security Type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Percentage of Pool Limit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NRSRO Rating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Term/WAL Limit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Short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Intermediate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5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Limited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915953"/>
                  </a:ext>
                </a:extLst>
              </a:tr>
              <a:tr h="2496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• </a:t>
                      </a:r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U.S. Treasuries and Agencies</a:t>
                      </a:r>
                      <a:endParaRPr lang="en-US" sz="1300" b="0" i="0" u="none" strike="noStrike" dirty="0">
                        <a:solidFill>
                          <a:srgbClr val="FFFFFF"/>
                        </a:solidFill>
                        <a:effectLst/>
                        <a:latin typeface="Franklin Gothic Demi" panose="020B0703020102020204" pitchFamily="34" charset="0"/>
                      </a:endParaRP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None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n/a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7 years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6654723"/>
                  </a:ext>
                </a:extLst>
              </a:tr>
              <a:tr h="2496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• </a:t>
                      </a:r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Corporate Debt</a:t>
                      </a:r>
                      <a:endParaRPr lang="en-US" sz="1300" b="0" i="0" u="none" strike="noStrike" dirty="0">
                        <a:solidFill>
                          <a:srgbClr val="FFFFFF"/>
                        </a:solidFill>
                        <a:effectLst/>
                        <a:latin typeface="Franklin Gothic Demi" panose="020B0703020102020204" pitchFamily="34" charset="0"/>
                      </a:endParaRP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35% includes money market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1 of 3 highest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5 years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2887059"/>
                  </a:ext>
                </a:extLst>
              </a:tr>
              <a:tr h="2496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• </a:t>
                      </a:r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Money Market Securities</a:t>
                      </a:r>
                      <a:endParaRPr lang="en-US" sz="1300" b="0" i="0" u="none" strike="noStrike" dirty="0">
                        <a:solidFill>
                          <a:srgbClr val="FFFFFF"/>
                        </a:solidFill>
                        <a:effectLst/>
                        <a:latin typeface="Franklin Gothic Demi" panose="020B0703020102020204" pitchFamily="34" charset="0"/>
                      </a:endParaRP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2513483"/>
                  </a:ext>
                </a:extLst>
              </a:tr>
              <a:tr h="2496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  - Commercial Paper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highest short term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270 days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859680"/>
                  </a:ext>
                </a:extLst>
              </a:tr>
              <a:tr h="2496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  - Certificate of Deposits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highest short term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270 days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6159349"/>
                  </a:ext>
                </a:extLst>
              </a:tr>
              <a:tr h="2496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  - Bankers' Acceptance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highest short term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180 days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62869066"/>
                  </a:ext>
                </a:extLst>
              </a:tr>
              <a:tr h="2496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  - Treasury Bills and Agency Discount Notes</a:t>
                      </a: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n/a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1 year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5483779"/>
                  </a:ext>
                </a:extLst>
              </a:tr>
              <a:tr h="2496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• </a:t>
                      </a:r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Repurchase Agreements</a:t>
                      </a:r>
                      <a:endParaRPr lang="en-US" sz="1300" b="0" i="0" u="none" strike="noStrike">
                        <a:solidFill>
                          <a:srgbClr val="FFFFFF"/>
                        </a:solidFill>
                        <a:effectLst/>
                        <a:latin typeface="Franklin Gothic Demi" panose="020B0703020102020204" pitchFamily="34" charset="0"/>
                      </a:endParaRP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None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1 year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96807669"/>
                  </a:ext>
                </a:extLst>
              </a:tr>
              <a:tr h="2496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• </a:t>
                      </a:r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Mortgage Backed Securities</a:t>
                      </a:r>
                      <a:endParaRPr lang="en-US" sz="1300" b="0" i="0" u="none" strike="noStrike" dirty="0">
                        <a:solidFill>
                          <a:srgbClr val="FFFFFF"/>
                        </a:solidFill>
                        <a:effectLst/>
                        <a:latin typeface="Franklin Gothic Demi" panose="020B0703020102020204" pitchFamily="34" charset="0"/>
                      </a:endParaRP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25%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highest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4-year avg life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973725"/>
                  </a:ext>
                </a:extLst>
              </a:tr>
              <a:tr h="2496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• </a:t>
                      </a:r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Asset Backed Securities</a:t>
                      </a:r>
                      <a:endParaRPr lang="en-US" sz="1300" b="0" i="0" u="none" strike="noStrike">
                        <a:solidFill>
                          <a:srgbClr val="FFFFFF"/>
                        </a:solidFill>
                        <a:effectLst/>
                        <a:latin typeface="Franklin Gothic Demi" panose="020B0703020102020204" pitchFamily="34" charset="0"/>
                      </a:endParaRP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20%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highest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4-year avg life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42275032"/>
                  </a:ext>
                </a:extLst>
              </a:tr>
              <a:tr h="2496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• </a:t>
                      </a:r>
                      <a:r>
                        <a:rPr lang="en-US" sz="1300" b="1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Municipal</a:t>
                      </a:r>
                      <a:endParaRPr lang="en-US" sz="1300" b="0" i="0" u="none" strike="noStrike">
                        <a:solidFill>
                          <a:srgbClr val="FFFFFF"/>
                        </a:solidFill>
                        <a:effectLst/>
                        <a:latin typeface="Franklin Gothic Demi" panose="020B0703020102020204" pitchFamily="34" charset="0"/>
                      </a:endParaRP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1 of 3 highest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5 years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X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5030998"/>
                  </a:ext>
                </a:extLst>
              </a:tr>
              <a:tr h="24968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3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• </a:t>
                      </a:r>
                      <a:r>
                        <a:rPr lang="en-US" sz="1300" b="1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Money Market Fund – Individual</a:t>
                      </a:r>
                      <a:r>
                        <a:rPr lang="en-US" sz="13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 Entity Name</a:t>
                      </a:r>
                      <a:endParaRPr lang="en-US" sz="1300" b="0" i="0" u="none" strike="noStrike" dirty="0">
                        <a:solidFill>
                          <a:srgbClr val="FFFFFF"/>
                        </a:solidFill>
                        <a:effectLst/>
                        <a:latin typeface="Franklin Gothic Demi" panose="020B0703020102020204" pitchFamily="34" charset="0"/>
                      </a:endParaRPr>
                    </a:p>
                  </a:txBody>
                  <a:tcPr marL="8922" marR="8922" marT="8922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Pool</a:t>
                      </a:r>
                      <a:r>
                        <a:rPr lang="en-US" sz="1100" b="0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 Based</a:t>
                      </a:r>
                      <a:endParaRPr lang="en-US" sz="1100" b="0" i="0" u="none" strike="noStrike" dirty="0">
                        <a:solidFill>
                          <a:srgbClr val="FFFFFF"/>
                        </a:solidFill>
                        <a:effectLst/>
                        <a:latin typeface="Franklin Gothic Demi" panose="020B0703020102020204" pitchFamily="34" charset="0"/>
                      </a:endParaRP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n/a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25%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10%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10%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669062"/>
                  </a:ext>
                </a:extLst>
              </a:tr>
              <a:tr h="172862"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900" b="0" i="0" u="none" strike="noStrike" dirty="0">
                          <a:solidFill>
                            <a:srgbClr val="FFFFFF"/>
                          </a:solidFill>
                          <a:effectLst/>
                          <a:latin typeface="Franklin Gothic Demi" panose="020B0703020102020204" pitchFamily="34" charset="0"/>
                        </a:rPr>
                        <a:t> </a:t>
                      </a:r>
                    </a:p>
                  </a:txBody>
                  <a:tcPr marL="8922" marR="8922" marT="8922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333F4F">
                        <a:alpha val="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55430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04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3A8F7C-2F16-212E-62FB-11FF9605E0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8803" y="1509715"/>
            <a:ext cx="9134391" cy="430551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>
                <a:latin typeface="Franklin Gothic Book" panose="020B0503020102020204" pitchFamily="34" charset="0"/>
              </a:rPr>
              <a:t>Investment Management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Authorization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Reports - Monthly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Policy – Investment Manual</a:t>
            </a:r>
          </a:p>
          <a:p>
            <a:endParaRPr lang="en-US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r>
              <a:rPr lang="en-US" dirty="0">
                <a:latin typeface="Franklin Gothic Book" panose="020B0503020102020204" pitchFamily="34" charset="0"/>
              </a:rPr>
              <a:t>State Investment Commission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Authorization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Membership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Reports – Approved List</a:t>
            </a:r>
          </a:p>
          <a:p>
            <a:r>
              <a:rPr lang="en-US" dirty="0">
                <a:latin typeface="Franklin Gothic Book" panose="020B0503020102020204" pitchFamily="34" charset="0"/>
              </a:rPr>
              <a:t>Meetings</a:t>
            </a:r>
          </a:p>
          <a:p>
            <a:pPr marL="0" indent="0">
              <a:buNone/>
            </a:pPr>
            <a:endParaRPr lang="en-US" dirty="0">
              <a:latin typeface="Franklin Gothic Book" panose="020B0503020102020204" pitchFamily="34" charset="0"/>
            </a:endParaRPr>
          </a:p>
          <a:p>
            <a:pPr marL="0" indent="0">
              <a:buNone/>
            </a:pPr>
            <a:endParaRPr lang="en-US" i="1" dirty="0">
              <a:latin typeface="Franklin Gothic Book" panose="020B0503020102020204" pitchFamily="34" charset="0"/>
            </a:endParaRPr>
          </a:p>
        </p:txBody>
      </p:sp>
      <p:pic>
        <p:nvPicPr>
          <p:cNvPr id="6" name="Picture 5" descr="Logo&#10;&#10;Description automatically generated with low confidence">
            <a:extLst>
              <a:ext uri="{FF2B5EF4-FFF2-40B4-BE49-F238E27FC236}">
                <a16:creationId xmlns:a16="http://schemas.microsoft.com/office/drawing/2014/main" id="{3B768633-6FE9-8EC3-57CE-7A58D8E263C0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72283" y="5303044"/>
            <a:ext cx="2572068" cy="1347274"/>
          </a:xfrm>
          <a:prstGeom prst="rect">
            <a:avLst/>
          </a:prstGeom>
        </p:spPr>
      </p:pic>
      <p:sp>
        <p:nvSpPr>
          <p:cNvPr id="8" name="Title 7">
            <a:extLst>
              <a:ext uri="{FF2B5EF4-FFF2-40B4-BE49-F238E27FC236}">
                <a16:creationId xmlns:a16="http://schemas.microsoft.com/office/drawing/2014/main" id="{E3F33E2E-FF6C-400E-E755-8D8C7AD58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184152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latin typeface="Franklin Gothic Demi" panose="020B0703020102020204" pitchFamily="34" charset="0"/>
              </a:rPr>
              <a:t>Website Resources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FB3A8F7C-2F16-212E-62FB-11FF9605E01F}"/>
              </a:ext>
            </a:extLst>
          </p:cNvPr>
          <p:cNvSpPr txBox="1">
            <a:spLocks/>
          </p:cNvSpPr>
          <p:nvPr/>
        </p:nvSpPr>
        <p:spPr>
          <a:xfrm>
            <a:off x="838200" y="5744095"/>
            <a:ext cx="8413866" cy="90622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531" indent="-228531" algn="l" defTabSz="914126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59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3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2657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9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99720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6783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3846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0908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7971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5034" indent="-228531" algn="l" defTabSz="914126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799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en-US" i="1" dirty="0">
                <a:latin typeface="Franklin Gothic Book" panose="020B0503020102020204" pitchFamily="34" charset="0"/>
              </a:rPr>
              <a:t>ofm.ky.gov</a:t>
            </a:r>
          </a:p>
        </p:txBody>
      </p:sp>
    </p:spTree>
    <p:extLst>
      <p:ext uri="{BB962C8B-B14F-4D97-AF65-F5344CB8AC3E}">
        <p14:creationId xmlns:p14="http://schemas.microsoft.com/office/powerpoint/2010/main" val="5991884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am Kentucky Theme">
  <a:themeElements>
    <a:clrScheme name="Team Kentucky">
      <a:dk1>
        <a:sysClr val="windowText" lastClr="000000"/>
      </a:dk1>
      <a:lt1>
        <a:sysClr val="window" lastClr="FFFFFF"/>
      </a:lt1>
      <a:dk2>
        <a:srgbClr val="093B60"/>
      </a:dk2>
      <a:lt2>
        <a:srgbClr val="FFFFFF"/>
      </a:lt2>
      <a:accent1>
        <a:srgbClr val="5EB3E4"/>
      </a:accent1>
      <a:accent2>
        <a:srgbClr val="F5831F"/>
      </a:accent2>
      <a:accent3>
        <a:srgbClr val="8C98A2"/>
      </a:accent3>
      <a:accent4>
        <a:srgbClr val="FED13F"/>
      </a:accent4>
      <a:accent5>
        <a:srgbClr val="2A58B4"/>
      </a:accent5>
      <a:accent6>
        <a:srgbClr val="009A4D"/>
      </a:accent6>
      <a:hlink>
        <a:srgbClr val="299BDB"/>
      </a:hlink>
      <a:folHlink>
        <a:srgbClr val="9680AE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am Kentucky Theme" id="{5D6A283A-2A43-4BB5-9C96-D712EB0CE53F}" vid="{AD9AC136-AE88-4809-A42F-AF852193D99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453</TotalTime>
  <Words>394</Words>
  <Application>Microsoft Office PowerPoint</Application>
  <PresentationFormat>Widescreen</PresentationFormat>
  <Paragraphs>142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Calibri Light</vt:lpstr>
      <vt:lpstr>Franklin Gothic Book</vt:lpstr>
      <vt:lpstr>Franklin Gothic Demi</vt:lpstr>
      <vt:lpstr>Team Kentucky Theme</vt:lpstr>
      <vt:lpstr>Investment Overview</vt:lpstr>
      <vt:lpstr>State Investment Commission</vt:lpstr>
      <vt:lpstr>State Investment Commission – Investment Objectives</vt:lpstr>
      <vt:lpstr>Investment Pools</vt:lpstr>
      <vt:lpstr>Pool Permitted Investments and Limits</vt:lpstr>
      <vt:lpstr>Website Resources</vt:lpstr>
    </vt:vector>
  </TitlesOfParts>
  <Company>Commonwealth of Kentucky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Morrison, Kinsey T (Gov Office)</dc:creator>
  <cp:lastModifiedBy>Bechtel, Kim  (Finance)</cp:lastModifiedBy>
  <cp:revision>22</cp:revision>
  <dcterms:created xsi:type="dcterms:W3CDTF">2023-12-22T17:38:29Z</dcterms:created>
  <dcterms:modified xsi:type="dcterms:W3CDTF">2025-08-07T20:08:12Z</dcterms:modified>
</cp:coreProperties>
</file>