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6.svg" ContentType="image/svg"/>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4"/>
  </p:sldMasterIdLst>
  <p:notesMasterIdLst>
    <p:notesMasterId r:id="rId16"/>
  </p:notesMasterIdLst>
  <p:handoutMasterIdLst>
    <p:handoutMasterId r:id="rId17"/>
  </p:handoutMasterIdLst>
  <p:sldIdLst>
    <p:sldId id="2147309287" r:id="rId5"/>
    <p:sldId id="2147309288" r:id="rId6"/>
    <p:sldId id="260" r:id="rId7"/>
    <p:sldId id="2147309298" r:id="rId8"/>
    <p:sldId id="2147309295" r:id="rId9"/>
    <p:sldId id="2147309286" r:id="rId10"/>
    <p:sldId id="2147309294" r:id="rId11"/>
    <p:sldId id="2147309291" r:id="rId12"/>
    <p:sldId id="2147309293" r:id="rId13"/>
    <p:sldId id="2147309296" r:id="rId14"/>
    <p:sldId id="2147309297"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71870BA-26D4-483A-8DC4-1AB75A411A0D}">
          <p14:sldIdLst>
            <p14:sldId id="2147309287"/>
            <p14:sldId id="2147309288"/>
            <p14:sldId id="260"/>
            <p14:sldId id="2147309298"/>
            <p14:sldId id="2147309295"/>
            <p14:sldId id="2147309286"/>
            <p14:sldId id="2147309294"/>
            <p14:sldId id="2147309291"/>
            <p14:sldId id="2147309293"/>
            <p14:sldId id="2147309296"/>
            <p14:sldId id="2147309297"/>
          </p14:sldIdLst>
        </p14:section>
        <p14:section name="Archived" id="{226326BB-EB38-4580-9C0C-261FEEF0A731}">
          <p14:sldIdLst/>
        </p14:section>
      </p14:sectionLst>
    </p:ext>
    <p:ext uri="{EFAFB233-063F-42B5-8137-9DF3F51BA10A}">
      <p15:sldGuideLst xmlns:p15="http://schemas.microsoft.com/office/powerpoint/2012/main">
        <p15:guide id="1" orient="horz" pos="1176" userDrawn="1">
          <p15:clr>
            <a:srgbClr val="A4A3A4"/>
          </p15:clr>
        </p15:guide>
        <p15:guide id="2" orient="horz" pos="1584" userDrawn="1">
          <p15:clr>
            <a:srgbClr val="A4A3A4"/>
          </p15:clr>
        </p15:guide>
        <p15:guide id="3" orient="horz" pos="3744" userDrawn="1">
          <p15:clr>
            <a:srgbClr val="A4A3A4"/>
          </p15:clr>
        </p15:guide>
        <p15:guide id="4" pos="3696" userDrawn="1">
          <p15:clr>
            <a:srgbClr val="A4A3A4"/>
          </p15:clr>
        </p15:guide>
        <p15:guide id="5" pos="39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05B50A-8461-6B85-AFC5-1C73DD6E9B2B}" name="Majorie Winters" initials="" userId="S::mwinters@etcc.com::50bc1815-82ba-40f2-8d37-18f6f225fc1c" providerId="AD"/>
  <p188:author id="{209F5C62-BF92-8F60-D2B1-83EFD101EEF0}" name="Marina Bergman" initials="MB" userId="S::mbergman@etcc.com::c608c3f1-60fa-456a-9b56-5d9427c90f7c" providerId="AD"/>
  <p188:author id="{BF5A1194-B6AF-BDE5-A87A-ADF8AEAF8B0B}" name="Sarah Macius" initials="SM" userId="S::smacius@quarterhill.com::0b51f8c9-a9fa-4fa2-ab8a-ae202fec9795" providerId="AD"/>
  <p188:author id="{26F2E9A8-CF8A-3EE1-38EC-694A17F949C6}" name="Sarah Macius" initials="SM" userId="S::smacius@etcc.com::6316deef-601c-4aca-bf19-d15c5f5a5a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2D8"/>
    <a:srgbClr val="93E380"/>
    <a:srgbClr val="7A0000"/>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54260-D613-8144-917A-FE8EB2F85C70}" v="1" dt="2026-01-12T17:57:53.524"/>
    <p1510:client id="{2CC7CF5B-BE0D-491D-A9EF-7E0496BCD245}" v="414" dt="2026-01-12T18:44:24.241"/>
    <p1510:client id="{8443EBF9-4235-1346-9226-5F7680E353CE}" v="216" dt="2026-01-12T22:26:50.787"/>
    <p1510:client id="{9C3E4DF9-88A5-7BA9-1999-5E3CC8CFEAF6}" v="13" dt="2026-01-12T19:25:24.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38"/>
  </p:normalViewPr>
  <p:slideViewPr>
    <p:cSldViewPr snapToGrid="0">
      <p:cViewPr varScale="1">
        <p:scale>
          <a:sx n="105" d="100"/>
          <a:sy n="105" d="100"/>
        </p:scale>
        <p:origin x="744" y="96"/>
      </p:cViewPr>
      <p:guideLst>
        <p:guide orient="horz" pos="1176"/>
        <p:guide orient="horz" pos="1584"/>
        <p:guide orient="horz" pos="3744"/>
        <p:guide pos="3696"/>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200">
                <a:solidFill>
                  <a:schemeClr val="tx1"/>
                </a:solidFill>
                <a:latin typeface="Arial" panose="020B0604020202020204" pitchFamily="34" charset="0"/>
                <a:cs typeface="Arial" panose="020B0604020202020204" pitchFamily="34" charset="0"/>
              </a:rPr>
              <a:t>Ave. Annual Tolling Revenue ($M)</a:t>
            </a:r>
          </a:p>
        </c:rich>
      </c:tx>
      <c:layout>
        <c:manualLayout>
          <c:xMode val="edge"/>
          <c:yMode val="edge"/>
          <c:x val="0.26503788580343729"/>
          <c:y val="5.388104380733920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Sheet1!$C$1</c:f>
              <c:strCache>
                <c:ptCount val="1"/>
                <c:pt idx="0">
                  <c:v>Riverlink Ave. Annual Tolling Revenue ($M)</c:v>
                </c:pt>
              </c:strCache>
            </c:strRef>
          </c:tx>
          <c:spPr>
            <a:solidFill>
              <a:schemeClr val="accent1"/>
            </a:solidFill>
            <a:ln w="9525" cap="flat" cmpd="sng" algn="ctr">
              <a:solidFill>
                <a:schemeClr val="lt1">
                  <a:alpha val="50000"/>
                </a:schemeClr>
              </a:solidFill>
              <a:round/>
            </a:ln>
            <a:effectLst/>
          </c:spPr>
          <c:invertIfNegative val="0"/>
          <c:dLbls>
            <c:dLbl>
              <c:idx val="0"/>
              <c:tx>
                <c:rich>
                  <a:bodyPr/>
                  <a:lstStyle/>
                  <a:p>
                    <a:fld id="{073925FC-F768-45B1-AE97-F4826662DA10}"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6E1-2E42-84E9-3C4601C72009}"/>
                </c:ext>
              </c:extLst>
            </c:dLbl>
            <c:dLbl>
              <c:idx val="1"/>
              <c:tx>
                <c:rich>
                  <a:bodyPr/>
                  <a:lstStyle/>
                  <a:p>
                    <a:fld id="{3B6EB869-808E-4589-BC90-4405517A5DAE}"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E1-2E42-84E9-3C4601C7200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Before "Go Live"</c:v>
                </c:pt>
                <c:pt idx="1">
                  <c:v>After "Go Live"</c:v>
                </c:pt>
              </c:strCache>
            </c:strRef>
          </c:cat>
          <c:val>
            <c:numRef>
              <c:f>Sheet1!$C$2:$C$3</c:f>
              <c:numCache>
                <c:formatCode>"$"#,##0.00_);[Red]\("$"#,##0.00\)</c:formatCode>
                <c:ptCount val="2"/>
                <c:pt idx="0">
                  <c:v>110.44</c:v>
                </c:pt>
                <c:pt idx="1">
                  <c:v>143.56</c:v>
                </c:pt>
              </c:numCache>
            </c:numRef>
          </c:val>
          <c:extLst>
            <c:ext xmlns:c16="http://schemas.microsoft.com/office/drawing/2014/chart" uri="{C3380CC4-5D6E-409C-BE32-E72D297353CC}">
              <c16:uniqueId val="{00000002-96E1-2E42-84E9-3C4601C72009}"/>
            </c:ext>
          </c:extLst>
        </c:ser>
        <c:dLbls>
          <c:dLblPos val="inEnd"/>
          <c:showLegendKey val="0"/>
          <c:showVal val="1"/>
          <c:showCatName val="0"/>
          <c:showSerName val="0"/>
          <c:showPercent val="0"/>
          <c:showBubbleSize val="0"/>
        </c:dLbls>
        <c:gapWidth val="65"/>
        <c:axId val="1720493504"/>
        <c:axId val="1720494464"/>
      </c:barChart>
      <c:catAx>
        <c:axId val="1720493504"/>
        <c:scaling>
          <c:orientation val="minMax"/>
        </c:scaling>
        <c:delete val="0"/>
        <c:axPos val="l"/>
        <c:numFmt formatCode="General" sourceLinked="1"/>
        <c:majorTickMark val="none"/>
        <c:minorTickMark val="none"/>
        <c:tickLblPos val="nextTo"/>
        <c:spPr>
          <a:noFill/>
          <a:ln w="190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cap="none" baseline="0">
                <a:solidFill>
                  <a:schemeClr val="accent4"/>
                </a:solidFill>
                <a:latin typeface="Arial" panose="020B0604020202020204" pitchFamily="34" charset="0"/>
                <a:ea typeface="+mn-ea"/>
                <a:cs typeface="Arial" panose="020B0604020202020204" pitchFamily="34" charset="0"/>
              </a:defRPr>
            </a:pPr>
            <a:endParaRPr lang="en-US"/>
          </a:p>
        </c:txPr>
        <c:crossAx val="1720494464"/>
        <c:crosses val="autoZero"/>
        <c:auto val="1"/>
        <c:lblAlgn val="ctr"/>
        <c:lblOffset val="100"/>
        <c:noMultiLvlLbl val="0"/>
      </c:catAx>
      <c:valAx>
        <c:axId val="1720494464"/>
        <c:scaling>
          <c:orientation val="minMax"/>
        </c:scaling>
        <c:delete val="0"/>
        <c:axPos val="b"/>
        <c:majorGridlines>
          <c:spPr>
            <a:ln w="9525" cap="flat" cmpd="sng" algn="ctr">
              <a:noFill/>
              <a:round/>
            </a:ln>
            <a:effectLst/>
          </c:spPr>
        </c:majorGridlines>
        <c:numFmt formatCode="&quot;$&quot;#,##0.00_);[Red]\(&quot;$&quot;#,##0.00\)" sourceLinked="1"/>
        <c:majorTickMark val="none"/>
        <c:minorTickMark val="none"/>
        <c:tickLblPos val="nextTo"/>
        <c:spPr>
          <a:noFill/>
          <a:ln>
            <a:noFill/>
          </a:ln>
          <a:effectLst/>
        </c:spPr>
        <c:txPr>
          <a:bodyPr rot="0" spcFirstLastPara="1" vertOverflow="ellipsis" wrap="square" anchor="ctr" anchorCtr="1"/>
          <a:lstStyle/>
          <a:p>
            <a:pPr>
              <a:defRPr sz="105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1720493504"/>
        <c:crosses val="autoZero"/>
        <c:crossBetween val="between"/>
        <c:majorUnit val="100"/>
      </c:valAx>
      <c:spPr>
        <a:noFill/>
        <a:ln>
          <a:noFill/>
        </a:ln>
        <a:effectLst/>
      </c:spPr>
    </c:plotArea>
    <c:legend>
      <c:legendPos val="b"/>
      <c:layout>
        <c:manualLayout>
          <c:xMode val="edge"/>
          <c:yMode val="edge"/>
          <c:x val="0.20969264567274479"/>
          <c:y val="0.92342916781717777"/>
          <c:w val="0.58061452138378833"/>
          <c:h val="7.6570832182822193E-2"/>
        </c:manualLayout>
      </c:layout>
      <c:overlay val="0"/>
      <c:spPr>
        <a:solidFill>
          <a:schemeClr val="bg2">
            <a:alpha val="39000"/>
          </a:schemeClr>
        </a:solid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25400" cap="flat" cmpd="sng" algn="ctr">
      <a:solidFill>
        <a:schemeClr val="bg2"/>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CPI (%) ($)</a:t>
            </a:r>
          </a:p>
        </c:rich>
      </c:tx>
      <c:layout>
        <c:manualLayout>
          <c:xMode val="edge"/>
          <c:yMode val="edge"/>
          <c:x val="0.41593152896129737"/>
          <c:y val="8.87319121810250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CPI Increase ($)</c:v>
                </c:pt>
              </c:strCache>
            </c:strRef>
          </c:tx>
          <c:spPr>
            <a:solidFill>
              <a:schemeClr val="accent1"/>
            </a:solidFill>
            <a:ln>
              <a:noFill/>
            </a:ln>
            <a:effectLst/>
          </c:spPr>
          <c:invertIfNegative val="0"/>
          <c:dLbls>
            <c:dLbl>
              <c:idx val="0"/>
              <c:tx>
                <c:rich>
                  <a:bodyPr/>
                  <a:lstStyle/>
                  <a:p>
                    <a:fld id="{D39BB44A-7143-4067-AA6E-09D9BAD7E0AC}"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62C-784F-B792-46D1A0F26B43}"/>
                </c:ext>
              </c:extLst>
            </c:dLbl>
            <c:dLbl>
              <c:idx val="1"/>
              <c:layout>
                <c:manualLayout>
                  <c:x val="2.7878241888309664E-3"/>
                  <c:y val="1.8256208638277305E-2"/>
                </c:manualLayout>
              </c:layout>
              <c:tx>
                <c:rich>
                  <a:bodyPr/>
                  <a:lstStyle/>
                  <a:p>
                    <a:fld id="{BAD91DB6-7C5B-4428-960A-317488A7948A}"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62C-784F-B792-46D1A0F26B43}"/>
                </c:ext>
              </c:extLst>
            </c:dLbl>
            <c:dLbl>
              <c:idx val="2"/>
              <c:tx>
                <c:rich>
                  <a:bodyPr/>
                  <a:lstStyle/>
                  <a:p>
                    <a:fld id="{ACD81E88-1C17-4DF0-A213-A7EA5B3773A8}"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62C-784F-B792-46D1A0F26B43}"/>
                </c:ext>
              </c:extLst>
            </c:dLbl>
            <c:dLbl>
              <c:idx val="3"/>
              <c:layout>
                <c:manualLayout>
                  <c:x val="0"/>
                  <c:y val="1.3692156478707978E-2"/>
                </c:manualLayout>
              </c:layout>
              <c:tx>
                <c:rich>
                  <a:bodyPr/>
                  <a:lstStyle/>
                  <a:p>
                    <a:fld id="{7E4749ED-489E-4692-A1AF-2C5BD3B28148}"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62C-784F-B792-46D1A0F26B43}"/>
                </c:ext>
              </c:extLst>
            </c:dLbl>
            <c:dLbl>
              <c:idx val="4"/>
              <c:layout>
                <c:manualLayout>
                  <c:x val="-1.0221903941406943E-16"/>
                  <c:y val="1.8256208638277305E-2"/>
                </c:manualLayout>
              </c:layout>
              <c:tx>
                <c:rich>
                  <a:bodyPr/>
                  <a:lstStyle/>
                  <a:p>
                    <a:fld id="{A642ED1E-955E-4BB7-95AE-4589E6085414}" type="VALUE">
                      <a:rPr lang="en-US" smtClean="0"/>
                      <a:pPr/>
                      <a:t>[VALUE]</a:t>
                    </a:fld>
                    <a:r>
                      <a:rPr lang="en-US"/>
                      <a:t>M</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62C-784F-B792-46D1A0F26B4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FY2022</c:v>
                </c:pt>
                <c:pt idx="1">
                  <c:v>FY2023</c:v>
                </c:pt>
                <c:pt idx="2">
                  <c:v>FY2024</c:v>
                </c:pt>
                <c:pt idx="3">
                  <c:v>Est. FY2025</c:v>
                </c:pt>
                <c:pt idx="4">
                  <c:v>Total</c:v>
                </c:pt>
              </c:strCache>
            </c:strRef>
          </c:cat>
          <c:val>
            <c:numRef>
              <c:f>Sheet1!$B$2:$B$6</c:f>
              <c:numCache>
                <c:formatCode>"$"#,##0.00_);[Red]\("$"#,##0.00\)</c:formatCode>
                <c:ptCount val="5"/>
                <c:pt idx="0">
                  <c:v>10.35</c:v>
                </c:pt>
                <c:pt idx="1">
                  <c:v>3.47</c:v>
                </c:pt>
                <c:pt idx="2">
                  <c:v>4.5</c:v>
                </c:pt>
                <c:pt idx="3">
                  <c:v>3.65</c:v>
                </c:pt>
                <c:pt idx="4">
                  <c:v>21.97</c:v>
                </c:pt>
              </c:numCache>
            </c:numRef>
          </c:val>
          <c:extLst>
            <c:ext xmlns:c16="http://schemas.microsoft.com/office/drawing/2014/chart" uri="{C3380CC4-5D6E-409C-BE32-E72D297353CC}">
              <c16:uniqueId val="{00000005-F62C-784F-B792-46D1A0F26B43}"/>
            </c:ext>
          </c:extLst>
        </c:ser>
        <c:dLbls>
          <c:showLegendKey val="0"/>
          <c:showVal val="0"/>
          <c:showCatName val="0"/>
          <c:showSerName val="0"/>
          <c:showPercent val="0"/>
          <c:showBubbleSize val="0"/>
        </c:dLbls>
        <c:gapWidth val="269"/>
        <c:axId val="1071976624"/>
        <c:axId val="1071977104"/>
      </c:barChart>
      <c:lineChart>
        <c:grouping val="standard"/>
        <c:varyColors val="0"/>
        <c:ser>
          <c:idx val="1"/>
          <c:order val="1"/>
          <c:tx>
            <c:strRef>
              <c:f>Sheet1!$C$1</c:f>
              <c:strCache>
                <c:ptCount val="1"/>
                <c:pt idx="0">
                  <c:v>CPI Increase (%)</c:v>
                </c:pt>
              </c:strCache>
            </c:strRef>
          </c:tx>
          <c:spPr>
            <a:ln w="19050" cap="flat" cmpd="sng" algn="ctr">
              <a:solidFill>
                <a:schemeClr val="bg2"/>
              </a:solidFill>
              <a:prstDash val="solid"/>
              <a:miter lim="800000"/>
            </a:ln>
            <a:effectLst/>
          </c:spPr>
          <c:marker>
            <c:symbol val="none"/>
          </c:marker>
          <c:dLbls>
            <c:dLbl>
              <c:idx val="1"/>
              <c:layout>
                <c:manualLayout>
                  <c:x val="-2.5308113659705582E-2"/>
                  <c:y val="-5.4232439629628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2C-784F-B792-46D1A0F26B43}"/>
                </c:ext>
              </c:extLst>
            </c:dLbl>
            <c:dLbl>
              <c:idx val="4"/>
              <c:layout>
                <c:manualLayout>
                  <c:x val="-7.9390427972720598E-2"/>
                  <c:y val="-3.5976230991351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2C-784F-B792-46D1A0F26B4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4">
                        <a:lumMod val="60000"/>
                        <a:lumOff val="4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FY2022</c:v>
                </c:pt>
                <c:pt idx="1">
                  <c:v>FY2023</c:v>
                </c:pt>
                <c:pt idx="2">
                  <c:v>FY2024</c:v>
                </c:pt>
                <c:pt idx="3">
                  <c:v>Est. FY2025</c:v>
                </c:pt>
                <c:pt idx="4">
                  <c:v>Total</c:v>
                </c:pt>
              </c:strCache>
            </c:strRef>
          </c:cat>
          <c:val>
            <c:numRef>
              <c:f>Sheet1!$C$2:$C$6</c:f>
              <c:numCache>
                <c:formatCode>0.00%</c:formatCode>
                <c:ptCount val="5"/>
                <c:pt idx="0">
                  <c:v>8.3000000000000004E-2</c:v>
                </c:pt>
                <c:pt idx="1">
                  <c:v>2.5000000000000001E-2</c:v>
                </c:pt>
                <c:pt idx="2">
                  <c:v>3.4000000000000002E-2</c:v>
                </c:pt>
                <c:pt idx="3">
                  <c:v>2.5000000000000001E-2</c:v>
                </c:pt>
                <c:pt idx="4">
                  <c:v>0.16700000000000001</c:v>
                </c:pt>
              </c:numCache>
            </c:numRef>
          </c:val>
          <c:smooth val="0"/>
          <c:extLst>
            <c:ext xmlns:c16="http://schemas.microsoft.com/office/drawing/2014/chart" uri="{C3380CC4-5D6E-409C-BE32-E72D297353CC}">
              <c16:uniqueId val="{00000008-F62C-784F-B792-46D1A0F26B43}"/>
            </c:ext>
          </c:extLst>
        </c:ser>
        <c:dLbls>
          <c:showLegendKey val="0"/>
          <c:showVal val="0"/>
          <c:showCatName val="0"/>
          <c:showSerName val="0"/>
          <c:showPercent val="0"/>
          <c:showBubbleSize val="0"/>
        </c:dLbls>
        <c:marker val="1"/>
        <c:smooth val="0"/>
        <c:axId val="2028656719"/>
        <c:axId val="2028656239"/>
      </c:lineChart>
      <c:valAx>
        <c:axId val="2028656239"/>
        <c:scaling>
          <c:orientation val="minMax"/>
        </c:scaling>
        <c:delete val="0"/>
        <c:axPos val="r"/>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028656719"/>
        <c:crosses val="max"/>
        <c:crossBetween val="between"/>
        <c:majorUnit val="0.1"/>
      </c:valAx>
      <c:catAx>
        <c:axId val="202865671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028656239"/>
        <c:crosses val="autoZero"/>
        <c:auto val="1"/>
        <c:lblAlgn val="ctr"/>
        <c:lblOffset val="100"/>
        <c:noMultiLvlLbl val="0"/>
      </c:catAx>
      <c:valAx>
        <c:axId val="1071977104"/>
        <c:scaling>
          <c:orientation val="minMax"/>
          <c:max val="40"/>
        </c:scaling>
        <c:delete val="0"/>
        <c:axPos val="l"/>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1071976624"/>
        <c:crosses val="autoZero"/>
        <c:crossBetween val="between"/>
        <c:majorUnit val="10"/>
      </c:valAx>
      <c:catAx>
        <c:axId val="1071976624"/>
        <c:scaling>
          <c:orientation val="minMax"/>
        </c:scaling>
        <c:delete val="1"/>
        <c:axPos val="b"/>
        <c:numFmt formatCode="General" sourceLinked="1"/>
        <c:majorTickMark val="none"/>
        <c:minorTickMark val="none"/>
        <c:tickLblPos val="nextTo"/>
        <c:crossAx val="1071977104"/>
        <c:crosses val="autoZero"/>
        <c:auto val="1"/>
        <c:lblAlgn val="ctr"/>
        <c:lblOffset val="100"/>
        <c:noMultiLvlLbl val="0"/>
      </c:catAx>
      <c:spPr>
        <a:noFill/>
        <a:ln>
          <a:noFill/>
        </a:ln>
        <a:effectLst/>
      </c:spPr>
    </c:plotArea>
    <c:legend>
      <c:legendPos val="b"/>
      <c:layout>
        <c:manualLayout>
          <c:xMode val="edge"/>
          <c:yMode val="edge"/>
          <c:x val="0.21412511758992939"/>
          <c:y val="0.9260552500373006"/>
          <c:w val="0.57174957431397777"/>
          <c:h val="7.3944749962699341E-2"/>
        </c:manualLayout>
      </c:layout>
      <c:overlay val="0"/>
      <c:spPr>
        <a:solidFill>
          <a:schemeClr val="bg2"/>
        </a:solid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25400">
      <a:solidFill>
        <a:schemeClr val="bg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r>
              <a:rPr lang="en-US" sz="1400">
                <a:solidFill>
                  <a:schemeClr val="accent1"/>
                </a:solidFill>
                <a:latin typeface="Arial" panose="020B0604020202020204" pitchFamily="34" charset="0"/>
                <a:cs typeface="Arial" panose="020B0604020202020204" pitchFamily="34" charset="0"/>
              </a:rPr>
              <a:t>2024</a:t>
            </a:r>
            <a:r>
              <a:rPr lang="en-US" sz="1400" baseline="0">
                <a:solidFill>
                  <a:schemeClr val="accent1"/>
                </a:solidFill>
                <a:latin typeface="Arial" panose="020B0604020202020204" pitchFamily="34" charset="0"/>
                <a:cs typeface="Arial" panose="020B0604020202020204" pitchFamily="34" charset="0"/>
              </a:rPr>
              <a:t> </a:t>
            </a:r>
            <a:r>
              <a:rPr lang="en-US" sz="1400" b="0">
                <a:solidFill>
                  <a:schemeClr val="accent1"/>
                </a:solidFill>
                <a:latin typeface="Arial" panose="020B0604020202020204" pitchFamily="34" charset="0"/>
                <a:cs typeface="Arial" panose="020B0604020202020204" pitchFamily="34" charset="0"/>
              </a:rPr>
              <a:t>($m)</a:t>
            </a:r>
          </a:p>
        </c:rich>
      </c:tx>
      <c:layout>
        <c:manualLayout>
          <c:xMode val="edge"/>
          <c:yMode val="edge"/>
          <c:x val="0.34853489993438319"/>
          <c:y val="7.2222222222222215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Jul-24</c:v>
                </c:pt>
              </c:strCache>
            </c:strRef>
          </c:tx>
          <c:spPr>
            <a:solidFill>
              <a:schemeClr val="accent2">
                <a:lumMod val="20000"/>
                <a:lumOff val="80000"/>
              </a:schemeClr>
            </a:solidFill>
            <a:effectLst/>
          </c:spPr>
          <c:dPt>
            <c:idx val="0"/>
            <c:bubble3D val="0"/>
            <c:spPr>
              <a:solidFill>
                <a:srgbClr val="93E380"/>
              </a:solidFill>
              <a:ln>
                <a:noFill/>
              </a:ln>
              <a:effectLst/>
            </c:spPr>
            <c:extLst>
              <c:ext xmlns:c16="http://schemas.microsoft.com/office/drawing/2014/chart" uri="{C3380CC4-5D6E-409C-BE32-E72D297353CC}">
                <c16:uniqueId val="{00000001-8FC4-FA47-8F3B-46ADAC891218}"/>
              </c:ext>
            </c:extLst>
          </c:dPt>
          <c:dPt>
            <c:idx val="1"/>
            <c:bubble3D val="0"/>
            <c:spPr>
              <a:solidFill>
                <a:schemeClr val="accent5"/>
              </a:solidFill>
              <a:ln>
                <a:noFill/>
              </a:ln>
              <a:effectLst/>
            </c:spPr>
            <c:extLst>
              <c:ext xmlns:c16="http://schemas.microsoft.com/office/drawing/2014/chart" uri="{C3380CC4-5D6E-409C-BE32-E72D297353CC}">
                <c16:uniqueId val="{00000003-8FC4-FA47-8F3B-46ADAC891218}"/>
              </c:ext>
            </c:extLst>
          </c:dPt>
          <c:dLbls>
            <c:dLbl>
              <c:idx val="0"/>
              <c:layout>
                <c:manualLayout>
                  <c:x val="1.3020833333333334E-2"/>
                  <c:y val="-2.1538016032412489E-2"/>
                </c:manualLayout>
              </c:layout>
              <c:tx>
                <c:rich>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fld id="{225A291E-2F6E-433A-83FC-55B4FC3B5790}" type="CATEGORYNAME">
                      <a:rPr lang="en-US" smtClean="0">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[CATEGORY NAME]</a:t>
                    </a:fld>
                    <a:r>
                      <a:rPr lang="en-US" baseline="0">
                        <a:solidFill>
                          <a:schemeClr val="tx1"/>
                        </a:solidFill>
                        <a:latin typeface="Arial" panose="020B0604020202020204" pitchFamily="34" charset="0"/>
                        <a:cs typeface="Arial" panose="020B0604020202020204" pitchFamily="34" charset="0"/>
                      </a:rPr>
                      <a:t>, </a:t>
                    </a:r>
                    <a:r>
                      <a:rPr lang="en-US" b="0" baseline="0">
                        <a:solidFill>
                          <a:schemeClr val="tx1"/>
                        </a:solidFill>
                        <a:latin typeface="Arial" panose="020B0604020202020204" pitchFamily="34" charset="0"/>
                        <a:cs typeface="Arial" panose="020B0604020202020204" pitchFamily="34" charset="0"/>
                      </a:rPr>
                      <a:t>$14.32</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210745816243258"/>
                      <c:h val="0.28130188844558512"/>
                    </c:manualLayout>
                  </c15:layout>
                  <c15:dlblFieldTable/>
                  <c15:showDataLabelsRange val="0"/>
                </c:ext>
                <c:ext xmlns:c16="http://schemas.microsoft.com/office/drawing/2014/chart" uri="{C3380CC4-5D6E-409C-BE32-E72D297353CC}">
                  <c16:uniqueId val="{00000001-8FC4-FA47-8F3B-46ADAC891218}"/>
                </c:ext>
              </c:extLst>
            </c:dLbl>
            <c:dLbl>
              <c:idx val="1"/>
              <c:layout>
                <c:manualLayout>
                  <c:x val="1.9449229002624672E-3"/>
                  <c:y val="6.99990290838155E-2"/>
                </c:manualLayout>
              </c:layout>
              <c:tx>
                <c:rich>
                  <a:bodyPr rot="0" spcFirstLastPara="1" vertOverflow="ellipsis" vert="horz" wrap="square" lIns="38100" tIns="19050" rIns="38100" bIns="19050" anchor="ctr" anchorCtr="1">
                    <a:no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000" baseline="0">
                        <a:solidFill>
                          <a:schemeClr val="tx1"/>
                        </a:solidFill>
                        <a:latin typeface="Arial" panose="020B0604020202020204" pitchFamily="34" charset="0"/>
                        <a:cs typeface="Arial" panose="020B0604020202020204" pitchFamily="34" charset="0"/>
                      </a:rPr>
                      <a:t>Gross Loss, </a:t>
                    </a:r>
                    <a:br>
                      <a:rPr lang="en-US" sz="1000" baseline="0">
                        <a:solidFill>
                          <a:schemeClr val="tx1"/>
                        </a:solidFill>
                        <a:latin typeface="Arial" panose="020B0604020202020204" pitchFamily="34" charset="0"/>
                        <a:cs typeface="Arial" panose="020B0604020202020204" pitchFamily="34" charset="0"/>
                      </a:rPr>
                    </a:br>
                    <a:fld id="{2EC60FED-EAC4-4D18-9DD5-6BBD3F919856}" type="VALUE">
                      <a:rPr lang="en-US" sz="1000" b="0" baseline="0" smtClean="0">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[VALUE]</a:t>
                    </a:fld>
                    <a:endParaRPr lang="en-US" sz="1000" baseline="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581070920822397"/>
                      <c:h val="0.2615232699778724"/>
                    </c:manualLayout>
                  </c15:layout>
                  <c15:dlblFieldTable/>
                  <c15:showDataLabelsRange val="0"/>
                </c:ext>
                <c:ext xmlns:c16="http://schemas.microsoft.com/office/drawing/2014/chart" uri="{C3380CC4-5D6E-409C-BE32-E72D297353CC}">
                  <c16:uniqueId val="{00000003-8FC4-FA47-8F3B-46ADAC89121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Cost</c:v>
                </c:pt>
                <c:pt idx="1">
                  <c:v>Gross Profit/ (Loss)</c:v>
                </c:pt>
              </c:strCache>
            </c:strRef>
          </c:cat>
          <c:val>
            <c:numRef>
              <c:f>Sheet1!$B$2:$B$3</c:f>
              <c:numCache>
                <c:formatCode>_("$"* #,##0.00_);_("$"* \(#,##0.00\);_("$"* "-"??_);_(@_)</c:formatCode>
                <c:ptCount val="2"/>
                <c:pt idx="0">
                  <c:v>14.32</c:v>
                </c:pt>
                <c:pt idx="1">
                  <c:v>-5.68</c:v>
                </c:pt>
              </c:numCache>
            </c:numRef>
          </c:val>
          <c:extLst>
            <c:ext xmlns:c16="http://schemas.microsoft.com/office/drawing/2014/chart" uri="{C3380CC4-5D6E-409C-BE32-E72D297353CC}">
              <c16:uniqueId val="{00000004-8FC4-FA47-8F3B-46ADAC891218}"/>
            </c:ext>
          </c:extLst>
        </c:ser>
        <c:ser>
          <c:idx val="1"/>
          <c:order val="1"/>
          <c:tx>
            <c:strRef>
              <c:f>Sheet1!$C$1</c:f>
              <c:strCache>
                <c:ptCount val="1"/>
                <c:pt idx="0">
                  <c:v>Cost</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8FC4-FA47-8F3B-46ADAC891218}"/>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8FC4-FA47-8F3B-46ADAC89121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6-8FC4-FA47-8F3B-46ADAC89121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8-8FC4-FA47-8F3B-46ADAC89121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Cost</c:v>
                </c:pt>
                <c:pt idx="1">
                  <c:v>Gross Profit/ (Loss)</c:v>
                </c:pt>
              </c:strCache>
            </c:strRef>
          </c:cat>
          <c:val>
            <c:numRef>
              <c:f>Sheet1!$C$2:$C$3</c:f>
              <c:numCache>
                <c:formatCode>General</c:formatCode>
                <c:ptCount val="2"/>
              </c:numCache>
            </c:numRef>
          </c:val>
          <c:extLst>
            <c:ext xmlns:c16="http://schemas.microsoft.com/office/drawing/2014/chart" uri="{C3380CC4-5D6E-409C-BE32-E72D297353CC}">
              <c16:uniqueId val="{00000009-8FC4-FA47-8F3B-46ADAC891218}"/>
            </c:ext>
          </c:extLst>
        </c:ser>
        <c:ser>
          <c:idx val="2"/>
          <c:order val="2"/>
          <c:tx>
            <c:strRef>
              <c:f>Sheet1!$D$1</c:f>
              <c:strCache>
                <c:ptCount val="1"/>
                <c:pt idx="0">
                  <c:v>Loss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FC4-FA47-8F3B-46ADAC891218}"/>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FC4-FA47-8F3B-46ADAC89121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B-8FC4-FA47-8F3B-46ADAC89121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8FC4-FA47-8F3B-46ADAC89121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Cost</c:v>
                </c:pt>
                <c:pt idx="1">
                  <c:v>Gross Profit/ (Loss)</c:v>
                </c:pt>
              </c:strCache>
            </c:strRef>
          </c:cat>
          <c:val>
            <c:numRef>
              <c:f>Sheet1!$D$2:$D$3</c:f>
              <c:numCache>
                <c:formatCode>General</c:formatCode>
                <c:ptCount val="2"/>
              </c:numCache>
            </c:numRef>
          </c:val>
          <c:extLst>
            <c:ext xmlns:c16="http://schemas.microsoft.com/office/drawing/2014/chart" uri="{C3380CC4-5D6E-409C-BE32-E72D297353CC}">
              <c16:uniqueId val="{0000000E-8FC4-FA47-8F3B-46ADAC891218}"/>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r>
              <a:rPr lang="en-US" sz="1400">
                <a:solidFill>
                  <a:schemeClr val="accent1"/>
                </a:solidFill>
                <a:latin typeface="Arial" panose="020B0604020202020204" pitchFamily="34" charset="0"/>
                <a:cs typeface="Arial" panose="020B0604020202020204" pitchFamily="34" charset="0"/>
              </a:rPr>
              <a:t>PROJ. 2025</a:t>
            </a:r>
            <a:r>
              <a:rPr lang="en-US" sz="1400" baseline="0">
                <a:solidFill>
                  <a:schemeClr val="accent1"/>
                </a:solidFill>
                <a:latin typeface="Arial" panose="020B0604020202020204" pitchFamily="34" charset="0"/>
                <a:cs typeface="Arial" panose="020B0604020202020204" pitchFamily="34" charset="0"/>
              </a:rPr>
              <a:t> </a:t>
            </a:r>
            <a:r>
              <a:rPr lang="en-US" sz="1400" b="0" baseline="0">
                <a:solidFill>
                  <a:schemeClr val="accent1"/>
                </a:solidFill>
                <a:latin typeface="Arial" panose="020B0604020202020204" pitchFamily="34" charset="0"/>
                <a:cs typeface="Arial" panose="020B0604020202020204" pitchFamily="34" charset="0"/>
              </a:rPr>
              <a:t>(</a:t>
            </a:r>
            <a:r>
              <a:rPr lang="en-US" sz="1400" b="0">
                <a:solidFill>
                  <a:schemeClr val="accent1"/>
                </a:solidFill>
                <a:latin typeface="Arial" panose="020B0604020202020204" pitchFamily="34" charset="0"/>
                <a:cs typeface="Arial" panose="020B0604020202020204" pitchFamily="34" charset="0"/>
              </a:rPr>
              <a:t>$m)</a:t>
            </a:r>
          </a:p>
        </c:rich>
      </c:tx>
      <c:layout>
        <c:manualLayout>
          <c:xMode val="edge"/>
          <c:yMode val="edge"/>
          <c:x val="0.24891493055555555"/>
          <c:y val="6.6666666666666666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Jul-24</c:v>
                </c:pt>
              </c:strCache>
            </c:strRef>
          </c:tx>
          <c:spPr>
            <a:solidFill>
              <a:srgbClr val="7A0000"/>
            </a:solidFill>
            <a:effectLst/>
          </c:spPr>
          <c:dPt>
            <c:idx val="0"/>
            <c:bubble3D val="0"/>
            <c:spPr>
              <a:solidFill>
                <a:srgbClr val="93E380"/>
              </a:solidFill>
              <a:ln>
                <a:noFill/>
              </a:ln>
              <a:effectLst/>
            </c:spPr>
            <c:extLst>
              <c:ext xmlns:c16="http://schemas.microsoft.com/office/drawing/2014/chart" uri="{C3380CC4-5D6E-409C-BE32-E72D297353CC}">
                <c16:uniqueId val="{00000001-AEBF-B94B-B066-AD8CA18DF6EE}"/>
              </c:ext>
            </c:extLst>
          </c:dPt>
          <c:dPt>
            <c:idx val="1"/>
            <c:bubble3D val="0"/>
            <c:spPr>
              <a:solidFill>
                <a:schemeClr val="accent5"/>
              </a:solidFill>
              <a:ln>
                <a:noFill/>
              </a:ln>
              <a:effectLst/>
            </c:spPr>
            <c:extLst>
              <c:ext xmlns:c16="http://schemas.microsoft.com/office/drawing/2014/chart" uri="{C3380CC4-5D6E-409C-BE32-E72D297353CC}">
                <c16:uniqueId val="{00000003-AEBF-B94B-B066-AD8CA18DF6EE}"/>
              </c:ext>
            </c:extLst>
          </c:dPt>
          <c:dLbls>
            <c:dLbl>
              <c:idx val="0"/>
              <c:layout>
                <c:manualLayout>
                  <c:x val="1.7530169397118423E-2"/>
                  <c:y val="-0.10205198259812931"/>
                </c:manualLayout>
              </c:layout>
              <c:tx>
                <c:rich>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fld id="{9E47554C-2505-4556-AD09-EBF5F0547F76}" type="CATEGORYNAME">
                      <a:rPr lang="en-US">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[CATEGORY NAME]</a:t>
                    </a:fld>
                    <a:r>
                      <a:rPr lang="en-US" baseline="0">
                        <a:solidFill>
                          <a:schemeClr val="tx1"/>
                        </a:solidFill>
                        <a:latin typeface="Arial" panose="020B0604020202020204" pitchFamily="34" charset="0"/>
                        <a:cs typeface="Arial" panose="020B0604020202020204" pitchFamily="34" charset="0"/>
                      </a:rPr>
                      <a:t>, </a:t>
                    </a:r>
                    <a:br>
                      <a:rPr lang="en-US" baseline="0">
                        <a:solidFill>
                          <a:schemeClr val="tx1"/>
                        </a:solidFill>
                        <a:latin typeface="Arial" panose="020B0604020202020204" pitchFamily="34" charset="0"/>
                        <a:cs typeface="Arial" panose="020B0604020202020204" pitchFamily="34" charset="0"/>
                      </a:rPr>
                    </a:br>
                    <a:r>
                      <a:rPr lang="en-US" b="0" baseline="0">
                        <a:solidFill>
                          <a:schemeClr val="tx1"/>
                        </a:solidFill>
                        <a:latin typeface="Arial" panose="020B0604020202020204" pitchFamily="34" charset="0"/>
                        <a:cs typeface="Arial" panose="020B0604020202020204" pitchFamily="34" charset="0"/>
                      </a:rPr>
                      <a:t>$13.19</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210745816243258"/>
                      <c:h val="0.28130188844558512"/>
                    </c:manualLayout>
                  </c15:layout>
                  <c15:dlblFieldTable/>
                  <c15:showDataLabelsRange val="0"/>
                </c:ext>
                <c:ext xmlns:c16="http://schemas.microsoft.com/office/drawing/2014/chart" uri="{C3380CC4-5D6E-409C-BE32-E72D297353CC}">
                  <c16:uniqueId val="{00000001-AEBF-B94B-B066-AD8CA18DF6EE}"/>
                </c:ext>
              </c:extLst>
            </c:dLbl>
            <c:dLbl>
              <c:idx val="1"/>
              <c:layout>
                <c:manualLayout>
                  <c:x val="-2.2967261705617574E-2"/>
                  <c:y val="6.9999453064682096E-2"/>
                </c:manualLayout>
              </c:layout>
              <c:tx>
                <c:rich>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000" baseline="0">
                        <a:solidFill>
                          <a:schemeClr val="tx1"/>
                        </a:solidFill>
                        <a:latin typeface="Arial" panose="020B0604020202020204" pitchFamily="34" charset="0"/>
                        <a:cs typeface="Arial" panose="020B0604020202020204" pitchFamily="34" charset="0"/>
                      </a:rPr>
                      <a:t>Gross </a:t>
                    </a:r>
                  </a:p>
                  <a:p>
                    <a:pPr>
                      <a:lnSpc>
                        <a:spcPts val="1400"/>
                      </a:lnSpc>
                      <a:defRPr sz="1000">
                        <a:solidFill>
                          <a:schemeClr val="tx1"/>
                        </a:solidFill>
                        <a:latin typeface="Arial" panose="020B0604020202020204" pitchFamily="34" charset="0"/>
                        <a:cs typeface="Arial" panose="020B0604020202020204" pitchFamily="34" charset="0"/>
                      </a:defRPr>
                    </a:pPr>
                    <a:r>
                      <a:rPr lang="en-US" sz="1000" baseline="0">
                        <a:solidFill>
                          <a:schemeClr val="tx1"/>
                        </a:solidFill>
                        <a:latin typeface="Arial" panose="020B0604020202020204" pitchFamily="34" charset="0"/>
                        <a:cs typeface="Arial" panose="020B0604020202020204" pitchFamily="34" charset="0"/>
                      </a:rPr>
                      <a:t>Loss, </a:t>
                    </a:r>
                  </a:p>
                  <a:p>
                    <a:pPr>
                      <a:lnSpc>
                        <a:spcPts val="1400"/>
                      </a:lnSpc>
                      <a:defRPr sz="1000">
                        <a:solidFill>
                          <a:schemeClr val="tx1"/>
                        </a:solidFill>
                        <a:latin typeface="Arial" panose="020B0604020202020204" pitchFamily="34" charset="0"/>
                        <a:cs typeface="Arial" panose="020B0604020202020204" pitchFamily="34" charset="0"/>
                      </a:defRPr>
                    </a:pPr>
                    <a:r>
                      <a:rPr lang="en-US" sz="1000" b="0" baseline="0">
                        <a:solidFill>
                          <a:schemeClr val="tx1"/>
                        </a:solidFill>
                        <a:latin typeface="Arial" panose="020B0604020202020204" pitchFamily="34" charset="0"/>
                        <a:cs typeface="Arial" panose="020B0604020202020204" pitchFamily="34" charset="0"/>
                      </a:rPr>
                      <a:t>$(5.42)</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849909382849512"/>
                      <c:h val="0.24564965135238517"/>
                    </c:manualLayout>
                  </c15:layout>
                  <c15:showDataLabelsRange val="0"/>
                </c:ext>
                <c:ext xmlns:c16="http://schemas.microsoft.com/office/drawing/2014/chart" uri="{C3380CC4-5D6E-409C-BE32-E72D297353CC}">
                  <c16:uniqueId val="{00000003-AEBF-B94B-B066-AD8CA18DF6E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Cost</c:v>
                </c:pt>
                <c:pt idx="1">
                  <c:v>GM GL</c:v>
                </c:pt>
              </c:strCache>
            </c:strRef>
          </c:cat>
          <c:val>
            <c:numRef>
              <c:f>Sheet1!$B$2:$B$3</c:f>
              <c:numCache>
                <c:formatCode>_("$"* #,##0.00_);_("$"* \(#,##0.00\);_("$"* "-"??_);_(@_)</c:formatCode>
                <c:ptCount val="2"/>
                <c:pt idx="0">
                  <c:v>13.19</c:v>
                </c:pt>
                <c:pt idx="1">
                  <c:v>-5.42</c:v>
                </c:pt>
              </c:numCache>
            </c:numRef>
          </c:val>
          <c:extLst>
            <c:ext xmlns:c16="http://schemas.microsoft.com/office/drawing/2014/chart" uri="{C3380CC4-5D6E-409C-BE32-E72D297353CC}">
              <c16:uniqueId val="{00000004-AEBF-B94B-B066-AD8CA18DF6EE}"/>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r>
              <a:rPr lang="en-US" sz="1400">
                <a:solidFill>
                  <a:schemeClr val="accent1"/>
                </a:solidFill>
                <a:latin typeface="Arial" panose="020B0604020202020204" pitchFamily="34" charset="0"/>
                <a:cs typeface="Arial" panose="020B0604020202020204" pitchFamily="34" charset="0"/>
              </a:rPr>
              <a:t>2023</a:t>
            </a:r>
            <a:r>
              <a:rPr lang="en-US" sz="1400" baseline="0">
                <a:solidFill>
                  <a:schemeClr val="accent1"/>
                </a:solidFill>
                <a:latin typeface="Arial" panose="020B0604020202020204" pitchFamily="34" charset="0"/>
                <a:cs typeface="Arial" panose="020B0604020202020204" pitchFamily="34" charset="0"/>
              </a:rPr>
              <a:t> </a:t>
            </a:r>
            <a:r>
              <a:rPr lang="en-US" sz="1400" b="0" baseline="0">
                <a:solidFill>
                  <a:schemeClr val="accent1"/>
                </a:solidFill>
                <a:latin typeface="Arial" panose="020B0604020202020204" pitchFamily="34" charset="0"/>
                <a:cs typeface="Arial" panose="020B0604020202020204" pitchFamily="34" charset="0"/>
              </a:rPr>
              <a:t>(</a:t>
            </a:r>
            <a:r>
              <a:rPr lang="en-US" sz="1400" b="0">
                <a:solidFill>
                  <a:schemeClr val="accent1"/>
                </a:solidFill>
                <a:latin typeface="Arial" panose="020B0604020202020204" pitchFamily="34" charset="0"/>
                <a:cs typeface="Arial" panose="020B0604020202020204" pitchFamily="34" charset="0"/>
              </a:rPr>
              <a:t>$m)</a:t>
            </a:r>
          </a:p>
        </c:rich>
      </c:tx>
      <c:layout>
        <c:manualLayout>
          <c:xMode val="edge"/>
          <c:yMode val="edge"/>
          <c:x val="0.3581597222222222"/>
          <c:y val="7.2222222222222215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Jul-24</c:v>
                </c:pt>
              </c:strCache>
            </c:strRef>
          </c:tx>
          <c:spPr>
            <a:solidFill>
              <a:schemeClr val="accent2">
                <a:lumMod val="20000"/>
                <a:lumOff val="80000"/>
              </a:schemeClr>
            </a:solidFill>
            <a:effectLst/>
          </c:spPr>
          <c:dPt>
            <c:idx val="0"/>
            <c:bubble3D val="0"/>
            <c:spPr>
              <a:solidFill>
                <a:srgbClr val="93E380"/>
              </a:solidFill>
              <a:ln>
                <a:noFill/>
              </a:ln>
              <a:effectLst/>
            </c:spPr>
            <c:extLst>
              <c:ext xmlns:c16="http://schemas.microsoft.com/office/drawing/2014/chart" uri="{C3380CC4-5D6E-409C-BE32-E72D297353CC}">
                <c16:uniqueId val="{00000001-C822-3D49-918E-1F2CE55AE619}"/>
              </c:ext>
            </c:extLst>
          </c:dPt>
          <c:dPt>
            <c:idx val="1"/>
            <c:bubble3D val="0"/>
            <c:spPr>
              <a:solidFill>
                <a:schemeClr val="accent5"/>
              </a:solidFill>
              <a:ln>
                <a:noFill/>
              </a:ln>
              <a:effectLst/>
            </c:spPr>
            <c:extLst>
              <c:ext xmlns:c16="http://schemas.microsoft.com/office/drawing/2014/chart" uri="{C3380CC4-5D6E-409C-BE32-E72D297353CC}">
                <c16:uniqueId val="{00000003-C822-3D49-918E-1F2CE55AE619}"/>
              </c:ext>
            </c:extLst>
          </c:dPt>
          <c:dLbls>
            <c:dLbl>
              <c:idx val="0"/>
              <c:layout>
                <c:manualLayout>
                  <c:x val="0.35590277777777762"/>
                  <c:y val="-1.615170593504555E-2"/>
                </c:manualLayout>
              </c:layout>
              <c:tx>
                <c:rich>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fld id="{D197F665-901E-454D-9E0B-F45DAEBB8A9E}" type="CATEGORYNAME">
                      <a:rPr lang="en-US">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[CATEGORY NAME]</a:t>
                    </a:fld>
                    <a:r>
                      <a:rPr lang="en-US" baseline="0">
                        <a:solidFill>
                          <a:schemeClr val="tx1"/>
                        </a:solidFill>
                        <a:latin typeface="Arial" panose="020B0604020202020204" pitchFamily="34" charset="0"/>
                        <a:cs typeface="Arial" panose="020B0604020202020204" pitchFamily="34" charset="0"/>
                      </a:rPr>
                      <a:t>, </a:t>
                    </a:r>
                    <a:fld id="{F6A90429-6637-4D05-9B57-E1F5054B7587}" type="VALUE">
                      <a:rPr lang="en-US" b="0" baseline="0">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[VALUE]</a:t>
                    </a:fld>
                    <a:endParaRPr lang="en-US" baseline="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210745816243258"/>
                      <c:h val="0.28130188844558512"/>
                    </c:manualLayout>
                  </c15:layout>
                  <c15:dlblFieldTable/>
                  <c15:showDataLabelsRange val="0"/>
                </c:ext>
                <c:ext xmlns:c16="http://schemas.microsoft.com/office/drawing/2014/chart" uri="{C3380CC4-5D6E-409C-BE32-E72D297353CC}">
                  <c16:uniqueId val="{00000001-C822-3D49-918E-1F2CE55AE619}"/>
                </c:ext>
              </c:extLst>
            </c:dLbl>
            <c:dLbl>
              <c:idx val="1"/>
              <c:layout>
                <c:manualLayout>
                  <c:x val="-0.23003455134514436"/>
                  <c:y val="0.18843925416293428"/>
                </c:manualLayout>
              </c:layout>
              <c:tx>
                <c:rich>
                  <a:bodyPr rot="0" spcFirstLastPara="1" vertOverflow="ellipsis" vert="horz" wrap="square" lIns="38100" tIns="19050" rIns="38100" bIns="19050" anchor="ctr" anchorCtr="1">
                    <a:no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000" baseline="0">
                        <a:solidFill>
                          <a:schemeClr val="tx1"/>
                        </a:solidFill>
                        <a:latin typeface="Arial" panose="020B0604020202020204" pitchFamily="34" charset="0"/>
                        <a:cs typeface="Arial" panose="020B0604020202020204" pitchFamily="34" charset="0"/>
                      </a:rPr>
                      <a:t>Gross Profit, </a:t>
                    </a:r>
                    <a:br>
                      <a:rPr lang="en-US" sz="1000" baseline="0">
                        <a:solidFill>
                          <a:schemeClr val="tx1"/>
                        </a:solidFill>
                        <a:latin typeface="Arial" panose="020B0604020202020204" pitchFamily="34" charset="0"/>
                        <a:cs typeface="Arial" panose="020B0604020202020204" pitchFamily="34" charset="0"/>
                      </a:rPr>
                    </a:br>
                    <a:fld id="{2EC60FED-EAC4-4D18-9DD5-6BBD3F919856}" type="VALUE">
                      <a:rPr lang="en-US" sz="1000" b="0" baseline="0" smtClean="0">
                        <a:solidFill>
                          <a:schemeClr val="tx1"/>
                        </a:solidFill>
                        <a:latin typeface="Arial" panose="020B0604020202020204" pitchFamily="34" charset="0"/>
                        <a:cs typeface="Arial" panose="020B0604020202020204" pitchFamily="34" charset="0"/>
                      </a:rPr>
                      <a:pPr>
                        <a:lnSpc>
                          <a:spcPts val="1400"/>
                        </a:lnSpc>
                        <a:defRPr sz="1000">
                          <a:solidFill>
                            <a:schemeClr val="tx1"/>
                          </a:solidFill>
                          <a:latin typeface="Arial" panose="020B0604020202020204" pitchFamily="34" charset="0"/>
                          <a:cs typeface="Arial" panose="020B0604020202020204" pitchFamily="34" charset="0"/>
                        </a:defRPr>
                      </a:pPr>
                      <a:t>[VALUE]</a:t>
                    </a:fld>
                    <a:endParaRPr lang="en-US" sz="1000" baseline="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lnSpc>
                      <a:spcPts val="1400"/>
                    </a:lnSpc>
                    <a:defRPr sz="1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5317182031933505"/>
                      <c:h val="0.26152362204724411"/>
                    </c:manualLayout>
                  </c15:layout>
                  <c15:dlblFieldTable/>
                  <c15:showDataLabelsRange val="0"/>
                </c:ext>
                <c:ext xmlns:c16="http://schemas.microsoft.com/office/drawing/2014/chart" uri="{C3380CC4-5D6E-409C-BE32-E72D297353CC}">
                  <c16:uniqueId val="{00000003-C822-3D49-918E-1F2CE55AE61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1"/>
                <c:pt idx="0">
                  <c:v>Cost</c:v>
                </c:pt>
              </c:strCache>
            </c:strRef>
          </c:cat>
          <c:val>
            <c:numRef>
              <c:f>Sheet1!$B$2:$B$3</c:f>
              <c:numCache>
                <c:formatCode>General</c:formatCode>
                <c:ptCount val="2"/>
                <c:pt idx="0" formatCode="_(&quot;$&quot;* #,##0.00_);_(&quot;$&quot;* \(#,##0.00\);_(&quot;$&quot;* &quot;-&quot;??_);_(@_)">
                  <c:v>3.34</c:v>
                </c:pt>
              </c:numCache>
            </c:numRef>
          </c:val>
          <c:extLst>
            <c:ext xmlns:c16="http://schemas.microsoft.com/office/drawing/2014/chart" uri="{C3380CC4-5D6E-409C-BE32-E72D297353CC}">
              <c16:uniqueId val="{00000004-C822-3D49-918E-1F2CE55AE619}"/>
            </c:ext>
          </c:extLst>
        </c:ser>
        <c:ser>
          <c:idx val="1"/>
          <c:order val="1"/>
          <c:tx>
            <c:strRef>
              <c:f>Sheet1!$C$1</c:f>
              <c:strCache>
                <c:ptCount val="1"/>
                <c:pt idx="0">
                  <c:v>Cost</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C822-3D49-918E-1F2CE55AE619}"/>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C822-3D49-918E-1F2CE55AE61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6-C822-3D49-918E-1F2CE55AE619}"/>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8-C822-3D49-918E-1F2CE55AE619}"/>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Cost</c:v>
                </c:pt>
              </c:strCache>
            </c:strRef>
          </c:cat>
          <c:val>
            <c:numRef>
              <c:f>Sheet1!$C$2:$C$3</c:f>
              <c:numCache>
                <c:formatCode>General</c:formatCode>
                <c:ptCount val="2"/>
              </c:numCache>
            </c:numRef>
          </c:val>
          <c:extLst>
            <c:ext xmlns:c16="http://schemas.microsoft.com/office/drawing/2014/chart" uri="{C3380CC4-5D6E-409C-BE32-E72D297353CC}">
              <c16:uniqueId val="{00000009-C822-3D49-918E-1F2CE55AE619}"/>
            </c:ext>
          </c:extLst>
        </c:ser>
        <c:ser>
          <c:idx val="2"/>
          <c:order val="2"/>
          <c:tx>
            <c:strRef>
              <c:f>Sheet1!$D$1</c:f>
              <c:strCache>
                <c:ptCount val="1"/>
                <c:pt idx="0">
                  <c:v>Loss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822-3D49-918E-1F2CE55AE619}"/>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822-3D49-918E-1F2CE55AE61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B-C822-3D49-918E-1F2CE55AE619}"/>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C822-3D49-918E-1F2CE55AE619}"/>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Cost</c:v>
                </c:pt>
              </c:strCache>
            </c:strRef>
          </c:cat>
          <c:val>
            <c:numRef>
              <c:f>Sheet1!$D$2:$D$3</c:f>
              <c:numCache>
                <c:formatCode>General</c:formatCode>
                <c:ptCount val="2"/>
              </c:numCache>
            </c:numRef>
          </c:val>
          <c:extLst>
            <c:ext xmlns:c16="http://schemas.microsoft.com/office/drawing/2014/chart" uri="{C3380CC4-5D6E-409C-BE32-E72D297353CC}">
              <c16:uniqueId val="{0000000E-C822-3D49-918E-1F2CE55AE619}"/>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25400">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400" b="1">
                <a:solidFill>
                  <a:schemeClr val="accent5"/>
                </a:solidFill>
                <a:latin typeface="Arial" panose="020B0604020202020204" pitchFamily="34" charset="0"/>
                <a:cs typeface="Arial" panose="020B0604020202020204" pitchFamily="34" charset="0"/>
              </a:rPr>
              <a:t>2024</a:t>
            </a:r>
            <a:r>
              <a:rPr lang="en-US" sz="1400" b="1">
                <a:solidFill>
                  <a:schemeClr val="accent1"/>
                </a:solidFill>
                <a:latin typeface="Arial" panose="020B0604020202020204" pitchFamily="34" charset="0"/>
                <a:cs typeface="Arial" panose="020B0604020202020204" pitchFamily="34" charset="0"/>
              </a:rPr>
              <a:t> </a:t>
            </a:r>
            <a:r>
              <a:rPr lang="en-US" sz="1400" b="1">
                <a:solidFill>
                  <a:schemeClr val="tx1"/>
                </a:solidFill>
                <a:latin typeface="Arial" panose="020B0604020202020204" pitchFamily="34" charset="0"/>
                <a:cs typeface="Arial" panose="020B0604020202020204" pitchFamily="34" charset="0"/>
              </a:rPr>
              <a:t>Calls + Chats Answered within 60</a:t>
            </a:r>
            <a:r>
              <a:rPr lang="en-US" sz="1400" b="1" baseline="0">
                <a:solidFill>
                  <a:schemeClr val="tx1"/>
                </a:solidFill>
                <a:latin typeface="Arial" panose="020B0604020202020204" pitchFamily="34" charset="0"/>
                <a:cs typeface="Arial" panose="020B0604020202020204" pitchFamily="34" charset="0"/>
              </a:rPr>
              <a:t> </a:t>
            </a:r>
            <a:r>
              <a:rPr lang="en-US" sz="1400" b="1">
                <a:solidFill>
                  <a:schemeClr val="tx1"/>
                </a:solidFill>
                <a:latin typeface="Arial" panose="020B0604020202020204" pitchFamily="34" charset="0"/>
                <a:cs typeface="Arial" panose="020B0604020202020204" pitchFamily="34" charset="0"/>
              </a:rPr>
              <a:t>Seconds</a:t>
            </a:r>
            <a:endParaRPr lang="en-US" sz="1400" b="1" baseline="0">
              <a:solidFill>
                <a:schemeClr val="tx1"/>
              </a:solidFill>
              <a:latin typeface="Arial" panose="020B0604020202020204" pitchFamily="34" charset="0"/>
              <a:cs typeface="Arial" panose="020B0604020202020204" pitchFamily="34" charset="0"/>
            </a:endParaRPr>
          </a:p>
        </c:rich>
      </c:tx>
      <c:layout>
        <c:manualLayout>
          <c:xMode val="edge"/>
          <c:yMode val="edge"/>
          <c:x val="0.10432617416679582"/>
          <c:y val="2.929403877470568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7033922826845503E-2"/>
          <c:y val="0.15132781421352542"/>
          <c:w val="0.90296603152952137"/>
          <c:h val="0.62532132350426117"/>
        </c:manualLayout>
      </c:layout>
      <c:lineChart>
        <c:grouping val="standard"/>
        <c:varyColors val="0"/>
        <c:ser>
          <c:idx val="0"/>
          <c:order val="0"/>
          <c:tx>
            <c:strRef>
              <c:f>Sheet1!$B$1</c:f>
              <c:strCache>
                <c:ptCount val="1"/>
                <c:pt idx="0">
                  <c:v>Calls</c:v>
                </c:pt>
              </c:strCache>
            </c:strRef>
          </c:tx>
          <c:spPr>
            <a:ln w="952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Jan-24</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0.01</c:v>
                </c:pt>
                <c:pt idx="1">
                  <c:v>0.05</c:v>
                </c:pt>
                <c:pt idx="2">
                  <c:v>0.11</c:v>
                </c:pt>
                <c:pt idx="3">
                  <c:v>0.19</c:v>
                </c:pt>
                <c:pt idx="4">
                  <c:v>0.5</c:v>
                </c:pt>
                <c:pt idx="5">
                  <c:v>0.81</c:v>
                </c:pt>
                <c:pt idx="6">
                  <c:v>0.84</c:v>
                </c:pt>
                <c:pt idx="7">
                  <c:v>0.94</c:v>
                </c:pt>
                <c:pt idx="8">
                  <c:v>0.92</c:v>
                </c:pt>
                <c:pt idx="9">
                  <c:v>0.85</c:v>
                </c:pt>
                <c:pt idx="10">
                  <c:v>0.59</c:v>
                </c:pt>
                <c:pt idx="11">
                  <c:v>0.63</c:v>
                </c:pt>
              </c:numCache>
            </c:numRef>
          </c:val>
          <c:smooth val="0"/>
          <c:extLst>
            <c:ext xmlns:c16="http://schemas.microsoft.com/office/drawing/2014/chart" uri="{C3380CC4-5D6E-409C-BE32-E72D297353CC}">
              <c16:uniqueId val="{00000000-13F3-E142-993A-8F41584258AB}"/>
            </c:ext>
          </c:extLst>
        </c:ser>
        <c:ser>
          <c:idx val="1"/>
          <c:order val="1"/>
          <c:tx>
            <c:strRef>
              <c:f>Sheet1!$C$1</c:f>
              <c:strCache>
                <c:ptCount val="1"/>
                <c:pt idx="0">
                  <c:v>Chats</c:v>
                </c:pt>
              </c:strCache>
            </c:strRef>
          </c:tx>
          <c:spPr>
            <a:ln w="952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Jan-24</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0.02</c:v>
                </c:pt>
                <c:pt idx="1">
                  <c:v>0.02</c:v>
                </c:pt>
                <c:pt idx="2">
                  <c:v>0.26</c:v>
                </c:pt>
                <c:pt idx="3">
                  <c:v>0.61</c:v>
                </c:pt>
                <c:pt idx="4">
                  <c:v>0.6</c:v>
                </c:pt>
                <c:pt idx="5">
                  <c:v>0.74</c:v>
                </c:pt>
                <c:pt idx="6">
                  <c:v>0.85</c:v>
                </c:pt>
                <c:pt idx="7">
                  <c:v>0.94</c:v>
                </c:pt>
                <c:pt idx="8">
                  <c:v>0.89</c:v>
                </c:pt>
                <c:pt idx="9">
                  <c:v>0.73</c:v>
                </c:pt>
                <c:pt idx="10">
                  <c:v>0.47</c:v>
                </c:pt>
                <c:pt idx="11">
                  <c:v>0.52</c:v>
                </c:pt>
              </c:numCache>
            </c:numRef>
          </c:val>
          <c:smooth val="0"/>
          <c:extLst>
            <c:ext xmlns:c16="http://schemas.microsoft.com/office/drawing/2014/chart" uri="{C3380CC4-5D6E-409C-BE32-E72D297353CC}">
              <c16:uniqueId val="{00000001-13F3-E142-993A-8F41584258AB}"/>
            </c:ext>
          </c:extLst>
        </c:ser>
        <c:ser>
          <c:idx val="3"/>
          <c:order val="3"/>
          <c:tx>
            <c:strRef>
              <c:f>Sheet1!$E$1</c:f>
              <c:strCache>
                <c:ptCount val="1"/>
                <c:pt idx="0">
                  <c:v>Column2</c:v>
                </c:pt>
              </c:strCache>
            </c:strRef>
          </c:tx>
          <c:spPr>
            <a:ln w="28575" cap="rnd">
              <a:solidFill>
                <a:srgbClr val="C00000">
                  <a:alpha val="30000"/>
                </a:srgbClr>
              </a:solidFill>
              <a:prstDash val="sysDot"/>
              <a:round/>
            </a:ln>
            <a:effectLst/>
          </c:spPr>
          <c:marker>
            <c:symbol val="none"/>
          </c:marker>
          <c:cat>
            <c:strRef>
              <c:f>Sheet1!$A$2:$A$13</c:f>
              <c:strCache>
                <c:ptCount val="12"/>
                <c:pt idx="0">
                  <c:v>Jan-24</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Sheet1!$E$2:$E$13</c:f>
              <c:numCache>
                <c:formatCode>General</c:formatCode>
                <c:ptCount val="12"/>
              </c:numCache>
            </c:numRef>
          </c:val>
          <c:smooth val="0"/>
          <c:extLst>
            <c:ext xmlns:c16="http://schemas.microsoft.com/office/drawing/2014/chart" uri="{C3380CC4-5D6E-409C-BE32-E72D297353CC}">
              <c16:uniqueId val="{00000002-13F3-E142-993A-8F41584258AB}"/>
            </c:ext>
          </c:extLst>
        </c:ser>
        <c:dLbls>
          <c:showLegendKey val="0"/>
          <c:showVal val="0"/>
          <c:showCatName val="0"/>
          <c:showSerName val="0"/>
          <c:showPercent val="0"/>
          <c:showBubbleSize val="0"/>
        </c:dLbls>
        <c:marker val="1"/>
        <c:smooth val="0"/>
        <c:axId val="236922751"/>
        <c:axId val="236926111"/>
      </c:lineChart>
      <c:lineChart>
        <c:grouping val="standard"/>
        <c:varyColors val="0"/>
        <c:ser>
          <c:idx val="2"/>
          <c:order val="2"/>
          <c:tx>
            <c:strRef>
              <c:f>Sheet1!$D$1</c:f>
              <c:strCache>
                <c:ptCount val="1"/>
                <c:pt idx="0">
                  <c:v>Funding ($000)</c:v>
                </c:pt>
              </c:strCache>
            </c:strRef>
          </c:tx>
          <c:spPr>
            <a:ln w="28575" cap="rnd">
              <a:solidFill>
                <a:schemeClr val="accent5">
                  <a:alpha val="30000"/>
                </a:schemeClr>
              </a:solidFill>
              <a:prstDash val="solid"/>
              <a:round/>
            </a:ln>
            <a:effectLst/>
          </c:spPr>
          <c:marker>
            <c:symbol val="none"/>
          </c:marker>
          <c:dPt>
            <c:idx val="6"/>
            <c:marker>
              <c:symbol val="none"/>
            </c:marker>
            <c:bubble3D val="0"/>
            <c:extLst>
              <c:ext xmlns:c16="http://schemas.microsoft.com/office/drawing/2014/chart" uri="{C3380CC4-5D6E-409C-BE32-E72D297353CC}">
                <c16:uniqueId val="{00000004-13F3-E142-993A-8F41584258AB}"/>
              </c:ext>
            </c:extLst>
          </c:dPt>
          <c:dPt>
            <c:idx val="8"/>
            <c:marker>
              <c:symbol val="none"/>
            </c:marker>
            <c:bubble3D val="0"/>
            <c:extLst>
              <c:ext xmlns:c16="http://schemas.microsoft.com/office/drawing/2014/chart" uri="{C3380CC4-5D6E-409C-BE32-E72D297353CC}">
                <c16:uniqueId val="{00000006-13F3-E142-993A-8F41584258AB}"/>
              </c:ext>
            </c:extLst>
          </c:dPt>
          <c:dPt>
            <c:idx val="10"/>
            <c:marker>
              <c:symbol val="none"/>
            </c:marker>
            <c:bubble3D val="0"/>
            <c:extLst>
              <c:ext xmlns:c16="http://schemas.microsoft.com/office/drawing/2014/chart" uri="{C3380CC4-5D6E-409C-BE32-E72D297353CC}">
                <c16:uniqueId val="{00000005-13F3-E142-993A-8F41584258A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5">
                        <a:alpha val="3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Jan-24</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_("$"* #,##0_);_("$"* \(#,##0\);_("$"* "-"??_);_(@_)</c:formatCode>
                <c:ptCount val="12"/>
                <c:pt idx="0">
                  <c:v>0</c:v>
                </c:pt>
                <c:pt idx="1">
                  <c:v>190</c:v>
                </c:pt>
                <c:pt idx="2">
                  <c:v>0</c:v>
                </c:pt>
                <c:pt idx="3">
                  <c:v>240</c:v>
                </c:pt>
                <c:pt idx="4">
                  <c:v>893</c:v>
                </c:pt>
                <c:pt idx="5">
                  <c:v>172</c:v>
                </c:pt>
                <c:pt idx="6">
                  <c:v>273</c:v>
                </c:pt>
                <c:pt idx="7">
                  <c:v>926</c:v>
                </c:pt>
                <c:pt idx="8">
                  <c:v>239</c:v>
                </c:pt>
                <c:pt idx="9">
                  <c:v>121</c:v>
                </c:pt>
                <c:pt idx="10">
                  <c:v>49</c:v>
                </c:pt>
                <c:pt idx="11">
                  <c:v>49</c:v>
                </c:pt>
              </c:numCache>
            </c:numRef>
          </c:val>
          <c:smooth val="0"/>
          <c:extLst>
            <c:ext xmlns:c16="http://schemas.microsoft.com/office/drawing/2014/chart" uri="{C3380CC4-5D6E-409C-BE32-E72D297353CC}">
              <c16:uniqueId val="{00000003-13F3-E142-993A-8F41584258AB}"/>
            </c:ext>
          </c:extLst>
        </c:ser>
        <c:dLbls>
          <c:showLegendKey val="0"/>
          <c:showVal val="0"/>
          <c:showCatName val="0"/>
          <c:showSerName val="0"/>
          <c:showPercent val="0"/>
          <c:showBubbleSize val="0"/>
        </c:dLbls>
        <c:marker val="1"/>
        <c:smooth val="0"/>
        <c:axId val="329882432"/>
        <c:axId val="329881952"/>
      </c:lineChart>
      <c:catAx>
        <c:axId val="2369227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6111"/>
        <c:crossesAt val="0"/>
        <c:auto val="1"/>
        <c:lblAlgn val="ctr"/>
        <c:lblOffset val="100"/>
        <c:noMultiLvlLbl val="0"/>
      </c:catAx>
      <c:valAx>
        <c:axId val="236926111"/>
        <c:scaling>
          <c:orientation val="minMax"/>
          <c:max val="1"/>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2751"/>
        <c:crosses val="autoZero"/>
        <c:crossBetween val="between"/>
        <c:majorUnit val="0.1"/>
      </c:valAx>
      <c:valAx>
        <c:axId val="329881952"/>
        <c:scaling>
          <c:orientation val="minMax"/>
        </c:scaling>
        <c:delete val="0"/>
        <c:axPos val="r"/>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329882432"/>
        <c:crosses val="max"/>
        <c:crossBetween val="between"/>
      </c:valAx>
      <c:catAx>
        <c:axId val="329882432"/>
        <c:scaling>
          <c:orientation val="minMax"/>
        </c:scaling>
        <c:delete val="1"/>
        <c:axPos val="b"/>
        <c:numFmt formatCode="General" sourceLinked="1"/>
        <c:majorTickMark val="out"/>
        <c:minorTickMark val="none"/>
        <c:tickLblPos val="nextTo"/>
        <c:crossAx val="329881952"/>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4.9999971403749885E-2"/>
          <c:y val="0.94092507625865984"/>
          <c:w val="0.89999986655083275"/>
          <c:h val="5.907492374134001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a:solidFill>
                  <a:schemeClr val="accent1"/>
                </a:solidFill>
                <a:latin typeface="Arial" panose="020B0604020202020204" pitchFamily="34" charset="0"/>
                <a:cs typeface="Arial" panose="020B0604020202020204" pitchFamily="34" charset="0"/>
              </a:rPr>
              <a:t>2025</a:t>
            </a:r>
            <a:r>
              <a:rPr lang="en-US" sz="1400" b="1">
                <a:latin typeface="Arial" panose="020B0604020202020204" pitchFamily="34" charset="0"/>
                <a:cs typeface="Arial" panose="020B0604020202020204" pitchFamily="34" charset="0"/>
              </a:rPr>
              <a:t> </a:t>
            </a:r>
            <a:r>
              <a:rPr lang="en-US" sz="1400" b="1">
                <a:solidFill>
                  <a:schemeClr val="tx1"/>
                </a:solidFill>
                <a:latin typeface="Arial" panose="020B0604020202020204" pitchFamily="34" charset="0"/>
                <a:cs typeface="Arial" panose="020B0604020202020204" pitchFamily="34" charset="0"/>
              </a:rPr>
              <a:t>Calls + Chats Answered within 60 Seconds</a:t>
            </a:r>
            <a:endParaRPr lang="en-US" sz="1400" b="1" baseline="0">
              <a:solidFill>
                <a:schemeClr val="tx1"/>
              </a:solidFill>
              <a:latin typeface="Arial" panose="020B0604020202020204" pitchFamily="34" charset="0"/>
              <a:cs typeface="Arial" panose="020B0604020202020204" pitchFamily="34" charset="0"/>
            </a:endParaRPr>
          </a:p>
        </c:rich>
      </c:tx>
      <c:layout>
        <c:manualLayout>
          <c:xMode val="edge"/>
          <c:yMode val="edge"/>
          <c:x val="0.10585133564327744"/>
          <c:y val="2.5343528402802518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7033922826845503E-2"/>
          <c:y val="0.15132781421352542"/>
          <c:w val="0.90296603152952137"/>
          <c:h val="0.62532132350426117"/>
        </c:manualLayout>
      </c:layout>
      <c:lineChart>
        <c:grouping val="standard"/>
        <c:varyColors val="0"/>
        <c:ser>
          <c:idx val="0"/>
          <c:order val="0"/>
          <c:tx>
            <c:strRef>
              <c:f>Sheet1!$B$1</c:f>
              <c:strCache>
                <c:ptCount val="1"/>
                <c:pt idx="0">
                  <c:v>Calls</c:v>
                </c:pt>
              </c:strCache>
            </c:strRef>
          </c:tx>
          <c:spPr>
            <a:ln w="952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0.41</c:v>
                </c:pt>
                <c:pt idx="1">
                  <c:v>0.04</c:v>
                </c:pt>
                <c:pt idx="2">
                  <c:v>0.04</c:v>
                </c:pt>
                <c:pt idx="3">
                  <c:v>0.22</c:v>
                </c:pt>
                <c:pt idx="4">
                  <c:v>0.59</c:v>
                </c:pt>
                <c:pt idx="5">
                  <c:v>0.37</c:v>
                </c:pt>
                <c:pt idx="6">
                  <c:v>0.01</c:v>
                </c:pt>
                <c:pt idx="7">
                  <c:v>0.01</c:v>
                </c:pt>
                <c:pt idx="8">
                  <c:v>0.24</c:v>
                </c:pt>
                <c:pt idx="9">
                  <c:v>0.98</c:v>
                </c:pt>
                <c:pt idx="10">
                  <c:v>0.96</c:v>
                </c:pt>
                <c:pt idx="11">
                  <c:v>0.96</c:v>
                </c:pt>
              </c:numCache>
            </c:numRef>
          </c:val>
          <c:smooth val="0"/>
          <c:extLst>
            <c:ext xmlns:c16="http://schemas.microsoft.com/office/drawing/2014/chart" uri="{C3380CC4-5D6E-409C-BE32-E72D297353CC}">
              <c16:uniqueId val="{00000000-48CE-8B41-8A1F-06244BE12F7C}"/>
            </c:ext>
          </c:extLst>
        </c:ser>
        <c:ser>
          <c:idx val="1"/>
          <c:order val="1"/>
          <c:tx>
            <c:strRef>
              <c:f>Sheet1!$C$1</c:f>
              <c:strCache>
                <c:ptCount val="1"/>
                <c:pt idx="0">
                  <c:v>Chats</c:v>
                </c:pt>
              </c:strCache>
            </c:strRef>
          </c:tx>
          <c:spPr>
            <a:ln w="952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0.5</c:v>
                </c:pt>
                <c:pt idx="1">
                  <c:v>0.4</c:v>
                </c:pt>
                <c:pt idx="2">
                  <c:v>0.15</c:v>
                </c:pt>
                <c:pt idx="3">
                  <c:v>0.32</c:v>
                </c:pt>
                <c:pt idx="4">
                  <c:v>0.61</c:v>
                </c:pt>
                <c:pt idx="5">
                  <c:v>0.43</c:v>
                </c:pt>
                <c:pt idx="6">
                  <c:v>0.15</c:v>
                </c:pt>
                <c:pt idx="7">
                  <c:v>0.14000000000000001</c:v>
                </c:pt>
                <c:pt idx="8">
                  <c:v>0.2</c:v>
                </c:pt>
                <c:pt idx="9">
                  <c:v>0.64</c:v>
                </c:pt>
                <c:pt idx="10">
                  <c:v>0.67</c:v>
                </c:pt>
                <c:pt idx="11">
                  <c:v>0.84</c:v>
                </c:pt>
              </c:numCache>
            </c:numRef>
          </c:val>
          <c:smooth val="0"/>
          <c:extLst>
            <c:ext xmlns:c16="http://schemas.microsoft.com/office/drawing/2014/chart" uri="{C3380CC4-5D6E-409C-BE32-E72D297353CC}">
              <c16:uniqueId val="{00000001-48CE-8B41-8A1F-06244BE12F7C}"/>
            </c:ext>
          </c:extLst>
        </c:ser>
        <c:ser>
          <c:idx val="3"/>
          <c:order val="3"/>
          <c:tx>
            <c:strRef>
              <c:f>Sheet1!$E$1</c:f>
              <c:strCache>
                <c:ptCount val="1"/>
                <c:pt idx="0">
                  <c:v>Column1</c:v>
                </c:pt>
              </c:strCache>
            </c:strRef>
          </c:tx>
          <c:spPr>
            <a:ln w="28575" cap="rnd">
              <a:solidFill>
                <a:srgbClr val="7A0000">
                  <a:alpha val="30000"/>
                </a:srgbClr>
              </a:solidFill>
              <a:prstDash val="sysDot"/>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Sheet1!$E$2:$E$13</c:f>
              <c:numCache>
                <c:formatCode>General</c:formatCode>
                <c:ptCount val="12"/>
              </c:numCache>
            </c:numRef>
          </c:val>
          <c:smooth val="0"/>
          <c:extLst>
            <c:ext xmlns:c16="http://schemas.microsoft.com/office/drawing/2014/chart" uri="{C3380CC4-5D6E-409C-BE32-E72D297353CC}">
              <c16:uniqueId val="{00000002-48CE-8B41-8A1F-06244BE12F7C}"/>
            </c:ext>
          </c:extLst>
        </c:ser>
        <c:dLbls>
          <c:showLegendKey val="0"/>
          <c:showVal val="0"/>
          <c:showCatName val="0"/>
          <c:showSerName val="0"/>
          <c:showPercent val="0"/>
          <c:showBubbleSize val="0"/>
        </c:dLbls>
        <c:marker val="1"/>
        <c:smooth val="0"/>
        <c:axId val="236922751"/>
        <c:axId val="236926111"/>
      </c:lineChart>
      <c:lineChart>
        <c:grouping val="standard"/>
        <c:varyColors val="0"/>
        <c:ser>
          <c:idx val="2"/>
          <c:order val="2"/>
          <c:tx>
            <c:strRef>
              <c:f>Sheet1!$D$1</c:f>
              <c:strCache>
                <c:ptCount val="1"/>
                <c:pt idx="0">
                  <c:v>Funding ($000)</c:v>
                </c:pt>
              </c:strCache>
            </c:strRef>
          </c:tx>
          <c:spPr>
            <a:ln w="28575" cap="rnd">
              <a:solidFill>
                <a:schemeClr val="accent5">
                  <a:alpha val="3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5">
                        <a:alpha val="3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_("$"* #,##0_);_("$"* \(#,##0\);_("$"* "-"??_);_(@_)</c:formatCode>
                <c:ptCount val="12"/>
                <c:pt idx="0">
                  <c:v>47</c:v>
                </c:pt>
                <c:pt idx="1">
                  <c:v>40</c:v>
                </c:pt>
                <c:pt idx="2">
                  <c:v>0</c:v>
                </c:pt>
                <c:pt idx="3">
                  <c:v>0</c:v>
                </c:pt>
                <c:pt idx="4">
                  <c:v>0</c:v>
                </c:pt>
                <c:pt idx="5">
                  <c:v>0</c:v>
                </c:pt>
                <c:pt idx="6">
                  <c:v>0</c:v>
                </c:pt>
                <c:pt idx="7">
                  <c:v>0</c:v>
                </c:pt>
                <c:pt idx="8">
                  <c:v>250</c:v>
                </c:pt>
                <c:pt idx="9">
                  <c:v>250</c:v>
                </c:pt>
                <c:pt idx="10">
                  <c:v>250</c:v>
                </c:pt>
                <c:pt idx="11">
                  <c:v>250</c:v>
                </c:pt>
              </c:numCache>
            </c:numRef>
          </c:val>
          <c:smooth val="0"/>
          <c:extLst>
            <c:ext xmlns:c16="http://schemas.microsoft.com/office/drawing/2014/chart" uri="{C3380CC4-5D6E-409C-BE32-E72D297353CC}">
              <c16:uniqueId val="{00000003-48CE-8B41-8A1F-06244BE12F7C}"/>
            </c:ext>
          </c:extLst>
        </c:ser>
        <c:dLbls>
          <c:showLegendKey val="0"/>
          <c:showVal val="0"/>
          <c:showCatName val="0"/>
          <c:showSerName val="0"/>
          <c:showPercent val="0"/>
          <c:showBubbleSize val="0"/>
        </c:dLbls>
        <c:marker val="1"/>
        <c:smooth val="0"/>
        <c:axId val="545696752"/>
        <c:axId val="545712592"/>
      </c:lineChart>
      <c:catAx>
        <c:axId val="2369227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6111"/>
        <c:crossesAt val="0"/>
        <c:auto val="1"/>
        <c:lblAlgn val="ctr"/>
        <c:lblOffset val="100"/>
        <c:noMultiLvlLbl val="0"/>
      </c:catAx>
      <c:valAx>
        <c:axId val="236926111"/>
        <c:scaling>
          <c:orientation val="minMax"/>
          <c:max val="1"/>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2751"/>
        <c:crosses val="autoZero"/>
        <c:crossBetween val="between"/>
        <c:majorUnit val="0.1"/>
      </c:valAx>
      <c:valAx>
        <c:axId val="545712592"/>
        <c:scaling>
          <c:orientation val="minMax"/>
          <c:max val="1000"/>
        </c:scaling>
        <c:delete val="0"/>
        <c:axPos val="r"/>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545696752"/>
        <c:crosses val="max"/>
        <c:crossBetween val="between"/>
      </c:valAx>
      <c:catAx>
        <c:axId val="545696752"/>
        <c:scaling>
          <c:orientation val="minMax"/>
        </c:scaling>
        <c:delete val="1"/>
        <c:axPos val="b"/>
        <c:numFmt formatCode="General" sourceLinked="1"/>
        <c:majorTickMark val="out"/>
        <c:minorTickMark val="none"/>
        <c:tickLblPos val="nextTo"/>
        <c:crossAx val="545712592"/>
        <c:crosses val="autoZero"/>
        <c:auto val="1"/>
        <c:lblAlgn val="ctr"/>
        <c:lblOffset val="100"/>
        <c:noMultiLvlLbl val="0"/>
      </c:catAx>
      <c:spPr>
        <a:noFill/>
        <a:ln>
          <a:solidFill>
            <a:schemeClr val="bg1">
              <a:alpha val="30000"/>
            </a:schemeClr>
          </a:solidFill>
          <a:prstDash val="sysDot"/>
        </a:ln>
        <a:effectLst/>
      </c:spPr>
    </c:plotArea>
    <c:legend>
      <c:legendPos val="b"/>
      <c:legendEntry>
        <c:idx val="2"/>
        <c:delete val="1"/>
      </c:legendEntry>
      <c:layout>
        <c:manualLayout>
          <c:xMode val="edge"/>
          <c:yMode val="edge"/>
          <c:x val="4.9999990398170581E-2"/>
          <c:y val="0.94092508274407105"/>
          <c:w val="0.8999998271670705"/>
          <c:h val="5.907492374134001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a:solidFill>
                  <a:schemeClr val="accent1"/>
                </a:solidFill>
                <a:latin typeface="Arial" panose="020B0604020202020204" pitchFamily="34" charset="0"/>
                <a:cs typeface="Arial" panose="020B0604020202020204" pitchFamily="34" charset="0"/>
              </a:rPr>
              <a:t>2025</a:t>
            </a:r>
            <a:r>
              <a:rPr lang="en-US" sz="1400" b="1">
                <a:solidFill>
                  <a:schemeClr val="tx1"/>
                </a:solidFill>
                <a:latin typeface="Arial" panose="020B0604020202020204" pitchFamily="34" charset="0"/>
                <a:cs typeface="Arial" panose="020B0604020202020204" pitchFamily="34" charset="0"/>
              </a:rPr>
              <a:t> Response Time for Emails +</a:t>
            </a:r>
            <a:r>
              <a:rPr lang="en-US" sz="1400" b="1" baseline="0">
                <a:solidFill>
                  <a:schemeClr val="tx1"/>
                </a:solidFill>
                <a:latin typeface="Arial" panose="020B0604020202020204" pitchFamily="34" charset="0"/>
                <a:cs typeface="Arial" panose="020B0604020202020204" pitchFamily="34" charset="0"/>
              </a:rPr>
              <a:t> Cases </a:t>
            </a:r>
          </a:p>
          <a:p>
            <a:pPr>
              <a:defRPr sz="1600">
                <a:solidFill>
                  <a:schemeClr val="tx1"/>
                </a:solidFill>
                <a:latin typeface="Arial" panose="020B0604020202020204" pitchFamily="34" charset="0"/>
                <a:cs typeface="Arial" panose="020B0604020202020204" pitchFamily="34" charset="0"/>
              </a:defRPr>
            </a:pPr>
            <a:r>
              <a:rPr lang="en-US" sz="1400" b="0" baseline="0">
                <a:solidFill>
                  <a:schemeClr val="tx1"/>
                </a:solidFill>
                <a:latin typeface="Arial" panose="020B0604020202020204" pitchFamily="34" charset="0"/>
                <a:cs typeface="Arial" panose="020B0604020202020204" pitchFamily="34" charset="0"/>
              </a:rPr>
              <a:t>(Incl. Disputes)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6875797858759854E-2"/>
          <c:y val="0.2152900773311979"/>
          <c:w val="0.90296603152952137"/>
          <c:h val="0.56135907943473629"/>
        </c:manualLayout>
      </c:layout>
      <c:lineChart>
        <c:grouping val="standard"/>
        <c:varyColors val="0"/>
        <c:ser>
          <c:idx val="0"/>
          <c:order val="0"/>
          <c:tx>
            <c:strRef>
              <c:f>Sheet1!$B$1</c:f>
              <c:strCache>
                <c:ptCount val="1"/>
                <c:pt idx="0">
                  <c:v>Ave. Business Days</c:v>
                </c:pt>
              </c:strCache>
            </c:strRef>
          </c:tx>
          <c:spPr>
            <a:ln w="952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_(* #,##0_);_(* \(#,##0\);_(* "-"??_);_(@_)</c:formatCode>
                <c:ptCount val="12"/>
                <c:pt idx="0">
                  <c:v>3</c:v>
                </c:pt>
                <c:pt idx="1">
                  <c:v>3</c:v>
                </c:pt>
                <c:pt idx="2">
                  <c:v>5</c:v>
                </c:pt>
                <c:pt idx="3">
                  <c:v>4</c:v>
                </c:pt>
                <c:pt idx="4">
                  <c:v>3</c:v>
                </c:pt>
                <c:pt idx="5">
                  <c:v>4</c:v>
                </c:pt>
                <c:pt idx="6">
                  <c:v>4</c:v>
                </c:pt>
                <c:pt idx="7">
                  <c:v>7</c:v>
                </c:pt>
                <c:pt idx="8">
                  <c:v>6</c:v>
                </c:pt>
                <c:pt idx="9">
                  <c:v>4</c:v>
                </c:pt>
                <c:pt idx="10">
                  <c:v>3</c:v>
                </c:pt>
                <c:pt idx="11">
                  <c:v>2</c:v>
                </c:pt>
              </c:numCache>
            </c:numRef>
          </c:val>
          <c:smooth val="0"/>
          <c:extLst>
            <c:ext xmlns:c16="http://schemas.microsoft.com/office/drawing/2014/chart" uri="{C3380CC4-5D6E-409C-BE32-E72D297353CC}">
              <c16:uniqueId val="{00000000-74CC-E148-B743-9EAF9F03DC48}"/>
            </c:ext>
          </c:extLst>
        </c:ser>
        <c:dLbls>
          <c:showLegendKey val="0"/>
          <c:showVal val="0"/>
          <c:showCatName val="0"/>
          <c:showSerName val="0"/>
          <c:showPercent val="0"/>
          <c:showBubbleSize val="0"/>
        </c:dLbls>
        <c:marker val="1"/>
        <c:smooth val="0"/>
        <c:axId val="236922751"/>
        <c:axId val="236926111"/>
      </c:lineChart>
      <c:lineChart>
        <c:grouping val="standard"/>
        <c:varyColors val="0"/>
        <c:ser>
          <c:idx val="1"/>
          <c:order val="1"/>
          <c:tx>
            <c:strRef>
              <c:f>Sheet1!$C$1</c:f>
              <c:strCache>
                <c:ptCount val="1"/>
                <c:pt idx="0">
                  <c:v>Column1</c:v>
                </c:pt>
              </c:strCache>
            </c:strRef>
          </c:tx>
          <c:spPr>
            <a:ln w="28575" cap="rnd">
              <a:solidFill>
                <a:schemeClr val="accent6">
                  <a:alpha val="30000"/>
                </a:schemeClr>
              </a:solidFill>
              <a:round/>
            </a:ln>
            <a:effectLst/>
          </c:spPr>
          <c:marker>
            <c:symbol val="none"/>
          </c:marker>
          <c:dPt>
            <c:idx val="4"/>
            <c:marker>
              <c:symbol val="none"/>
            </c:marker>
            <c:bubble3D val="0"/>
            <c:extLst>
              <c:ext xmlns:c16="http://schemas.microsoft.com/office/drawing/2014/chart" uri="{C3380CC4-5D6E-409C-BE32-E72D297353CC}">
                <c16:uniqueId val="{00000001-74CC-E148-B743-9EAF9F03DC48}"/>
              </c:ext>
            </c:extLst>
          </c:dPt>
          <c:dPt>
            <c:idx val="7"/>
            <c:marker>
              <c:symbol val="none"/>
            </c:marker>
            <c:bubble3D val="0"/>
            <c:extLst>
              <c:ext xmlns:c16="http://schemas.microsoft.com/office/drawing/2014/chart" uri="{C3380CC4-5D6E-409C-BE32-E72D297353CC}">
                <c16:uniqueId val="{00000002-74CC-E148-B743-9EAF9F03DC4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6">
                        <a:alpha val="3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numCache>
            </c:numRef>
          </c:val>
          <c:smooth val="0"/>
          <c:extLst>
            <c:ext xmlns:c16="http://schemas.microsoft.com/office/drawing/2014/chart" uri="{C3380CC4-5D6E-409C-BE32-E72D297353CC}">
              <c16:uniqueId val="{00000003-74CC-E148-B743-9EAF9F03DC48}"/>
            </c:ext>
          </c:extLst>
        </c:ser>
        <c:ser>
          <c:idx val="2"/>
          <c:order val="2"/>
          <c:tx>
            <c:strRef>
              <c:f>Sheet1!$D$1</c:f>
              <c:strCache>
                <c:ptCount val="1"/>
                <c:pt idx="0">
                  <c:v>Funding ($000)</c:v>
                </c:pt>
              </c:strCache>
            </c:strRef>
          </c:tx>
          <c:spPr>
            <a:ln w="28575" cap="rnd">
              <a:solidFill>
                <a:schemeClr val="accent5">
                  <a:alpha val="3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5">
                        <a:alpha val="3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_("$"* #,##0_);_("$"* \(#,##0\);_("$"* "-"??_);_(@_)</c:formatCode>
                <c:ptCount val="12"/>
                <c:pt idx="0">
                  <c:v>47</c:v>
                </c:pt>
                <c:pt idx="1">
                  <c:v>40</c:v>
                </c:pt>
                <c:pt idx="2">
                  <c:v>0</c:v>
                </c:pt>
                <c:pt idx="3">
                  <c:v>0</c:v>
                </c:pt>
                <c:pt idx="4">
                  <c:v>0</c:v>
                </c:pt>
                <c:pt idx="5">
                  <c:v>0</c:v>
                </c:pt>
                <c:pt idx="6">
                  <c:v>0</c:v>
                </c:pt>
                <c:pt idx="7">
                  <c:v>0</c:v>
                </c:pt>
                <c:pt idx="8">
                  <c:v>250</c:v>
                </c:pt>
                <c:pt idx="9">
                  <c:v>250</c:v>
                </c:pt>
                <c:pt idx="10">
                  <c:v>250</c:v>
                </c:pt>
                <c:pt idx="11">
                  <c:v>250</c:v>
                </c:pt>
              </c:numCache>
            </c:numRef>
          </c:val>
          <c:smooth val="0"/>
          <c:extLst>
            <c:ext xmlns:c16="http://schemas.microsoft.com/office/drawing/2014/chart" uri="{C3380CC4-5D6E-409C-BE32-E72D297353CC}">
              <c16:uniqueId val="{00000004-74CC-E148-B743-9EAF9F03DC48}"/>
            </c:ext>
          </c:extLst>
        </c:ser>
        <c:dLbls>
          <c:showLegendKey val="0"/>
          <c:showVal val="0"/>
          <c:showCatName val="0"/>
          <c:showSerName val="0"/>
          <c:showPercent val="0"/>
          <c:showBubbleSize val="0"/>
        </c:dLbls>
        <c:marker val="1"/>
        <c:smooth val="0"/>
        <c:axId val="1787039712"/>
        <c:axId val="1787039232"/>
      </c:lineChart>
      <c:catAx>
        <c:axId val="2369227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6111"/>
        <c:crossesAt val="0"/>
        <c:auto val="1"/>
        <c:lblAlgn val="ctr"/>
        <c:lblOffset val="100"/>
        <c:noMultiLvlLbl val="0"/>
      </c:catAx>
      <c:valAx>
        <c:axId val="236926111"/>
        <c:scaling>
          <c:orientation val="minMax"/>
          <c:max val="100"/>
          <c:min val="0"/>
        </c:scaling>
        <c:delete val="0"/>
        <c:axPos val="l"/>
        <c:majorGridlines>
          <c:spPr>
            <a:ln w="9525" cap="flat" cmpd="sng" algn="ctr">
              <a:no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2751"/>
        <c:crosses val="autoZero"/>
        <c:crossBetween val="between"/>
        <c:minorUnit val="10"/>
      </c:valAx>
      <c:valAx>
        <c:axId val="1787039232"/>
        <c:scaling>
          <c:orientation val="minMax"/>
          <c:max val="1000"/>
        </c:scaling>
        <c:delete val="0"/>
        <c:axPos val="r"/>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1787039712"/>
        <c:crosses val="max"/>
        <c:crossBetween val="between"/>
      </c:valAx>
      <c:catAx>
        <c:axId val="1787039712"/>
        <c:scaling>
          <c:orientation val="minMax"/>
        </c:scaling>
        <c:delete val="1"/>
        <c:axPos val="b"/>
        <c:numFmt formatCode="General" sourceLinked="1"/>
        <c:majorTickMark val="out"/>
        <c:minorTickMark val="none"/>
        <c:tickLblPos val="nextTo"/>
        <c:crossAx val="1787039232"/>
        <c:crosses val="autoZero"/>
        <c:auto val="1"/>
        <c:lblAlgn val="ctr"/>
        <c:lblOffset val="100"/>
        <c:noMultiLvlLbl val="0"/>
      </c:catAx>
      <c:spPr>
        <a:noFill/>
        <a:ln w="9525">
          <a:noFill/>
        </a:ln>
        <a:effectLst/>
      </c:spPr>
    </c:plotArea>
    <c:legend>
      <c:legendPos val="b"/>
      <c:legendEntry>
        <c:idx val="1"/>
        <c:delete val="1"/>
      </c:legendEntry>
      <c:layout>
        <c:manualLayout>
          <c:xMode val="edge"/>
          <c:yMode val="edge"/>
          <c:x val="0.20859549499308974"/>
          <c:y val="0.93576065661288343"/>
          <c:w val="0.57788191935601196"/>
          <c:h val="6.423934338711653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a:solidFill>
                  <a:schemeClr val="accent5"/>
                </a:solidFill>
                <a:latin typeface="Arial" panose="020B0604020202020204" pitchFamily="34" charset="0"/>
                <a:cs typeface="Arial" panose="020B0604020202020204" pitchFamily="34" charset="0"/>
              </a:rPr>
              <a:t>2024</a:t>
            </a:r>
            <a:r>
              <a:rPr lang="en-US" sz="1400" b="1">
                <a:latin typeface="Arial" panose="020B0604020202020204" pitchFamily="34" charset="0"/>
                <a:cs typeface="Arial" panose="020B0604020202020204" pitchFamily="34" charset="0"/>
              </a:rPr>
              <a:t> </a:t>
            </a:r>
            <a:r>
              <a:rPr lang="en-US" sz="1400" b="1">
                <a:solidFill>
                  <a:schemeClr val="tx1"/>
                </a:solidFill>
                <a:latin typeface="Arial" panose="020B0604020202020204" pitchFamily="34" charset="0"/>
                <a:cs typeface="Arial" panose="020B0604020202020204" pitchFamily="34" charset="0"/>
              </a:rPr>
              <a:t>Response Time for Emails +</a:t>
            </a:r>
            <a:r>
              <a:rPr lang="en-US" sz="1400" b="1" baseline="0">
                <a:solidFill>
                  <a:schemeClr val="tx1"/>
                </a:solidFill>
                <a:latin typeface="Arial" panose="020B0604020202020204" pitchFamily="34" charset="0"/>
                <a:cs typeface="Arial" panose="020B0604020202020204" pitchFamily="34" charset="0"/>
              </a:rPr>
              <a:t> Cases </a:t>
            </a:r>
            <a:br>
              <a:rPr lang="en-US" sz="1400" b="1" baseline="0">
                <a:solidFill>
                  <a:schemeClr val="tx1"/>
                </a:solidFill>
                <a:latin typeface="Arial" panose="020B0604020202020204" pitchFamily="34" charset="0"/>
                <a:cs typeface="Arial" panose="020B0604020202020204" pitchFamily="34" charset="0"/>
              </a:rPr>
            </a:br>
            <a:r>
              <a:rPr lang="en-US" sz="1400" b="0" baseline="0">
                <a:solidFill>
                  <a:schemeClr val="tx1"/>
                </a:solidFill>
                <a:latin typeface="Arial" panose="020B0604020202020204" pitchFamily="34" charset="0"/>
                <a:cs typeface="Arial" panose="020B0604020202020204" pitchFamily="34" charset="0"/>
              </a:rPr>
              <a:t>(Incl. Disputes)</a:t>
            </a:r>
          </a:p>
        </c:rich>
      </c:tx>
      <c:layout>
        <c:manualLayout>
          <c:xMode val="edge"/>
          <c:yMode val="edge"/>
          <c:x val="0.16039235417295594"/>
          <c:y val="2.842770716551696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6875797858759854E-2"/>
          <c:y val="0.22239700412257715"/>
          <c:w val="0.90296603152952137"/>
          <c:h val="0.55425215264335714"/>
        </c:manualLayout>
      </c:layout>
      <c:lineChart>
        <c:grouping val="standard"/>
        <c:varyColors val="0"/>
        <c:ser>
          <c:idx val="0"/>
          <c:order val="0"/>
          <c:tx>
            <c:strRef>
              <c:f>Sheet1!$B$1</c:f>
              <c:strCache>
                <c:ptCount val="1"/>
                <c:pt idx="0">
                  <c:v>Ave. Business Days</c:v>
                </c:pt>
              </c:strCache>
            </c:strRef>
          </c:tx>
          <c:spPr>
            <a:ln w="9525" cap="rnd">
              <a:solidFill>
                <a:schemeClr val="accent1"/>
              </a:solidFill>
              <a:round/>
            </a:ln>
            <a:effectLst/>
          </c:spPr>
          <c:marker>
            <c:symbol val="circle"/>
            <c:size val="5"/>
            <c:spPr>
              <a:solidFill>
                <a:schemeClr val="accent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_(* #,##0_);_(* \(#,##0\);_(* "-"??_);_(@_)</c:formatCode>
                <c:ptCount val="12"/>
                <c:pt idx="0">
                  <c:v>96</c:v>
                </c:pt>
                <c:pt idx="1">
                  <c:v>66</c:v>
                </c:pt>
                <c:pt idx="2">
                  <c:v>54</c:v>
                </c:pt>
                <c:pt idx="3">
                  <c:v>21</c:v>
                </c:pt>
                <c:pt idx="4">
                  <c:v>10</c:v>
                </c:pt>
                <c:pt idx="5">
                  <c:v>7</c:v>
                </c:pt>
                <c:pt idx="6">
                  <c:v>3</c:v>
                </c:pt>
                <c:pt idx="7">
                  <c:v>2</c:v>
                </c:pt>
                <c:pt idx="8">
                  <c:v>3</c:v>
                </c:pt>
                <c:pt idx="9">
                  <c:v>3</c:v>
                </c:pt>
                <c:pt idx="10">
                  <c:v>3</c:v>
                </c:pt>
                <c:pt idx="11">
                  <c:v>3</c:v>
                </c:pt>
              </c:numCache>
            </c:numRef>
          </c:val>
          <c:smooth val="0"/>
          <c:extLst>
            <c:ext xmlns:c16="http://schemas.microsoft.com/office/drawing/2014/chart" uri="{C3380CC4-5D6E-409C-BE32-E72D297353CC}">
              <c16:uniqueId val="{00000000-7ADE-6547-A2D7-E599C9D217F6}"/>
            </c:ext>
          </c:extLst>
        </c:ser>
        <c:ser>
          <c:idx val="3"/>
          <c:order val="3"/>
          <c:tx>
            <c:strRef>
              <c:f>Sheet1!$E$1</c:f>
              <c:strCache>
                <c:ptCount val="1"/>
                <c:pt idx="0">
                  <c:v>Column2</c:v>
                </c:pt>
              </c:strCache>
            </c:strRef>
          </c:tx>
          <c:spPr>
            <a:ln w="28575" cap="rnd">
              <a:solidFill>
                <a:srgbClr val="C00000">
                  <a:alpha val="30000"/>
                </a:srgbClr>
              </a:solidFill>
              <a:prstDash val="sysDot"/>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Sheet1!$E$2:$E$13</c:f>
              <c:numCache>
                <c:formatCode>General</c:formatCode>
                <c:ptCount val="12"/>
              </c:numCache>
            </c:numRef>
          </c:val>
          <c:smooth val="0"/>
          <c:extLst>
            <c:ext xmlns:c16="http://schemas.microsoft.com/office/drawing/2014/chart" uri="{C3380CC4-5D6E-409C-BE32-E72D297353CC}">
              <c16:uniqueId val="{00000001-7ADE-6547-A2D7-E599C9D217F6}"/>
            </c:ext>
          </c:extLst>
        </c:ser>
        <c:dLbls>
          <c:showLegendKey val="0"/>
          <c:showVal val="0"/>
          <c:showCatName val="0"/>
          <c:showSerName val="0"/>
          <c:showPercent val="0"/>
          <c:showBubbleSize val="0"/>
        </c:dLbls>
        <c:marker val="1"/>
        <c:smooth val="0"/>
        <c:axId val="236922751"/>
        <c:axId val="236926111"/>
      </c:lineChart>
      <c:lineChart>
        <c:grouping val="standard"/>
        <c:varyColors val="0"/>
        <c:ser>
          <c:idx val="1"/>
          <c:order val="1"/>
          <c:tx>
            <c:strRef>
              <c:f>Sheet1!$C$1</c:f>
              <c:strCache>
                <c:ptCount val="1"/>
                <c:pt idx="0">
                  <c:v>Column1</c:v>
                </c:pt>
              </c:strCache>
            </c:strRef>
          </c:tx>
          <c:spPr>
            <a:ln w="28575" cap="rnd">
              <a:solidFill>
                <a:schemeClr val="accent6">
                  <a:alpha val="30000"/>
                </a:schemeClr>
              </a:solidFill>
              <a:round/>
            </a:ln>
            <a:effectLst/>
          </c:spPr>
          <c:marker>
            <c:symbol val="none"/>
          </c:marker>
          <c:dPt>
            <c:idx val="4"/>
            <c:marker>
              <c:symbol val="none"/>
            </c:marker>
            <c:bubble3D val="0"/>
            <c:extLst>
              <c:ext xmlns:c16="http://schemas.microsoft.com/office/drawing/2014/chart" uri="{C3380CC4-5D6E-409C-BE32-E72D297353CC}">
                <c16:uniqueId val="{00000002-7ADE-6547-A2D7-E599C9D217F6}"/>
              </c:ext>
            </c:extLst>
          </c:dPt>
          <c:dPt>
            <c:idx val="7"/>
            <c:marker>
              <c:symbol val="none"/>
            </c:marker>
            <c:bubble3D val="0"/>
            <c:extLst>
              <c:ext xmlns:c16="http://schemas.microsoft.com/office/drawing/2014/chart" uri="{C3380CC4-5D6E-409C-BE32-E72D297353CC}">
                <c16:uniqueId val="{00000003-7ADE-6547-A2D7-E599C9D217F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6">
                        <a:alpha val="3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numCache>
            </c:numRef>
          </c:val>
          <c:smooth val="0"/>
          <c:extLst>
            <c:ext xmlns:c16="http://schemas.microsoft.com/office/drawing/2014/chart" uri="{C3380CC4-5D6E-409C-BE32-E72D297353CC}">
              <c16:uniqueId val="{00000004-7ADE-6547-A2D7-E599C9D217F6}"/>
            </c:ext>
          </c:extLst>
        </c:ser>
        <c:ser>
          <c:idx val="2"/>
          <c:order val="2"/>
          <c:tx>
            <c:strRef>
              <c:f>Sheet1!$D$1</c:f>
              <c:strCache>
                <c:ptCount val="1"/>
                <c:pt idx="0">
                  <c:v>Funding ($000)</c:v>
                </c:pt>
              </c:strCache>
            </c:strRef>
          </c:tx>
          <c:spPr>
            <a:ln w="28575" cap="rnd">
              <a:solidFill>
                <a:schemeClr val="accent5">
                  <a:alpha val="3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5">
                        <a:alpha val="3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_("$"* #,##0_);_("$"* \(#,##0\);_("$"* "-"??_);_(@_)</c:formatCode>
                <c:ptCount val="12"/>
                <c:pt idx="0">
                  <c:v>0</c:v>
                </c:pt>
                <c:pt idx="1">
                  <c:v>190</c:v>
                </c:pt>
                <c:pt idx="2">
                  <c:v>0</c:v>
                </c:pt>
                <c:pt idx="3">
                  <c:v>240</c:v>
                </c:pt>
                <c:pt idx="4">
                  <c:v>893</c:v>
                </c:pt>
                <c:pt idx="5">
                  <c:v>172</c:v>
                </c:pt>
                <c:pt idx="6">
                  <c:v>273</c:v>
                </c:pt>
                <c:pt idx="7">
                  <c:v>926</c:v>
                </c:pt>
                <c:pt idx="8">
                  <c:v>239</c:v>
                </c:pt>
                <c:pt idx="9">
                  <c:v>121</c:v>
                </c:pt>
                <c:pt idx="10">
                  <c:v>49</c:v>
                </c:pt>
                <c:pt idx="11">
                  <c:v>49</c:v>
                </c:pt>
              </c:numCache>
            </c:numRef>
          </c:val>
          <c:smooth val="0"/>
          <c:extLst>
            <c:ext xmlns:c16="http://schemas.microsoft.com/office/drawing/2014/chart" uri="{C3380CC4-5D6E-409C-BE32-E72D297353CC}">
              <c16:uniqueId val="{00000005-7ADE-6547-A2D7-E599C9D217F6}"/>
            </c:ext>
          </c:extLst>
        </c:ser>
        <c:dLbls>
          <c:showLegendKey val="0"/>
          <c:showVal val="0"/>
          <c:showCatName val="0"/>
          <c:showSerName val="0"/>
          <c:showPercent val="0"/>
          <c:showBubbleSize val="0"/>
        </c:dLbls>
        <c:marker val="1"/>
        <c:smooth val="0"/>
        <c:axId val="1787039712"/>
        <c:axId val="1787039232"/>
      </c:lineChart>
      <c:catAx>
        <c:axId val="2369227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6111"/>
        <c:crossesAt val="0"/>
        <c:auto val="1"/>
        <c:lblAlgn val="ctr"/>
        <c:lblOffset val="100"/>
        <c:noMultiLvlLbl val="0"/>
      </c:catAx>
      <c:valAx>
        <c:axId val="236926111"/>
        <c:scaling>
          <c:orientation val="minMax"/>
          <c:max val="100"/>
          <c:min val="0"/>
        </c:scaling>
        <c:delete val="0"/>
        <c:axPos val="l"/>
        <c:majorGridlines>
          <c:spPr>
            <a:ln w="9525" cap="flat" cmpd="sng" algn="ctr">
              <a:no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236922751"/>
        <c:crosses val="autoZero"/>
        <c:crossBetween val="between"/>
        <c:minorUnit val="10"/>
      </c:valAx>
      <c:valAx>
        <c:axId val="1787039232"/>
        <c:scaling>
          <c:orientation val="minMax"/>
        </c:scaling>
        <c:delete val="0"/>
        <c:axPos val="r"/>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1787039712"/>
        <c:crosses val="max"/>
        <c:crossBetween val="between"/>
      </c:valAx>
      <c:catAx>
        <c:axId val="1787039712"/>
        <c:scaling>
          <c:orientation val="minMax"/>
        </c:scaling>
        <c:delete val="1"/>
        <c:axPos val="b"/>
        <c:numFmt formatCode="General" sourceLinked="1"/>
        <c:majorTickMark val="out"/>
        <c:minorTickMark val="none"/>
        <c:tickLblPos val="nextTo"/>
        <c:crossAx val="1787039232"/>
        <c:crosses val="autoZero"/>
        <c:auto val="1"/>
        <c:lblAlgn val="ctr"/>
        <c:lblOffset val="100"/>
        <c:noMultiLvlLbl val="0"/>
      </c:catAx>
      <c:spPr>
        <a:noFill/>
        <a:ln w="9525">
          <a:noFill/>
        </a:ln>
        <a:effectLst/>
      </c:spPr>
    </c:plotArea>
    <c:legend>
      <c:legendPos val="b"/>
      <c:legendEntry>
        <c:idx val="1"/>
        <c:delete val="1"/>
      </c:legendEntry>
      <c:legendEntry>
        <c:idx val="2"/>
        <c:delete val="1"/>
      </c:legendEntry>
      <c:layout>
        <c:manualLayout>
          <c:xMode val="edge"/>
          <c:yMode val="edge"/>
          <c:x val="4.9999952081805944E-2"/>
          <c:y val="0.93618472547118614"/>
          <c:w val="0.89999990416361186"/>
          <c:h val="6.3815274528813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DF20F3-8B42-72A1-0F27-49EA5F91A8FC}"/>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AA17DF-A3FF-0687-7F14-355EC3E8EA2F}"/>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13F7537-B355-7F43-BEF0-649C872864E3}" type="datetimeFigureOut">
              <a:rPr lang="en-US" smtClean="0"/>
              <a:t>1/13/2026</a:t>
            </a:fld>
            <a:endParaRPr lang="en-US"/>
          </a:p>
        </p:txBody>
      </p:sp>
      <p:sp>
        <p:nvSpPr>
          <p:cNvPr id="4" name="Footer Placeholder 3">
            <a:extLst>
              <a:ext uri="{FF2B5EF4-FFF2-40B4-BE49-F238E27FC236}">
                <a16:creationId xmlns:a16="http://schemas.microsoft.com/office/drawing/2014/main" id="{D3170588-C647-982B-F5D2-DBEE3832880D}"/>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04A1B2-CF4A-7186-CB45-FCEECD0221E0}"/>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44F79D9-996F-7545-A834-B32EAB97B54B}" type="slidenum">
              <a:rPr lang="en-US" smtClean="0"/>
              <a:t>‹#›</a:t>
            </a:fld>
            <a:endParaRPr lang="en-US"/>
          </a:p>
        </p:txBody>
      </p:sp>
    </p:spTree>
    <p:extLst>
      <p:ext uri="{BB962C8B-B14F-4D97-AF65-F5344CB8AC3E}">
        <p14:creationId xmlns:p14="http://schemas.microsoft.com/office/powerpoint/2010/main" val="2294504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57C5A72-A862-4AEE-8EAE-D717CA6B9CA1}" type="datetimeFigureOut">
              <a:rPr lang="en-US" smtClean="0"/>
              <a:t>1/13/2026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F9C7AC1-FA8A-4C1B-AED8-99B1E07ECF9F}" type="slidenum">
              <a:rPr lang="en-US" smtClean="0"/>
              <a:t>‹#›</a:t>
            </a:fld>
            <a:endParaRPr lang="en-US"/>
          </a:p>
        </p:txBody>
      </p:sp>
    </p:spTree>
    <p:extLst>
      <p:ext uri="{BB962C8B-B14F-4D97-AF65-F5344CB8AC3E}">
        <p14:creationId xmlns:p14="http://schemas.microsoft.com/office/powerpoint/2010/main" val="147697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Our roots go back to IRD, the pioneers of weigh-in-motion (WIM) technology. Over decades, we’ve advanced from static scales to WIM-based enforcement and now cloud-based VWS systems. Today, as Quarterhill, we combine roadside sensors, advanced screening algorithms, and AI-enabled enforcement tools to help agencies protect infrastructure and improve roadway safety worldwide.</a:t>
            </a:r>
            <a:endParaRPr lang="en-US"/>
          </a:p>
        </p:txBody>
      </p:sp>
      <p:sp>
        <p:nvSpPr>
          <p:cNvPr id="4" name="Slide Number Placeholder 3"/>
          <p:cNvSpPr>
            <a:spLocks noGrp="1"/>
          </p:cNvSpPr>
          <p:nvPr>
            <p:ph type="sldNum" sz="quarter" idx="5"/>
          </p:nvPr>
        </p:nvSpPr>
        <p:spPr/>
        <p:txBody>
          <a:bodyPr/>
          <a:lstStyle/>
          <a:p>
            <a:fld id="{F9919F61-18E6-4EA5-AFF2-74EE20288347}" type="slidenum">
              <a:rPr lang="en-US" smtClean="0"/>
              <a:t>3</a:t>
            </a:fld>
            <a:endParaRPr lang="en-US"/>
          </a:p>
        </p:txBody>
      </p:sp>
    </p:spTree>
    <p:extLst>
      <p:ext uri="{BB962C8B-B14F-4D97-AF65-F5344CB8AC3E}">
        <p14:creationId xmlns:p14="http://schemas.microsoft.com/office/powerpoint/2010/main" val="2718143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13" name="Picture 12" descr="A blurry image of a blue object&#10;&#10;AI-generated content may be incorrect.">
            <a:extLst>
              <a:ext uri="{FF2B5EF4-FFF2-40B4-BE49-F238E27FC236}">
                <a16:creationId xmlns:a16="http://schemas.microsoft.com/office/drawing/2014/main" id="{93FF813C-AB18-9656-533C-EA9D1E780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2896" cy="6858000"/>
          </a:xfrm>
          <a:prstGeom prst="rect">
            <a:avLst/>
          </a:prstGeom>
        </p:spPr>
      </p:pic>
      <p:pic>
        <p:nvPicPr>
          <p:cNvPr id="19" name="Graphic 18">
            <a:extLst>
              <a:ext uri="{FF2B5EF4-FFF2-40B4-BE49-F238E27FC236}">
                <a16:creationId xmlns:a16="http://schemas.microsoft.com/office/drawing/2014/main" id="{1F7C40DF-CFE8-6B02-CD18-FB63B7C592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68394" y="5714162"/>
            <a:ext cx="1596406" cy="451158"/>
          </a:xfrm>
          <a:prstGeom prst="rect">
            <a:avLst/>
          </a:prstGeom>
        </p:spPr>
      </p:pic>
      <p:sp>
        <p:nvSpPr>
          <p:cNvPr id="2" name="Title 16">
            <a:extLst>
              <a:ext uri="{FF2B5EF4-FFF2-40B4-BE49-F238E27FC236}">
                <a16:creationId xmlns:a16="http://schemas.microsoft.com/office/drawing/2014/main" id="{8210936D-7C84-1B76-5CB9-DC7A47E8D8B4}"/>
              </a:ext>
            </a:extLst>
          </p:cNvPr>
          <p:cNvSpPr>
            <a:spLocks noGrp="1"/>
          </p:cNvSpPr>
          <p:nvPr>
            <p:ph type="title" hasCustomPrompt="1"/>
          </p:nvPr>
        </p:nvSpPr>
        <p:spPr>
          <a:xfrm>
            <a:off x="6196084" y="1231327"/>
            <a:ext cx="5393746" cy="1675646"/>
          </a:xfrm>
          <a:prstGeom prst="rect">
            <a:avLst/>
          </a:prstGeom>
        </p:spPr>
        <p:txBody>
          <a:bodyPr/>
          <a:lstStyle>
            <a:lvl1pPr algn="r">
              <a:lnSpc>
                <a:spcPts val="6060"/>
              </a:lnSpc>
              <a:defRPr sz="5400">
                <a:solidFill>
                  <a:schemeClr val="bg1"/>
                </a:solidFill>
                <a:latin typeface="Arial" panose="020B0604020202020204" pitchFamily="34" charset="0"/>
                <a:cs typeface="Arial" panose="020B0604020202020204" pitchFamily="34" charset="0"/>
              </a:defRPr>
            </a:lvl1pPr>
          </a:lstStyle>
          <a:p>
            <a:r>
              <a:rPr lang="en-US"/>
              <a:t>Presentation Title</a:t>
            </a:r>
          </a:p>
        </p:txBody>
      </p:sp>
      <p:pic>
        <p:nvPicPr>
          <p:cNvPr id="3" name="Graphic 2">
            <a:extLst>
              <a:ext uri="{FF2B5EF4-FFF2-40B4-BE49-F238E27FC236}">
                <a16:creationId xmlns:a16="http://schemas.microsoft.com/office/drawing/2014/main" id="{0014A4BD-FDD4-2F33-1C56-9119FE39F4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68394" y="5714162"/>
            <a:ext cx="1596406" cy="451158"/>
          </a:xfrm>
          <a:prstGeom prst="rect">
            <a:avLst/>
          </a:prstGeom>
        </p:spPr>
      </p:pic>
      <p:sp>
        <p:nvSpPr>
          <p:cNvPr id="4" name="Text Placeholder 22">
            <a:extLst>
              <a:ext uri="{FF2B5EF4-FFF2-40B4-BE49-F238E27FC236}">
                <a16:creationId xmlns:a16="http://schemas.microsoft.com/office/drawing/2014/main" id="{26A6667A-D276-5966-B9E7-61014529DFBA}"/>
              </a:ext>
            </a:extLst>
          </p:cNvPr>
          <p:cNvSpPr>
            <a:spLocks noGrp="1"/>
          </p:cNvSpPr>
          <p:nvPr>
            <p:ph type="body" sz="quarter" idx="11" hasCustomPrompt="1"/>
          </p:nvPr>
        </p:nvSpPr>
        <p:spPr>
          <a:xfrm>
            <a:off x="7066149" y="5698574"/>
            <a:ext cx="2730500" cy="292926"/>
          </a:xfrm>
          <a:prstGeom prst="rect">
            <a:avLst/>
          </a:prstGeom>
        </p:spPr>
        <p:txBody>
          <a:bodyPr/>
          <a:lstStyle>
            <a:lvl1pPr marL="0" indent="0" algn="r">
              <a:buNone/>
              <a:defRPr sz="1400">
                <a:solidFill>
                  <a:schemeClr val="bg2"/>
                </a:solidFill>
                <a:latin typeface="Arial" panose="020B0604020202020204" pitchFamily="34" charset="0"/>
                <a:cs typeface="Arial" panose="020B0604020202020204" pitchFamily="34" charset="0"/>
              </a:defRPr>
            </a:lvl1pPr>
            <a:lvl2pPr marL="457200" indent="0" algn="r">
              <a:buNone/>
              <a:defRPr>
                <a:latin typeface="Arial" panose="020B0604020202020204" pitchFamily="34" charset="0"/>
                <a:cs typeface="Arial" panose="020B0604020202020204" pitchFamily="34" charset="0"/>
              </a:defRPr>
            </a:lvl2pPr>
            <a:lvl3pPr marL="914400" indent="0" algn="r">
              <a:buNone/>
              <a:defRPr>
                <a:latin typeface="Arial" panose="020B0604020202020204" pitchFamily="34" charset="0"/>
                <a:cs typeface="Arial" panose="020B0604020202020204" pitchFamily="34" charset="0"/>
              </a:defRPr>
            </a:lvl3pPr>
            <a:lvl4pPr marL="1371600" indent="0" algn="r">
              <a:buNone/>
              <a:defRPr>
                <a:latin typeface="Arial" panose="020B0604020202020204" pitchFamily="34" charset="0"/>
                <a:cs typeface="Arial" panose="020B0604020202020204" pitchFamily="34" charset="0"/>
              </a:defRPr>
            </a:lvl4pPr>
            <a:lvl5pPr marL="1828800" indent="0" algn="r">
              <a:buNone/>
              <a:defRPr>
                <a:latin typeface="Arial" panose="020B0604020202020204" pitchFamily="34" charset="0"/>
                <a:cs typeface="Arial" panose="020B0604020202020204" pitchFamily="34" charset="0"/>
              </a:defRPr>
            </a:lvl5pPr>
          </a:lstStyle>
          <a:p>
            <a:pPr lvl="0"/>
            <a:r>
              <a:rPr lang="en-US"/>
              <a:t>Presentation Date</a:t>
            </a:r>
          </a:p>
        </p:txBody>
      </p:sp>
      <p:sp>
        <p:nvSpPr>
          <p:cNvPr id="5" name="Text Placeholder 22">
            <a:extLst>
              <a:ext uri="{FF2B5EF4-FFF2-40B4-BE49-F238E27FC236}">
                <a16:creationId xmlns:a16="http://schemas.microsoft.com/office/drawing/2014/main" id="{16E54B9E-9517-339E-F8EE-9D39997448F7}"/>
              </a:ext>
            </a:extLst>
          </p:cNvPr>
          <p:cNvSpPr>
            <a:spLocks noGrp="1"/>
          </p:cNvSpPr>
          <p:nvPr>
            <p:ph type="body" sz="quarter" idx="12" hasCustomPrompt="1"/>
          </p:nvPr>
        </p:nvSpPr>
        <p:spPr>
          <a:xfrm>
            <a:off x="7066149" y="5956069"/>
            <a:ext cx="2730500" cy="292926"/>
          </a:xfrm>
          <a:prstGeom prst="rect">
            <a:avLst/>
          </a:prstGeom>
        </p:spPr>
        <p:txBody>
          <a:bodyPr/>
          <a:lstStyle>
            <a:lvl1pPr marL="0" indent="0" algn="r">
              <a:buNone/>
              <a:defRPr sz="1400">
                <a:solidFill>
                  <a:schemeClr val="bg2"/>
                </a:solidFill>
                <a:latin typeface="Arial" panose="020B0604020202020204" pitchFamily="34" charset="0"/>
                <a:cs typeface="Arial" panose="020B0604020202020204" pitchFamily="34" charset="0"/>
              </a:defRPr>
            </a:lvl1pPr>
            <a:lvl2pPr marL="457200" indent="0" algn="r">
              <a:buNone/>
              <a:defRPr>
                <a:latin typeface="Arial" panose="020B0604020202020204" pitchFamily="34" charset="0"/>
                <a:cs typeface="Arial" panose="020B0604020202020204" pitchFamily="34" charset="0"/>
              </a:defRPr>
            </a:lvl2pPr>
            <a:lvl3pPr marL="914400" indent="0" algn="r">
              <a:buNone/>
              <a:defRPr>
                <a:latin typeface="Arial" panose="020B0604020202020204" pitchFamily="34" charset="0"/>
                <a:cs typeface="Arial" panose="020B0604020202020204" pitchFamily="34" charset="0"/>
              </a:defRPr>
            </a:lvl3pPr>
            <a:lvl4pPr marL="1371600" indent="0" algn="r">
              <a:buNone/>
              <a:defRPr>
                <a:latin typeface="Arial" panose="020B0604020202020204" pitchFamily="34" charset="0"/>
                <a:cs typeface="Arial" panose="020B0604020202020204" pitchFamily="34" charset="0"/>
              </a:defRPr>
            </a:lvl4pPr>
            <a:lvl5pPr marL="1828800" indent="0" algn="r">
              <a:buNone/>
              <a:defRPr>
                <a:latin typeface="Arial" panose="020B0604020202020204" pitchFamily="34" charset="0"/>
                <a:cs typeface="Arial" panose="020B0604020202020204" pitchFamily="34" charset="0"/>
              </a:defRPr>
            </a:lvl5pPr>
          </a:lstStyle>
          <a:p>
            <a:pPr lvl="0"/>
            <a:r>
              <a:rPr lang="en-US"/>
              <a:t>Presented by Employee Name</a:t>
            </a:r>
          </a:p>
        </p:txBody>
      </p:sp>
    </p:spTree>
    <p:extLst>
      <p:ext uri="{BB962C8B-B14F-4D97-AF65-F5344CB8AC3E}">
        <p14:creationId xmlns:p14="http://schemas.microsoft.com/office/powerpoint/2010/main" val="1189071323"/>
      </p:ext>
    </p:extLst>
  </p:cSld>
  <p:clrMapOvr>
    <a:masterClrMapping/>
  </p:clrMapOvr>
  <p:extLst>
    <p:ext uri="{DCECCB84-F9BA-43D5-87BE-67443E8EF086}">
      <p15:sldGuideLst xmlns:p15="http://schemas.microsoft.com/office/powerpoint/2012/main">
        <p15:guide id="1" pos="7224">
          <p15:clr>
            <a:srgbClr val="FBAE40"/>
          </p15:clr>
        </p15:guide>
        <p15:guide id="2" orient="horz" pos="432">
          <p15:clr>
            <a:srgbClr val="FBAE40"/>
          </p15:clr>
        </p15:guide>
        <p15:guide id="3" orient="horz" pos="3888">
          <p15:clr>
            <a:srgbClr val="FBAE40"/>
          </p15:clr>
        </p15:guide>
        <p15:guide id="4" pos="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 List Items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69992-10AA-4E08-A490-E50ED0876F75}"/>
              </a:ext>
            </a:extLst>
          </p:cNvPr>
          <p:cNvSpPr/>
          <p:nvPr userDrawn="1"/>
        </p:nvSpPr>
        <p:spPr>
          <a:xfrm>
            <a:off x="8302336" y="0"/>
            <a:ext cx="3889664" cy="6858000"/>
          </a:xfrm>
          <a:prstGeom prst="rect">
            <a:avLst/>
          </a:prstGeom>
          <a:gradFill>
            <a:gsLst>
              <a:gs pos="0">
                <a:schemeClr val="accent1"/>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lvl1pPr>
              <a:defRPr>
                <a:solidFill>
                  <a:schemeClr val="bg1"/>
                </a:solidFill>
              </a:defRPr>
            </a:lvl1pPr>
          </a:lstStyle>
          <a:p>
            <a:fld id="{5C3C5D72-BEB3-6F43-BEBB-E5E81805DE03}" type="slidenum">
              <a:rPr lang="en-US" smtClean="0"/>
              <a:pPr/>
              <a:t>‹#›</a:t>
            </a:fld>
            <a:endParaRPr lang="en-US"/>
          </a:p>
        </p:txBody>
      </p:sp>
      <p:sp>
        <p:nvSpPr>
          <p:cNvPr id="3" name="Rounded Rectangle 2">
            <a:extLst>
              <a:ext uri="{FF2B5EF4-FFF2-40B4-BE49-F238E27FC236}">
                <a16:creationId xmlns:a16="http://schemas.microsoft.com/office/drawing/2014/main" id="{C1F2AA8B-FE9C-8F98-6D6C-559320CA92E7}"/>
              </a:ext>
            </a:extLst>
          </p:cNvPr>
          <p:cNvSpPr/>
          <p:nvPr userDrawn="1"/>
        </p:nvSpPr>
        <p:spPr>
          <a:xfrm>
            <a:off x="6164046" y="1883822"/>
            <a:ext cx="5304054" cy="993830"/>
          </a:xfrm>
          <a:prstGeom prst="roundRect">
            <a:avLst>
              <a:gd name="adj" fmla="val 11670"/>
            </a:avLst>
          </a:prstGeom>
          <a:solidFill>
            <a:schemeClr val="accent1"/>
          </a:solidFill>
          <a:ln>
            <a:noFill/>
          </a:ln>
          <a:effectLst>
            <a:outerShdw blurRad="2032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033804A-E24E-D650-BA00-5DD76EAE2ED8}"/>
              </a:ext>
            </a:extLst>
          </p:cNvPr>
          <p:cNvSpPr/>
          <p:nvPr userDrawn="1"/>
        </p:nvSpPr>
        <p:spPr>
          <a:xfrm>
            <a:off x="6164046" y="3057272"/>
            <a:ext cx="5304054" cy="993830"/>
          </a:xfrm>
          <a:prstGeom prst="roundRect">
            <a:avLst>
              <a:gd name="adj" fmla="val 11670"/>
            </a:avLst>
          </a:prstGeom>
          <a:solidFill>
            <a:schemeClr val="accent1"/>
          </a:solidFill>
          <a:ln>
            <a:noFill/>
          </a:ln>
          <a:effectLst>
            <a:outerShdw blurRad="2032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B63A4015-B3D6-0070-C427-E915FCF5EC75}"/>
              </a:ext>
            </a:extLst>
          </p:cNvPr>
          <p:cNvSpPr/>
          <p:nvPr userDrawn="1"/>
        </p:nvSpPr>
        <p:spPr>
          <a:xfrm>
            <a:off x="6164046" y="4230721"/>
            <a:ext cx="5304054" cy="993830"/>
          </a:xfrm>
          <a:prstGeom prst="roundRect">
            <a:avLst>
              <a:gd name="adj" fmla="val 11670"/>
            </a:avLst>
          </a:prstGeom>
          <a:solidFill>
            <a:schemeClr val="accent1"/>
          </a:solidFill>
          <a:ln>
            <a:noFill/>
          </a:ln>
          <a:effectLst>
            <a:outerShdw blurRad="203200" algn="ctr"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FD180DA7-84D5-3DF3-270E-E95E0619F7AF}"/>
              </a:ext>
            </a:extLst>
          </p:cNvPr>
          <p:cNvSpPr>
            <a:spLocks noGrp="1"/>
          </p:cNvSpPr>
          <p:nvPr>
            <p:ph type="body" sz="quarter" idx="14"/>
          </p:nvPr>
        </p:nvSpPr>
        <p:spPr>
          <a:xfrm>
            <a:off x="6304778" y="2033394"/>
            <a:ext cx="3587367" cy="672960"/>
          </a:xfrm>
          <a:prstGeom prst="rect">
            <a:avLst/>
          </a:prstGeom>
        </p:spPr>
        <p:txBody>
          <a:bodyPr anchor="ctr" anchorCtr="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4" name="Text Placeholder 16">
            <a:extLst>
              <a:ext uri="{FF2B5EF4-FFF2-40B4-BE49-F238E27FC236}">
                <a16:creationId xmlns:a16="http://schemas.microsoft.com/office/drawing/2014/main" id="{6E944B6D-DFDA-9B77-FA05-F05D4CCDDCD8}"/>
              </a:ext>
            </a:extLst>
          </p:cNvPr>
          <p:cNvSpPr>
            <a:spLocks noGrp="1"/>
          </p:cNvSpPr>
          <p:nvPr>
            <p:ph type="body" sz="quarter" idx="17" hasCustomPrompt="1"/>
          </p:nvPr>
        </p:nvSpPr>
        <p:spPr>
          <a:xfrm>
            <a:off x="10266218" y="2085349"/>
            <a:ext cx="935182" cy="672960"/>
          </a:xfrm>
          <a:prstGeom prst="rect">
            <a:avLst/>
          </a:prstGeom>
        </p:spPr>
        <p:txBody>
          <a:bodyPr anchor="ctr" anchorCtr="0"/>
          <a:lstStyle>
            <a:lvl1pPr marL="0" indent="0" algn="r">
              <a:buNone/>
              <a:defRPr sz="4400" b="1" i="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01</a:t>
            </a:r>
          </a:p>
        </p:txBody>
      </p:sp>
      <p:sp>
        <p:nvSpPr>
          <p:cNvPr id="15" name="Text Placeholder 16">
            <a:extLst>
              <a:ext uri="{FF2B5EF4-FFF2-40B4-BE49-F238E27FC236}">
                <a16:creationId xmlns:a16="http://schemas.microsoft.com/office/drawing/2014/main" id="{110A466E-5E6E-F3FD-33CD-26B0E91C1758}"/>
              </a:ext>
            </a:extLst>
          </p:cNvPr>
          <p:cNvSpPr>
            <a:spLocks noGrp="1"/>
          </p:cNvSpPr>
          <p:nvPr>
            <p:ph type="body" sz="quarter" idx="18"/>
          </p:nvPr>
        </p:nvSpPr>
        <p:spPr>
          <a:xfrm>
            <a:off x="6304778" y="3205879"/>
            <a:ext cx="3587367" cy="672960"/>
          </a:xfrm>
          <a:prstGeom prst="rect">
            <a:avLst/>
          </a:prstGeom>
        </p:spPr>
        <p:txBody>
          <a:bodyPr anchor="ctr" anchorCtr="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6" name="Text Placeholder 16">
            <a:extLst>
              <a:ext uri="{FF2B5EF4-FFF2-40B4-BE49-F238E27FC236}">
                <a16:creationId xmlns:a16="http://schemas.microsoft.com/office/drawing/2014/main" id="{94451922-40B2-62CC-ED11-1CE705260368}"/>
              </a:ext>
            </a:extLst>
          </p:cNvPr>
          <p:cNvSpPr>
            <a:spLocks noGrp="1"/>
          </p:cNvSpPr>
          <p:nvPr>
            <p:ph type="body" sz="quarter" idx="19" hasCustomPrompt="1"/>
          </p:nvPr>
        </p:nvSpPr>
        <p:spPr>
          <a:xfrm>
            <a:off x="10266218" y="3257834"/>
            <a:ext cx="935182" cy="672960"/>
          </a:xfrm>
          <a:prstGeom prst="rect">
            <a:avLst/>
          </a:prstGeom>
        </p:spPr>
        <p:txBody>
          <a:bodyPr anchor="ctr" anchorCtr="0"/>
          <a:lstStyle>
            <a:lvl1pPr marL="0" indent="0" algn="r">
              <a:buNone/>
              <a:defRPr sz="4400" b="1" i="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02</a:t>
            </a:r>
          </a:p>
        </p:txBody>
      </p:sp>
      <p:sp>
        <p:nvSpPr>
          <p:cNvPr id="17" name="Text Placeholder 16">
            <a:extLst>
              <a:ext uri="{FF2B5EF4-FFF2-40B4-BE49-F238E27FC236}">
                <a16:creationId xmlns:a16="http://schemas.microsoft.com/office/drawing/2014/main" id="{637E4925-BC83-391F-DB72-400379BE8569}"/>
              </a:ext>
            </a:extLst>
          </p:cNvPr>
          <p:cNvSpPr>
            <a:spLocks noGrp="1"/>
          </p:cNvSpPr>
          <p:nvPr>
            <p:ph type="body" sz="quarter" idx="20"/>
          </p:nvPr>
        </p:nvSpPr>
        <p:spPr>
          <a:xfrm>
            <a:off x="6304778" y="4364401"/>
            <a:ext cx="3587367" cy="672960"/>
          </a:xfrm>
          <a:prstGeom prst="rect">
            <a:avLst/>
          </a:prstGeom>
        </p:spPr>
        <p:txBody>
          <a:bodyPr anchor="ctr" anchorCtr="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8" name="Text Placeholder 16">
            <a:extLst>
              <a:ext uri="{FF2B5EF4-FFF2-40B4-BE49-F238E27FC236}">
                <a16:creationId xmlns:a16="http://schemas.microsoft.com/office/drawing/2014/main" id="{F14CE87F-90AD-7014-B795-6087485150EB}"/>
              </a:ext>
            </a:extLst>
          </p:cNvPr>
          <p:cNvSpPr>
            <a:spLocks noGrp="1"/>
          </p:cNvSpPr>
          <p:nvPr>
            <p:ph type="body" sz="quarter" idx="21" hasCustomPrompt="1"/>
          </p:nvPr>
        </p:nvSpPr>
        <p:spPr>
          <a:xfrm>
            <a:off x="10266218" y="4416356"/>
            <a:ext cx="935182" cy="672960"/>
          </a:xfrm>
          <a:prstGeom prst="rect">
            <a:avLst/>
          </a:prstGeom>
        </p:spPr>
        <p:txBody>
          <a:bodyPr anchor="ctr" anchorCtr="0"/>
          <a:lstStyle>
            <a:lvl1pPr marL="0" indent="0" algn="r">
              <a:buNone/>
              <a:defRPr sz="4400" b="1" i="0">
                <a:solidFill>
                  <a:schemeClr val="bg1"/>
                </a:solidFill>
                <a:latin typeface="Arial" panose="020B0604020202020204" pitchFamily="34" charset="0"/>
                <a:cs typeface="Arial" panose="020B0604020202020204" pitchFamily="34" charset="0"/>
              </a:defRPr>
            </a:lvl1pPr>
            <a:lvl2pPr marL="457200" indent="0">
              <a:buNone/>
              <a:defRPr sz="1200">
                <a:solidFill>
                  <a:schemeClr val="bg1"/>
                </a:solidFill>
                <a:latin typeface="Arial" panose="020B0604020202020204" pitchFamily="34" charset="0"/>
                <a:cs typeface="Arial" panose="020B0604020202020204" pitchFamily="34" charset="0"/>
              </a:defRPr>
            </a:lvl2pPr>
            <a:lvl3pPr marL="914400" indent="0">
              <a:buNone/>
              <a:defRPr sz="110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03</a:t>
            </a:r>
          </a:p>
        </p:txBody>
      </p:sp>
      <p:sp>
        <p:nvSpPr>
          <p:cNvPr id="19" name="TextBox 18">
            <a:extLst>
              <a:ext uri="{FF2B5EF4-FFF2-40B4-BE49-F238E27FC236}">
                <a16:creationId xmlns:a16="http://schemas.microsoft.com/office/drawing/2014/main" id="{8059952A-C6D5-3D1E-7F68-33799FD9D266}"/>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D0D5DD"/>
                </a:solidFill>
                <a:latin typeface="Arial" panose="020B0604020202020204" pitchFamily="34" charset="0"/>
                <a:cs typeface="Arial" panose="020B0604020202020204" pitchFamily="34" charset="0"/>
              </a:rPr>
              <a:t>© 2025 Quarterhill – Confidential and Proprietary</a:t>
            </a:r>
          </a:p>
        </p:txBody>
      </p:sp>
      <p:sp>
        <p:nvSpPr>
          <p:cNvPr id="10" name="Title 5">
            <a:extLst>
              <a:ext uri="{FF2B5EF4-FFF2-40B4-BE49-F238E27FC236}">
                <a16:creationId xmlns:a16="http://schemas.microsoft.com/office/drawing/2014/main" id="{1FA4823F-B981-C23E-732B-202DCBA28FD1}"/>
              </a:ext>
            </a:extLst>
          </p:cNvPr>
          <p:cNvSpPr>
            <a:spLocks noGrp="1"/>
          </p:cNvSpPr>
          <p:nvPr>
            <p:ph type="title"/>
          </p:nvPr>
        </p:nvSpPr>
        <p:spPr>
          <a:xfrm>
            <a:off x="581479" y="590237"/>
            <a:ext cx="7440303"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7">
            <a:extLst>
              <a:ext uri="{FF2B5EF4-FFF2-40B4-BE49-F238E27FC236}">
                <a16:creationId xmlns:a16="http://schemas.microsoft.com/office/drawing/2014/main" id="{B0C81B09-B264-D61D-3AB1-30F6474344D0}"/>
              </a:ext>
            </a:extLst>
          </p:cNvPr>
          <p:cNvSpPr>
            <a:spLocks noGrp="1"/>
          </p:cNvSpPr>
          <p:nvPr>
            <p:ph type="body" sz="quarter" idx="10"/>
          </p:nvPr>
        </p:nvSpPr>
        <p:spPr>
          <a:xfrm>
            <a:off x="594828" y="1808650"/>
            <a:ext cx="5195145" cy="4062064"/>
          </a:xfrm>
          <a:prstGeom prst="rect">
            <a:avLst/>
          </a:prstGeom>
        </p:spPr>
        <p:txBody>
          <a:bodyPr/>
          <a:lstStyle>
            <a:lvl1pPr>
              <a:lnSpc>
                <a:spcPts val="20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0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884305"/>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tegories - L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9777172"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p:nvPr>
        </p:nvSpPr>
        <p:spPr>
          <a:xfrm>
            <a:off x="594827" y="1808649"/>
            <a:ext cx="10873273" cy="635787"/>
          </a:xfrm>
          <a:prstGeom prst="rect">
            <a:avLst/>
          </a:prstGeom>
        </p:spPr>
        <p:txBody>
          <a:bodyPr/>
          <a:lstStyle>
            <a:lvl1pPr marL="0" indent="0">
              <a:lnSpc>
                <a:spcPts val="2020"/>
              </a:lnSpc>
              <a:spcAft>
                <a:spcPts val="400"/>
              </a:spcAft>
              <a:buClr>
                <a:srgbClr val="0061BD"/>
              </a:buClr>
              <a:buNone/>
              <a:defRPr sz="1800">
                <a:solidFill>
                  <a:schemeClr val="tx1"/>
                </a:solidFill>
                <a:latin typeface="Arial" panose="020B0604020202020204" pitchFamily="34" charset="0"/>
                <a:cs typeface="Arial" panose="020B0604020202020204" pitchFamily="34" charset="0"/>
              </a:defRPr>
            </a:lvl1pPr>
            <a:lvl2pPr marL="457200" indent="0">
              <a:lnSpc>
                <a:spcPts val="2020"/>
              </a:lnSpc>
              <a:spcAft>
                <a:spcPts val="400"/>
              </a:spcAft>
              <a:buClr>
                <a:schemeClr val="accent6"/>
              </a:buClr>
              <a:buNone/>
              <a:defRPr sz="1600">
                <a:solidFill>
                  <a:srgbClr val="344054"/>
                </a:solidFill>
                <a:latin typeface="Arial" panose="020B0604020202020204" pitchFamily="34" charset="0"/>
                <a:cs typeface="Arial" panose="020B0604020202020204" pitchFamily="34" charset="0"/>
              </a:defRPr>
            </a:lvl2pPr>
            <a:lvl3pPr marL="914400" indent="0">
              <a:lnSpc>
                <a:spcPts val="2020"/>
              </a:lnSpc>
              <a:spcAft>
                <a:spcPts val="400"/>
              </a:spcAft>
              <a:buClr>
                <a:srgbClr val="475467"/>
              </a:buClr>
              <a:buSzPct val="80000"/>
              <a:buFont typeface="Courier New" panose="02070309020205020404" pitchFamily="49" charset="0"/>
              <a:buNone/>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p>
            <a:fld id="{5C3C5D72-BEB3-6F43-BEBB-E5E81805DE03}" type="slidenum">
              <a:rPr lang="en-US" smtClean="0"/>
              <a:pPr/>
              <a:t>‹#›</a:t>
            </a:fld>
            <a:endParaRPr lang="en-US"/>
          </a:p>
        </p:txBody>
      </p:sp>
      <p:sp>
        <p:nvSpPr>
          <p:cNvPr id="5" name="Rounded Rectangle 4">
            <a:extLst>
              <a:ext uri="{FF2B5EF4-FFF2-40B4-BE49-F238E27FC236}">
                <a16:creationId xmlns:a16="http://schemas.microsoft.com/office/drawing/2014/main" id="{BA5D8093-15DA-CCCD-2CEE-FAA5100120B3}"/>
              </a:ext>
            </a:extLst>
          </p:cNvPr>
          <p:cNvSpPr/>
          <p:nvPr userDrawn="1"/>
        </p:nvSpPr>
        <p:spPr>
          <a:xfrm>
            <a:off x="697960" y="2706984"/>
            <a:ext cx="5304054" cy="3340729"/>
          </a:xfrm>
          <a:prstGeom prst="roundRect">
            <a:avLst>
              <a:gd name="adj" fmla="val 28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C709060-9A8D-ED29-073B-C69BAB0987FA}"/>
              </a:ext>
            </a:extLst>
          </p:cNvPr>
          <p:cNvSpPr/>
          <p:nvPr userDrawn="1"/>
        </p:nvSpPr>
        <p:spPr>
          <a:xfrm>
            <a:off x="6164046" y="2706983"/>
            <a:ext cx="5304054" cy="993830"/>
          </a:xfrm>
          <a:prstGeom prst="roundRect">
            <a:avLst>
              <a:gd name="adj" fmla="val 1167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BFD0360-A1BA-28A9-206E-4A5418A0C9BD}"/>
              </a:ext>
            </a:extLst>
          </p:cNvPr>
          <p:cNvSpPr/>
          <p:nvPr userDrawn="1"/>
        </p:nvSpPr>
        <p:spPr>
          <a:xfrm>
            <a:off x="6164046" y="3880433"/>
            <a:ext cx="5304054" cy="993830"/>
          </a:xfrm>
          <a:prstGeom prst="roundRect">
            <a:avLst>
              <a:gd name="adj" fmla="val 1167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06FECE7-1743-3CA0-3156-E4DB062B0C58}"/>
              </a:ext>
            </a:extLst>
          </p:cNvPr>
          <p:cNvSpPr/>
          <p:nvPr userDrawn="1"/>
        </p:nvSpPr>
        <p:spPr>
          <a:xfrm>
            <a:off x="6164046" y="5053882"/>
            <a:ext cx="5304054" cy="993830"/>
          </a:xfrm>
          <a:prstGeom prst="roundRect">
            <a:avLst>
              <a:gd name="adj" fmla="val 1167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6A523BF0-1AA6-19E0-DB1D-B098FD698533}"/>
              </a:ext>
            </a:extLst>
          </p:cNvPr>
          <p:cNvSpPr>
            <a:spLocks noGrp="1"/>
          </p:cNvSpPr>
          <p:nvPr>
            <p:ph type="body" sz="quarter" idx="13"/>
          </p:nvPr>
        </p:nvSpPr>
        <p:spPr>
          <a:xfrm>
            <a:off x="945572" y="2936424"/>
            <a:ext cx="4800602" cy="275879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solidFill>
                  <a:schemeClr val="bg2"/>
                </a:solidFill>
                <a:latin typeface="Arial" panose="020B0604020202020204" pitchFamily="34" charset="0"/>
                <a:cs typeface="Arial" panose="020B0604020202020204" pitchFamily="34" charset="0"/>
              </a:defRPr>
            </a:lvl2pPr>
            <a:lvl3pPr marL="914400" indent="0">
              <a:buNone/>
              <a:defRPr sz="1200">
                <a:solidFill>
                  <a:schemeClr val="bg2">
                    <a:lumMod val="90000"/>
                  </a:schemeClr>
                </a:solidFill>
                <a:latin typeface="Arial" panose="020B0604020202020204" pitchFamily="34" charset="0"/>
                <a:cs typeface="Arial" panose="020B0604020202020204" pitchFamily="34" charset="0"/>
              </a:defRPr>
            </a:lvl3pPr>
            <a:lvl4pPr marL="1371600" indent="0">
              <a:buNone/>
              <a:defRPr sz="1100">
                <a:solidFill>
                  <a:schemeClr val="bg2">
                    <a:lumMod val="90000"/>
                  </a:schemeClr>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6">
            <a:extLst>
              <a:ext uri="{FF2B5EF4-FFF2-40B4-BE49-F238E27FC236}">
                <a16:creationId xmlns:a16="http://schemas.microsoft.com/office/drawing/2014/main" id="{48B4BA57-C3CD-7C85-4CA2-759FF93646C9}"/>
              </a:ext>
            </a:extLst>
          </p:cNvPr>
          <p:cNvSpPr>
            <a:spLocks noGrp="1"/>
          </p:cNvSpPr>
          <p:nvPr>
            <p:ph type="body" sz="quarter" idx="14"/>
          </p:nvPr>
        </p:nvSpPr>
        <p:spPr>
          <a:xfrm>
            <a:off x="6304778" y="2866946"/>
            <a:ext cx="5004210" cy="672960"/>
          </a:xfrm>
          <a:prstGeom prst="rect">
            <a:avLst/>
          </a:prstGeom>
        </p:spPr>
        <p:txBody>
          <a:bodyPr anchor="ctr" anchorCtr="0"/>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200">
                <a:solidFill>
                  <a:schemeClr val="tx2"/>
                </a:solidFill>
                <a:latin typeface="Arial" panose="020B0604020202020204" pitchFamily="34" charset="0"/>
                <a:cs typeface="Arial" panose="020B0604020202020204" pitchFamily="34" charset="0"/>
              </a:defRPr>
            </a:lvl2pPr>
            <a:lvl3pPr marL="914400" indent="0">
              <a:buNone/>
              <a:defRPr sz="1100">
                <a:solidFill>
                  <a:srgbClr val="667085"/>
                </a:solidFill>
                <a:latin typeface="Arial" panose="020B0604020202020204" pitchFamily="34" charset="0"/>
                <a:cs typeface="Arial" panose="020B0604020202020204" pitchFamily="34" charset="0"/>
              </a:defRPr>
            </a:lvl3pPr>
            <a:lvl4pPr marL="1371600" indent="0">
              <a:buNone/>
              <a:defRPr sz="1050">
                <a:solidFill>
                  <a:srgbClr val="98A2B3"/>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6">
            <a:extLst>
              <a:ext uri="{FF2B5EF4-FFF2-40B4-BE49-F238E27FC236}">
                <a16:creationId xmlns:a16="http://schemas.microsoft.com/office/drawing/2014/main" id="{328A15DF-3701-A3E8-6F2C-B83EBC9559C0}"/>
              </a:ext>
            </a:extLst>
          </p:cNvPr>
          <p:cNvSpPr>
            <a:spLocks noGrp="1"/>
          </p:cNvSpPr>
          <p:nvPr>
            <p:ph type="body" sz="quarter" idx="15"/>
          </p:nvPr>
        </p:nvSpPr>
        <p:spPr>
          <a:xfrm>
            <a:off x="6304778" y="4050999"/>
            <a:ext cx="5004210" cy="672960"/>
          </a:xfrm>
          <a:prstGeom prst="rect">
            <a:avLst/>
          </a:prstGeom>
        </p:spPr>
        <p:txBody>
          <a:bodyPr anchor="ctr" anchorCtr="0"/>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200">
                <a:solidFill>
                  <a:schemeClr val="tx2"/>
                </a:solidFill>
                <a:latin typeface="Arial" panose="020B0604020202020204" pitchFamily="34" charset="0"/>
                <a:cs typeface="Arial" panose="020B0604020202020204" pitchFamily="34" charset="0"/>
              </a:defRPr>
            </a:lvl2pPr>
            <a:lvl3pPr marL="914400" indent="0">
              <a:buNone/>
              <a:defRPr sz="1100">
                <a:solidFill>
                  <a:srgbClr val="667085"/>
                </a:solidFill>
                <a:latin typeface="Arial" panose="020B0604020202020204" pitchFamily="34" charset="0"/>
                <a:cs typeface="Arial" panose="020B0604020202020204" pitchFamily="34" charset="0"/>
              </a:defRPr>
            </a:lvl3pPr>
            <a:lvl4pPr marL="1371600" indent="0">
              <a:buNone/>
              <a:defRPr sz="1050">
                <a:solidFill>
                  <a:srgbClr val="98A2B3"/>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6">
            <a:extLst>
              <a:ext uri="{FF2B5EF4-FFF2-40B4-BE49-F238E27FC236}">
                <a16:creationId xmlns:a16="http://schemas.microsoft.com/office/drawing/2014/main" id="{B3C6D096-8F9A-0400-DE1E-DBEACC285305}"/>
              </a:ext>
            </a:extLst>
          </p:cNvPr>
          <p:cNvSpPr>
            <a:spLocks noGrp="1"/>
          </p:cNvSpPr>
          <p:nvPr>
            <p:ph type="body" sz="quarter" idx="16"/>
          </p:nvPr>
        </p:nvSpPr>
        <p:spPr>
          <a:xfrm>
            <a:off x="6304778" y="5214317"/>
            <a:ext cx="5004210" cy="672960"/>
          </a:xfrm>
          <a:prstGeom prst="rect">
            <a:avLst/>
          </a:prstGeom>
        </p:spPr>
        <p:txBody>
          <a:bodyPr anchor="ctr" anchorCtr="0"/>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200">
                <a:solidFill>
                  <a:schemeClr val="tx2"/>
                </a:solidFill>
                <a:latin typeface="Arial" panose="020B0604020202020204" pitchFamily="34" charset="0"/>
                <a:cs typeface="Arial" panose="020B0604020202020204" pitchFamily="34" charset="0"/>
              </a:defRPr>
            </a:lvl2pPr>
            <a:lvl3pPr marL="914400" indent="0">
              <a:buNone/>
              <a:defRPr sz="1100">
                <a:solidFill>
                  <a:srgbClr val="667085"/>
                </a:solidFill>
                <a:latin typeface="Arial" panose="020B0604020202020204" pitchFamily="34" charset="0"/>
                <a:cs typeface="Arial" panose="020B0604020202020204" pitchFamily="34" charset="0"/>
              </a:defRPr>
            </a:lvl3pPr>
            <a:lvl4pPr marL="1371600" indent="0">
              <a:buNone/>
              <a:defRPr sz="1050">
                <a:solidFill>
                  <a:srgbClr val="98A2B3"/>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Box 20">
            <a:extLst>
              <a:ext uri="{FF2B5EF4-FFF2-40B4-BE49-F238E27FC236}">
                <a16:creationId xmlns:a16="http://schemas.microsoft.com/office/drawing/2014/main" id="{A63870AA-20EB-56DD-2F50-23DB20180C47}"/>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Tree>
    <p:extLst>
      <p:ext uri="{BB962C8B-B14F-4D97-AF65-F5344CB8AC3E}">
        <p14:creationId xmlns:p14="http://schemas.microsoft.com/office/powerpoint/2010/main" val="3043737966"/>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 Bottom Panel - Ligh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01059C4-3B09-6A1B-11D3-57DEE747A711}"/>
              </a:ext>
            </a:extLst>
          </p:cNvPr>
          <p:cNvSpPr/>
          <p:nvPr userDrawn="1"/>
        </p:nvSpPr>
        <p:spPr>
          <a:xfrm>
            <a:off x="0" y="4516916"/>
            <a:ext cx="12192000" cy="234108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9777172"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p:nvPr>
        </p:nvSpPr>
        <p:spPr>
          <a:xfrm>
            <a:off x="594827" y="1808650"/>
            <a:ext cx="10873273" cy="2456938"/>
          </a:xfrm>
          <a:prstGeom prst="rect">
            <a:avLst/>
          </a:prstGeom>
        </p:spPr>
        <p:txBody>
          <a:bodyPr/>
          <a:lstStyle>
            <a:lvl1pPr>
              <a:lnSpc>
                <a:spcPts val="20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0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lvl1pPr>
              <a:defRPr>
                <a:solidFill>
                  <a:srgbClr val="D0D5DD"/>
                </a:solidFill>
              </a:defRPr>
            </a:lvl1pPr>
          </a:lstStyle>
          <a:p>
            <a:fld id="{5C3C5D72-BEB3-6F43-BEBB-E5E81805DE03}" type="slidenum">
              <a:rPr lang="en-US" smtClean="0"/>
              <a:pPr/>
              <a:t>‹#›</a:t>
            </a:fld>
            <a:endParaRPr lang="en-US"/>
          </a:p>
        </p:txBody>
      </p:sp>
      <p:sp>
        <p:nvSpPr>
          <p:cNvPr id="3" name="TextBox 2">
            <a:extLst>
              <a:ext uri="{FF2B5EF4-FFF2-40B4-BE49-F238E27FC236}">
                <a16:creationId xmlns:a16="http://schemas.microsoft.com/office/drawing/2014/main" id="{2E0EF9A4-172C-CF2A-8795-8B6EB25F32E0}"/>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D0D5DD"/>
                </a:solidFill>
                <a:latin typeface="Arial" panose="020B0604020202020204" pitchFamily="34" charset="0"/>
                <a:cs typeface="Arial" panose="020B0604020202020204" pitchFamily="34" charset="0"/>
              </a:rPr>
              <a:t>© 2025 Quarterhill – Confidential and Proprietary</a:t>
            </a:r>
          </a:p>
        </p:txBody>
      </p:sp>
      <p:sp>
        <p:nvSpPr>
          <p:cNvPr id="5" name="Text Placeholder 7">
            <a:extLst>
              <a:ext uri="{FF2B5EF4-FFF2-40B4-BE49-F238E27FC236}">
                <a16:creationId xmlns:a16="http://schemas.microsoft.com/office/drawing/2014/main" id="{C044070F-BD82-C7E3-C4C9-D4FB300C74F6}"/>
              </a:ext>
            </a:extLst>
          </p:cNvPr>
          <p:cNvSpPr>
            <a:spLocks noGrp="1"/>
          </p:cNvSpPr>
          <p:nvPr>
            <p:ph type="body" sz="quarter" idx="13" hasCustomPrompt="1"/>
          </p:nvPr>
        </p:nvSpPr>
        <p:spPr>
          <a:xfrm>
            <a:off x="581480" y="4795611"/>
            <a:ext cx="2558328" cy="1470519"/>
          </a:xfrm>
          <a:prstGeom prst="rect">
            <a:avLst/>
          </a:prstGeom>
        </p:spPr>
        <p:txBody>
          <a:bodyPr/>
          <a:lstStyle>
            <a:lvl1pPr marL="0" indent="0">
              <a:lnSpc>
                <a:spcPts val="2020"/>
              </a:lnSpc>
              <a:spcAft>
                <a:spcPts val="400"/>
              </a:spcAft>
              <a:buClr>
                <a:srgbClr val="0061BD"/>
              </a:buClr>
              <a:buNone/>
              <a:defRPr sz="1400" b="1">
                <a:solidFill>
                  <a:schemeClr val="bg1"/>
                </a:solidFill>
                <a:latin typeface="Arial" panose="020B0604020202020204" pitchFamily="34" charset="0"/>
                <a:cs typeface="Arial" panose="020B0604020202020204" pitchFamily="34" charset="0"/>
              </a:defRPr>
            </a:lvl1pPr>
            <a:lvl2pPr>
              <a:lnSpc>
                <a:spcPts val="2020"/>
              </a:lnSpc>
              <a:spcAft>
                <a:spcPts val="400"/>
              </a:spcAft>
              <a:buClr>
                <a:schemeClr val="accent6"/>
              </a:buClr>
              <a:defRPr sz="1600">
                <a:solidFill>
                  <a:schemeClr val="bg1"/>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chemeClr val="bg1"/>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1E68FED9-0857-5328-9198-BF10C345D9EE}"/>
              </a:ext>
            </a:extLst>
          </p:cNvPr>
          <p:cNvSpPr>
            <a:spLocks noGrp="1"/>
          </p:cNvSpPr>
          <p:nvPr>
            <p:ph type="body" sz="quarter" idx="14"/>
          </p:nvPr>
        </p:nvSpPr>
        <p:spPr>
          <a:xfrm>
            <a:off x="3349129" y="4795611"/>
            <a:ext cx="8118972" cy="1470519"/>
          </a:xfrm>
          <a:prstGeom prst="rect">
            <a:avLst/>
          </a:prstGeom>
        </p:spPr>
        <p:txBody>
          <a:bodyPr/>
          <a:lstStyle>
            <a:lvl1pPr>
              <a:lnSpc>
                <a:spcPts val="2020"/>
              </a:lnSpc>
              <a:spcBef>
                <a:spcPts val="0"/>
              </a:spcBef>
              <a:spcAft>
                <a:spcPts val="400"/>
              </a:spcAft>
              <a:buClr>
                <a:schemeClr val="bg1"/>
              </a:buClr>
              <a:defRPr sz="1400" b="0">
                <a:solidFill>
                  <a:schemeClr val="bg1"/>
                </a:solidFill>
                <a:latin typeface="Arial" panose="020B0604020202020204" pitchFamily="34" charset="0"/>
                <a:cs typeface="Arial" panose="020B0604020202020204" pitchFamily="34" charset="0"/>
              </a:defRPr>
            </a:lvl1pPr>
            <a:lvl2pPr>
              <a:lnSpc>
                <a:spcPts val="2020"/>
              </a:lnSpc>
              <a:spcBef>
                <a:spcPts val="0"/>
              </a:spcBef>
              <a:spcAft>
                <a:spcPts val="400"/>
              </a:spcAft>
              <a:buClr>
                <a:schemeClr val="bg2"/>
              </a:buClr>
              <a:defRPr sz="1200" b="0">
                <a:solidFill>
                  <a:schemeClr val="bg2"/>
                </a:solidFill>
                <a:latin typeface="Arial" panose="020B0604020202020204" pitchFamily="34" charset="0"/>
                <a:cs typeface="Arial" panose="020B0604020202020204" pitchFamily="34" charset="0"/>
              </a:defRPr>
            </a:lvl2pPr>
            <a:lvl3pPr marL="1143000" indent="-228600">
              <a:lnSpc>
                <a:spcPts val="2020"/>
              </a:lnSpc>
              <a:spcBef>
                <a:spcPts val="0"/>
              </a:spcBef>
              <a:spcAft>
                <a:spcPts val="400"/>
              </a:spcAft>
              <a:buClr>
                <a:schemeClr val="bg2">
                  <a:lumMod val="90000"/>
                </a:schemeClr>
              </a:buClr>
              <a:buSzPct val="80000"/>
              <a:buFont typeface="Courier New" panose="02070309020205020404" pitchFamily="49" charset="0"/>
              <a:buChar char="o"/>
              <a:defRPr sz="1200" b="0">
                <a:solidFill>
                  <a:schemeClr val="bg2">
                    <a:lumMod val="90000"/>
                  </a:schemeClr>
                </a:solidFill>
                <a:latin typeface="Arial" panose="020B0604020202020204" pitchFamily="34" charset="0"/>
                <a:cs typeface="Arial" panose="020B0604020202020204" pitchFamily="34" charset="0"/>
              </a:defRPr>
            </a:lvl3pPr>
            <a:lvl4pPr marL="1600200" indent="-228600">
              <a:lnSpc>
                <a:spcPts val="2020"/>
              </a:lnSpc>
              <a:spcBef>
                <a:spcPts val="0"/>
              </a:spcBef>
              <a:spcAft>
                <a:spcPts val="400"/>
              </a:spcAft>
              <a:buClr>
                <a:schemeClr val="bg2">
                  <a:lumMod val="90000"/>
                </a:schemeClr>
              </a:buClr>
              <a:buFont typeface="Wingdings" pitchFamily="2" charset="2"/>
              <a:buChar char="§"/>
              <a:defRPr sz="1200" b="0">
                <a:solidFill>
                  <a:schemeClr val="bg2">
                    <a:lumMod val="90000"/>
                  </a:schemeClr>
                </a:solidFill>
                <a:latin typeface="Arial" panose="020B0604020202020204" pitchFamily="34" charset="0"/>
                <a:cs typeface="Arial" panose="020B0604020202020204" pitchFamily="34" charset="0"/>
              </a:defRPr>
            </a:lvl4pPr>
            <a:lvl5pPr>
              <a:lnSpc>
                <a:spcPts val="2020"/>
              </a:lnSpc>
              <a:spcBef>
                <a:spcPts val="0"/>
              </a:spcBef>
              <a:spcAft>
                <a:spcPts val="400"/>
              </a:spcAft>
              <a:buClr>
                <a:schemeClr val="bg2">
                  <a:lumMod val="90000"/>
                </a:schemeClr>
              </a:buClr>
              <a:defRPr sz="1200" b="0">
                <a:solidFill>
                  <a:schemeClr val="bg2">
                    <a:lumMod val="9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98071"/>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p - 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54038B5-31FA-743F-8ABC-97F3F93CBA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7666" y="0"/>
            <a:ext cx="10964334" cy="6858000"/>
          </a:xfrm>
          <a:prstGeom prst="rect">
            <a:avLst/>
          </a:prstGeom>
        </p:spPr>
      </p:pic>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9777172"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hasCustomPrompt="1"/>
          </p:nvPr>
        </p:nvSpPr>
        <p:spPr>
          <a:xfrm>
            <a:off x="594828" y="2498273"/>
            <a:ext cx="1936101" cy="677346"/>
          </a:xfrm>
          <a:prstGeom prst="rect">
            <a:avLst/>
          </a:prstGeom>
        </p:spPr>
        <p:txBody>
          <a:bodyPr/>
          <a:lstStyle>
            <a:lvl1pPr marL="0" indent="0">
              <a:lnSpc>
                <a:spcPts val="2020"/>
              </a:lnSpc>
              <a:spcAft>
                <a:spcPts val="400"/>
              </a:spcAft>
              <a:buClr>
                <a:srgbClr val="0061BD"/>
              </a:buClr>
              <a:buNone/>
              <a:defRPr sz="1400" b="1">
                <a:solidFill>
                  <a:schemeClr val="tx1"/>
                </a:solidFill>
                <a:latin typeface="Arial" panose="020B0604020202020204" pitchFamily="34" charset="0"/>
                <a:cs typeface="Arial" panose="020B0604020202020204" pitchFamily="34" charset="0"/>
              </a:defRPr>
            </a:lvl1pPr>
            <a:lvl2pPr marL="457200" indent="0">
              <a:lnSpc>
                <a:spcPts val="2020"/>
              </a:lnSpc>
              <a:spcAft>
                <a:spcPts val="400"/>
              </a:spcAft>
              <a:buClr>
                <a:schemeClr val="accent6"/>
              </a:buClr>
              <a:buNone/>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Item #1</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p>
            <a:fld id="{5C3C5D72-BEB3-6F43-BEBB-E5E81805DE03}" type="slidenum">
              <a:rPr lang="en-US" smtClean="0"/>
              <a:pPr/>
              <a:t>‹#›</a:t>
            </a:fld>
            <a:endParaRPr lang="en-US"/>
          </a:p>
        </p:txBody>
      </p:sp>
      <p:sp>
        <p:nvSpPr>
          <p:cNvPr id="3" name="TextBox 2">
            <a:extLst>
              <a:ext uri="{FF2B5EF4-FFF2-40B4-BE49-F238E27FC236}">
                <a16:creationId xmlns:a16="http://schemas.microsoft.com/office/drawing/2014/main" id="{2E0EF9A4-172C-CF2A-8795-8B6EB25F32E0}"/>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
        <p:nvSpPr>
          <p:cNvPr id="10" name="Text Placeholder 7">
            <a:extLst>
              <a:ext uri="{FF2B5EF4-FFF2-40B4-BE49-F238E27FC236}">
                <a16:creationId xmlns:a16="http://schemas.microsoft.com/office/drawing/2014/main" id="{1ED616CE-6536-BD93-1465-1EAC97E87D98}"/>
              </a:ext>
            </a:extLst>
          </p:cNvPr>
          <p:cNvSpPr>
            <a:spLocks noGrp="1"/>
          </p:cNvSpPr>
          <p:nvPr>
            <p:ph type="body" sz="quarter" idx="13" hasCustomPrompt="1"/>
          </p:nvPr>
        </p:nvSpPr>
        <p:spPr>
          <a:xfrm>
            <a:off x="594828" y="2144298"/>
            <a:ext cx="1070686" cy="321320"/>
          </a:xfrm>
          <a:prstGeom prst="rect">
            <a:avLst/>
          </a:prstGeom>
        </p:spPr>
        <p:txBody>
          <a:bodyPr/>
          <a:lstStyle>
            <a:lvl1pPr marL="0" indent="0">
              <a:lnSpc>
                <a:spcPts val="2020"/>
              </a:lnSpc>
              <a:spcAft>
                <a:spcPts val="400"/>
              </a:spcAft>
              <a:buClr>
                <a:srgbClr val="0061BD"/>
              </a:buClr>
              <a:buNone/>
              <a:defRPr sz="3200" b="1">
                <a:solidFill>
                  <a:schemeClr val="accent1"/>
                </a:solidFill>
                <a:latin typeface="Arial" panose="020B0604020202020204" pitchFamily="34" charset="0"/>
                <a:cs typeface="Arial" panose="020B0604020202020204" pitchFamily="34" charset="0"/>
              </a:defRPr>
            </a:lvl1pPr>
            <a:lvl2pPr>
              <a:lnSpc>
                <a:spcPts val="2020"/>
              </a:lnSpc>
              <a:spcAft>
                <a:spcPts val="400"/>
              </a:spcAft>
              <a:buClr>
                <a:schemeClr val="accent6"/>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XXX</a:t>
            </a:r>
          </a:p>
        </p:txBody>
      </p:sp>
      <p:sp>
        <p:nvSpPr>
          <p:cNvPr id="16" name="Text Placeholder 7">
            <a:extLst>
              <a:ext uri="{FF2B5EF4-FFF2-40B4-BE49-F238E27FC236}">
                <a16:creationId xmlns:a16="http://schemas.microsoft.com/office/drawing/2014/main" id="{A3F7F8A1-9F7B-2CE7-21ED-0A2B77F65E08}"/>
              </a:ext>
            </a:extLst>
          </p:cNvPr>
          <p:cNvSpPr>
            <a:spLocks noGrp="1"/>
          </p:cNvSpPr>
          <p:nvPr>
            <p:ph type="body" sz="quarter" idx="14" hasCustomPrompt="1"/>
          </p:nvPr>
        </p:nvSpPr>
        <p:spPr>
          <a:xfrm>
            <a:off x="594828" y="3853956"/>
            <a:ext cx="1936101" cy="677346"/>
          </a:xfrm>
          <a:prstGeom prst="rect">
            <a:avLst/>
          </a:prstGeom>
        </p:spPr>
        <p:txBody>
          <a:bodyPr/>
          <a:lstStyle>
            <a:lvl1pPr marL="0" indent="0">
              <a:lnSpc>
                <a:spcPts val="2020"/>
              </a:lnSpc>
              <a:spcAft>
                <a:spcPts val="400"/>
              </a:spcAft>
              <a:buClr>
                <a:srgbClr val="0061BD"/>
              </a:buClr>
              <a:buNone/>
              <a:defRPr sz="1400" b="1">
                <a:solidFill>
                  <a:schemeClr val="tx1"/>
                </a:solidFill>
                <a:latin typeface="Arial" panose="020B0604020202020204" pitchFamily="34" charset="0"/>
                <a:cs typeface="Arial" panose="020B0604020202020204" pitchFamily="34" charset="0"/>
              </a:defRPr>
            </a:lvl1pPr>
            <a:lvl2pPr marL="457200" indent="0">
              <a:lnSpc>
                <a:spcPts val="2020"/>
              </a:lnSpc>
              <a:spcAft>
                <a:spcPts val="400"/>
              </a:spcAft>
              <a:buClr>
                <a:schemeClr val="accent6"/>
              </a:buClr>
              <a:buNone/>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Item #1</a:t>
            </a:r>
          </a:p>
        </p:txBody>
      </p:sp>
      <p:sp>
        <p:nvSpPr>
          <p:cNvPr id="17" name="Text Placeholder 7">
            <a:extLst>
              <a:ext uri="{FF2B5EF4-FFF2-40B4-BE49-F238E27FC236}">
                <a16:creationId xmlns:a16="http://schemas.microsoft.com/office/drawing/2014/main" id="{B33B81C8-F8FC-DF51-6E4B-1236B9E08D62}"/>
              </a:ext>
            </a:extLst>
          </p:cNvPr>
          <p:cNvSpPr>
            <a:spLocks noGrp="1"/>
          </p:cNvSpPr>
          <p:nvPr>
            <p:ph type="body" sz="quarter" idx="15" hasCustomPrompt="1"/>
          </p:nvPr>
        </p:nvSpPr>
        <p:spPr>
          <a:xfrm>
            <a:off x="594828" y="3499981"/>
            <a:ext cx="1070686" cy="321320"/>
          </a:xfrm>
          <a:prstGeom prst="rect">
            <a:avLst/>
          </a:prstGeom>
        </p:spPr>
        <p:txBody>
          <a:bodyPr/>
          <a:lstStyle>
            <a:lvl1pPr marL="0" indent="0">
              <a:lnSpc>
                <a:spcPts val="2020"/>
              </a:lnSpc>
              <a:spcAft>
                <a:spcPts val="400"/>
              </a:spcAft>
              <a:buClr>
                <a:srgbClr val="0061BD"/>
              </a:buClr>
              <a:buNone/>
              <a:defRPr sz="3200" b="1">
                <a:solidFill>
                  <a:schemeClr val="accent1"/>
                </a:solidFill>
                <a:latin typeface="Arial" panose="020B0604020202020204" pitchFamily="34" charset="0"/>
                <a:cs typeface="Arial" panose="020B0604020202020204" pitchFamily="34" charset="0"/>
              </a:defRPr>
            </a:lvl1pPr>
            <a:lvl2pPr>
              <a:lnSpc>
                <a:spcPts val="2020"/>
              </a:lnSpc>
              <a:spcAft>
                <a:spcPts val="400"/>
              </a:spcAft>
              <a:buClr>
                <a:schemeClr val="accent6"/>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XXX</a:t>
            </a:r>
          </a:p>
        </p:txBody>
      </p:sp>
      <p:sp>
        <p:nvSpPr>
          <p:cNvPr id="18" name="Text Placeholder 7">
            <a:extLst>
              <a:ext uri="{FF2B5EF4-FFF2-40B4-BE49-F238E27FC236}">
                <a16:creationId xmlns:a16="http://schemas.microsoft.com/office/drawing/2014/main" id="{98E86E70-9BE0-B831-4741-1E5EC33601A8}"/>
              </a:ext>
            </a:extLst>
          </p:cNvPr>
          <p:cNvSpPr>
            <a:spLocks noGrp="1"/>
          </p:cNvSpPr>
          <p:nvPr>
            <p:ph type="body" sz="quarter" idx="16" hasCustomPrompt="1"/>
          </p:nvPr>
        </p:nvSpPr>
        <p:spPr>
          <a:xfrm>
            <a:off x="594828" y="5209639"/>
            <a:ext cx="1936101" cy="677346"/>
          </a:xfrm>
          <a:prstGeom prst="rect">
            <a:avLst/>
          </a:prstGeom>
        </p:spPr>
        <p:txBody>
          <a:bodyPr/>
          <a:lstStyle>
            <a:lvl1pPr marL="0" indent="0">
              <a:lnSpc>
                <a:spcPts val="2020"/>
              </a:lnSpc>
              <a:spcAft>
                <a:spcPts val="400"/>
              </a:spcAft>
              <a:buClr>
                <a:srgbClr val="0061BD"/>
              </a:buClr>
              <a:buNone/>
              <a:defRPr sz="1400" b="1">
                <a:solidFill>
                  <a:schemeClr val="tx1"/>
                </a:solidFill>
                <a:latin typeface="Arial" panose="020B0604020202020204" pitchFamily="34" charset="0"/>
                <a:cs typeface="Arial" panose="020B0604020202020204" pitchFamily="34" charset="0"/>
              </a:defRPr>
            </a:lvl1pPr>
            <a:lvl2pPr marL="457200" indent="0">
              <a:lnSpc>
                <a:spcPts val="2020"/>
              </a:lnSpc>
              <a:spcAft>
                <a:spcPts val="400"/>
              </a:spcAft>
              <a:buClr>
                <a:schemeClr val="accent6"/>
              </a:buClr>
              <a:buNone/>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Item #1</a:t>
            </a:r>
          </a:p>
        </p:txBody>
      </p:sp>
      <p:sp>
        <p:nvSpPr>
          <p:cNvPr id="19" name="Text Placeholder 7">
            <a:extLst>
              <a:ext uri="{FF2B5EF4-FFF2-40B4-BE49-F238E27FC236}">
                <a16:creationId xmlns:a16="http://schemas.microsoft.com/office/drawing/2014/main" id="{04FFC471-67A6-D22C-D9DD-622FC1C79D69}"/>
              </a:ext>
            </a:extLst>
          </p:cNvPr>
          <p:cNvSpPr>
            <a:spLocks noGrp="1"/>
          </p:cNvSpPr>
          <p:nvPr>
            <p:ph type="body" sz="quarter" idx="17" hasCustomPrompt="1"/>
          </p:nvPr>
        </p:nvSpPr>
        <p:spPr>
          <a:xfrm>
            <a:off x="594828" y="4855664"/>
            <a:ext cx="1070686" cy="321320"/>
          </a:xfrm>
          <a:prstGeom prst="rect">
            <a:avLst/>
          </a:prstGeom>
        </p:spPr>
        <p:txBody>
          <a:bodyPr/>
          <a:lstStyle>
            <a:lvl1pPr marL="0" indent="0">
              <a:lnSpc>
                <a:spcPts val="2020"/>
              </a:lnSpc>
              <a:spcAft>
                <a:spcPts val="400"/>
              </a:spcAft>
              <a:buClr>
                <a:srgbClr val="0061BD"/>
              </a:buClr>
              <a:buNone/>
              <a:defRPr sz="3200" b="1">
                <a:solidFill>
                  <a:schemeClr val="accent1"/>
                </a:solidFill>
                <a:latin typeface="Arial" panose="020B0604020202020204" pitchFamily="34" charset="0"/>
                <a:cs typeface="Arial" panose="020B0604020202020204" pitchFamily="34" charset="0"/>
              </a:defRPr>
            </a:lvl1pPr>
            <a:lvl2pPr>
              <a:lnSpc>
                <a:spcPts val="2020"/>
              </a:lnSpc>
              <a:spcAft>
                <a:spcPts val="400"/>
              </a:spcAft>
              <a:buClr>
                <a:schemeClr val="accent6"/>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XXX</a:t>
            </a:r>
          </a:p>
        </p:txBody>
      </p:sp>
    </p:spTree>
    <p:extLst>
      <p:ext uri="{BB962C8B-B14F-4D97-AF65-F5344CB8AC3E}">
        <p14:creationId xmlns:p14="http://schemas.microsoft.com/office/powerpoint/2010/main" val="658263306"/>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lusion 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08F724-63B1-F3A5-EB5E-8FE2D36B75D9}"/>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 contrast="-5000"/>
                    </a14:imgEffect>
                  </a14:imgLayer>
                </a14:imgProps>
              </a:ext>
              <a:ext uri="{28A0092B-C50C-407E-A947-70E740481C1C}">
                <a14:useLocalDpi xmlns:a14="http://schemas.microsoft.com/office/drawing/2010/main"/>
              </a:ext>
            </a:extLst>
          </a:blip>
          <a:srcRect/>
          <a:stretch>
            <a:fillRect/>
          </a:stretch>
        </p:blipFill>
        <p:spPr>
          <a:xfrm>
            <a:off x="5211399" y="0"/>
            <a:ext cx="6993663" cy="6911021"/>
          </a:xfrm>
          <a:prstGeom prst="rect">
            <a:avLst/>
          </a:prstGeom>
        </p:spPr>
      </p:pic>
      <p:grpSp>
        <p:nvGrpSpPr>
          <p:cNvPr id="18" name="Group 17">
            <a:extLst>
              <a:ext uri="{FF2B5EF4-FFF2-40B4-BE49-F238E27FC236}">
                <a16:creationId xmlns:a16="http://schemas.microsoft.com/office/drawing/2014/main" id="{87CD9028-DEF4-536D-21B7-F4B82A22AB3C}"/>
              </a:ext>
            </a:extLst>
          </p:cNvPr>
          <p:cNvGrpSpPr/>
          <p:nvPr userDrawn="1"/>
        </p:nvGrpSpPr>
        <p:grpSpPr>
          <a:xfrm>
            <a:off x="704982" y="909498"/>
            <a:ext cx="1716035" cy="484966"/>
            <a:chOff x="9414933" y="680552"/>
            <a:chExt cx="2059465" cy="582022"/>
          </a:xfrm>
        </p:grpSpPr>
        <p:sp>
          <p:nvSpPr>
            <p:cNvPr id="16" name="Rounded Rectangle 15">
              <a:extLst>
                <a:ext uri="{FF2B5EF4-FFF2-40B4-BE49-F238E27FC236}">
                  <a16:creationId xmlns:a16="http://schemas.microsoft.com/office/drawing/2014/main" id="{386C438C-C6F4-E97C-FF68-E7EB6AFDA9D4}"/>
                </a:ext>
              </a:extLst>
            </p:cNvPr>
            <p:cNvSpPr/>
            <p:nvPr userDrawn="1"/>
          </p:nvSpPr>
          <p:spPr>
            <a:xfrm>
              <a:off x="9414933" y="680552"/>
              <a:ext cx="2059465" cy="582022"/>
            </a:xfrm>
            <a:prstGeom prst="roundRect">
              <a:avLst>
                <a:gd name="adj" fmla="val 1311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5D81B27-9180-D4C6-43AA-A9E864F7B6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16843" y="849046"/>
              <a:ext cx="1793887" cy="232578"/>
            </a:xfrm>
            <a:prstGeom prst="rect">
              <a:avLst/>
            </a:prstGeom>
          </p:spPr>
        </p:pic>
      </p:grpSp>
      <p:sp>
        <p:nvSpPr>
          <p:cNvPr id="7" name="Content Placeholder 2">
            <a:extLst>
              <a:ext uri="{FF2B5EF4-FFF2-40B4-BE49-F238E27FC236}">
                <a16:creationId xmlns:a16="http://schemas.microsoft.com/office/drawing/2014/main" id="{36E343EE-AA56-6784-0791-D3624744D168}"/>
              </a:ext>
            </a:extLst>
          </p:cNvPr>
          <p:cNvSpPr txBox="1">
            <a:spLocks/>
          </p:cNvSpPr>
          <p:nvPr userDrawn="1"/>
        </p:nvSpPr>
        <p:spPr>
          <a:xfrm>
            <a:off x="590056" y="3183250"/>
            <a:ext cx="4255921" cy="22253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Inter" panose="02000503000000020004" pitchFamily="2" charset="0"/>
                <a:ea typeface="Inter" panose="02000503000000020004" pitchFamily="2" charset="0"/>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Inter" panose="02000503000000020004" pitchFamily="2" charset="0"/>
                <a:ea typeface="Inter" panose="02000503000000020004" pitchFamily="2" charset="0"/>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Inter" panose="02000503000000020004" pitchFamily="2" charset="0"/>
                <a:ea typeface="Inter" panose="02000503000000020004" pitchFamily="2" charset="0"/>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Inter" panose="02000503000000020004" pitchFamily="2" charset="0"/>
                <a:ea typeface="Inter"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4020"/>
              </a:lnSpc>
              <a:spcBef>
                <a:spcPts val="0"/>
              </a:spcBef>
              <a:spcAft>
                <a:spcPts val="1800"/>
              </a:spcAft>
            </a:pPr>
            <a:r>
              <a:rPr lang="en-CA" sz="3000" b="0" i="0" spc="10" baseline="0">
                <a:solidFill>
                  <a:schemeClr val="tx1"/>
                </a:solidFill>
                <a:latin typeface="Arial" panose="020B0604020202020204" pitchFamily="34" charset="0"/>
                <a:ea typeface="Inter Light" panose="02000503000000020004" pitchFamily="2" charset="0"/>
                <a:cs typeface="Arial" panose="020B0604020202020204" pitchFamily="34" charset="0"/>
              </a:rPr>
              <a:t>Driving the future of transportation </a:t>
            </a:r>
            <a:r>
              <a:rPr lang="en-CA" sz="3000" b="1" i="0" spc="10" baseline="0">
                <a:solidFill>
                  <a:schemeClr val="accent1"/>
                </a:solidFill>
                <a:latin typeface="Arial" panose="020B0604020202020204" pitchFamily="34" charset="0"/>
                <a:ea typeface="Inter SemiBold" panose="02000503000000020004" pitchFamily="2" charset="0"/>
                <a:cs typeface="Arial" panose="020B0604020202020204" pitchFamily="34" charset="0"/>
              </a:rPr>
              <a:t>further, faster, smarter.</a:t>
            </a:r>
          </a:p>
        </p:txBody>
      </p:sp>
    </p:spTree>
    <p:extLst>
      <p:ext uri="{BB962C8B-B14F-4D97-AF65-F5344CB8AC3E}">
        <p14:creationId xmlns:p14="http://schemas.microsoft.com/office/powerpoint/2010/main" val="627649877"/>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Section Divider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0B28-6BBB-D774-9F07-62CF3146D51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a:ext>
            </a:extLst>
          </a:blip>
          <a:srcRect/>
          <a:stretch>
            <a:fillRect/>
          </a:stretch>
        </p:blipFill>
        <p:spPr>
          <a:xfrm>
            <a:off x="-1" y="-14514"/>
            <a:ext cx="6196085" cy="6886983"/>
          </a:xfrm>
          <a:prstGeom prst="rect">
            <a:avLst/>
          </a:prstGeom>
        </p:spPr>
      </p:pic>
      <p:sp>
        <p:nvSpPr>
          <p:cNvPr id="5" name="Rectangle 4">
            <a:extLst>
              <a:ext uri="{FF2B5EF4-FFF2-40B4-BE49-F238E27FC236}">
                <a16:creationId xmlns:a16="http://schemas.microsoft.com/office/drawing/2014/main" id="{4AC91AEB-2C4C-14E8-0452-4BFE3B46CC20}"/>
              </a:ext>
            </a:extLst>
          </p:cNvPr>
          <p:cNvSpPr/>
          <p:nvPr userDrawn="1"/>
        </p:nvSpPr>
        <p:spPr>
          <a:xfrm>
            <a:off x="6196084" y="0"/>
            <a:ext cx="601884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5099" y="700467"/>
            <a:ext cx="559299" cy="516927"/>
          </a:xfrm>
          <a:prstGeom prst="rect">
            <a:avLst/>
          </a:prstGeom>
        </p:spPr>
      </p:pic>
      <p:sp>
        <p:nvSpPr>
          <p:cNvPr id="8" name="TextBox 7">
            <a:extLst>
              <a:ext uri="{FF2B5EF4-FFF2-40B4-BE49-F238E27FC236}">
                <a16:creationId xmlns:a16="http://schemas.microsoft.com/office/drawing/2014/main" id="{D006F2CF-7C6A-A129-1B80-62B0D8D44778}"/>
              </a:ext>
            </a:extLst>
          </p:cNvPr>
          <p:cNvSpPr txBox="1"/>
          <p:nvPr userDrawn="1"/>
        </p:nvSpPr>
        <p:spPr>
          <a:xfrm>
            <a:off x="5166610" y="6375840"/>
            <a:ext cx="6099462" cy="215444"/>
          </a:xfrm>
          <a:prstGeom prst="rect">
            <a:avLst/>
          </a:prstGeom>
          <a:noFill/>
        </p:spPr>
        <p:txBody>
          <a:bodyPr wrap="square">
            <a:spAutoFit/>
          </a:bodyPr>
          <a:lstStyle/>
          <a:p>
            <a:pPr algn="r"/>
            <a:r>
              <a:rPr lang="en-US" sz="800" b="0" i="0">
                <a:solidFill>
                  <a:srgbClr val="D0D5DD"/>
                </a:solidFill>
                <a:latin typeface="Arial" panose="020B0604020202020204" pitchFamily="34" charset="0"/>
                <a:ea typeface="Inter Light" panose="02000503000000020004" pitchFamily="2" charset="0"/>
                <a:cs typeface="Arial" panose="020B0604020202020204" pitchFamily="34" charset="0"/>
              </a:rPr>
              <a:t>© 2025 Quarterhill – Confidential and Proprietary</a:t>
            </a:r>
          </a:p>
        </p:txBody>
      </p:sp>
      <p:sp>
        <p:nvSpPr>
          <p:cNvPr id="6" name="Title 5">
            <a:extLst>
              <a:ext uri="{FF2B5EF4-FFF2-40B4-BE49-F238E27FC236}">
                <a16:creationId xmlns:a16="http://schemas.microsoft.com/office/drawing/2014/main" id="{260E907B-856D-646A-A968-4BD87178FB91}"/>
              </a:ext>
            </a:extLst>
          </p:cNvPr>
          <p:cNvSpPr>
            <a:spLocks noGrp="1"/>
          </p:cNvSpPr>
          <p:nvPr>
            <p:ph type="title" hasCustomPrompt="1"/>
          </p:nvPr>
        </p:nvSpPr>
        <p:spPr>
          <a:xfrm>
            <a:off x="6304549" y="2990080"/>
            <a:ext cx="5290746" cy="840230"/>
          </a:xfrm>
          <a:prstGeom prst="rect">
            <a:avLst/>
          </a:prstGeom>
        </p:spPr>
        <p:txBody>
          <a:bodyPr wrap="square">
            <a:spAutoFit/>
          </a:bodyPr>
          <a:lstStyle>
            <a:lvl1pPr algn="r">
              <a:defRPr sz="5400" b="0" i="0">
                <a:solidFill>
                  <a:schemeClr val="bg1"/>
                </a:solidFill>
                <a:latin typeface="Arial" panose="020B0604020202020204" pitchFamily="34" charset="0"/>
                <a:ea typeface="Inter Light" panose="02000503000000020004" pitchFamily="2" charset="0"/>
                <a:cs typeface="Arial" panose="020B0604020202020204" pitchFamily="34" charset="0"/>
              </a:defRPr>
            </a:lvl1pPr>
          </a:lstStyle>
          <a:p>
            <a:r>
              <a:rPr lang="en-US"/>
              <a:t>Divider Title</a:t>
            </a:r>
          </a:p>
        </p:txBody>
      </p:sp>
      <p:sp>
        <p:nvSpPr>
          <p:cNvPr id="10" name="Slide Number Placeholder 11">
            <a:extLst>
              <a:ext uri="{FF2B5EF4-FFF2-40B4-BE49-F238E27FC236}">
                <a16:creationId xmlns:a16="http://schemas.microsoft.com/office/drawing/2014/main" id="{8CAC0D85-9674-7CD1-2AAE-933D05405E65}"/>
              </a:ext>
            </a:extLst>
          </p:cNvPr>
          <p:cNvSpPr>
            <a:spLocks noGrp="1"/>
          </p:cNvSpPr>
          <p:nvPr>
            <p:ph type="sldNum" sz="quarter" idx="12"/>
          </p:nvPr>
        </p:nvSpPr>
        <p:spPr>
          <a:xfrm>
            <a:off x="11097644" y="6307892"/>
            <a:ext cx="473587" cy="365125"/>
          </a:xfrm>
        </p:spPr>
        <p:txBody>
          <a:bodyPr/>
          <a:lstStyle>
            <a:lvl1pPr>
              <a:defRPr sz="800" b="0" i="0">
                <a:solidFill>
                  <a:srgbClr val="D0D5DD"/>
                </a:solidFill>
                <a:latin typeface="Arial" panose="020B0604020202020204" pitchFamily="34" charset="0"/>
                <a:ea typeface="Inter Light" panose="02000503000000020004" pitchFamily="2" charset="0"/>
                <a:cs typeface="Arial" panose="020B0604020202020204" pitchFamily="34" charset="0"/>
              </a:defRPr>
            </a:lvl1pPr>
          </a:lstStyle>
          <a:p>
            <a:fld id="{5C3C5D72-BEB3-6F43-BEBB-E5E81805DE03}" type="slidenum">
              <a:rPr lang="en-US" smtClean="0"/>
              <a:pPr/>
              <a:t>‹#›</a:t>
            </a:fld>
            <a:endParaRPr lang="en-US"/>
          </a:p>
        </p:txBody>
      </p:sp>
    </p:spTree>
    <p:extLst>
      <p:ext uri="{BB962C8B-B14F-4D97-AF65-F5344CB8AC3E}">
        <p14:creationId xmlns:p14="http://schemas.microsoft.com/office/powerpoint/2010/main" val="882093229"/>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ection Divider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0B28-6BBB-D774-9F07-62CF3146D51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1" y="1"/>
            <a:ext cx="6196085" cy="6858000"/>
          </a:xfrm>
          <a:prstGeom prst="rect">
            <a:avLst/>
          </a:prstGeom>
        </p:spPr>
      </p:pic>
      <p:sp>
        <p:nvSpPr>
          <p:cNvPr id="5" name="Rectangle 4">
            <a:extLst>
              <a:ext uri="{FF2B5EF4-FFF2-40B4-BE49-F238E27FC236}">
                <a16:creationId xmlns:a16="http://schemas.microsoft.com/office/drawing/2014/main" id="{4AC91AEB-2C4C-14E8-0452-4BFE3B46CC20}"/>
              </a:ext>
            </a:extLst>
          </p:cNvPr>
          <p:cNvSpPr/>
          <p:nvPr userDrawn="1"/>
        </p:nvSpPr>
        <p:spPr>
          <a:xfrm>
            <a:off x="6196084" y="0"/>
            <a:ext cx="601884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15099" y="700467"/>
            <a:ext cx="559299" cy="516927"/>
          </a:xfrm>
          <a:prstGeom prst="rect">
            <a:avLst/>
          </a:prstGeom>
        </p:spPr>
      </p:pic>
      <p:sp>
        <p:nvSpPr>
          <p:cNvPr id="8" name="TextBox 7">
            <a:extLst>
              <a:ext uri="{FF2B5EF4-FFF2-40B4-BE49-F238E27FC236}">
                <a16:creationId xmlns:a16="http://schemas.microsoft.com/office/drawing/2014/main" id="{D006F2CF-7C6A-A129-1B80-62B0D8D44778}"/>
              </a:ext>
            </a:extLst>
          </p:cNvPr>
          <p:cNvSpPr txBox="1"/>
          <p:nvPr userDrawn="1"/>
        </p:nvSpPr>
        <p:spPr>
          <a:xfrm>
            <a:off x="5166610" y="6375840"/>
            <a:ext cx="6099462" cy="215444"/>
          </a:xfrm>
          <a:prstGeom prst="rect">
            <a:avLst/>
          </a:prstGeom>
          <a:noFill/>
        </p:spPr>
        <p:txBody>
          <a:bodyPr wrap="square">
            <a:spAutoFit/>
          </a:bodyPr>
          <a:lstStyle/>
          <a:p>
            <a:pPr algn="r"/>
            <a:r>
              <a:rPr lang="en-US" sz="800" b="0" i="0">
                <a:solidFill>
                  <a:srgbClr val="D0D5DD"/>
                </a:solidFill>
                <a:latin typeface="Arial" panose="020B0604020202020204" pitchFamily="34" charset="0"/>
                <a:ea typeface="Inter Light" panose="02000503000000020004" pitchFamily="2" charset="0"/>
                <a:cs typeface="Arial" panose="020B0604020202020204" pitchFamily="34" charset="0"/>
              </a:rPr>
              <a:t>© 2025 Quarterhill – Confidential and Proprietary</a:t>
            </a:r>
          </a:p>
        </p:txBody>
      </p:sp>
      <p:sp>
        <p:nvSpPr>
          <p:cNvPr id="2" name="Slide Number Placeholder 11">
            <a:extLst>
              <a:ext uri="{FF2B5EF4-FFF2-40B4-BE49-F238E27FC236}">
                <a16:creationId xmlns:a16="http://schemas.microsoft.com/office/drawing/2014/main" id="{AF2572CE-2256-DFEE-53D7-A2E6E1DA53DE}"/>
              </a:ext>
            </a:extLst>
          </p:cNvPr>
          <p:cNvSpPr>
            <a:spLocks noGrp="1"/>
          </p:cNvSpPr>
          <p:nvPr>
            <p:ph type="sldNum" sz="quarter" idx="12"/>
          </p:nvPr>
        </p:nvSpPr>
        <p:spPr>
          <a:xfrm>
            <a:off x="11097642" y="6371263"/>
            <a:ext cx="473587" cy="365125"/>
          </a:xfrm>
          <a:prstGeom prst="rect">
            <a:avLst/>
          </a:prstGeom>
        </p:spPr>
        <p:txBody>
          <a:bodyPr/>
          <a:lstStyle>
            <a:lvl1pPr algn="r">
              <a:defRPr sz="800" b="0" i="0">
                <a:solidFill>
                  <a:srgbClr val="D0D5DD"/>
                </a:solidFill>
                <a:latin typeface="Arial" panose="020B0604020202020204" pitchFamily="34" charset="0"/>
                <a:ea typeface="Inter Light" panose="02000503000000020004" pitchFamily="2" charset="0"/>
                <a:cs typeface="Arial" panose="020B0604020202020204" pitchFamily="34" charset="0"/>
              </a:defRPr>
            </a:lvl1pPr>
          </a:lstStyle>
          <a:p>
            <a:fld id="{5C3C5D72-BEB3-6F43-BEBB-E5E81805DE03}" type="slidenum">
              <a:rPr lang="en-US" smtClean="0"/>
              <a:pPr/>
              <a:t>‹#›</a:t>
            </a:fld>
            <a:endParaRPr lang="en-US"/>
          </a:p>
        </p:txBody>
      </p:sp>
      <p:sp>
        <p:nvSpPr>
          <p:cNvPr id="7" name="Title 5">
            <a:extLst>
              <a:ext uri="{FF2B5EF4-FFF2-40B4-BE49-F238E27FC236}">
                <a16:creationId xmlns:a16="http://schemas.microsoft.com/office/drawing/2014/main" id="{85B21080-DF1F-15AF-B597-5A0F3E84FA4B}"/>
              </a:ext>
            </a:extLst>
          </p:cNvPr>
          <p:cNvSpPr>
            <a:spLocks noGrp="1"/>
          </p:cNvSpPr>
          <p:nvPr>
            <p:ph type="title" hasCustomPrompt="1"/>
          </p:nvPr>
        </p:nvSpPr>
        <p:spPr>
          <a:xfrm>
            <a:off x="6304549" y="3017239"/>
            <a:ext cx="5290746" cy="1006429"/>
          </a:xfrm>
          <a:prstGeom prst="rect">
            <a:avLst/>
          </a:prstGeom>
        </p:spPr>
        <p:txBody>
          <a:bodyPr wrap="square">
            <a:spAutoFit/>
          </a:bodyPr>
          <a:lstStyle>
            <a:lvl1pPr algn="r">
              <a:lnSpc>
                <a:spcPct val="90000"/>
              </a:lnSpc>
              <a:defRPr sz="6600" b="0" i="0">
                <a:solidFill>
                  <a:schemeClr val="bg1"/>
                </a:solidFill>
                <a:latin typeface="Arial" panose="020B0604020202020204" pitchFamily="34" charset="0"/>
                <a:ea typeface="Inter Light" panose="02000503000000020004" pitchFamily="2" charset="0"/>
                <a:cs typeface="Arial" panose="020B0604020202020204" pitchFamily="34" charset="0"/>
              </a:defRPr>
            </a:lvl1pPr>
          </a:lstStyle>
          <a:p>
            <a:r>
              <a:rPr lang="en-US"/>
              <a:t>Divider Title</a:t>
            </a:r>
          </a:p>
        </p:txBody>
      </p:sp>
      <p:sp>
        <p:nvSpPr>
          <p:cNvPr id="9" name="Text Placeholder 6">
            <a:extLst>
              <a:ext uri="{FF2B5EF4-FFF2-40B4-BE49-F238E27FC236}">
                <a16:creationId xmlns:a16="http://schemas.microsoft.com/office/drawing/2014/main" id="{DC98A026-802A-77AA-5E75-C28D278F3637}"/>
              </a:ext>
            </a:extLst>
          </p:cNvPr>
          <p:cNvSpPr>
            <a:spLocks noGrp="1"/>
          </p:cNvSpPr>
          <p:nvPr>
            <p:ph type="body" sz="quarter" idx="13"/>
          </p:nvPr>
        </p:nvSpPr>
        <p:spPr>
          <a:xfrm>
            <a:off x="7152377" y="4173871"/>
            <a:ext cx="4424362" cy="1349375"/>
          </a:xfrm>
          <a:prstGeom prst="rect">
            <a:avLst/>
          </a:prstGeom>
        </p:spPr>
        <p:txBody>
          <a:bodyPr/>
          <a:lstStyle>
            <a:lvl1pPr algn="r">
              <a:buNone/>
              <a:defRPr sz="2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37029661"/>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Divider 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0B28-6BBB-D774-9F07-62CF3146D51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5000" contrast="-10000"/>
                    </a14:imgEffect>
                  </a14:imgLayer>
                </a14:imgProps>
              </a:ext>
              <a:ext uri="{28A0092B-C50C-407E-A947-70E740481C1C}">
                <a14:useLocalDpi xmlns:a14="http://schemas.microsoft.com/office/drawing/2010/main"/>
              </a:ext>
            </a:extLst>
          </a:blip>
          <a:srcRect t="-211"/>
          <a:stretch>
            <a:fillRect/>
          </a:stretch>
        </p:blipFill>
        <p:spPr>
          <a:xfrm>
            <a:off x="-1" y="-14514"/>
            <a:ext cx="6196085" cy="6886983"/>
          </a:xfrm>
          <a:prstGeom prst="rect">
            <a:avLst/>
          </a:prstGeom>
        </p:spPr>
      </p:pic>
      <p:sp>
        <p:nvSpPr>
          <p:cNvPr id="5" name="Rectangle 4">
            <a:extLst>
              <a:ext uri="{FF2B5EF4-FFF2-40B4-BE49-F238E27FC236}">
                <a16:creationId xmlns:a16="http://schemas.microsoft.com/office/drawing/2014/main" id="{4AC91AEB-2C4C-14E8-0452-4BFE3B46CC20}"/>
              </a:ext>
            </a:extLst>
          </p:cNvPr>
          <p:cNvSpPr/>
          <p:nvPr userDrawn="1"/>
        </p:nvSpPr>
        <p:spPr>
          <a:xfrm>
            <a:off x="6196084" y="0"/>
            <a:ext cx="601884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5099" y="700467"/>
            <a:ext cx="559299" cy="516927"/>
          </a:xfrm>
          <a:prstGeom prst="rect">
            <a:avLst/>
          </a:prstGeom>
        </p:spPr>
      </p:pic>
      <p:sp>
        <p:nvSpPr>
          <p:cNvPr id="8" name="TextBox 7">
            <a:extLst>
              <a:ext uri="{FF2B5EF4-FFF2-40B4-BE49-F238E27FC236}">
                <a16:creationId xmlns:a16="http://schemas.microsoft.com/office/drawing/2014/main" id="{D006F2CF-7C6A-A129-1B80-62B0D8D44778}"/>
              </a:ext>
            </a:extLst>
          </p:cNvPr>
          <p:cNvSpPr txBox="1"/>
          <p:nvPr userDrawn="1"/>
        </p:nvSpPr>
        <p:spPr>
          <a:xfrm>
            <a:off x="5166610" y="6375840"/>
            <a:ext cx="6099462" cy="215444"/>
          </a:xfrm>
          <a:prstGeom prst="rect">
            <a:avLst/>
          </a:prstGeom>
          <a:noFill/>
        </p:spPr>
        <p:txBody>
          <a:bodyPr wrap="square">
            <a:spAutoFit/>
          </a:bodyPr>
          <a:lstStyle/>
          <a:p>
            <a:pPr algn="r"/>
            <a:r>
              <a:rPr lang="en-US" sz="800" b="0" i="0">
                <a:solidFill>
                  <a:srgbClr val="D0D5DD"/>
                </a:solidFill>
                <a:latin typeface="Arial" panose="020B0604020202020204" pitchFamily="34" charset="0"/>
                <a:ea typeface="Inter Light" panose="02000503000000020004" pitchFamily="2" charset="0"/>
                <a:cs typeface="Arial" panose="020B0604020202020204" pitchFamily="34" charset="0"/>
              </a:rPr>
              <a:t>© 2025 Quarterhill – Confidential and Proprietary</a:t>
            </a:r>
          </a:p>
        </p:txBody>
      </p:sp>
      <p:sp>
        <p:nvSpPr>
          <p:cNvPr id="2" name="Slide Number Placeholder 11">
            <a:extLst>
              <a:ext uri="{FF2B5EF4-FFF2-40B4-BE49-F238E27FC236}">
                <a16:creationId xmlns:a16="http://schemas.microsoft.com/office/drawing/2014/main" id="{A67E05E4-A178-32DE-D155-F460F7FF49EA}"/>
              </a:ext>
            </a:extLst>
          </p:cNvPr>
          <p:cNvSpPr>
            <a:spLocks noGrp="1"/>
          </p:cNvSpPr>
          <p:nvPr>
            <p:ph type="sldNum" sz="quarter" idx="12"/>
          </p:nvPr>
        </p:nvSpPr>
        <p:spPr>
          <a:xfrm>
            <a:off x="11097642" y="6371263"/>
            <a:ext cx="473587" cy="365125"/>
          </a:xfrm>
          <a:prstGeom prst="rect">
            <a:avLst/>
          </a:prstGeom>
        </p:spPr>
        <p:txBody>
          <a:bodyPr/>
          <a:lstStyle>
            <a:lvl1pPr algn="r">
              <a:defRPr sz="800" b="0" i="0">
                <a:solidFill>
                  <a:srgbClr val="D0D5DD"/>
                </a:solidFill>
                <a:latin typeface="Arial" panose="020B0604020202020204" pitchFamily="34" charset="0"/>
                <a:ea typeface="Inter Light" panose="02000503000000020004" pitchFamily="2" charset="0"/>
                <a:cs typeface="Arial" panose="020B0604020202020204" pitchFamily="34" charset="0"/>
              </a:defRPr>
            </a:lvl1pPr>
          </a:lstStyle>
          <a:p>
            <a:fld id="{5C3C5D72-BEB3-6F43-BEBB-E5E81805DE03}" type="slidenum">
              <a:rPr lang="en-US" smtClean="0"/>
              <a:pPr/>
              <a:t>‹#›</a:t>
            </a:fld>
            <a:endParaRPr lang="en-US"/>
          </a:p>
        </p:txBody>
      </p:sp>
      <p:sp>
        <p:nvSpPr>
          <p:cNvPr id="7" name="Title 5">
            <a:extLst>
              <a:ext uri="{FF2B5EF4-FFF2-40B4-BE49-F238E27FC236}">
                <a16:creationId xmlns:a16="http://schemas.microsoft.com/office/drawing/2014/main" id="{F0BB807E-FCB7-6161-D7CE-9C1866B75818}"/>
              </a:ext>
            </a:extLst>
          </p:cNvPr>
          <p:cNvSpPr>
            <a:spLocks noGrp="1"/>
          </p:cNvSpPr>
          <p:nvPr>
            <p:ph type="title" hasCustomPrompt="1"/>
          </p:nvPr>
        </p:nvSpPr>
        <p:spPr>
          <a:xfrm>
            <a:off x="6304549" y="3017239"/>
            <a:ext cx="5290746" cy="1006429"/>
          </a:xfrm>
          <a:prstGeom prst="rect">
            <a:avLst/>
          </a:prstGeom>
        </p:spPr>
        <p:txBody>
          <a:bodyPr wrap="square">
            <a:spAutoFit/>
          </a:bodyPr>
          <a:lstStyle>
            <a:lvl1pPr algn="r">
              <a:lnSpc>
                <a:spcPct val="90000"/>
              </a:lnSpc>
              <a:defRPr sz="6600" b="0" i="0">
                <a:solidFill>
                  <a:schemeClr val="bg1"/>
                </a:solidFill>
                <a:latin typeface="Arial" panose="020B0604020202020204" pitchFamily="34" charset="0"/>
                <a:ea typeface="Inter Light" panose="02000503000000020004" pitchFamily="2" charset="0"/>
                <a:cs typeface="Arial" panose="020B0604020202020204" pitchFamily="34" charset="0"/>
              </a:defRPr>
            </a:lvl1pPr>
          </a:lstStyle>
          <a:p>
            <a:r>
              <a:rPr lang="en-US"/>
              <a:t>Divider Title</a:t>
            </a:r>
          </a:p>
        </p:txBody>
      </p:sp>
      <p:sp>
        <p:nvSpPr>
          <p:cNvPr id="9" name="Text Placeholder 6">
            <a:extLst>
              <a:ext uri="{FF2B5EF4-FFF2-40B4-BE49-F238E27FC236}">
                <a16:creationId xmlns:a16="http://schemas.microsoft.com/office/drawing/2014/main" id="{DD3728B9-DA7F-1E0A-1A6F-099CE48E1E93}"/>
              </a:ext>
            </a:extLst>
          </p:cNvPr>
          <p:cNvSpPr>
            <a:spLocks noGrp="1"/>
          </p:cNvSpPr>
          <p:nvPr>
            <p:ph type="body" sz="quarter" idx="13"/>
          </p:nvPr>
        </p:nvSpPr>
        <p:spPr>
          <a:xfrm>
            <a:off x="7152377" y="4173871"/>
            <a:ext cx="4424362" cy="1349375"/>
          </a:xfrm>
          <a:prstGeom prst="rect">
            <a:avLst/>
          </a:prstGeom>
        </p:spPr>
        <p:txBody>
          <a:bodyPr/>
          <a:lstStyle>
            <a:lvl1pPr algn="r">
              <a:buNone/>
              <a:defRPr sz="2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14379612"/>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C91AEB-2C4C-14E8-0452-4BFE3B46CC20}"/>
              </a:ext>
            </a:extLst>
          </p:cNvPr>
          <p:cNvSpPr/>
          <p:nvPr userDrawn="1"/>
        </p:nvSpPr>
        <p:spPr>
          <a:xfrm>
            <a:off x="6129980" y="0"/>
            <a:ext cx="609946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8" name="TextBox 7">
            <a:extLst>
              <a:ext uri="{FF2B5EF4-FFF2-40B4-BE49-F238E27FC236}">
                <a16:creationId xmlns:a16="http://schemas.microsoft.com/office/drawing/2014/main" id="{D006F2CF-7C6A-A129-1B80-62B0D8D44778}"/>
              </a:ext>
            </a:extLst>
          </p:cNvPr>
          <p:cNvSpPr txBox="1"/>
          <p:nvPr userDrawn="1"/>
        </p:nvSpPr>
        <p:spPr>
          <a:xfrm>
            <a:off x="5166610" y="6375840"/>
            <a:ext cx="6099462" cy="215444"/>
          </a:xfrm>
          <a:prstGeom prst="rect">
            <a:avLst/>
          </a:prstGeom>
          <a:noFill/>
        </p:spPr>
        <p:txBody>
          <a:bodyPr wrap="square">
            <a:spAutoFit/>
          </a:bodyPr>
          <a:lstStyle/>
          <a:p>
            <a:pPr algn="r"/>
            <a:r>
              <a:rPr lang="en-US" sz="800" b="0" i="0">
                <a:solidFill>
                  <a:srgbClr val="D0D5DD"/>
                </a:solidFill>
                <a:latin typeface="Arial" panose="020B0604020202020204" pitchFamily="34" charset="0"/>
                <a:ea typeface="Inter Light" panose="02000503000000020004" pitchFamily="2" charset="0"/>
                <a:cs typeface="Arial" panose="020B0604020202020204" pitchFamily="34" charset="0"/>
              </a:rPr>
              <a:t>© 2025 Quarterhill – Confidential and Proprietary</a:t>
            </a:r>
          </a:p>
        </p:txBody>
      </p:sp>
      <p:sp>
        <p:nvSpPr>
          <p:cNvPr id="2" name="Slide Number Placeholder 11">
            <a:extLst>
              <a:ext uri="{FF2B5EF4-FFF2-40B4-BE49-F238E27FC236}">
                <a16:creationId xmlns:a16="http://schemas.microsoft.com/office/drawing/2014/main" id="{FDA2EE4F-925D-B1DC-8BE9-22332454B353}"/>
              </a:ext>
            </a:extLst>
          </p:cNvPr>
          <p:cNvSpPr>
            <a:spLocks noGrp="1"/>
          </p:cNvSpPr>
          <p:nvPr>
            <p:ph type="sldNum" sz="quarter" idx="12"/>
          </p:nvPr>
        </p:nvSpPr>
        <p:spPr>
          <a:xfrm>
            <a:off x="11097642" y="6371263"/>
            <a:ext cx="473587" cy="365125"/>
          </a:xfrm>
          <a:prstGeom prst="rect">
            <a:avLst/>
          </a:prstGeom>
        </p:spPr>
        <p:txBody>
          <a:bodyPr/>
          <a:lstStyle>
            <a:lvl1pPr algn="r">
              <a:defRPr sz="800" b="0" i="0">
                <a:solidFill>
                  <a:srgbClr val="D0D5DD"/>
                </a:solidFill>
                <a:latin typeface="Arial" panose="020B0604020202020204" pitchFamily="34" charset="0"/>
                <a:ea typeface="Inter Light" panose="02000503000000020004" pitchFamily="2" charset="0"/>
                <a:cs typeface="Arial" panose="020B0604020202020204" pitchFamily="34" charset="0"/>
              </a:defRPr>
            </a:lvl1pPr>
          </a:lstStyle>
          <a:p>
            <a:fld id="{5C3C5D72-BEB3-6F43-BEBB-E5E81805DE03}" type="slidenum">
              <a:rPr lang="en-US" smtClean="0"/>
              <a:pPr/>
              <a:t>‹#›</a:t>
            </a:fld>
            <a:endParaRPr lang="en-US"/>
          </a:p>
        </p:txBody>
      </p:sp>
      <p:sp>
        <p:nvSpPr>
          <p:cNvPr id="3" name="Title 5">
            <a:extLst>
              <a:ext uri="{FF2B5EF4-FFF2-40B4-BE49-F238E27FC236}">
                <a16:creationId xmlns:a16="http://schemas.microsoft.com/office/drawing/2014/main" id="{BC0C9CEF-D245-B6CC-B026-04553FD5A4BB}"/>
              </a:ext>
            </a:extLst>
          </p:cNvPr>
          <p:cNvSpPr>
            <a:spLocks noGrp="1"/>
          </p:cNvSpPr>
          <p:nvPr>
            <p:ph type="title" hasCustomPrompt="1"/>
          </p:nvPr>
        </p:nvSpPr>
        <p:spPr>
          <a:xfrm>
            <a:off x="6304549" y="3017239"/>
            <a:ext cx="5290746" cy="1006429"/>
          </a:xfrm>
          <a:prstGeom prst="rect">
            <a:avLst/>
          </a:prstGeom>
        </p:spPr>
        <p:txBody>
          <a:bodyPr wrap="square">
            <a:spAutoFit/>
          </a:bodyPr>
          <a:lstStyle>
            <a:lvl1pPr algn="r">
              <a:lnSpc>
                <a:spcPct val="90000"/>
              </a:lnSpc>
              <a:defRPr sz="6600" b="0" i="0">
                <a:solidFill>
                  <a:schemeClr val="bg1"/>
                </a:solidFill>
                <a:latin typeface="Arial" panose="020B0604020202020204" pitchFamily="34" charset="0"/>
                <a:ea typeface="Inter Light" panose="02000503000000020004" pitchFamily="2" charset="0"/>
                <a:cs typeface="Arial" panose="020B0604020202020204" pitchFamily="34" charset="0"/>
              </a:defRPr>
            </a:lvl1pPr>
          </a:lstStyle>
          <a:p>
            <a:r>
              <a:rPr lang="en-US"/>
              <a:t>Divider Title</a:t>
            </a:r>
          </a:p>
        </p:txBody>
      </p:sp>
      <p:sp>
        <p:nvSpPr>
          <p:cNvPr id="7" name="Text Placeholder 6">
            <a:extLst>
              <a:ext uri="{FF2B5EF4-FFF2-40B4-BE49-F238E27FC236}">
                <a16:creationId xmlns:a16="http://schemas.microsoft.com/office/drawing/2014/main" id="{5C5531BC-B8F7-E491-2463-1E993B99EA89}"/>
              </a:ext>
            </a:extLst>
          </p:cNvPr>
          <p:cNvSpPr>
            <a:spLocks noGrp="1"/>
          </p:cNvSpPr>
          <p:nvPr>
            <p:ph type="body" sz="quarter" idx="13"/>
          </p:nvPr>
        </p:nvSpPr>
        <p:spPr>
          <a:xfrm>
            <a:off x="7152377" y="4173871"/>
            <a:ext cx="4424362" cy="1349375"/>
          </a:xfrm>
          <a:prstGeom prst="rect">
            <a:avLst/>
          </a:prstGeom>
        </p:spPr>
        <p:txBody>
          <a:bodyPr/>
          <a:lstStyle>
            <a:lvl1pPr algn="r">
              <a:buNone/>
              <a:defRPr sz="2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1" name="Picture 10">
            <a:extLst>
              <a:ext uri="{FF2B5EF4-FFF2-40B4-BE49-F238E27FC236}">
                <a16:creationId xmlns:a16="http://schemas.microsoft.com/office/drawing/2014/main" id="{8EB2663E-F17C-20A7-C746-E86C4799899C}"/>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contrast="-9000"/>
                    </a14:imgEffect>
                  </a14:imgLayer>
                </a14:imgProps>
              </a:ext>
              <a:ext uri="{28A0092B-C50C-407E-A947-70E740481C1C}">
                <a14:useLocalDpi xmlns:a14="http://schemas.microsoft.com/office/drawing/2010/main"/>
              </a:ext>
            </a:extLst>
          </a:blip>
          <a:srcRect b="-132"/>
          <a:stretch>
            <a:fillRect/>
          </a:stretch>
        </p:blipFill>
        <p:spPr>
          <a:xfrm>
            <a:off x="0" y="0"/>
            <a:ext cx="6196084" cy="6867054"/>
          </a:xfrm>
          <a:prstGeom prst="rect">
            <a:avLst/>
          </a:prstGeom>
        </p:spPr>
      </p:pic>
    </p:spTree>
    <p:extLst>
      <p:ext uri="{BB962C8B-B14F-4D97-AF65-F5344CB8AC3E}">
        <p14:creationId xmlns:p14="http://schemas.microsoft.com/office/powerpoint/2010/main" val="1237073407"/>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Text - L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9777172"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p:nvPr>
        </p:nvSpPr>
        <p:spPr>
          <a:xfrm>
            <a:off x="594827" y="1808650"/>
            <a:ext cx="10873273" cy="4062064"/>
          </a:xfrm>
          <a:prstGeom prst="rect">
            <a:avLst/>
          </a:prstGeom>
        </p:spPr>
        <p:txBody>
          <a:bodyPr/>
          <a:lstStyle>
            <a:lvl1pPr>
              <a:lnSpc>
                <a:spcPts val="24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4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4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4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4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lvl1pPr>
              <a:defRPr sz="800">
                <a:latin typeface="Arial" panose="020B0604020202020204" pitchFamily="34" charset="0"/>
                <a:cs typeface="Arial" panose="020B0604020202020204" pitchFamily="34" charset="0"/>
              </a:defRPr>
            </a:lvl1pPr>
          </a:lstStyle>
          <a:p>
            <a:fld id="{5C3C5D72-BEB3-6F43-BEBB-E5E81805DE03}" type="slidenum">
              <a:rPr lang="en-US" smtClean="0"/>
              <a:pPr/>
              <a:t>‹#›</a:t>
            </a:fld>
            <a:endParaRPr lang="en-US" sz="800"/>
          </a:p>
        </p:txBody>
      </p:sp>
      <p:sp>
        <p:nvSpPr>
          <p:cNvPr id="3" name="TextBox 2">
            <a:extLst>
              <a:ext uri="{FF2B5EF4-FFF2-40B4-BE49-F238E27FC236}">
                <a16:creationId xmlns:a16="http://schemas.microsoft.com/office/drawing/2014/main" id="{2E0EF9A4-172C-CF2A-8795-8B6EB25F32E0}"/>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Tree>
    <p:extLst>
      <p:ext uri="{BB962C8B-B14F-4D97-AF65-F5344CB8AC3E}">
        <p14:creationId xmlns:p14="http://schemas.microsoft.com/office/powerpoint/2010/main" val="3251436912"/>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 Image - L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9777172"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p:nvPr>
        </p:nvSpPr>
        <p:spPr>
          <a:xfrm>
            <a:off x="594826" y="1808650"/>
            <a:ext cx="7227149" cy="4062064"/>
          </a:xfrm>
          <a:prstGeom prst="rect">
            <a:avLst/>
          </a:prstGeom>
        </p:spPr>
        <p:txBody>
          <a:bodyPr/>
          <a:lstStyle>
            <a:lvl1pPr>
              <a:lnSpc>
                <a:spcPts val="24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4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4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4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4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p>
            <a:fld id="{5C3C5D72-BEB3-6F43-BEBB-E5E81805DE03}" type="slidenum">
              <a:rPr lang="en-US" smtClean="0"/>
              <a:pPr/>
              <a:t>‹#›</a:t>
            </a:fld>
            <a:endParaRPr lang="en-US"/>
          </a:p>
        </p:txBody>
      </p:sp>
      <p:sp>
        <p:nvSpPr>
          <p:cNvPr id="3" name="TextBox 2">
            <a:extLst>
              <a:ext uri="{FF2B5EF4-FFF2-40B4-BE49-F238E27FC236}">
                <a16:creationId xmlns:a16="http://schemas.microsoft.com/office/drawing/2014/main" id="{2E0EF9A4-172C-CF2A-8795-8B6EB25F32E0}"/>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
        <p:nvSpPr>
          <p:cNvPr id="5" name="Picture Placeholder 4">
            <a:extLst>
              <a:ext uri="{FF2B5EF4-FFF2-40B4-BE49-F238E27FC236}">
                <a16:creationId xmlns:a16="http://schemas.microsoft.com/office/drawing/2014/main" id="{C6D22A5B-08A8-CFE3-E938-87744D4C8889}"/>
              </a:ext>
            </a:extLst>
          </p:cNvPr>
          <p:cNvSpPr>
            <a:spLocks noGrp="1"/>
          </p:cNvSpPr>
          <p:nvPr>
            <p:ph type="pic" sz="quarter" idx="13"/>
          </p:nvPr>
        </p:nvSpPr>
        <p:spPr>
          <a:xfrm>
            <a:off x="8130448" y="1807637"/>
            <a:ext cx="4061552" cy="4062064"/>
          </a:xfrm>
          <a:prstGeom prst="rect">
            <a:avLst/>
          </a:prstGeom>
        </p:spPr>
        <p:txBody>
          <a:bodyPr/>
          <a:lstStyle/>
          <a:p>
            <a:r>
              <a:rPr lang="en-US"/>
              <a:t>Click icon to add picture</a:t>
            </a:r>
          </a:p>
        </p:txBody>
      </p:sp>
    </p:spTree>
    <p:extLst>
      <p:ext uri="{BB962C8B-B14F-4D97-AF65-F5344CB8AC3E}">
        <p14:creationId xmlns:p14="http://schemas.microsoft.com/office/powerpoint/2010/main" val="3036895928"/>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 Truck -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622C1-4389-BC5B-0A8F-7D92553B314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95000"/>
                    </a14:imgEffect>
                    <a14:imgEffect>
                      <a14:brightnessContrast bright="10000" contrast="-10000"/>
                    </a14:imgEffect>
                  </a14:imgLayer>
                </a14:imgProps>
              </a:ext>
              <a:ext uri="{28A0092B-C50C-407E-A947-70E740481C1C}">
                <a14:useLocalDpi xmlns:a14="http://schemas.microsoft.com/office/drawing/2010/main"/>
              </a:ext>
            </a:extLst>
          </a:blip>
          <a:srcRect l="-304" r="-623"/>
          <a:stretch>
            <a:fillRect/>
          </a:stretch>
        </p:blipFill>
        <p:spPr>
          <a:xfrm flipH="1">
            <a:off x="1951762" y="0"/>
            <a:ext cx="10287000" cy="6873498"/>
          </a:xfrm>
          <a:prstGeom prst="rect">
            <a:avLst/>
          </a:prstGeom>
        </p:spPr>
      </p:pic>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8859701" cy="70564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p>
            <a:fld id="{5C3C5D72-BEB3-6F43-BEBB-E5E81805DE03}" type="slidenum">
              <a:rPr lang="en-US" smtClean="0"/>
              <a:pPr/>
              <a:t>‹#›</a:t>
            </a:fld>
            <a:endParaRPr lang="en-US"/>
          </a:p>
        </p:txBody>
      </p:sp>
      <p:sp>
        <p:nvSpPr>
          <p:cNvPr id="3" name="TextBox 2">
            <a:extLst>
              <a:ext uri="{FF2B5EF4-FFF2-40B4-BE49-F238E27FC236}">
                <a16:creationId xmlns:a16="http://schemas.microsoft.com/office/drawing/2014/main" id="{2E0EF9A4-172C-CF2A-8795-8B6EB25F32E0}"/>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
        <p:nvSpPr>
          <p:cNvPr id="7" name="Text Placeholder 7">
            <a:extLst>
              <a:ext uri="{FF2B5EF4-FFF2-40B4-BE49-F238E27FC236}">
                <a16:creationId xmlns:a16="http://schemas.microsoft.com/office/drawing/2014/main" id="{06BF5B46-91AE-E08E-6F1D-582DC451A174}"/>
              </a:ext>
            </a:extLst>
          </p:cNvPr>
          <p:cNvSpPr>
            <a:spLocks noGrp="1"/>
          </p:cNvSpPr>
          <p:nvPr>
            <p:ph type="body" sz="quarter" idx="10"/>
          </p:nvPr>
        </p:nvSpPr>
        <p:spPr>
          <a:xfrm>
            <a:off x="594826" y="1808650"/>
            <a:ext cx="7227149" cy="4062064"/>
          </a:xfrm>
          <a:prstGeom prst="rect">
            <a:avLst/>
          </a:prstGeom>
        </p:spPr>
        <p:txBody>
          <a:bodyPr/>
          <a:lstStyle>
            <a:lvl1pPr>
              <a:lnSpc>
                <a:spcPts val="20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0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0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0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0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851177"/>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 Right Panel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69992-10AA-4E08-A490-E50ED0876F75}"/>
              </a:ext>
            </a:extLst>
          </p:cNvPr>
          <p:cNvSpPr/>
          <p:nvPr userDrawn="1"/>
        </p:nvSpPr>
        <p:spPr>
          <a:xfrm>
            <a:off x="8021783" y="0"/>
            <a:ext cx="4170218" cy="6858000"/>
          </a:xfrm>
          <a:prstGeom prst="rect">
            <a:avLst/>
          </a:prstGeom>
          <a:gradFill>
            <a:gsLst>
              <a:gs pos="0">
                <a:schemeClr val="accent1"/>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59F5614-D2A5-34EF-4373-7F4F5D15A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5099" y="700467"/>
            <a:ext cx="559299" cy="516927"/>
          </a:xfrm>
          <a:prstGeom prst="rect">
            <a:avLst/>
          </a:prstGeom>
        </p:spPr>
      </p:pic>
      <p:sp>
        <p:nvSpPr>
          <p:cNvPr id="6" name="Title 5">
            <a:extLst>
              <a:ext uri="{FF2B5EF4-FFF2-40B4-BE49-F238E27FC236}">
                <a16:creationId xmlns:a16="http://schemas.microsoft.com/office/drawing/2014/main" id="{3B7C7A45-F334-E1FF-A5B9-872A428BC7CC}"/>
              </a:ext>
            </a:extLst>
          </p:cNvPr>
          <p:cNvSpPr>
            <a:spLocks noGrp="1"/>
          </p:cNvSpPr>
          <p:nvPr>
            <p:ph type="title"/>
          </p:nvPr>
        </p:nvSpPr>
        <p:spPr>
          <a:xfrm>
            <a:off x="581479" y="590237"/>
            <a:ext cx="6732451" cy="1311128"/>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5F685218-68E7-9644-DC33-0B8FEAD3991B}"/>
              </a:ext>
            </a:extLst>
          </p:cNvPr>
          <p:cNvSpPr>
            <a:spLocks noGrp="1"/>
          </p:cNvSpPr>
          <p:nvPr>
            <p:ph type="body" sz="quarter" idx="10"/>
          </p:nvPr>
        </p:nvSpPr>
        <p:spPr>
          <a:xfrm>
            <a:off x="594828" y="1808650"/>
            <a:ext cx="6720372" cy="4062064"/>
          </a:xfrm>
          <a:prstGeom prst="rect">
            <a:avLst/>
          </a:prstGeom>
        </p:spPr>
        <p:txBody>
          <a:bodyPr/>
          <a:lstStyle>
            <a:lvl1pPr>
              <a:lnSpc>
                <a:spcPts val="2420"/>
              </a:lnSpc>
              <a:spcAft>
                <a:spcPts val="400"/>
              </a:spcAft>
              <a:buClr>
                <a:srgbClr val="0061BD"/>
              </a:buClr>
              <a:defRPr sz="1800">
                <a:solidFill>
                  <a:schemeClr val="tx1"/>
                </a:solidFill>
                <a:latin typeface="Arial" panose="020B0604020202020204" pitchFamily="34" charset="0"/>
                <a:cs typeface="Arial" panose="020B0604020202020204" pitchFamily="34" charset="0"/>
              </a:defRPr>
            </a:lvl1pPr>
            <a:lvl2pPr>
              <a:lnSpc>
                <a:spcPts val="2420"/>
              </a:lnSpc>
              <a:spcAft>
                <a:spcPts val="400"/>
              </a:spcAft>
              <a:buClr>
                <a:schemeClr val="tx2"/>
              </a:buClr>
              <a:defRPr sz="1600">
                <a:solidFill>
                  <a:srgbClr val="344054"/>
                </a:solidFill>
                <a:latin typeface="Arial" panose="020B0604020202020204" pitchFamily="34" charset="0"/>
                <a:cs typeface="Arial" panose="020B0604020202020204" pitchFamily="34" charset="0"/>
              </a:defRPr>
            </a:lvl2pPr>
            <a:lvl3pPr marL="1143000" indent="-228600">
              <a:lnSpc>
                <a:spcPts val="2420"/>
              </a:lnSpc>
              <a:spcAft>
                <a:spcPts val="400"/>
              </a:spcAft>
              <a:buClr>
                <a:srgbClr val="475467"/>
              </a:buClr>
              <a:buSzPct val="80000"/>
              <a:buFont typeface="Courier New" panose="02070309020205020404" pitchFamily="49" charset="0"/>
              <a:buChar char="o"/>
              <a:defRPr sz="1400">
                <a:solidFill>
                  <a:srgbClr val="475467"/>
                </a:solidFill>
                <a:latin typeface="Arial" panose="020B0604020202020204" pitchFamily="34" charset="0"/>
                <a:cs typeface="Arial" panose="020B0604020202020204" pitchFamily="34" charset="0"/>
              </a:defRPr>
            </a:lvl3pPr>
            <a:lvl4pPr marL="1600200" indent="-228600">
              <a:lnSpc>
                <a:spcPts val="2420"/>
              </a:lnSpc>
              <a:spcAft>
                <a:spcPts val="400"/>
              </a:spcAft>
              <a:buClr>
                <a:srgbClr val="667085"/>
              </a:buClr>
              <a:buFont typeface="Wingdings" pitchFamily="2" charset="2"/>
              <a:buChar char="§"/>
              <a:defRPr sz="1200">
                <a:solidFill>
                  <a:srgbClr val="667085"/>
                </a:solidFill>
                <a:latin typeface="Arial" panose="020B0604020202020204" pitchFamily="34" charset="0"/>
                <a:cs typeface="Arial" panose="020B0604020202020204" pitchFamily="34" charset="0"/>
              </a:defRPr>
            </a:lvl4pPr>
            <a:lvl5pPr>
              <a:lnSpc>
                <a:spcPts val="2420"/>
              </a:lnSpc>
              <a:spcAft>
                <a:spcPts val="400"/>
              </a:spcAft>
              <a:buClr>
                <a:srgbClr val="98A2B3"/>
              </a:buClr>
              <a:defRPr sz="1100">
                <a:solidFill>
                  <a:srgbClr val="98A2B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ADA9E6DE-2FAF-3F18-865F-A9809FB3A79E}"/>
              </a:ext>
            </a:extLst>
          </p:cNvPr>
          <p:cNvSpPr>
            <a:spLocks noGrp="1"/>
          </p:cNvSpPr>
          <p:nvPr>
            <p:ph type="sldNum" sz="quarter" idx="12"/>
          </p:nvPr>
        </p:nvSpPr>
        <p:spPr>
          <a:xfrm>
            <a:off x="11097644" y="6307892"/>
            <a:ext cx="473587" cy="365125"/>
          </a:xfrm>
        </p:spPr>
        <p:txBody>
          <a:bodyPr/>
          <a:lstStyle>
            <a:lvl1pPr>
              <a:defRPr>
                <a:solidFill>
                  <a:schemeClr val="bg1"/>
                </a:solidFill>
              </a:defRPr>
            </a:lvl1pPr>
          </a:lstStyle>
          <a:p>
            <a:fld id="{5C3C5D72-BEB3-6F43-BEBB-E5E81805DE03}" type="slidenum">
              <a:rPr lang="en-US" smtClean="0"/>
              <a:pPr/>
              <a:t>‹#›</a:t>
            </a:fld>
            <a:endParaRPr lang="en-US"/>
          </a:p>
        </p:txBody>
      </p:sp>
      <p:sp>
        <p:nvSpPr>
          <p:cNvPr id="3" name="TextBox 2">
            <a:extLst>
              <a:ext uri="{FF2B5EF4-FFF2-40B4-BE49-F238E27FC236}">
                <a16:creationId xmlns:a16="http://schemas.microsoft.com/office/drawing/2014/main" id="{28E9552B-7371-F34F-1D50-30808D395FE8}"/>
              </a:ext>
            </a:extLst>
          </p:cNvPr>
          <p:cNvSpPr txBox="1"/>
          <p:nvPr userDrawn="1"/>
        </p:nvSpPr>
        <p:spPr>
          <a:xfrm>
            <a:off x="5166610" y="6375840"/>
            <a:ext cx="6099462" cy="230832"/>
          </a:xfrm>
          <a:prstGeom prst="rect">
            <a:avLst/>
          </a:prstGeom>
          <a:noFill/>
        </p:spPr>
        <p:txBody>
          <a:bodyPr wrap="square">
            <a:spAutoFit/>
          </a:bodyPr>
          <a:lstStyle/>
          <a:p>
            <a:pPr algn="r"/>
            <a:r>
              <a:rPr lang="en-US" sz="900">
                <a:solidFill>
                  <a:srgbClr val="D0D5DD"/>
                </a:solidFill>
                <a:latin typeface="Arial" panose="020B0604020202020204" pitchFamily="34" charset="0"/>
                <a:cs typeface="Arial" panose="020B0604020202020204" pitchFamily="34" charset="0"/>
              </a:rPr>
              <a:t>© 2025 Quarterhill – Confidential and Proprietary</a:t>
            </a:r>
          </a:p>
        </p:txBody>
      </p:sp>
    </p:spTree>
    <p:extLst>
      <p:ext uri="{BB962C8B-B14F-4D97-AF65-F5344CB8AC3E}">
        <p14:creationId xmlns:p14="http://schemas.microsoft.com/office/powerpoint/2010/main" val="419821698"/>
      </p:ext>
    </p:extLst>
  </p:cSld>
  <p:clrMapOvr>
    <a:masterClrMapping/>
  </p:clrMapOvr>
  <p:extLst>
    <p:ext uri="{DCECCB84-F9BA-43D5-87BE-67443E8EF086}">
      <p15:sldGuideLst xmlns:p15="http://schemas.microsoft.com/office/powerpoint/2012/main">
        <p15:guide id="1" orient="horz" pos="432">
          <p15:clr>
            <a:srgbClr val="FBAE40"/>
          </p15:clr>
        </p15:guide>
        <p15:guide id="2" pos="432">
          <p15:clr>
            <a:srgbClr val="FBAE40"/>
          </p15:clr>
        </p15:guide>
        <p15:guide id="3" orient="horz" pos="3888">
          <p15:clr>
            <a:srgbClr val="FBAE40"/>
          </p15:clr>
        </p15:guide>
        <p15:guide id="4" pos="7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94DE6-8795-A3F5-8B2F-982DD6CB58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B569A0-5F36-209C-6898-710785F66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6D6E5-0081-ACFA-D6D0-052B9A9B8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4F2B4345-B43B-C28D-B862-90C11D38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CFFD07-9981-2273-4F0D-BEEBFF20E3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7B736A-F89B-8C4F-A806-B90112E21658}" type="slidenum">
              <a:rPr lang="en-US" smtClean="0"/>
              <a:t>‹#›</a:t>
            </a:fld>
            <a:endParaRPr lang="en-US"/>
          </a:p>
        </p:txBody>
      </p:sp>
    </p:spTree>
    <p:extLst>
      <p:ext uri="{BB962C8B-B14F-4D97-AF65-F5344CB8AC3E}">
        <p14:creationId xmlns:p14="http://schemas.microsoft.com/office/powerpoint/2010/main" val="40656632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8" r:id="rId3"/>
    <p:sldLayoutId id="2147483691" r:id="rId4"/>
    <p:sldLayoutId id="2147483694"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22.svg"/><Relationship Id="rId4" Type="http://schemas.microsoft.com/office/2007/relationships/hdphoto" Target="../media/hdphoto6.wdp"/><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6417-7DA3-520B-6B5B-CD884E3C0B7E}"/>
              </a:ext>
            </a:extLst>
          </p:cNvPr>
          <p:cNvSpPr>
            <a:spLocks noGrp="1"/>
          </p:cNvSpPr>
          <p:nvPr>
            <p:ph type="title"/>
          </p:nvPr>
        </p:nvSpPr>
        <p:spPr>
          <a:xfrm>
            <a:off x="4646900" y="787185"/>
            <a:ext cx="6942930" cy="3889313"/>
          </a:xfrm>
        </p:spPr>
        <p:txBody>
          <a:bodyPr>
            <a:normAutofit/>
          </a:bodyPr>
          <a:lstStyle/>
          <a:p>
            <a:pPr>
              <a:lnSpc>
                <a:spcPct val="100000"/>
              </a:lnSpc>
            </a:pPr>
            <a:r>
              <a:rPr lang="en-US" sz="6600" b="1"/>
              <a:t>Riverlink </a:t>
            </a:r>
            <a:br>
              <a:rPr lang="en-US" sz="6600" b="1"/>
            </a:br>
            <a:r>
              <a:rPr lang="en-US" sz="3600" b="1"/>
              <a:t>Review of operations, finances and customer service</a:t>
            </a:r>
            <a:endParaRPr lang="en-US" sz="3600"/>
          </a:p>
        </p:txBody>
      </p:sp>
      <p:sp>
        <p:nvSpPr>
          <p:cNvPr id="3" name="Text Placeholder 2">
            <a:extLst>
              <a:ext uri="{FF2B5EF4-FFF2-40B4-BE49-F238E27FC236}">
                <a16:creationId xmlns:a16="http://schemas.microsoft.com/office/drawing/2014/main" id="{53C1D5FC-499D-6A12-7777-DDBECF302226}"/>
              </a:ext>
            </a:extLst>
          </p:cNvPr>
          <p:cNvSpPr>
            <a:spLocks noGrp="1"/>
          </p:cNvSpPr>
          <p:nvPr>
            <p:ph type="body" sz="quarter" idx="11"/>
          </p:nvPr>
        </p:nvSpPr>
        <p:spPr>
          <a:xfrm>
            <a:off x="7066149" y="5814077"/>
            <a:ext cx="2730500" cy="292926"/>
          </a:xfrm>
        </p:spPr>
        <p:txBody>
          <a:bodyPr/>
          <a:lstStyle/>
          <a:p>
            <a:r>
              <a:rPr lang="en-US"/>
              <a:t>January 2026</a:t>
            </a:r>
          </a:p>
        </p:txBody>
      </p:sp>
    </p:spTree>
    <p:extLst>
      <p:ext uri="{BB962C8B-B14F-4D97-AF65-F5344CB8AC3E}">
        <p14:creationId xmlns:p14="http://schemas.microsoft.com/office/powerpoint/2010/main" val="223105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2A5D-A38D-6409-41F8-2853CACD0D88}"/>
              </a:ext>
            </a:extLst>
          </p:cNvPr>
          <p:cNvSpPr>
            <a:spLocks noGrp="1"/>
          </p:cNvSpPr>
          <p:nvPr>
            <p:ph type="title"/>
          </p:nvPr>
        </p:nvSpPr>
        <p:spPr>
          <a:xfrm>
            <a:off x="581479" y="573934"/>
            <a:ext cx="9777172" cy="1311128"/>
          </a:xfrm>
        </p:spPr>
        <p:txBody>
          <a:bodyPr/>
          <a:lstStyle/>
          <a:p>
            <a:r>
              <a:rPr lang="en-US"/>
              <a:t>Customer Service Analysis:</a:t>
            </a:r>
            <a:br>
              <a:rPr lang="en-US"/>
            </a:br>
            <a:r>
              <a:rPr lang="en-US">
                <a:solidFill>
                  <a:schemeClr val="accent1"/>
                </a:solidFill>
              </a:rPr>
              <a:t>Calls + Chats</a:t>
            </a:r>
          </a:p>
        </p:txBody>
      </p:sp>
      <p:sp>
        <p:nvSpPr>
          <p:cNvPr id="4" name="Slide Number Placeholder 3">
            <a:extLst>
              <a:ext uri="{FF2B5EF4-FFF2-40B4-BE49-F238E27FC236}">
                <a16:creationId xmlns:a16="http://schemas.microsoft.com/office/drawing/2014/main" id="{B3839FF8-9A23-688A-7F98-70C38614F85A}"/>
              </a:ext>
            </a:extLst>
          </p:cNvPr>
          <p:cNvSpPr>
            <a:spLocks noGrp="1"/>
          </p:cNvSpPr>
          <p:nvPr>
            <p:ph type="sldNum" sz="quarter" idx="12"/>
          </p:nvPr>
        </p:nvSpPr>
        <p:spPr/>
        <p:txBody>
          <a:bodyPr/>
          <a:lstStyle/>
          <a:p>
            <a:fld id="{5C3C5D72-BEB3-6F43-BEBB-E5E81805DE03}" type="slidenum">
              <a:rPr lang="en-US" smtClean="0"/>
              <a:pPr/>
              <a:t>10</a:t>
            </a:fld>
            <a:endParaRPr lang="en-US" sz="800"/>
          </a:p>
        </p:txBody>
      </p:sp>
      <p:graphicFrame>
        <p:nvGraphicFramePr>
          <p:cNvPr id="5" name="Chart 4">
            <a:extLst>
              <a:ext uri="{FF2B5EF4-FFF2-40B4-BE49-F238E27FC236}">
                <a16:creationId xmlns:a16="http://schemas.microsoft.com/office/drawing/2014/main" id="{60053C18-34F0-7927-B64C-6EDDE64D5E77}"/>
              </a:ext>
            </a:extLst>
          </p:cNvPr>
          <p:cNvGraphicFramePr/>
          <p:nvPr>
            <p:extLst>
              <p:ext uri="{D42A27DB-BD31-4B8C-83A1-F6EECF244321}">
                <p14:modId xmlns:p14="http://schemas.microsoft.com/office/powerpoint/2010/main" val="2336899621"/>
              </p:ext>
            </p:extLst>
          </p:nvPr>
        </p:nvGraphicFramePr>
        <p:xfrm>
          <a:off x="673925" y="2412692"/>
          <a:ext cx="5245443" cy="35843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2583C31-2731-B3B8-FFF2-A4B56C27919B}"/>
              </a:ext>
            </a:extLst>
          </p:cNvPr>
          <p:cNvGraphicFramePr/>
          <p:nvPr>
            <p:extLst>
              <p:ext uri="{D42A27DB-BD31-4B8C-83A1-F6EECF244321}">
                <p14:modId xmlns:p14="http://schemas.microsoft.com/office/powerpoint/2010/main" val="2909725812"/>
              </p:ext>
            </p:extLst>
          </p:nvPr>
        </p:nvGraphicFramePr>
        <p:xfrm>
          <a:off x="6308259" y="2412692"/>
          <a:ext cx="5207341" cy="35843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07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3AE3-1E8E-D50A-50F5-72B8E491C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46703-E268-CAD5-DF4F-7DF89DE904B9}"/>
              </a:ext>
            </a:extLst>
          </p:cNvPr>
          <p:cNvSpPr>
            <a:spLocks noGrp="1"/>
          </p:cNvSpPr>
          <p:nvPr>
            <p:ph type="title"/>
          </p:nvPr>
        </p:nvSpPr>
        <p:spPr>
          <a:xfrm>
            <a:off x="581479" y="573934"/>
            <a:ext cx="9777172" cy="1311128"/>
          </a:xfrm>
        </p:spPr>
        <p:txBody>
          <a:bodyPr/>
          <a:lstStyle/>
          <a:p>
            <a:r>
              <a:rPr lang="en-US"/>
              <a:t>Customer Service Analysis:</a:t>
            </a:r>
            <a:br>
              <a:rPr lang="en-US"/>
            </a:br>
            <a:r>
              <a:rPr lang="en-US">
                <a:solidFill>
                  <a:schemeClr val="accent1"/>
                </a:solidFill>
              </a:rPr>
              <a:t>Average Response Time</a:t>
            </a:r>
          </a:p>
        </p:txBody>
      </p:sp>
      <p:sp>
        <p:nvSpPr>
          <p:cNvPr id="4" name="Slide Number Placeholder 3">
            <a:extLst>
              <a:ext uri="{FF2B5EF4-FFF2-40B4-BE49-F238E27FC236}">
                <a16:creationId xmlns:a16="http://schemas.microsoft.com/office/drawing/2014/main" id="{DC00CAD8-92EC-C624-B727-365A5D4087E1}"/>
              </a:ext>
            </a:extLst>
          </p:cNvPr>
          <p:cNvSpPr>
            <a:spLocks noGrp="1"/>
          </p:cNvSpPr>
          <p:nvPr>
            <p:ph type="sldNum" sz="quarter" idx="12"/>
          </p:nvPr>
        </p:nvSpPr>
        <p:spPr/>
        <p:txBody>
          <a:bodyPr/>
          <a:lstStyle/>
          <a:p>
            <a:fld id="{5C3C5D72-BEB3-6F43-BEBB-E5E81805DE03}" type="slidenum">
              <a:rPr lang="en-US" smtClean="0"/>
              <a:pPr/>
              <a:t>11</a:t>
            </a:fld>
            <a:endParaRPr lang="en-US" sz="800"/>
          </a:p>
        </p:txBody>
      </p:sp>
      <p:graphicFrame>
        <p:nvGraphicFramePr>
          <p:cNvPr id="3" name="Chart 2">
            <a:extLst>
              <a:ext uri="{FF2B5EF4-FFF2-40B4-BE49-F238E27FC236}">
                <a16:creationId xmlns:a16="http://schemas.microsoft.com/office/drawing/2014/main" id="{A81DE250-FBD0-E6D3-20D8-F5B699F7543D}"/>
              </a:ext>
            </a:extLst>
          </p:cNvPr>
          <p:cNvGraphicFramePr/>
          <p:nvPr>
            <p:extLst>
              <p:ext uri="{D42A27DB-BD31-4B8C-83A1-F6EECF244321}">
                <p14:modId xmlns:p14="http://schemas.microsoft.com/office/powerpoint/2010/main" val="2595779157"/>
              </p:ext>
            </p:extLst>
          </p:nvPr>
        </p:nvGraphicFramePr>
        <p:xfrm>
          <a:off x="6268805" y="2369622"/>
          <a:ext cx="5217225" cy="35739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3B32316-13DB-D92B-009B-C90AD694C0EF}"/>
              </a:ext>
            </a:extLst>
          </p:cNvPr>
          <p:cNvGraphicFramePr/>
          <p:nvPr>
            <p:extLst>
              <p:ext uri="{D42A27DB-BD31-4B8C-83A1-F6EECF244321}">
                <p14:modId xmlns:p14="http://schemas.microsoft.com/office/powerpoint/2010/main" val="3755418510"/>
              </p:ext>
            </p:extLst>
          </p:nvPr>
        </p:nvGraphicFramePr>
        <p:xfrm>
          <a:off x="650175" y="2345872"/>
          <a:ext cx="5217225" cy="3597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73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1404C3-762D-92C9-029F-E89D3D09B562}"/>
              </a:ext>
            </a:extLst>
          </p:cNvPr>
          <p:cNvSpPr>
            <a:spLocks noGrp="1"/>
          </p:cNvSpPr>
          <p:nvPr>
            <p:ph type="title"/>
          </p:nvPr>
        </p:nvSpPr>
        <p:spPr/>
        <p:txBody>
          <a:bodyPr/>
          <a:lstStyle/>
          <a:p>
            <a:r>
              <a:rPr lang="en-US"/>
              <a:t>Quarterhill </a:t>
            </a:r>
            <a:r>
              <a:rPr lang="en-US">
                <a:solidFill>
                  <a:schemeClr val="accent1"/>
                </a:solidFill>
              </a:rPr>
              <a:t>Introduction</a:t>
            </a:r>
          </a:p>
        </p:txBody>
      </p:sp>
      <p:sp>
        <p:nvSpPr>
          <p:cNvPr id="11" name="Slide Number Placeholder 10">
            <a:extLst>
              <a:ext uri="{FF2B5EF4-FFF2-40B4-BE49-F238E27FC236}">
                <a16:creationId xmlns:a16="http://schemas.microsoft.com/office/drawing/2014/main" id="{7F35F170-6708-DE00-E8B7-C41CEBECDAEA}"/>
              </a:ext>
            </a:extLst>
          </p:cNvPr>
          <p:cNvSpPr>
            <a:spLocks noGrp="1"/>
          </p:cNvSpPr>
          <p:nvPr>
            <p:ph type="sldNum" sz="quarter" idx="12"/>
          </p:nvPr>
        </p:nvSpPr>
        <p:spPr/>
        <p:txBody>
          <a:bodyPr/>
          <a:lstStyle/>
          <a:p>
            <a:fld id="{5C3C5D72-BEB3-6F43-BEBB-E5E81805DE03}" type="slidenum">
              <a:rPr lang="en-US" sz="800" smtClean="0">
                <a:solidFill>
                  <a:srgbClr val="CCD2D8"/>
                </a:solidFill>
                <a:latin typeface="Arial" panose="020B0604020202020204" pitchFamily="34" charset="0"/>
                <a:cs typeface="Arial" panose="020B0604020202020204" pitchFamily="34" charset="0"/>
              </a:rPr>
              <a:pPr/>
              <a:t>2</a:t>
            </a:fld>
            <a:endParaRPr lang="en-US" sz="800">
              <a:solidFill>
                <a:srgbClr val="CCD2D8"/>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E725B10-5EEF-A61B-9B3D-ECD8D437B33C}"/>
              </a:ext>
            </a:extLst>
          </p:cNvPr>
          <p:cNvSpPr>
            <a:spLocks noGrp="1"/>
          </p:cNvSpPr>
          <p:nvPr>
            <p:ph type="body" sz="quarter" idx="10"/>
          </p:nvPr>
        </p:nvSpPr>
        <p:spPr>
          <a:xfrm>
            <a:off x="594827" y="1743335"/>
            <a:ext cx="5729773" cy="4499242"/>
          </a:xfrm>
        </p:spPr>
        <p:txBody>
          <a:bodyPr>
            <a:normAutofit/>
          </a:bodyPr>
          <a:lstStyle/>
          <a:p>
            <a:pPr marL="0" indent="0">
              <a:lnSpc>
                <a:spcPts val="2420"/>
              </a:lnSpc>
              <a:spcAft>
                <a:spcPts val="600"/>
              </a:spcAft>
              <a:buNone/>
            </a:pPr>
            <a:r>
              <a:rPr lang="en-US" sz="1700" b="1">
                <a:solidFill>
                  <a:schemeClr val="accent1"/>
                </a:solidFill>
              </a:rPr>
              <a:t>Overview: </a:t>
            </a:r>
            <a:r>
              <a:rPr lang="en-US" sz="1700">
                <a:solidFill>
                  <a:schemeClr val="accent1"/>
                </a:solidFill>
              </a:rPr>
              <a:t>Quarterhill has over four decades of experience in the Tolling and Enforcement industries. </a:t>
            </a:r>
          </a:p>
          <a:p>
            <a:pPr marL="0" indent="0">
              <a:lnSpc>
                <a:spcPts val="2220"/>
              </a:lnSpc>
              <a:spcAft>
                <a:spcPts val="600"/>
              </a:spcAft>
              <a:buNone/>
            </a:pPr>
            <a:r>
              <a:rPr lang="en-US" sz="1600"/>
              <a:t>Catering to the foremost toll authorities in the </a:t>
            </a:r>
            <a:br>
              <a:rPr lang="en-US" sz="1600"/>
            </a:br>
            <a:r>
              <a:rPr lang="en-US" sz="1600"/>
              <a:t>United States, Quarterhill handles over </a:t>
            </a:r>
            <a:r>
              <a:rPr lang="en-US" sz="1600" b="1">
                <a:solidFill>
                  <a:schemeClr val="accent1"/>
                </a:solidFill>
              </a:rPr>
              <a:t>2 billion toll transactions each year</a:t>
            </a:r>
            <a:r>
              <a:rPr lang="en-US" sz="1600"/>
              <a:t>. </a:t>
            </a:r>
          </a:p>
          <a:p>
            <a:pPr marL="0" indent="0">
              <a:lnSpc>
                <a:spcPts val="2220"/>
              </a:lnSpc>
              <a:spcAft>
                <a:spcPts val="600"/>
              </a:spcAft>
              <a:buNone/>
            </a:pPr>
            <a:r>
              <a:rPr lang="en-US" sz="1600"/>
              <a:t>Quarterhill builds smarter transportation tech for a more modern industry—on a global scale that includes presence in North America and Europe, as well as other parts of the world. QH proudly provides solutions for government agencies, toll operators, and private sectors.</a:t>
            </a:r>
            <a:endParaRPr lang="en-US" sz="1400"/>
          </a:p>
        </p:txBody>
      </p:sp>
    </p:spTree>
    <p:extLst>
      <p:ext uri="{BB962C8B-B14F-4D97-AF65-F5344CB8AC3E}">
        <p14:creationId xmlns:p14="http://schemas.microsoft.com/office/powerpoint/2010/main" val="396318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E49CF-208A-0E85-ADD3-714CE00E2C2C}"/>
              </a:ext>
            </a:extLst>
          </p:cNvPr>
          <p:cNvSpPr>
            <a:spLocks noGrp="1"/>
          </p:cNvSpPr>
          <p:nvPr>
            <p:ph type="title"/>
          </p:nvPr>
        </p:nvSpPr>
        <p:spPr/>
        <p:txBody>
          <a:bodyPr/>
          <a:lstStyle/>
          <a:p>
            <a:r>
              <a:rPr lang="en-US" spc="10">
                <a:latin typeface="Arial" panose="020B0604020202020204" pitchFamily="34" charset="0"/>
              </a:rPr>
              <a:t>Who We </a:t>
            </a:r>
            <a:r>
              <a:rPr lang="en-US" spc="10">
                <a:solidFill>
                  <a:schemeClr val="accent1"/>
                </a:solidFill>
                <a:latin typeface="Arial" panose="020B0604020202020204" pitchFamily="34" charset="0"/>
              </a:rPr>
              <a:t>Are</a:t>
            </a:r>
          </a:p>
        </p:txBody>
      </p:sp>
      <p:sp>
        <p:nvSpPr>
          <p:cNvPr id="3" name="Slide Number Placeholder 2">
            <a:extLst>
              <a:ext uri="{FF2B5EF4-FFF2-40B4-BE49-F238E27FC236}">
                <a16:creationId xmlns:a16="http://schemas.microsoft.com/office/drawing/2014/main" id="{75462F70-70AE-C10C-9D45-3413F2432B54}"/>
              </a:ext>
            </a:extLst>
          </p:cNvPr>
          <p:cNvSpPr>
            <a:spLocks noGrp="1"/>
          </p:cNvSpPr>
          <p:nvPr>
            <p:ph type="sldNum" sz="quarter" idx="12"/>
          </p:nvPr>
        </p:nvSpPr>
        <p:spPr/>
        <p:txBody>
          <a:bodyPr/>
          <a:lstStyle/>
          <a:p>
            <a:fld id="{5C3C5D72-BEB3-6F43-BEBB-E5E81805DE03}" type="slidenum">
              <a:rPr lang="en-US" smtClean="0"/>
              <a:pPr/>
              <a:t>3</a:t>
            </a:fld>
            <a:endParaRPr lang="en-US"/>
          </a:p>
        </p:txBody>
      </p:sp>
      <p:sp>
        <p:nvSpPr>
          <p:cNvPr id="28" name="Rectangle 27">
            <a:extLst>
              <a:ext uri="{FF2B5EF4-FFF2-40B4-BE49-F238E27FC236}">
                <a16:creationId xmlns:a16="http://schemas.microsoft.com/office/drawing/2014/main" id="{760CD305-91CF-396C-5465-D1B5EA3EC9D3}"/>
              </a:ext>
            </a:extLst>
          </p:cNvPr>
          <p:cNvSpPr/>
          <p:nvPr/>
        </p:nvSpPr>
        <p:spPr>
          <a:xfrm>
            <a:off x="8125931" y="2355406"/>
            <a:ext cx="4066069" cy="2028880"/>
          </a:xfrm>
          <a:prstGeom prst="rect">
            <a:avLst/>
          </a:prstGeom>
          <a:blipFill>
            <a:blip r:embed="rId3" cstate="screen">
              <a:extLst>
                <a:ext uri="{BEBA8EAE-BF5A-486C-A8C5-ECC9F3942E4B}">
                  <a14:imgProps xmlns:a14="http://schemas.microsoft.com/office/drawing/2010/main">
                    <a14:imgLayer r:embed="rId4">
                      <a14:imgEffect>
                        <a14:saturation sat="110000"/>
                      </a14:imgEffect>
                      <a14:imgEffect>
                        <a14:brightnessContrast bright="3000" contrast="-5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499ED99C-55FF-3482-0D57-A0A04DD70BF7}"/>
              </a:ext>
            </a:extLst>
          </p:cNvPr>
          <p:cNvSpPr txBox="1">
            <a:spLocks/>
          </p:cNvSpPr>
          <p:nvPr/>
        </p:nvSpPr>
        <p:spPr>
          <a:xfrm>
            <a:off x="606064" y="4557317"/>
            <a:ext cx="3440588" cy="1204404"/>
          </a:xfrm>
          <a:prstGeom prst="rect">
            <a:avLst/>
          </a:prstGeom>
        </p:spPr>
        <p:txBody>
          <a:bodyPr vert="horz" lIns="91440" tIns="0" rIns="91440" bIns="45720" numCol="1" spcCol="288000" rtlCol="0" anchor="t">
            <a:noAutofit/>
          </a:bodyPr>
          <a:lstStyle>
            <a:lvl1pPr marL="228600" indent="-228600" algn="l" defTabSz="914400" rtl="0" eaLnBrk="1" latinLnBrk="0" hangingPunct="1">
              <a:lnSpc>
                <a:spcPct val="90000"/>
              </a:lnSpc>
              <a:spcBef>
                <a:spcPts val="10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20"/>
              </a:lnSpc>
              <a:spcBef>
                <a:spcPts val="0"/>
              </a:spcBef>
              <a:spcAft>
                <a:spcPts val="800"/>
              </a:spcAft>
              <a:buClr>
                <a:srgbClr val="6FA0F7"/>
              </a:buClr>
              <a:buNone/>
            </a:pPr>
            <a:r>
              <a:rPr lang="en-US" sz="1350" b="1">
                <a:solidFill>
                  <a:schemeClr val="accent1"/>
                </a:solidFill>
                <a:latin typeface="Arial" panose="020B0604020202020204" pitchFamily="34" charset="0"/>
                <a:ea typeface="Inter SemiBold" panose="02000503000000020004" pitchFamily="2" charset="0"/>
                <a:cs typeface="Arial" panose="020B0604020202020204" pitchFamily="34" charset="0"/>
              </a:rPr>
              <a:t>Tolling</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Roadside Technologies</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Commerce and Mobility Platforms</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Audit and Enforcement</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Tolling Services</a:t>
            </a:r>
          </a:p>
        </p:txBody>
      </p:sp>
      <p:sp>
        <p:nvSpPr>
          <p:cNvPr id="30" name="Content Placeholder 2">
            <a:extLst>
              <a:ext uri="{FF2B5EF4-FFF2-40B4-BE49-F238E27FC236}">
                <a16:creationId xmlns:a16="http://schemas.microsoft.com/office/drawing/2014/main" id="{7F1FBA74-BDBB-D11E-9617-32552A9F8E4C}"/>
              </a:ext>
            </a:extLst>
          </p:cNvPr>
          <p:cNvSpPr txBox="1">
            <a:spLocks/>
          </p:cNvSpPr>
          <p:nvPr/>
        </p:nvSpPr>
        <p:spPr>
          <a:xfrm>
            <a:off x="4227213" y="4557317"/>
            <a:ext cx="3438798" cy="1502651"/>
          </a:xfrm>
          <a:prstGeom prst="rect">
            <a:avLst/>
          </a:prstGeom>
        </p:spPr>
        <p:txBody>
          <a:bodyPr vert="horz" lIns="91440" tIns="0" rIns="91440" bIns="45720" numCol="1" spcCol="288000" rtlCol="0" anchor="t">
            <a:noAutofit/>
          </a:bodyPr>
          <a:lstStyle>
            <a:lvl1pPr marL="228600" indent="-228600" algn="l" defTabSz="914400" rtl="0" eaLnBrk="1" latinLnBrk="0" hangingPunct="1">
              <a:lnSpc>
                <a:spcPct val="90000"/>
              </a:lnSpc>
              <a:spcBef>
                <a:spcPts val="10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20"/>
              </a:lnSpc>
              <a:spcBef>
                <a:spcPts val="0"/>
              </a:spcBef>
              <a:spcAft>
                <a:spcPts val="800"/>
              </a:spcAft>
              <a:buClr>
                <a:srgbClr val="6FA0F7"/>
              </a:buClr>
              <a:buNone/>
            </a:pPr>
            <a:r>
              <a:rPr lang="en-US" sz="1350" b="1">
                <a:solidFill>
                  <a:schemeClr val="accent1"/>
                </a:solidFill>
                <a:latin typeface="Arial" panose="020B0604020202020204" pitchFamily="34" charset="0"/>
                <a:ea typeface="Inter SemiBold" panose="02000503000000020004" pitchFamily="2" charset="0"/>
                <a:cs typeface="Arial" panose="020B0604020202020204" pitchFamily="34" charset="0"/>
              </a:rPr>
              <a:t>Enforcement</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Commercial Vehicles</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Automated Enforcement</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Freight Mobility</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Smart Transportation</a:t>
            </a:r>
          </a:p>
          <a:p>
            <a:pPr marL="0" indent="0">
              <a:lnSpc>
                <a:spcPts val="1820"/>
              </a:lnSpc>
              <a:spcBef>
                <a:spcPts val="0"/>
              </a:spcBef>
              <a:spcAft>
                <a:spcPts val="400"/>
              </a:spcAft>
              <a:buClr>
                <a:srgbClr val="6FA0F7"/>
              </a:buClr>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Data Solutions</a:t>
            </a:r>
          </a:p>
          <a:p>
            <a:pPr marL="0" indent="0">
              <a:lnSpc>
                <a:spcPts val="1820"/>
              </a:lnSpc>
              <a:spcBef>
                <a:spcPts val="0"/>
              </a:spcBef>
              <a:spcAft>
                <a:spcPts val="800"/>
              </a:spcAft>
              <a:buClr>
                <a:srgbClr val="6FA0F7"/>
              </a:buClr>
              <a:buNone/>
            </a:pPr>
            <a:endParaRPr lang="en-US" sz="1100">
              <a:solidFill>
                <a:schemeClr val="tx1"/>
              </a:solidFill>
              <a:latin typeface="Arial" panose="020B0604020202020204" pitchFamily="34" charset="0"/>
              <a:ea typeface="Inter" panose="02000503000000020004" pitchFamily="2" charset="0"/>
              <a:cs typeface="Arial" panose="020B0604020202020204" pitchFamily="34" charset="0"/>
            </a:endParaRPr>
          </a:p>
          <a:p>
            <a:pPr marL="457200" lvl="1" indent="0">
              <a:lnSpc>
                <a:spcPts val="1820"/>
              </a:lnSpc>
              <a:spcBef>
                <a:spcPts val="0"/>
              </a:spcBef>
              <a:spcAft>
                <a:spcPts val="800"/>
              </a:spcAft>
              <a:buClr>
                <a:srgbClr val="6FA0F7"/>
              </a:buClr>
              <a:buNone/>
            </a:pPr>
            <a:endParaRPr lang="en-US" sz="1100">
              <a:solidFill>
                <a:schemeClr val="tx1"/>
              </a:solidFill>
              <a:latin typeface="Arial" panose="020B0604020202020204" pitchFamily="34" charset="0"/>
              <a:ea typeface="Inter" panose="02000503000000020004" pitchFamily="2" charset="0"/>
              <a:cs typeface="Arial" panose="020B0604020202020204" pitchFamily="34" charset="0"/>
            </a:endParaRPr>
          </a:p>
          <a:p>
            <a:pPr>
              <a:lnSpc>
                <a:spcPts val="1820"/>
              </a:lnSpc>
              <a:spcBef>
                <a:spcPts val="0"/>
              </a:spcBef>
              <a:spcAft>
                <a:spcPts val="800"/>
              </a:spcAft>
              <a:buClr>
                <a:srgbClr val="6FA0F7"/>
              </a:buClr>
              <a:buFont typeface="Arial" panose="020B0604020202020204" pitchFamily="34" charset="0"/>
              <a:buChar char="•"/>
            </a:pPr>
            <a:endParaRPr lang="en-CA" sz="1300">
              <a:solidFill>
                <a:schemeClr val="tx1"/>
              </a:solidFill>
              <a:latin typeface="Arial" panose="020B0604020202020204" pitchFamily="34" charset="0"/>
              <a:ea typeface="Inter" panose="02000503000000020004" pitchFamily="2" charset="0"/>
              <a:cs typeface="Arial" panose="020B0604020202020204" pitchFamily="34" charset="0"/>
            </a:endParaRPr>
          </a:p>
        </p:txBody>
      </p:sp>
      <p:sp>
        <p:nvSpPr>
          <p:cNvPr id="31" name="Content Placeholder 2">
            <a:extLst>
              <a:ext uri="{FF2B5EF4-FFF2-40B4-BE49-F238E27FC236}">
                <a16:creationId xmlns:a16="http://schemas.microsoft.com/office/drawing/2014/main" id="{D89A69A1-AB60-8986-1D8B-C1A1C972265E}"/>
              </a:ext>
            </a:extLst>
          </p:cNvPr>
          <p:cNvSpPr txBox="1">
            <a:spLocks/>
          </p:cNvSpPr>
          <p:nvPr/>
        </p:nvSpPr>
        <p:spPr>
          <a:xfrm>
            <a:off x="8316268" y="4557317"/>
            <a:ext cx="3151832" cy="1204404"/>
          </a:xfrm>
          <a:prstGeom prst="rect">
            <a:avLst/>
          </a:prstGeom>
        </p:spPr>
        <p:txBody>
          <a:bodyPr vert="horz" lIns="91440" tIns="0" rIns="91440" bIns="45720" numCol="1" spcCol="288000" rtlCol="0" anchor="t">
            <a:noAutofit/>
          </a:bodyPr>
          <a:lstStyle>
            <a:lvl1pPr marL="228600" indent="-228600" algn="l" defTabSz="914400" rtl="0" eaLnBrk="1" latinLnBrk="0" hangingPunct="1">
              <a:lnSpc>
                <a:spcPct val="90000"/>
              </a:lnSpc>
              <a:spcBef>
                <a:spcPts val="10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Clr>
                <a:srgbClr val="6396A3"/>
              </a:buClr>
              <a:buFont typeface="Wingdings" panose="05000000000000000000" pitchFamily="2" charset="2"/>
              <a:buChar char="§"/>
              <a:defRPr sz="2000" kern="1200">
                <a:solidFill>
                  <a:srgbClr val="686868"/>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20"/>
              </a:lnSpc>
              <a:spcBef>
                <a:spcPts val="0"/>
              </a:spcBef>
              <a:spcAft>
                <a:spcPts val="800"/>
              </a:spcAft>
              <a:buClr>
                <a:srgbClr val="6FA0F7"/>
              </a:buClr>
              <a:buNone/>
            </a:pPr>
            <a:r>
              <a:rPr lang="en-US" sz="1350" b="1">
                <a:solidFill>
                  <a:schemeClr val="accent1"/>
                </a:solidFill>
                <a:latin typeface="Arial" panose="020B0604020202020204" pitchFamily="34" charset="0"/>
                <a:ea typeface="Inter SemiBold" panose="02000503000000020004" pitchFamily="2" charset="0"/>
                <a:cs typeface="Arial" panose="020B0604020202020204" pitchFamily="34" charset="0"/>
              </a:rPr>
              <a:t>Logistics</a:t>
            </a:r>
          </a:p>
          <a:p>
            <a:pPr marL="0" indent="0">
              <a:lnSpc>
                <a:spcPts val="1820"/>
              </a:lnSpc>
              <a:spcBef>
                <a:spcPts val="0"/>
              </a:spcBef>
              <a:spcAft>
                <a:spcPts val="400"/>
              </a:spcAft>
              <a:buClr>
                <a:srgbClr val="6FA0F7"/>
              </a:buClr>
              <a:buSzPct val="80000"/>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Freight Mobility Data, Analysis and Planning</a:t>
            </a:r>
          </a:p>
          <a:p>
            <a:pPr marL="0" indent="0">
              <a:lnSpc>
                <a:spcPts val="1820"/>
              </a:lnSpc>
              <a:spcBef>
                <a:spcPts val="0"/>
              </a:spcBef>
              <a:spcAft>
                <a:spcPts val="400"/>
              </a:spcAft>
              <a:buClr>
                <a:srgbClr val="6FA0F7"/>
              </a:buClr>
              <a:buSzPct val="80000"/>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Identification and Characterization</a:t>
            </a:r>
          </a:p>
          <a:p>
            <a:pPr marL="0" indent="0">
              <a:lnSpc>
                <a:spcPts val="1820"/>
              </a:lnSpc>
              <a:spcBef>
                <a:spcPts val="0"/>
              </a:spcBef>
              <a:spcAft>
                <a:spcPts val="400"/>
              </a:spcAft>
              <a:buClr>
                <a:srgbClr val="6FA0F7"/>
              </a:buClr>
              <a:buSzPct val="80000"/>
              <a:buNone/>
            </a:pPr>
            <a:r>
              <a:rPr lang="en-US" sz="1200">
                <a:solidFill>
                  <a:schemeClr val="tx1"/>
                </a:solidFill>
                <a:latin typeface="Arial" panose="020B0604020202020204" pitchFamily="34" charset="0"/>
                <a:ea typeface="Inter" panose="02000503000000020004" pitchFamily="2" charset="0"/>
                <a:cs typeface="Arial" panose="020B0604020202020204" pitchFamily="34" charset="0"/>
              </a:rPr>
              <a:t>Safety and Asset Management</a:t>
            </a:r>
          </a:p>
        </p:txBody>
      </p:sp>
      <p:sp>
        <p:nvSpPr>
          <p:cNvPr id="32" name="Rectangle 31">
            <a:extLst>
              <a:ext uri="{FF2B5EF4-FFF2-40B4-BE49-F238E27FC236}">
                <a16:creationId xmlns:a16="http://schemas.microsoft.com/office/drawing/2014/main" id="{9111901E-248A-B295-8D5C-D79F0D84F1A2}"/>
              </a:ext>
            </a:extLst>
          </p:cNvPr>
          <p:cNvSpPr/>
          <p:nvPr/>
        </p:nvSpPr>
        <p:spPr>
          <a:xfrm>
            <a:off x="0" y="2355408"/>
            <a:ext cx="4066069" cy="2028878"/>
          </a:xfrm>
          <a:prstGeom prst="rect">
            <a:avLst/>
          </a:prstGeom>
          <a:blipFill>
            <a:blip r:embed="rId5" cstate="hqprint">
              <a:extLst>
                <a:ext uri="{BEBA8EAE-BF5A-486C-A8C5-ECC9F3942E4B}">
                  <a14:imgProps xmlns:a14="http://schemas.microsoft.com/office/drawing/2010/main">
                    <a14:imgLayer r:embed="rId6">
                      <a14:imgEffect>
                        <a14:colorTemperature colorTemp="5369"/>
                      </a14:imgEffect>
                      <a14:imgEffect>
                        <a14:brightnessContrast bright="3000"/>
                      </a14:imgEffect>
                    </a14:imgLayer>
                  </a14:imgProps>
                </a:ext>
                <a:ext uri="{28A0092B-C50C-407E-A947-70E740481C1C}">
                  <a14:useLocalDpi xmlns:a14="http://schemas.microsoft.com/office/drawing/2010/main"/>
                </a:ext>
              </a:extLst>
            </a:blip>
            <a:stretch>
              <a:fillRect r="1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53236D-A7E8-22A2-7B51-F7F901DA3A75}"/>
              </a:ext>
            </a:extLst>
          </p:cNvPr>
          <p:cNvSpPr/>
          <p:nvPr/>
        </p:nvSpPr>
        <p:spPr>
          <a:xfrm>
            <a:off x="4053961" y="2355406"/>
            <a:ext cx="4107321" cy="2028880"/>
          </a:xfrm>
          <a:prstGeom prst="rect">
            <a:avLst/>
          </a:prstGeom>
          <a:blipFill>
            <a:blip r:embed="rId7" cstate="screen">
              <a:extLst>
                <a:ext uri="{BEBA8EAE-BF5A-486C-A8C5-ECC9F3942E4B}">
                  <a14:imgProps xmlns:a14="http://schemas.microsoft.com/office/drawing/2010/main">
                    <a14:imgLayer r:embed="rId8">
                      <a14:imgEffect>
                        <a14:brightnessContrast bright="2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E86859B-F787-2C3C-8342-8661C697FE24}"/>
              </a:ext>
            </a:extLst>
          </p:cNvPr>
          <p:cNvSpPr/>
          <p:nvPr/>
        </p:nvSpPr>
        <p:spPr>
          <a:xfrm>
            <a:off x="0" y="1804089"/>
            <a:ext cx="12204357" cy="5513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BC94509A-B35A-DC97-C339-39F977263D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01" y="1928513"/>
            <a:ext cx="10782300" cy="311627"/>
          </a:xfrm>
          <a:prstGeom prst="rect">
            <a:avLst/>
          </a:prstGeom>
        </p:spPr>
      </p:pic>
    </p:spTree>
    <p:extLst>
      <p:ext uri="{BB962C8B-B14F-4D97-AF65-F5344CB8AC3E}">
        <p14:creationId xmlns:p14="http://schemas.microsoft.com/office/powerpoint/2010/main" val="9796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7020-DC1B-DEE6-73A1-8E653338C6B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6370E09-3E37-DD1E-D97A-D41E28451E25}"/>
              </a:ext>
            </a:extLst>
          </p:cNvPr>
          <p:cNvGrpSpPr/>
          <p:nvPr/>
        </p:nvGrpSpPr>
        <p:grpSpPr>
          <a:xfrm>
            <a:off x="8490855" y="0"/>
            <a:ext cx="3711220" cy="6858000"/>
            <a:chOff x="8569602" y="0"/>
            <a:chExt cx="3622397" cy="6877247"/>
          </a:xfrm>
          <a:gradFill>
            <a:gsLst>
              <a:gs pos="71000">
                <a:schemeClr val="bg1">
                  <a:alpha val="0"/>
                </a:schemeClr>
              </a:gs>
              <a:gs pos="46000">
                <a:srgbClr val="FFFFFF">
                  <a:alpha val="63170"/>
                </a:srgbClr>
              </a:gs>
              <a:gs pos="10000">
                <a:schemeClr val="bg1">
                  <a:alpha val="91261"/>
                </a:schemeClr>
              </a:gs>
            </a:gsLst>
            <a:lin ang="1200000" scaled="0"/>
          </a:gradFill>
        </p:grpSpPr>
        <p:pic>
          <p:nvPicPr>
            <p:cNvPr id="5" name="Picture 4">
              <a:extLst>
                <a:ext uri="{FF2B5EF4-FFF2-40B4-BE49-F238E27FC236}">
                  <a16:creationId xmlns:a16="http://schemas.microsoft.com/office/drawing/2014/main" id="{F0295927-ADD0-1831-8BF1-BFA174B74934}"/>
                </a:ext>
              </a:extLst>
            </p:cNvPr>
            <p:cNvPicPr>
              <a:picLocks noChangeAspect="1"/>
            </p:cNvPicPr>
            <p:nvPr/>
          </p:nvPicPr>
          <p:blipFill rotWithShape="1">
            <a:blip r:embed="rId2" cstate="hqprint">
              <a:alphaModFix/>
              <a:extLst>
                <a:ext uri="{28A0092B-C50C-407E-A947-70E740481C1C}">
                  <a14:useLocalDpi xmlns:a14="http://schemas.microsoft.com/office/drawing/2010/main"/>
                </a:ext>
              </a:extLst>
            </a:blip>
            <a:srcRect r="-3"/>
            <a:stretch>
              <a:fillRect/>
            </a:stretch>
          </p:blipFill>
          <p:spPr>
            <a:xfrm>
              <a:off x="8569602" y="0"/>
              <a:ext cx="3622397" cy="6877247"/>
            </a:xfrm>
            <a:prstGeom prst="rect">
              <a:avLst/>
            </a:prstGeom>
            <a:grpFill/>
          </p:spPr>
        </p:pic>
        <p:pic>
          <p:nvPicPr>
            <p:cNvPr id="6" name="Picture 5">
              <a:extLst>
                <a:ext uri="{FF2B5EF4-FFF2-40B4-BE49-F238E27FC236}">
                  <a16:creationId xmlns:a16="http://schemas.microsoft.com/office/drawing/2014/main" id="{CBBE0614-739D-3964-71A9-DB5344897C47}"/>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10609784" y="2471131"/>
              <a:ext cx="329591" cy="461428"/>
            </a:xfrm>
            <a:prstGeom prst="rect">
              <a:avLst/>
            </a:prstGeom>
            <a:grpFill/>
          </p:spPr>
        </p:pic>
        <p:pic>
          <p:nvPicPr>
            <p:cNvPr id="7" name="Picture 6">
              <a:extLst>
                <a:ext uri="{FF2B5EF4-FFF2-40B4-BE49-F238E27FC236}">
                  <a16:creationId xmlns:a16="http://schemas.microsoft.com/office/drawing/2014/main" id="{2E266E28-7177-D9AE-64DC-A1DD2B003949}"/>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10302495" y="2759039"/>
              <a:ext cx="329591" cy="461428"/>
            </a:xfrm>
            <a:prstGeom prst="rect">
              <a:avLst/>
            </a:prstGeom>
            <a:grpFill/>
          </p:spPr>
        </p:pic>
        <p:pic>
          <p:nvPicPr>
            <p:cNvPr id="8" name="Picture 7">
              <a:extLst>
                <a:ext uri="{FF2B5EF4-FFF2-40B4-BE49-F238E27FC236}">
                  <a16:creationId xmlns:a16="http://schemas.microsoft.com/office/drawing/2014/main" id="{093B0A70-DBBC-9193-C6C5-D497D04B9302}"/>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10235589" y="2874568"/>
              <a:ext cx="329591" cy="461428"/>
            </a:xfrm>
            <a:prstGeom prst="rect">
              <a:avLst/>
            </a:prstGeom>
            <a:grpFill/>
          </p:spPr>
        </p:pic>
      </p:grpSp>
      <p:sp>
        <p:nvSpPr>
          <p:cNvPr id="2" name="Title 1">
            <a:extLst>
              <a:ext uri="{FF2B5EF4-FFF2-40B4-BE49-F238E27FC236}">
                <a16:creationId xmlns:a16="http://schemas.microsoft.com/office/drawing/2014/main" id="{0C27198D-8686-3D8E-4B2E-6DCEA6ED98FF}"/>
              </a:ext>
            </a:extLst>
          </p:cNvPr>
          <p:cNvSpPr>
            <a:spLocks noGrp="1"/>
          </p:cNvSpPr>
          <p:nvPr>
            <p:ph type="title"/>
          </p:nvPr>
        </p:nvSpPr>
        <p:spPr/>
        <p:txBody>
          <a:bodyPr/>
          <a:lstStyle/>
          <a:p>
            <a:r>
              <a:rPr lang="en-US"/>
              <a:t>Project </a:t>
            </a:r>
            <a:r>
              <a:rPr lang="en-US">
                <a:solidFill>
                  <a:schemeClr val="accent1"/>
                </a:solidFill>
              </a:rPr>
              <a:t>Highlights</a:t>
            </a:r>
          </a:p>
        </p:txBody>
      </p:sp>
      <p:pic>
        <p:nvPicPr>
          <p:cNvPr id="9" name="Graphic 8">
            <a:extLst>
              <a:ext uri="{FF2B5EF4-FFF2-40B4-BE49-F238E27FC236}">
                <a16:creationId xmlns:a16="http://schemas.microsoft.com/office/drawing/2014/main" id="{F563C6D5-4978-8B85-BEC1-A0F597E0D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5099" y="700467"/>
            <a:ext cx="559299" cy="516927"/>
          </a:xfrm>
          <a:prstGeom prst="rect">
            <a:avLst/>
          </a:prstGeom>
        </p:spPr>
      </p:pic>
      <p:sp>
        <p:nvSpPr>
          <p:cNvPr id="10" name="TextBox 9">
            <a:extLst>
              <a:ext uri="{FF2B5EF4-FFF2-40B4-BE49-F238E27FC236}">
                <a16:creationId xmlns:a16="http://schemas.microsoft.com/office/drawing/2014/main" id="{0B771893-3D5E-BB56-1704-228F25542440}"/>
              </a:ext>
            </a:extLst>
          </p:cNvPr>
          <p:cNvSpPr txBox="1"/>
          <p:nvPr/>
        </p:nvSpPr>
        <p:spPr>
          <a:xfrm>
            <a:off x="5166610" y="6375840"/>
            <a:ext cx="6099462" cy="230832"/>
          </a:xfrm>
          <a:prstGeom prst="rect">
            <a:avLst/>
          </a:prstGeom>
          <a:noFill/>
        </p:spPr>
        <p:txBody>
          <a:bodyPr wrap="square">
            <a:spAutoFit/>
          </a:bodyPr>
          <a:lstStyle/>
          <a:p>
            <a:pPr algn="r"/>
            <a:r>
              <a:rPr lang="en-US" sz="900">
                <a:solidFill>
                  <a:srgbClr val="667085"/>
                </a:solidFill>
                <a:latin typeface="Arial" panose="020B0604020202020204" pitchFamily="34" charset="0"/>
                <a:cs typeface="Arial" panose="020B0604020202020204" pitchFamily="34" charset="0"/>
              </a:rPr>
              <a:t>© 2025 Quarterhill – Confidential and Proprietary</a:t>
            </a:r>
          </a:p>
        </p:txBody>
      </p:sp>
      <p:sp>
        <p:nvSpPr>
          <p:cNvPr id="11" name="Slide Number Placeholder 10">
            <a:extLst>
              <a:ext uri="{FF2B5EF4-FFF2-40B4-BE49-F238E27FC236}">
                <a16:creationId xmlns:a16="http://schemas.microsoft.com/office/drawing/2014/main" id="{2CFF5AF4-E09E-B293-02CB-D347FDB1FFF8}"/>
              </a:ext>
            </a:extLst>
          </p:cNvPr>
          <p:cNvSpPr>
            <a:spLocks noGrp="1"/>
          </p:cNvSpPr>
          <p:nvPr>
            <p:ph type="sldNum" sz="quarter" idx="12"/>
          </p:nvPr>
        </p:nvSpPr>
        <p:spPr/>
        <p:txBody>
          <a:bodyPr/>
          <a:lstStyle/>
          <a:p>
            <a:fld id="{5C3C5D72-BEB3-6F43-BEBB-E5E81805DE03}" type="slidenum">
              <a:rPr lang="en-US" sz="900" smtClean="0">
                <a:latin typeface="Arial" panose="020B0604020202020204" pitchFamily="34" charset="0"/>
                <a:cs typeface="Arial" panose="020B0604020202020204" pitchFamily="34" charset="0"/>
              </a:rPr>
              <a:pPr/>
              <a:t>4</a:t>
            </a:fld>
            <a:endParaRPr lang="en-US" sz="90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907CF863-D149-4758-A051-41915D1225C4}"/>
              </a:ext>
            </a:extLst>
          </p:cNvPr>
          <p:cNvSpPr>
            <a:spLocks noGrp="1"/>
          </p:cNvSpPr>
          <p:nvPr>
            <p:ph type="body" sz="quarter" idx="10"/>
          </p:nvPr>
        </p:nvSpPr>
        <p:spPr>
          <a:xfrm>
            <a:off x="1161948" y="1392382"/>
            <a:ext cx="4839322" cy="1092001"/>
          </a:xfrm>
        </p:spPr>
        <p:txBody>
          <a:bodyPr>
            <a:normAutofit/>
          </a:bodyPr>
          <a:lstStyle/>
          <a:p>
            <a:pPr marL="0" indent="0">
              <a:spcAft>
                <a:spcPts val="1000"/>
              </a:spcAft>
              <a:buNone/>
            </a:pPr>
            <a:r>
              <a:rPr lang="en-US" sz="1400" b="1" dirty="0">
                <a:solidFill>
                  <a:schemeClr val="accent1"/>
                </a:solidFill>
              </a:rPr>
              <a:t>1 July 2021: </a:t>
            </a:r>
            <a:r>
              <a:rPr lang="en-US" sz="1400" dirty="0"/>
              <a:t>Contract signed + effective</a:t>
            </a:r>
          </a:p>
          <a:p>
            <a:pPr marL="0" indent="0">
              <a:spcAft>
                <a:spcPts val="1000"/>
              </a:spcAft>
              <a:buNone/>
            </a:pPr>
            <a:r>
              <a:rPr lang="en-US" sz="1400" b="1" dirty="0">
                <a:solidFill>
                  <a:schemeClr val="accent1"/>
                </a:solidFill>
              </a:rPr>
              <a:t>5 September 2023: </a:t>
            </a:r>
            <a:r>
              <a:rPr lang="en-US" sz="1400" dirty="0"/>
              <a:t>“Go Live” of QH system</a:t>
            </a:r>
          </a:p>
        </p:txBody>
      </p:sp>
      <p:sp>
        <p:nvSpPr>
          <p:cNvPr id="16" name="Text Placeholder 14">
            <a:extLst>
              <a:ext uri="{FF2B5EF4-FFF2-40B4-BE49-F238E27FC236}">
                <a16:creationId xmlns:a16="http://schemas.microsoft.com/office/drawing/2014/main" id="{678445CA-1168-1935-E3D2-51CF33C3107E}"/>
              </a:ext>
            </a:extLst>
          </p:cNvPr>
          <p:cNvSpPr txBox="1">
            <a:spLocks/>
          </p:cNvSpPr>
          <p:nvPr/>
        </p:nvSpPr>
        <p:spPr>
          <a:xfrm>
            <a:off x="581479" y="4025893"/>
            <a:ext cx="7295139" cy="2241870"/>
          </a:xfrm>
          <a:prstGeom prst="rect">
            <a:avLst/>
          </a:prstGeom>
        </p:spPr>
        <p:txBody>
          <a:bodyPr vert="horz" lIns="91440" tIns="45720" rIns="91440" bIns="45720" rtlCol="0" anchor="t">
            <a:normAutofit/>
          </a:bodyPr>
          <a:lstStyle>
            <a:lvl1pPr marL="228600" indent="-228600" algn="l" defTabSz="914400" rtl="0" eaLnBrk="1" latinLnBrk="0" hangingPunct="1">
              <a:lnSpc>
                <a:spcPts val="2420"/>
              </a:lnSpc>
              <a:spcBef>
                <a:spcPts val="1000"/>
              </a:spcBef>
              <a:spcAft>
                <a:spcPts val="400"/>
              </a:spcAft>
              <a:buClr>
                <a:srgbClr val="0061B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20"/>
              </a:lnSpc>
              <a:spcBef>
                <a:spcPts val="500"/>
              </a:spcBef>
              <a:spcAft>
                <a:spcPts val="400"/>
              </a:spcAft>
              <a:buClr>
                <a:schemeClr val="tx2"/>
              </a:buClr>
              <a:buFont typeface="Arial" panose="020B0604020202020204" pitchFamily="34" charset="0"/>
              <a:buChar char="•"/>
              <a:defRPr sz="1600" kern="1200">
                <a:solidFill>
                  <a:srgbClr val="3440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20"/>
              </a:lnSpc>
              <a:spcBef>
                <a:spcPts val="500"/>
              </a:spcBef>
              <a:spcAft>
                <a:spcPts val="400"/>
              </a:spcAft>
              <a:buClr>
                <a:srgbClr val="475467"/>
              </a:buClr>
              <a:buSzPct val="80000"/>
              <a:buFont typeface="Courier New" panose="02070309020205020404" pitchFamily="49" charset="0"/>
              <a:buChar char="o"/>
              <a:defRPr sz="1400" kern="1200">
                <a:solidFill>
                  <a:srgbClr val="4754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20"/>
              </a:lnSpc>
              <a:spcBef>
                <a:spcPts val="500"/>
              </a:spcBef>
              <a:spcAft>
                <a:spcPts val="400"/>
              </a:spcAft>
              <a:buClr>
                <a:srgbClr val="667085"/>
              </a:buClr>
              <a:buFont typeface="Wingdings" pitchFamily="2" charset="2"/>
              <a:buChar char="§"/>
              <a:defRPr sz="1200" kern="1200">
                <a:solidFill>
                  <a:srgbClr val="66708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20"/>
              </a:lnSpc>
              <a:spcBef>
                <a:spcPts val="500"/>
              </a:spcBef>
              <a:spcAft>
                <a:spcPts val="400"/>
              </a:spcAft>
              <a:buClr>
                <a:srgbClr val="98A2B3"/>
              </a:buClr>
              <a:buFont typeface="Arial" panose="020B0604020202020204" pitchFamily="34" charset="0"/>
              <a:buChar char="•"/>
              <a:defRPr sz="1100" kern="1200">
                <a:solidFill>
                  <a:srgbClr val="98A2B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20"/>
              </a:lnSpc>
            </a:pPr>
            <a:r>
              <a:rPr lang="en-US" sz="1200" dirty="0"/>
              <a:t>Before “Go Live,” the system brought in ~$745M in revenue over 6.75 years, averaging </a:t>
            </a:r>
            <a:r>
              <a:rPr lang="en-US" sz="1200" b="1" dirty="0"/>
              <a:t>$110M in revenue per year</a:t>
            </a:r>
            <a:r>
              <a:rPr lang="en-US" sz="1200" dirty="0"/>
              <a:t>.</a:t>
            </a:r>
          </a:p>
          <a:p>
            <a:pPr>
              <a:lnSpc>
                <a:spcPts val="2220"/>
              </a:lnSpc>
            </a:pPr>
            <a:r>
              <a:rPr lang="en-US" sz="1200" dirty="0">
                <a:latin typeface="Arial"/>
                <a:cs typeface="Arial"/>
              </a:rPr>
              <a:t>Since “Go Live,” the system has brought in ~$323M in revenue, an average of $</a:t>
            </a:r>
            <a:r>
              <a:rPr lang="en-US" sz="1200" b="1" dirty="0">
                <a:latin typeface="Arial"/>
                <a:cs typeface="Arial"/>
              </a:rPr>
              <a:t>144M per year</a:t>
            </a:r>
            <a:r>
              <a:rPr lang="en-US" sz="1200" dirty="0">
                <a:latin typeface="Arial"/>
                <a:cs typeface="Arial"/>
              </a:rPr>
              <a:t>, representing </a:t>
            </a:r>
            <a:r>
              <a:rPr lang="en-US" sz="1200" b="1" dirty="0">
                <a:latin typeface="Arial"/>
                <a:cs typeface="Arial"/>
              </a:rPr>
              <a:t>30% more annual revenue </a:t>
            </a:r>
            <a:r>
              <a:rPr lang="en-US" sz="1200" dirty="0">
                <a:latin typeface="Arial"/>
                <a:cs typeface="Arial"/>
              </a:rPr>
              <a:t>than the initial tolling provider Kapsch.</a:t>
            </a:r>
          </a:p>
          <a:p>
            <a:pPr>
              <a:lnSpc>
                <a:spcPts val="2220"/>
              </a:lnSpc>
            </a:pPr>
            <a:r>
              <a:rPr lang="en-US" sz="1200" dirty="0"/>
              <a:t>Currently, </a:t>
            </a:r>
            <a:r>
              <a:rPr lang="en-US" sz="1200" b="1" dirty="0"/>
              <a:t>98% of calls are answered within 60 seconds</a:t>
            </a:r>
            <a:r>
              <a:rPr lang="en-US" sz="1200" dirty="0"/>
              <a:t>; 84% of chats were answered within 60 seconds, on average. </a:t>
            </a:r>
          </a:p>
        </p:txBody>
      </p:sp>
      <p:pic>
        <p:nvPicPr>
          <p:cNvPr id="18" name="Graphic 17">
            <a:extLst>
              <a:ext uri="{FF2B5EF4-FFF2-40B4-BE49-F238E27FC236}">
                <a16:creationId xmlns:a16="http://schemas.microsoft.com/office/drawing/2014/main" id="{84C5CA5F-83AA-1D2F-196C-E1CA6865DF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368" y="1478297"/>
            <a:ext cx="267605" cy="267605"/>
          </a:xfrm>
          <a:prstGeom prst="rect">
            <a:avLst/>
          </a:prstGeom>
        </p:spPr>
      </p:pic>
      <p:pic>
        <p:nvPicPr>
          <p:cNvPr id="19" name="Graphic 18">
            <a:extLst>
              <a:ext uri="{FF2B5EF4-FFF2-40B4-BE49-F238E27FC236}">
                <a16:creationId xmlns:a16="http://schemas.microsoft.com/office/drawing/2014/main" id="{D5AE21D0-6494-3A90-8E9D-B3D207F7D0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368" y="2028652"/>
            <a:ext cx="267605" cy="267605"/>
          </a:xfrm>
          <a:prstGeom prst="rect">
            <a:avLst/>
          </a:prstGeom>
        </p:spPr>
      </p:pic>
      <p:sp>
        <p:nvSpPr>
          <p:cNvPr id="12" name="TextBox 11">
            <a:extLst>
              <a:ext uri="{FF2B5EF4-FFF2-40B4-BE49-F238E27FC236}">
                <a16:creationId xmlns:a16="http://schemas.microsoft.com/office/drawing/2014/main" id="{E842EF46-8699-DCAB-4878-62F7B480B450}"/>
              </a:ext>
            </a:extLst>
          </p:cNvPr>
          <p:cNvSpPr txBox="1"/>
          <p:nvPr/>
        </p:nvSpPr>
        <p:spPr>
          <a:xfrm>
            <a:off x="581479" y="2607859"/>
            <a:ext cx="7146676" cy="1207190"/>
          </a:xfrm>
          <a:prstGeom prst="rect">
            <a:avLst/>
          </a:prstGeom>
          <a:noFill/>
        </p:spPr>
        <p:txBody>
          <a:bodyPr wrap="square">
            <a:spAutoFit/>
          </a:bodyPr>
          <a:lstStyle/>
          <a:p>
            <a:pPr marL="0" indent="0">
              <a:lnSpc>
                <a:spcPts val="2220"/>
              </a:lnSpc>
              <a:spcBef>
                <a:spcPts val="600"/>
              </a:spcBef>
              <a:spcAft>
                <a:spcPts val="600"/>
              </a:spcAft>
              <a:buNone/>
            </a:pPr>
            <a:r>
              <a:rPr lang="en-US" sz="1400" dirty="0" err="1"/>
              <a:t>Quarterhill</a:t>
            </a:r>
            <a:r>
              <a:rPr lang="en-US" sz="1400" dirty="0"/>
              <a:t> provides a Back Office System and operational support for Riverlink customers in Indiana and Kentucky. The service spans over the Lincoln Bridge, Kennedy Bridge, and Lewis and Clark Bridge. </a:t>
            </a:r>
            <a:r>
              <a:rPr lang="en-US" sz="1400" dirty="0" err="1"/>
              <a:t>Quarterhill</a:t>
            </a:r>
            <a:r>
              <a:rPr lang="en-US" sz="1400" dirty="0"/>
              <a:t> is the second provider for this contract; the Riverlink project started with provider Kapsch </a:t>
            </a:r>
            <a:r>
              <a:rPr lang="en-US" sz="1400" dirty="0" err="1"/>
              <a:t>TrafficCom</a:t>
            </a:r>
            <a:r>
              <a:rPr lang="en-US" sz="1400" dirty="0"/>
              <a:t> in 2016.</a:t>
            </a:r>
          </a:p>
        </p:txBody>
      </p:sp>
    </p:spTree>
    <p:extLst>
      <p:ext uri="{BB962C8B-B14F-4D97-AF65-F5344CB8AC3E}">
        <p14:creationId xmlns:p14="http://schemas.microsoft.com/office/powerpoint/2010/main" val="65627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9782-02E8-8535-7E55-D0EF074646B2}"/>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7A4D8FA-6419-9BF1-D72E-633029D093A9}"/>
              </a:ext>
            </a:extLst>
          </p:cNvPr>
          <p:cNvSpPr>
            <a:spLocks noGrp="1"/>
          </p:cNvSpPr>
          <p:nvPr>
            <p:ph type="sldNum" sz="quarter" idx="12"/>
          </p:nvPr>
        </p:nvSpPr>
        <p:spPr/>
        <p:txBody>
          <a:bodyPr/>
          <a:lstStyle/>
          <a:p>
            <a:fld id="{5C3C5D72-BEB3-6F43-BEBB-E5E81805DE03}" type="slidenum">
              <a:rPr lang="en-US" sz="900" smtClean="0">
                <a:solidFill>
                  <a:srgbClr val="CCD2D8"/>
                </a:solidFill>
                <a:latin typeface="Arial" panose="020B0604020202020204" pitchFamily="34" charset="0"/>
                <a:cs typeface="Arial" panose="020B0604020202020204" pitchFamily="34" charset="0"/>
              </a:rPr>
              <a:pPr/>
              <a:t>5</a:t>
            </a:fld>
            <a:endParaRPr lang="en-US" sz="900">
              <a:solidFill>
                <a:srgbClr val="CCD2D8"/>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B9EC1574-C4FA-B8ED-89A6-E031396E404C}"/>
              </a:ext>
            </a:extLst>
          </p:cNvPr>
          <p:cNvSpPr>
            <a:spLocks noGrp="1"/>
          </p:cNvSpPr>
          <p:nvPr>
            <p:ph type="title"/>
          </p:nvPr>
        </p:nvSpPr>
        <p:spPr>
          <a:xfrm>
            <a:off x="6304549" y="2514537"/>
            <a:ext cx="5290746" cy="1588127"/>
          </a:xfrm>
        </p:spPr>
        <p:txBody>
          <a:bodyPr/>
          <a:lstStyle/>
          <a:p>
            <a:r>
              <a:rPr lang="en-US" sz="5400" b="1"/>
              <a:t>1. Revenue </a:t>
            </a:r>
            <a:r>
              <a:rPr lang="en-US" sz="5400"/>
              <a:t>Collected</a:t>
            </a:r>
          </a:p>
        </p:txBody>
      </p:sp>
      <p:sp>
        <p:nvSpPr>
          <p:cNvPr id="11" name="TextBox 10">
            <a:extLst>
              <a:ext uri="{FF2B5EF4-FFF2-40B4-BE49-F238E27FC236}">
                <a16:creationId xmlns:a16="http://schemas.microsoft.com/office/drawing/2014/main" id="{9C543198-6D69-EE31-577C-CABCAF88F79F}"/>
              </a:ext>
            </a:extLst>
          </p:cNvPr>
          <p:cNvSpPr txBox="1"/>
          <p:nvPr/>
        </p:nvSpPr>
        <p:spPr>
          <a:xfrm>
            <a:off x="8432800" y="4397833"/>
            <a:ext cx="3138429" cy="844334"/>
          </a:xfrm>
          <a:prstGeom prst="rect">
            <a:avLst/>
          </a:prstGeom>
          <a:noFill/>
        </p:spPr>
        <p:txBody>
          <a:bodyPr wrap="square" rtlCol="0">
            <a:spAutoFit/>
          </a:bodyPr>
          <a:lstStyle/>
          <a:p>
            <a:pPr algn="r">
              <a:lnSpc>
                <a:spcPts val="2020"/>
              </a:lnSpc>
            </a:pPr>
            <a:r>
              <a:rPr lang="en-US" sz="1600">
                <a:solidFill>
                  <a:schemeClr val="bg1"/>
                </a:solidFill>
                <a:latin typeface="Arial" panose="020B0604020202020204" pitchFamily="34" charset="0"/>
                <a:cs typeface="Arial" panose="020B0604020202020204" pitchFamily="34" charset="0"/>
              </a:rPr>
              <a:t>A full accounting and review of </a:t>
            </a:r>
            <a:r>
              <a:rPr lang="en-US" sz="1600" b="1">
                <a:solidFill>
                  <a:schemeClr val="bg1"/>
                </a:solidFill>
                <a:latin typeface="Arial" panose="020B0604020202020204" pitchFamily="34" charset="0"/>
                <a:cs typeface="Arial" panose="020B0604020202020204" pitchFamily="34" charset="0"/>
              </a:rPr>
              <a:t>all toll revenue collected </a:t>
            </a:r>
            <a:r>
              <a:rPr lang="en-US" sz="1600">
                <a:solidFill>
                  <a:schemeClr val="bg1"/>
                </a:solidFill>
                <a:latin typeface="Arial" panose="020B0604020202020204" pitchFamily="34" charset="0"/>
                <a:cs typeface="Arial" panose="020B0604020202020204" pitchFamily="34" charset="0"/>
              </a:rPr>
              <a:t>since the system’s inception.</a:t>
            </a:r>
          </a:p>
        </p:txBody>
      </p:sp>
    </p:spTree>
    <p:extLst>
      <p:ext uri="{BB962C8B-B14F-4D97-AF65-F5344CB8AC3E}">
        <p14:creationId xmlns:p14="http://schemas.microsoft.com/office/powerpoint/2010/main" val="315178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2FF">
            <a:alpha val="0"/>
          </a:srgbClr>
        </a:solidFill>
        <a:effectLst/>
      </p:bgPr>
    </p:bg>
    <p:spTree>
      <p:nvGrpSpPr>
        <p:cNvPr id="1" name="">
          <a:extLst>
            <a:ext uri="{FF2B5EF4-FFF2-40B4-BE49-F238E27FC236}">
              <a16:creationId xmlns:a16="http://schemas.microsoft.com/office/drawing/2014/main" id="{1E8B717F-0B60-6A5C-44DA-ED94071E31D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AD4D33E-94E7-6BB9-28FA-1397ABB96592}"/>
              </a:ext>
            </a:extLst>
          </p:cNvPr>
          <p:cNvSpPr>
            <a:spLocks noGrp="1"/>
          </p:cNvSpPr>
          <p:nvPr>
            <p:ph type="title"/>
          </p:nvPr>
        </p:nvSpPr>
        <p:spPr>
          <a:xfrm>
            <a:off x="581479" y="592192"/>
            <a:ext cx="9777172" cy="701731"/>
          </a:xfrm>
        </p:spPr>
        <p:txBody>
          <a:bodyPr/>
          <a:lstStyle/>
          <a:p>
            <a:r>
              <a:rPr lang="en-US"/>
              <a:t>Revenue Collected</a:t>
            </a:r>
            <a:endParaRPr lang="en-US">
              <a:solidFill>
                <a:schemeClr val="accent1"/>
              </a:solidFill>
            </a:endParaRPr>
          </a:p>
        </p:txBody>
      </p:sp>
      <p:sp>
        <p:nvSpPr>
          <p:cNvPr id="11" name="Slide Number Placeholder 3">
            <a:extLst>
              <a:ext uri="{FF2B5EF4-FFF2-40B4-BE49-F238E27FC236}">
                <a16:creationId xmlns:a16="http://schemas.microsoft.com/office/drawing/2014/main" id="{5C700C20-9244-0EDA-D93E-B49935E2B851}"/>
              </a:ext>
            </a:extLst>
          </p:cNvPr>
          <p:cNvSpPr>
            <a:spLocks noGrp="1"/>
          </p:cNvSpPr>
          <p:nvPr>
            <p:ph type="sldNum" sz="quarter" idx="12"/>
          </p:nvPr>
        </p:nvSpPr>
        <p:spPr>
          <a:xfrm>
            <a:off x="11097644" y="6307892"/>
            <a:ext cx="473587" cy="365125"/>
          </a:xfrm>
        </p:spPr>
        <p:txBody>
          <a:bodyPr/>
          <a:lstStyle/>
          <a:p>
            <a:fld id="{5C3C5D72-BEB3-6F43-BEBB-E5E81805DE03}" type="slidenum">
              <a:rPr lang="en-US" sz="900" smtClean="0"/>
              <a:pPr/>
              <a:t>6</a:t>
            </a:fld>
            <a:endParaRPr lang="en-US" sz="900"/>
          </a:p>
        </p:txBody>
      </p:sp>
      <p:graphicFrame>
        <p:nvGraphicFramePr>
          <p:cNvPr id="12" name="Chart 11">
            <a:extLst>
              <a:ext uri="{FF2B5EF4-FFF2-40B4-BE49-F238E27FC236}">
                <a16:creationId xmlns:a16="http://schemas.microsoft.com/office/drawing/2014/main" id="{63E21207-FFD9-986B-FF7D-6D41F7CB2D3A}"/>
              </a:ext>
            </a:extLst>
          </p:cNvPr>
          <p:cNvGraphicFramePr/>
          <p:nvPr>
            <p:extLst>
              <p:ext uri="{D42A27DB-BD31-4B8C-83A1-F6EECF244321}">
                <p14:modId xmlns:p14="http://schemas.microsoft.com/office/powerpoint/2010/main" val="2455993857"/>
              </p:ext>
            </p:extLst>
          </p:nvPr>
        </p:nvGraphicFramePr>
        <p:xfrm>
          <a:off x="6115050" y="3232087"/>
          <a:ext cx="5339863" cy="29289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3">
            <a:extLst>
              <a:ext uri="{FF2B5EF4-FFF2-40B4-BE49-F238E27FC236}">
                <a16:creationId xmlns:a16="http://schemas.microsoft.com/office/drawing/2014/main" id="{8493618E-2BF1-D9C1-FC31-F2362889BB90}"/>
              </a:ext>
            </a:extLst>
          </p:cNvPr>
          <p:cNvGraphicFramePr>
            <a:graphicFrameLocks noGrp="1"/>
          </p:cNvGraphicFramePr>
          <p:nvPr>
            <p:extLst>
              <p:ext uri="{D42A27DB-BD31-4B8C-83A1-F6EECF244321}">
                <p14:modId xmlns:p14="http://schemas.microsoft.com/office/powerpoint/2010/main" val="4149575149"/>
              </p:ext>
            </p:extLst>
          </p:nvPr>
        </p:nvGraphicFramePr>
        <p:xfrm>
          <a:off x="692106" y="1514300"/>
          <a:ext cx="5274523" cy="1645307"/>
        </p:xfrm>
        <a:graphic>
          <a:graphicData uri="http://schemas.openxmlformats.org/drawingml/2006/table">
            <a:tbl>
              <a:tblPr firstRow="1" bandRow="1">
                <a:tableStyleId>{5C22544A-7EE6-4342-B048-85BDC9FD1C3A}</a:tableStyleId>
              </a:tblPr>
              <a:tblGrid>
                <a:gridCol w="5274523">
                  <a:extLst>
                    <a:ext uri="{9D8B030D-6E8A-4147-A177-3AD203B41FA5}">
                      <a16:colId xmlns:a16="http://schemas.microsoft.com/office/drawing/2014/main" val="330932523"/>
                    </a:ext>
                  </a:extLst>
                </a:gridCol>
              </a:tblGrid>
              <a:tr h="434976">
                <a:tc>
                  <a:txBody>
                    <a:bodyPr/>
                    <a:lstStyle/>
                    <a:p>
                      <a:r>
                        <a:rPr lang="en-US" sz="1050">
                          <a:latin typeface="Arial" panose="020B0604020202020204" pitchFamily="34" charset="0"/>
                          <a:cs typeface="Arial" panose="020B0604020202020204" pitchFamily="34" charset="0"/>
                        </a:rPr>
                        <a:t>Since the contract was priced in January 2021:</a:t>
                      </a:r>
                    </a:p>
                  </a:txBody>
                  <a:tcPr marL="182880" anchor="ctr"/>
                </a:tc>
                <a:extLst>
                  <a:ext uri="{0D108BD9-81ED-4DB2-BD59-A6C34878D82A}">
                    <a16:rowId xmlns:a16="http://schemas.microsoft.com/office/drawing/2014/main" val="766635869"/>
                  </a:ext>
                </a:extLst>
              </a:tr>
              <a:tr h="1210331">
                <a:tc>
                  <a:txBody>
                    <a:bodyPr/>
                    <a:lstStyle/>
                    <a:p>
                      <a:pPr marL="171450" indent="-171450" algn="l">
                        <a:lnSpc>
                          <a:spcPts val="1220"/>
                        </a:lnSpc>
                        <a:buClr>
                          <a:schemeClr val="accent1"/>
                        </a:buClr>
                        <a:buFont typeface="Arial" panose="020B0604020202020204" pitchFamily="34" charset="0"/>
                        <a:buChar char="•"/>
                      </a:pPr>
                      <a:r>
                        <a:rPr lang="en-US" sz="1050">
                          <a:latin typeface="Arial" panose="020B0604020202020204" pitchFamily="34" charset="0"/>
                          <a:cs typeface="Arial" panose="020B0604020202020204" pitchFamily="34" charset="0"/>
                        </a:rPr>
                        <a:t>Riverlink has received </a:t>
                      </a:r>
                      <a:r>
                        <a:rPr lang="en-US" sz="1050" b="1">
                          <a:solidFill>
                            <a:schemeClr val="accent1"/>
                          </a:solidFill>
                          <a:latin typeface="Arial" panose="020B0604020202020204" pitchFamily="34" charset="0"/>
                          <a:cs typeface="Arial" panose="020B0604020202020204" pitchFamily="34" charset="0"/>
                        </a:rPr>
                        <a:t>$21.97M in CPI </a:t>
                      </a:r>
                      <a:r>
                        <a:rPr lang="en-US" sz="1050">
                          <a:latin typeface="Arial" panose="020B0604020202020204" pitchFamily="34" charset="0"/>
                          <a:cs typeface="Arial" panose="020B0604020202020204" pitchFamily="34" charset="0"/>
                        </a:rPr>
                        <a:t>related revenue increases to date, an annual average of 4.10% and totaling </a:t>
                      </a:r>
                      <a:r>
                        <a:rPr lang="en-US" sz="1050" b="1">
                          <a:solidFill>
                            <a:schemeClr val="accent1"/>
                          </a:solidFill>
                          <a:latin typeface="Arial" panose="020B0604020202020204" pitchFamily="34" charset="0"/>
                          <a:cs typeface="Arial" panose="020B0604020202020204" pitchFamily="34" charset="0"/>
                        </a:rPr>
                        <a:t>16.7%</a:t>
                      </a:r>
                      <a:endParaRPr lang="en-US" sz="1050">
                        <a:solidFill>
                          <a:schemeClr val="accent1"/>
                        </a:solidFill>
                        <a:latin typeface="Arial" panose="020B0604020202020204" pitchFamily="34" charset="0"/>
                        <a:cs typeface="Arial" panose="020B0604020202020204" pitchFamily="34" charset="0"/>
                      </a:endParaRPr>
                    </a:p>
                    <a:p>
                      <a:pPr marL="171450" indent="-171450" algn="l">
                        <a:lnSpc>
                          <a:spcPts val="1220"/>
                        </a:lnSpc>
                        <a:buClr>
                          <a:schemeClr val="accent1"/>
                        </a:buClr>
                        <a:buFont typeface="Arial" panose="020B0604020202020204" pitchFamily="34" charset="0"/>
                        <a:buChar char="•"/>
                      </a:pPr>
                      <a:endParaRPr lang="en-US" sz="1050">
                        <a:latin typeface="Arial" panose="020B0604020202020204" pitchFamily="34" charset="0"/>
                        <a:cs typeface="Arial" panose="020B0604020202020204" pitchFamily="34" charset="0"/>
                      </a:endParaRPr>
                    </a:p>
                    <a:p>
                      <a:pPr marL="171450" indent="-171450" algn="l">
                        <a:lnSpc>
                          <a:spcPts val="1220"/>
                        </a:lnSpc>
                        <a:buClr>
                          <a:schemeClr val="accent1"/>
                        </a:buClr>
                        <a:buFont typeface="Arial" panose="020B0604020202020204" pitchFamily="34" charset="0"/>
                        <a:buChar char="•"/>
                      </a:pPr>
                      <a:r>
                        <a:rPr lang="en-US" sz="1050">
                          <a:latin typeface="Arial" panose="020B0604020202020204" pitchFamily="34" charset="0"/>
                          <a:cs typeface="Arial" panose="020B0604020202020204" pitchFamily="34" charset="0"/>
                        </a:rPr>
                        <a:t>To date, QH has received $0M in CPI related revenue increases.</a:t>
                      </a:r>
                    </a:p>
                  </a:txBody>
                  <a:tcPr marL="182880" marR="182880" marT="0" marB="91440" anchor="ctr">
                    <a:solidFill>
                      <a:schemeClr val="bg2"/>
                    </a:solidFill>
                  </a:tcPr>
                </a:tc>
                <a:extLst>
                  <a:ext uri="{0D108BD9-81ED-4DB2-BD59-A6C34878D82A}">
                    <a16:rowId xmlns:a16="http://schemas.microsoft.com/office/drawing/2014/main" val="1640960838"/>
                  </a:ext>
                </a:extLst>
              </a:tr>
            </a:tbl>
          </a:graphicData>
        </a:graphic>
      </p:graphicFrame>
      <p:graphicFrame>
        <p:nvGraphicFramePr>
          <p:cNvPr id="15" name="Chart 14">
            <a:extLst>
              <a:ext uri="{FF2B5EF4-FFF2-40B4-BE49-F238E27FC236}">
                <a16:creationId xmlns:a16="http://schemas.microsoft.com/office/drawing/2014/main" id="{F7D84540-0838-181B-3762-16B2AB3DF6B1}"/>
              </a:ext>
            </a:extLst>
          </p:cNvPr>
          <p:cNvGraphicFramePr/>
          <p:nvPr>
            <p:extLst>
              <p:ext uri="{D42A27DB-BD31-4B8C-83A1-F6EECF244321}">
                <p14:modId xmlns:p14="http://schemas.microsoft.com/office/powerpoint/2010/main" val="3310107757"/>
              </p:ext>
            </p:extLst>
          </p:nvPr>
        </p:nvGraphicFramePr>
        <p:xfrm>
          <a:off x="692106" y="3232087"/>
          <a:ext cx="5249174" cy="29289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Table 15">
            <a:extLst>
              <a:ext uri="{FF2B5EF4-FFF2-40B4-BE49-F238E27FC236}">
                <a16:creationId xmlns:a16="http://schemas.microsoft.com/office/drawing/2014/main" id="{603928D8-B43B-E1F5-264B-DCC74B776875}"/>
              </a:ext>
            </a:extLst>
          </p:cNvPr>
          <p:cNvGraphicFramePr>
            <a:graphicFrameLocks noGrp="1"/>
          </p:cNvGraphicFramePr>
          <p:nvPr>
            <p:extLst>
              <p:ext uri="{D42A27DB-BD31-4B8C-83A1-F6EECF244321}">
                <p14:modId xmlns:p14="http://schemas.microsoft.com/office/powerpoint/2010/main" val="124336036"/>
              </p:ext>
            </p:extLst>
          </p:nvPr>
        </p:nvGraphicFramePr>
        <p:xfrm>
          <a:off x="6119497" y="1514301"/>
          <a:ext cx="5380397" cy="1645308"/>
        </p:xfrm>
        <a:graphic>
          <a:graphicData uri="http://schemas.openxmlformats.org/drawingml/2006/table">
            <a:tbl>
              <a:tblPr firstRow="1" bandRow="1">
                <a:tableStyleId>{5C22544A-7EE6-4342-B048-85BDC9FD1C3A}</a:tableStyleId>
              </a:tblPr>
              <a:tblGrid>
                <a:gridCol w="5380397">
                  <a:extLst>
                    <a:ext uri="{9D8B030D-6E8A-4147-A177-3AD203B41FA5}">
                      <a16:colId xmlns:a16="http://schemas.microsoft.com/office/drawing/2014/main" val="330932523"/>
                    </a:ext>
                  </a:extLst>
                </a:gridCol>
              </a:tblGrid>
              <a:tr h="405788">
                <a:tc>
                  <a:txBody>
                    <a:bodyPr/>
                    <a:lstStyle/>
                    <a:p>
                      <a:r>
                        <a:rPr lang="en-US" sz="1050">
                          <a:latin typeface="Arial" panose="020B0604020202020204" pitchFamily="34" charset="0"/>
                          <a:cs typeface="Arial" panose="020B0604020202020204" pitchFamily="34" charset="0"/>
                        </a:rPr>
                        <a:t>Since “Go Live” in September 2023:</a:t>
                      </a:r>
                    </a:p>
                  </a:txBody>
                  <a:tcPr marL="182880" anchor="ctr"/>
                </a:tc>
                <a:extLst>
                  <a:ext uri="{0D108BD9-81ED-4DB2-BD59-A6C34878D82A}">
                    <a16:rowId xmlns:a16="http://schemas.microsoft.com/office/drawing/2014/main" val="766635869"/>
                  </a:ext>
                </a:extLst>
              </a:tr>
              <a:tr h="1129116">
                <a:tc>
                  <a:txBody>
                    <a:bodyPr/>
                    <a:lstStyle/>
                    <a:p>
                      <a:pPr marL="171450" indent="-171450">
                        <a:buClr>
                          <a:schemeClr val="accent1"/>
                        </a:buClr>
                        <a:buFont typeface="Arial" panose="020B0604020202020204" pitchFamily="34" charset="0"/>
                        <a:buChar char="•"/>
                      </a:pPr>
                      <a:r>
                        <a:rPr lang="en-US" sz="1000">
                          <a:latin typeface="Arial" panose="020B0604020202020204" pitchFamily="34" charset="0"/>
                          <a:cs typeface="Arial" panose="020B0604020202020204" pitchFamily="34" charset="0"/>
                        </a:rPr>
                        <a:t>Before “Go Live,” the system brought in ~$745M in revenue. Over the 6.75 years since the project started, Before “QH Go Live,” the States averaged $110M in revenue per year.</a:t>
                      </a:r>
                    </a:p>
                    <a:p>
                      <a:pPr>
                        <a:lnSpc>
                          <a:spcPts val="400"/>
                        </a:lnSpc>
                      </a:pPr>
                      <a:endParaRPr lang="en-US" sz="1000">
                        <a:latin typeface="Arial" panose="020B0604020202020204" pitchFamily="34" charset="0"/>
                        <a:cs typeface="Arial" panose="020B0604020202020204" pitchFamily="34" charset="0"/>
                      </a:endParaRPr>
                    </a:p>
                    <a:p>
                      <a:pPr marL="171450" indent="-171450">
                        <a:buClr>
                          <a:schemeClr val="accent1"/>
                        </a:buClr>
                        <a:buFont typeface="Arial" panose="020B0604020202020204" pitchFamily="34" charset="0"/>
                        <a:buChar char="•"/>
                      </a:pPr>
                      <a:r>
                        <a:rPr lang="en-US" sz="1000">
                          <a:latin typeface="Arial"/>
                          <a:cs typeface="Arial"/>
                        </a:rPr>
                        <a:t>After “Go Live,” the system has brought in ~$323M in revenue. Over the 2.25 years since “QH Go Live,” the States have averaged $144M per year, representing </a:t>
                      </a:r>
                      <a:r>
                        <a:rPr lang="en-US" sz="1000" b="1">
                          <a:solidFill>
                            <a:schemeClr val="accent1"/>
                          </a:solidFill>
                          <a:latin typeface="Arial"/>
                          <a:cs typeface="Arial"/>
                        </a:rPr>
                        <a:t>30% more annual revenue than the initial tolling provider</a:t>
                      </a:r>
                      <a:r>
                        <a:rPr lang="en-US" sz="1000">
                          <a:latin typeface="Arial"/>
                          <a:cs typeface="Arial"/>
                        </a:rPr>
                        <a:t>. </a:t>
                      </a:r>
                    </a:p>
                  </a:txBody>
                  <a:tcPr marL="182880" marR="182880" marT="91440" marB="182880" anchor="ctr">
                    <a:solidFill>
                      <a:schemeClr val="bg2"/>
                    </a:solidFill>
                  </a:tcPr>
                </a:tc>
                <a:extLst>
                  <a:ext uri="{0D108BD9-81ED-4DB2-BD59-A6C34878D82A}">
                    <a16:rowId xmlns:a16="http://schemas.microsoft.com/office/drawing/2014/main" val="1640960838"/>
                  </a:ext>
                </a:extLst>
              </a:tr>
            </a:tbl>
          </a:graphicData>
        </a:graphic>
      </p:graphicFrame>
    </p:spTree>
    <p:extLst>
      <p:ext uri="{BB962C8B-B14F-4D97-AF65-F5344CB8AC3E}">
        <p14:creationId xmlns:p14="http://schemas.microsoft.com/office/powerpoint/2010/main" val="327127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B33DC-9744-25E7-4E0A-710B37827241}"/>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3BA7166A-EC66-0ABC-03F2-BAC9FDEF4340}"/>
              </a:ext>
            </a:extLst>
          </p:cNvPr>
          <p:cNvSpPr>
            <a:spLocks noGrp="1"/>
          </p:cNvSpPr>
          <p:nvPr>
            <p:ph type="sldNum" sz="quarter" idx="12"/>
          </p:nvPr>
        </p:nvSpPr>
        <p:spPr/>
        <p:txBody>
          <a:bodyPr/>
          <a:lstStyle/>
          <a:p>
            <a:fld id="{5C3C5D72-BEB3-6F43-BEBB-E5E81805DE03}" type="slidenum">
              <a:rPr lang="en-US" sz="900" smtClean="0">
                <a:solidFill>
                  <a:srgbClr val="CCD2D8"/>
                </a:solidFill>
                <a:latin typeface="Arial" panose="020B0604020202020204" pitchFamily="34" charset="0"/>
                <a:cs typeface="Arial" panose="020B0604020202020204" pitchFamily="34" charset="0"/>
              </a:rPr>
              <a:pPr/>
              <a:t>7</a:t>
            </a:fld>
            <a:endParaRPr lang="en-US" sz="900">
              <a:solidFill>
                <a:srgbClr val="CCD2D8"/>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361E1D4-01F9-11CF-0FA0-E8CAF3E4114A}"/>
              </a:ext>
            </a:extLst>
          </p:cNvPr>
          <p:cNvSpPr>
            <a:spLocks noGrp="1"/>
          </p:cNvSpPr>
          <p:nvPr>
            <p:ph type="title"/>
          </p:nvPr>
        </p:nvSpPr>
        <p:spPr>
          <a:xfrm>
            <a:off x="6304549" y="2514537"/>
            <a:ext cx="5290746" cy="1588127"/>
          </a:xfrm>
        </p:spPr>
        <p:txBody>
          <a:bodyPr/>
          <a:lstStyle/>
          <a:p>
            <a:r>
              <a:rPr lang="en-US" sz="5400" b="1"/>
              <a:t>2. Operating </a:t>
            </a:r>
            <a:r>
              <a:rPr lang="en-US" sz="5400"/>
              <a:t>Costs</a:t>
            </a:r>
          </a:p>
        </p:txBody>
      </p:sp>
      <p:sp>
        <p:nvSpPr>
          <p:cNvPr id="7" name="TextBox 6">
            <a:extLst>
              <a:ext uri="{FF2B5EF4-FFF2-40B4-BE49-F238E27FC236}">
                <a16:creationId xmlns:a16="http://schemas.microsoft.com/office/drawing/2014/main" id="{5F647BA4-AFF4-6A13-87BA-977C621F0FC8}"/>
              </a:ext>
            </a:extLst>
          </p:cNvPr>
          <p:cNvSpPr txBox="1"/>
          <p:nvPr/>
        </p:nvSpPr>
        <p:spPr>
          <a:xfrm>
            <a:off x="7750628" y="4397833"/>
            <a:ext cx="3820601" cy="844334"/>
          </a:xfrm>
          <a:prstGeom prst="rect">
            <a:avLst/>
          </a:prstGeom>
          <a:noFill/>
        </p:spPr>
        <p:txBody>
          <a:bodyPr wrap="square" rtlCol="0">
            <a:spAutoFit/>
          </a:bodyPr>
          <a:lstStyle/>
          <a:p>
            <a:pPr algn="r">
              <a:lnSpc>
                <a:spcPts val="2020"/>
              </a:lnSpc>
            </a:pPr>
            <a:r>
              <a:rPr lang="en-US" sz="1600">
                <a:solidFill>
                  <a:schemeClr val="bg1"/>
                </a:solidFill>
                <a:latin typeface="Arial" panose="020B0604020202020204" pitchFamily="34" charset="0"/>
                <a:cs typeface="Arial" panose="020B0604020202020204" pitchFamily="34" charset="0"/>
              </a:rPr>
              <a:t>A detailed evaluation of the company’s </a:t>
            </a:r>
            <a:r>
              <a:rPr lang="en-US" sz="1600" b="1">
                <a:solidFill>
                  <a:schemeClr val="bg1"/>
                </a:solidFill>
                <a:latin typeface="Arial" panose="020B0604020202020204" pitchFamily="34" charset="0"/>
                <a:cs typeface="Arial" panose="020B0604020202020204" pitchFamily="34" charset="0"/>
              </a:rPr>
              <a:t>operating and administrative costs</a:t>
            </a:r>
            <a:r>
              <a:rPr lang="en-US" sz="1600">
                <a:solidFill>
                  <a:schemeClr val="bg1"/>
                </a:solidFill>
                <a:latin typeface="Arial" panose="020B0604020202020204" pitchFamily="34" charset="0"/>
                <a:cs typeface="Arial" panose="020B0604020202020204" pitchFamily="34" charset="0"/>
              </a:rPr>
              <a:t>.</a:t>
            </a:r>
          </a:p>
          <a:p>
            <a:pPr algn="r">
              <a:lnSpc>
                <a:spcPts val="2020"/>
              </a:lnSpc>
            </a:pP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00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4C91-1DE8-FD33-C2AF-A1CEC17AE353}"/>
              </a:ext>
            </a:extLst>
          </p:cNvPr>
          <p:cNvSpPr>
            <a:spLocks noGrp="1"/>
          </p:cNvSpPr>
          <p:nvPr>
            <p:ph type="title"/>
          </p:nvPr>
        </p:nvSpPr>
        <p:spPr/>
        <p:txBody>
          <a:bodyPr/>
          <a:lstStyle/>
          <a:p>
            <a:r>
              <a:rPr lang="en-US"/>
              <a:t>Operating Costs</a:t>
            </a:r>
          </a:p>
        </p:txBody>
      </p:sp>
      <p:graphicFrame>
        <p:nvGraphicFramePr>
          <p:cNvPr id="7" name="Chart 6">
            <a:extLst>
              <a:ext uri="{FF2B5EF4-FFF2-40B4-BE49-F238E27FC236}">
                <a16:creationId xmlns:a16="http://schemas.microsoft.com/office/drawing/2014/main" id="{48E85B9D-FFE8-5C14-DF41-7174682BABDA}"/>
              </a:ext>
            </a:extLst>
          </p:cNvPr>
          <p:cNvGraphicFramePr/>
          <p:nvPr>
            <p:extLst>
              <p:ext uri="{D42A27DB-BD31-4B8C-83A1-F6EECF244321}">
                <p14:modId xmlns:p14="http://schemas.microsoft.com/office/powerpoint/2010/main" val="3372191291"/>
              </p:ext>
            </p:extLst>
          </p:nvPr>
        </p:nvGraphicFramePr>
        <p:xfrm>
          <a:off x="4632960" y="1651215"/>
          <a:ext cx="2926080" cy="23585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FF1AD344-D87F-1699-0365-73B6574B5123}"/>
              </a:ext>
            </a:extLst>
          </p:cNvPr>
          <p:cNvGraphicFramePr/>
          <p:nvPr>
            <p:extLst>
              <p:ext uri="{D42A27DB-BD31-4B8C-83A1-F6EECF244321}">
                <p14:modId xmlns:p14="http://schemas.microsoft.com/office/powerpoint/2010/main" val="2954813501"/>
              </p:ext>
            </p:extLst>
          </p:nvPr>
        </p:nvGraphicFramePr>
        <p:xfrm>
          <a:off x="7995585" y="1662232"/>
          <a:ext cx="3317766" cy="2358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BFAF9C9-C1D1-C3E2-9626-416F7B763AA8}"/>
              </a:ext>
            </a:extLst>
          </p:cNvPr>
          <p:cNvGraphicFramePr/>
          <p:nvPr>
            <p:extLst>
              <p:ext uri="{D42A27DB-BD31-4B8C-83A1-F6EECF244321}">
                <p14:modId xmlns:p14="http://schemas.microsoft.com/office/powerpoint/2010/main" val="2652345136"/>
              </p:ext>
            </p:extLst>
          </p:nvPr>
        </p:nvGraphicFramePr>
        <p:xfrm>
          <a:off x="983647" y="1650960"/>
          <a:ext cx="2926080" cy="235885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5176713D-FAA8-334B-A969-585EF3A46F02}"/>
              </a:ext>
            </a:extLst>
          </p:cNvPr>
          <p:cNvSpPr txBox="1"/>
          <p:nvPr/>
        </p:nvSpPr>
        <p:spPr>
          <a:xfrm>
            <a:off x="1453218" y="3827937"/>
            <a:ext cx="1986938" cy="461665"/>
          </a:xfrm>
          <a:prstGeom prst="rect">
            <a:avLst/>
          </a:prstGeom>
          <a:noFill/>
        </p:spPr>
        <p:txBody>
          <a:bodyPr wrap="square" rtlCol="0">
            <a:spAutoFit/>
          </a:bodyPr>
          <a:lstStyle/>
          <a:p>
            <a:pPr algn="ctr"/>
            <a:r>
              <a:rPr lang="en-US" sz="800" b="1" i="1" dirty="0">
                <a:solidFill>
                  <a:schemeClr val="accent4"/>
                </a:solidFill>
                <a:latin typeface="Arial" panose="020B0604020202020204" pitchFamily="34" charset="0"/>
                <a:cs typeface="Arial" panose="020B0604020202020204" pitchFamily="34" charset="0"/>
              </a:rPr>
              <a:t>Note: </a:t>
            </a:r>
            <a:br>
              <a:rPr lang="en-US" sz="800" i="1" dirty="0">
                <a:solidFill>
                  <a:schemeClr val="accent4"/>
                </a:solidFill>
                <a:latin typeface="Arial" panose="020B0604020202020204" pitchFamily="34" charset="0"/>
                <a:cs typeface="Arial" panose="020B0604020202020204" pitchFamily="34" charset="0"/>
              </a:rPr>
            </a:br>
            <a:r>
              <a:rPr lang="en-US" sz="800" i="1" dirty="0">
                <a:solidFill>
                  <a:schemeClr val="accent4"/>
                </a:solidFill>
                <a:latin typeface="Arial" panose="020B0604020202020204" pitchFamily="34" charset="0"/>
                <a:cs typeface="Arial" panose="020B0604020202020204" pitchFamily="34" charset="0"/>
              </a:rPr>
              <a:t>Above results include September 2023 forward (from “Go Live”)</a:t>
            </a:r>
          </a:p>
        </p:txBody>
      </p:sp>
      <p:sp>
        <p:nvSpPr>
          <p:cNvPr id="11" name="TextBox 10">
            <a:extLst>
              <a:ext uri="{FF2B5EF4-FFF2-40B4-BE49-F238E27FC236}">
                <a16:creationId xmlns:a16="http://schemas.microsoft.com/office/drawing/2014/main" id="{16699E74-7390-E85A-33FF-D3250ED133E3}"/>
              </a:ext>
            </a:extLst>
          </p:cNvPr>
          <p:cNvSpPr txBox="1"/>
          <p:nvPr/>
        </p:nvSpPr>
        <p:spPr>
          <a:xfrm>
            <a:off x="8465156" y="3827937"/>
            <a:ext cx="2397516" cy="461665"/>
          </a:xfrm>
          <a:prstGeom prst="rect">
            <a:avLst/>
          </a:prstGeom>
          <a:noFill/>
        </p:spPr>
        <p:txBody>
          <a:bodyPr wrap="square" rtlCol="0">
            <a:spAutoFit/>
          </a:bodyPr>
          <a:lstStyle/>
          <a:p>
            <a:pPr algn="ctr"/>
            <a:r>
              <a:rPr lang="en-US" sz="800" b="1" i="1">
                <a:solidFill>
                  <a:schemeClr val="accent4"/>
                </a:solidFill>
                <a:latin typeface="Arial" panose="020B0604020202020204" pitchFamily="34" charset="0"/>
                <a:cs typeface="Arial" panose="020B0604020202020204" pitchFamily="34" charset="0"/>
              </a:rPr>
              <a:t>Note: </a:t>
            </a:r>
            <a:br>
              <a:rPr lang="en-US" sz="800" i="1">
                <a:solidFill>
                  <a:schemeClr val="accent4"/>
                </a:solidFill>
                <a:latin typeface="Arial" panose="020B0604020202020204" pitchFamily="34" charset="0"/>
                <a:cs typeface="Arial" panose="020B0604020202020204" pitchFamily="34" charset="0"/>
              </a:rPr>
            </a:br>
            <a:r>
              <a:rPr lang="en-US" sz="800" i="1">
                <a:solidFill>
                  <a:schemeClr val="accent4"/>
                </a:solidFill>
                <a:latin typeface="Arial" panose="020B0604020202020204" pitchFamily="34" charset="0"/>
                <a:cs typeface="Arial" panose="020B0604020202020204" pitchFamily="34" charset="0"/>
              </a:rPr>
              <a:t>December 2025 monthly results estimated based on historical averages</a:t>
            </a:r>
          </a:p>
        </p:txBody>
      </p:sp>
      <p:sp>
        <p:nvSpPr>
          <p:cNvPr id="13" name="Slide Number Placeholder 3">
            <a:extLst>
              <a:ext uri="{FF2B5EF4-FFF2-40B4-BE49-F238E27FC236}">
                <a16:creationId xmlns:a16="http://schemas.microsoft.com/office/drawing/2014/main" id="{5DF39265-B5A6-1189-B156-A29DC150685F}"/>
              </a:ext>
            </a:extLst>
          </p:cNvPr>
          <p:cNvSpPr>
            <a:spLocks noGrp="1"/>
          </p:cNvSpPr>
          <p:nvPr>
            <p:ph type="sldNum" sz="quarter" idx="12"/>
          </p:nvPr>
        </p:nvSpPr>
        <p:spPr>
          <a:xfrm>
            <a:off x="11097644" y="6307892"/>
            <a:ext cx="473587" cy="365125"/>
          </a:xfrm>
        </p:spPr>
        <p:txBody>
          <a:bodyPr/>
          <a:lstStyle/>
          <a:p>
            <a:fld id="{5C3C5D72-BEB3-6F43-BEBB-E5E81805DE03}" type="slidenum">
              <a:rPr lang="en-US" sz="900" smtClean="0">
                <a:solidFill>
                  <a:srgbClr val="CCD2D8"/>
                </a:solidFill>
                <a:latin typeface="Arial" panose="020B0604020202020204" pitchFamily="34" charset="0"/>
                <a:cs typeface="Arial" panose="020B0604020202020204" pitchFamily="34" charset="0"/>
              </a:rPr>
              <a:pPr/>
              <a:t>8</a:t>
            </a:fld>
            <a:endParaRPr lang="en-US" sz="900">
              <a:solidFill>
                <a:srgbClr val="CCD2D8"/>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89293D-2F86-21B1-4BEA-2A5B730E6189}"/>
              </a:ext>
            </a:extLst>
          </p:cNvPr>
          <p:cNvSpPr txBox="1"/>
          <p:nvPr/>
        </p:nvSpPr>
        <p:spPr>
          <a:xfrm>
            <a:off x="581478" y="4881956"/>
            <a:ext cx="10886622" cy="1384097"/>
          </a:xfrm>
          <a:prstGeom prst="rect">
            <a:avLst/>
          </a:prstGeom>
          <a:noFill/>
        </p:spPr>
        <p:txBody>
          <a:bodyPr wrap="square">
            <a:spAutoFit/>
          </a:bodyPr>
          <a:lstStyle/>
          <a:p>
            <a:pPr marL="0" marR="0" lvl="0" indent="0" algn="l" defTabSz="914400" rtl="0" eaLnBrk="1" fontAlgn="auto" latinLnBrk="0" hangingPunct="1">
              <a:lnSpc>
                <a:spcPts val="1640"/>
              </a:lnSpc>
              <a:spcBef>
                <a:spcPts val="0"/>
              </a:spcBef>
              <a:spcAft>
                <a:spcPts val="60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Excerpt of Contract 12.5.2. TSP2 Requests to for Adjustments to Operations and Maintenance Price. </a:t>
            </a:r>
          </a:p>
          <a:p>
            <a:pPr marL="0" marR="0" lvl="0" indent="0" algn="l" defTabSz="914400" rtl="0" eaLnBrk="1" fontAlgn="auto" latinLnBrk="0" hangingPunct="1">
              <a:lnSpc>
                <a:spcPts val="1640"/>
              </a:lnSpc>
              <a:spcBef>
                <a:spcPts val="0"/>
              </a:spcBef>
              <a:spcAft>
                <a:spcPts val="60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Beginning with the </a:t>
            </a:r>
            <a:r>
              <a:rPr lang="en-US" sz="1200" b="1" dirty="0">
                <a:solidFill>
                  <a:schemeClr val="bg1"/>
                </a:solidFill>
                <a:latin typeface="Arial" panose="020B0604020202020204" pitchFamily="34" charset="0"/>
                <a:cs typeface="Arial" panose="020B0604020202020204" pitchFamily="34" charset="0"/>
              </a:rPr>
              <a:t>third (3</a:t>
            </a:r>
            <a:r>
              <a:rPr lang="en-US" sz="1200" b="1" baseline="30000" dirty="0">
                <a:solidFill>
                  <a:schemeClr val="bg1"/>
                </a:solidFill>
                <a:latin typeface="Arial" panose="020B0604020202020204" pitchFamily="34" charset="0"/>
                <a:cs typeface="Arial" panose="020B0604020202020204" pitchFamily="34" charset="0"/>
              </a:rPr>
              <a:t>rd</a:t>
            </a:r>
            <a:r>
              <a:rPr lang="en-US" sz="1200" b="1" dirty="0">
                <a:solidFill>
                  <a:schemeClr val="bg1"/>
                </a:solidFill>
                <a:latin typeface="Arial" panose="020B0604020202020204" pitchFamily="34" charset="0"/>
                <a:cs typeface="Arial" panose="020B0604020202020204" pitchFamily="34" charset="0"/>
              </a:rPr>
              <a:t>) anniversary </a:t>
            </a:r>
            <a:r>
              <a:rPr lang="en-US" sz="1200" dirty="0">
                <a:solidFill>
                  <a:schemeClr val="bg1"/>
                </a:solidFill>
                <a:latin typeface="Arial" panose="020B0604020202020204" pitchFamily="34" charset="0"/>
                <a:cs typeface="Arial" panose="020B0604020202020204" pitchFamily="34" charset="0"/>
              </a:rPr>
              <a:t>of the Effective Date of this Contract and every two (2) year interval thereafter, TSP2 may, no later than sixty (60) days prior to such anniversary date, submit a written request to the Joint Board for an </a:t>
            </a:r>
            <a:r>
              <a:rPr lang="en-US" sz="1200" b="1" dirty="0">
                <a:solidFill>
                  <a:schemeClr val="bg1"/>
                </a:solidFill>
                <a:latin typeface="Arial" panose="020B0604020202020204" pitchFamily="34" charset="0"/>
                <a:cs typeface="Arial" panose="020B0604020202020204" pitchFamily="34" charset="0"/>
              </a:rPr>
              <a:t>increase in the Operations and Maintenance Price</a:t>
            </a:r>
            <a:r>
              <a:rPr lang="en-US" sz="1200" dirty="0">
                <a:solidFill>
                  <a:schemeClr val="bg1"/>
                </a:solidFill>
                <a:latin typeface="Arial" panose="020B0604020202020204" pitchFamily="34" charset="0"/>
                <a:cs typeface="Arial" panose="020B0604020202020204" pitchFamily="34" charset="0"/>
              </a:rPr>
              <a:t>. Such request shall be made upon demonstrable and unforeseen cost increases of at least ten (10%) to TSP2 in connection with the Work applicable to the Operations and Maintenance Price, as specified in Form G. Requests made upon incorrect assumptions made by TSP2 in its Proposal as it relates to the Operations and Maintenance Price will not be considered by the Joint Board. </a:t>
            </a:r>
          </a:p>
        </p:txBody>
      </p:sp>
    </p:spTree>
    <p:extLst>
      <p:ext uri="{BB962C8B-B14F-4D97-AF65-F5344CB8AC3E}">
        <p14:creationId xmlns:p14="http://schemas.microsoft.com/office/powerpoint/2010/main" val="16437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10566091-EFD8-EF66-7051-429ED5374313}"/>
              </a:ext>
            </a:extLst>
          </p:cNvPr>
          <p:cNvSpPr>
            <a:spLocks noGrp="1"/>
          </p:cNvSpPr>
          <p:nvPr>
            <p:ph type="sldNum" sz="quarter" idx="12"/>
          </p:nvPr>
        </p:nvSpPr>
        <p:spPr/>
        <p:txBody>
          <a:bodyPr/>
          <a:lstStyle/>
          <a:p>
            <a:fld id="{5C3C5D72-BEB3-6F43-BEBB-E5E81805DE03}" type="slidenum">
              <a:rPr lang="en-US" sz="900" smtClean="0">
                <a:solidFill>
                  <a:srgbClr val="CCD2D8"/>
                </a:solidFill>
                <a:latin typeface="Arial" panose="020B0604020202020204" pitchFamily="34" charset="0"/>
                <a:cs typeface="Arial" panose="020B0604020202020204" pitchFamily="34" charset="0"/>
              </a:rPr>
              <a:pPr/>
              <a:t>9</a:t>
            </a:fld>
            <a:endParaRPr lang="en-US" sz="900">
              <a:solidFill>
                <a:srgbClr val="CCD2D8"/>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4903D3BD-64D3-FCC5-15CD-C427C1861536}"/>
              </a:ext>
            </a:extLst>
          </p:cNvPr>
          <p:cNvSpPr>
            <a:spLocks noGrp="1"/>
          </p:cNvSpPr>
          <p:nvPr>
            <p:ph type="title"/>
          </p:nvPr>
        </p:nvSpPr>
        <p:spPr>
          <a:xfrm>
            <a:off x="6304549" y="2311338"/>
            <a:ext cx="5290746" cy="1588127"/>
          </a:xfrm>
        </p:spPr>
        <p:txBody>
          <a:bodyPr/>
          <a:lstStyle/>
          <a:p>
            <a:r>
              <a:rPr lang="en-US" sz="5400" b="1"/>
              <a:t>3. Customer </a:t>
            </a:r>
            <a:r>
              <a:rPr lang="en-US" sz="5400"/>
              <a:t>Service</a:t>
            </a:r>
          </a:p>
        </p:txBody>
      </p:sp>
      <p:sp>
        <p:nvSpPr>
          <p:cNvPr id="18" name="TextBox 17">
            <a:extLst>
              <a:ext uri="{FF2B5EF4-FFF2-40B4-BE49-F238E27FC236}">
                <a16:creationId xmlns:a16="http://schemas.microsoft.com/office/drawing/2014/main" id="{6C2B5859-C276-95A1-8628-A6BF5F86D119}"/>
              </a:ext>
            </a:extLst>
          </p:cNvPr>
          <p:cNvSpPr txBox="1"/>
          <p:nvPr/>
        </p:nvSpPr>
        <p:spPr>
          <a:xfrm>
            <a:off x="7750628" y="4194634"/>
            <a:ext cx="3820601" cy="1100814"/>
          </a:xfrm>
          <a:prstGeom prst="rect">
            <a:avLst/>
          </a:prstGeom>
          <a:noFill/>
        </p:spPr>
        <p:txBody>
          <a:bodyPr wrap="square" rtlCol="0">
            <a:spAutoFit/>
          </a:bodyPr>
          <a:lstStyle/>
          <a:p>
            <a:pPr algn="r">
              <a:lnSpc>
                <a:spcPts val="2020"/>
              </a:lnSpc>
            </a:pPr>
            <a:r>
              <a:rPr lang="en-US" sz="1600">
                <a:solidFill>
                  <a:schemeClr val="bg1"/>
                </a:solidFill>
                <a:latin typeface="Arial" panose="020B0604020202020204" pitchFamily="34" charset="0"/>
                <a:cs typeface="Arial" panose="020B0604020202020204" pitchFamily="34" charset="0"/>
              </a:rPr>
              <a:t>An analysis of the customer service provided to the public, including </a:t>
            </a:r>
            <a:r>
              <a:rPr lang="en-US" sz="1600" b="1">
                <a:solidFill>
                  <a:schemeClr val="bg1"/>
                </a:solidFill>
                <a:latin typeface="Arial" panose="020B0604020202020204" pitchFamily="34" charset="0"/>
                <a:cs typeface="Arial" panose="020B0604020202020204" pitchFamily="34" charset="0"/>
              </a:rPr>
              <a:t>resolution rates for billing disputes</a:t>
            </a:r>
            <a:r>
              <a:rPr lang="en-US" sz="1600">
                <a:solidFill>
                  <a:schemeClr val="bg1"/>
                </a:solidFill>
                <a:latin typeface="Arial" panose="020B0604020202020204" pitchFamily="34" charset="0"/>
                <a:cs typeface="Arial" panose="020B0604020202020204" pitchFamily="34" charset="0"/>
              </a:rPr>
              <a:t> and </a:t>
            </a:r>
            <a:r>
              <a:rPr lang="en-US" sz="1600" b="1">
                <a:solidFill>
                  <a:schemeClr val="bg1"/>
                </a:solidFill>
                <a:latin typeface="Arial" panose="020B0604020202020204" pitchFamily="34" charset="0"/>
                <a:cs typeface="Arial" panose="020B0604020202020204" pitchFamily="34" charset="0"/>
              </a:rPr>
              <a:t>general responsiveness</a:t>
            </a:r>
            <a:r>
              <a:rPr lang="en-US" sz="160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645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Quarterhill Presentation">
      <a:dk1>
        <a:srgbClr val="101828"/>
      </a:dk1>
      <a:lt1>
        <a:srgbClr val="FCFCFD"/>
      </a:lt1>
      <a:dk2>
        <a:srgbClr val="334053"/>
      </a:dk2>
      <a:lt2>
        <a:srgbClr val="F1F4F7"/>
      </a:lt2>
      <a:accent1>
        <a:srgbClr val="0160BD"/>
      </a:accent1>
      <a:accent2>
        <a:srgbClr val="208FFE"/>
      </a:accent2>
      <a:accent3>
        <a:srgbClr val="71B8FE"/>
      </a:accent3>
      <a:accent4>
        <a:srgbClr val="667084"/>
      </a:accent4>
      <a:accent5>
        <a:srgbClr val="208D2A"/>
      </a:accent5>
      <a:accent6>
        <a:srgbClr val="4F40AE"/>
      </a:accent6>
      <a:hlink>
        <a:srgbClr val="208FFE"/>
      </a:hlink>
      <a:folHlink>
        <a:srgbClr val="33405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41B3EE23D554F8F1CEAA7D4AF9B5E" ma:contentTypeVersion="11" ma:contentTypeDescription="Create a new document." ma:contentTypeScope="" ma:versionID="7e30bda4d3cc7b99d930426b5beb99d3">
  <xsd:schema xmlns:xsd="http://www.w3.org/2001/XMLSchema" xmlns:xs="http://www.w3.org/2001/XMLSchema" xmlns:p="http://schemas.microsoft.com/office/2006/metadata/properties" xmlns:ns1="http://schemas.microsoft.com/sharepoint/v3" xmlns:ns2="de08d9fe-6d32-47db-97d6-e2fbacda1804" xmlns:ns3="961452fa-d6d6-4de0-9f23-7afa2f332ac4" xmlns:ns4="8ad7c897-4f14-4496-a2e0-e18a7066b99e" xmlns:ns5="b1cdfee4-e6c6-4b39-bca7-56e6be57ac6d" targetNamespace="http://schemas.microsoft.com/office/2006/metadata/properties" ma:root="true" ma:fieldsID="39635575dc0191a6809fba14f1e09450" ns1:_="" ns2:_="" ns3:_="" ns4:_="" ns5:_="">
    <xsd:import namespace="http://schemas.microsoft.com/sharepoint/v3"/>
    <xsd:import namespace="de08d9fe-6d32-47db-97d6-e2fbacda1804"/>
    <xsd:import namespace="961452fa-d6d6-4de0-9f23-7afa2f332ac4"/>
    <xsd:import namespace="8ad7c897-4f14-4496-a2e0-e18a7066b99e"/>
    <xsd:import namespace="b1cdfee4-e6c6-4b39-bca7-56e6be57ac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ObjectDetectorVersions" minOccurs="0"/>
                <xsd:element ref="ns1:_ip_UnifiedCompliancePolicyProperties" minOccurs="0"/>
                <xsd:element ref="ns1:_ip_UnifiedCompliancePolicyUIAction"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08d9fe-6d32-47db-97d6-e2fbacda18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1452fa-d6d6-4de0-9f23-7afa2f332a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d7c897-4f14-4496-a2e0-e18a7066b99e"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bfe2a1-b46f-4740-be19-8236d0e4d0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1cdfee4-e6c6-4b39-bca7-56e6be57ac6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487fea7-e495-4f7c-9f73-50d9aad0d267}" ma:internalName="TaxCatchAll" ma:showField="CatchAllData" ma:web="b1cdfee4-e6c6-4b39-bca7-56e6be57a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ad7c897-4f14-4496-a2e0-e18a7066b99e">
      <Terms xmlns="http://schemas.microsoft.com/office/infopath/2007/PartnerControls"/>
    </lcf76f155ced4ddcb4097134ff3c332f>
    <TaxCatchAll xmlns="b1cdfee4-e6c6-4b39-bca7-56e6be57ac6d" xsi:nil="true"/>
  </documentManagement>
</p:properties>
</file>

<file path=customXml/itemProps1.xml><?xml version="1.0" encoding="utf-8"?>
<ds:datastoreItem xmlns:ds="http://schemas.openxmlformats.org/officeDocument/2006/customXml" ds:itemID="{F5081432-483D-402D-B2CF-9B93490F0E00}">
  <ds:schemaRefs>
    <ds:schemaRef ds:uri="8ad7c897-4f14-4496-a2e0-e18a7066b99e"/>
    <ds:schemaRef ds:uri="961452fa-d6d6-4de0-9f23-7afa2f332ac4"/>
    <ds:schemaRef ds:uri="b1cdfee4-e6c6-4b39-bca7-56e6be57ac6d"/>
    <ds:schemaRef ds:uri="de08d9fe-6d32-47db-97d6-e2fbacda18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A9CA89-FB6F-4F88-A10D-73C6C0C8CAED}">
  <ds:schemaRefs>
    <ds:schemaRef ds:uri="http://schemas.microsoft.com/sharepoint/v3/contenttype/forms"/>
  </ds:schemaRefs>
</ds:datastoreItem>
</file>

<file path=customXml/itemProps3.xml><?xml version="1.0" encoding="utf-8"?>
<ds:datastoreItem xmlns:ds="http://schemas.openxmlformats.org/officeDocument/2006/customXml" ds:itemID="{016CACA9-9A6B-422C-8BC0-1D70D7341DC9}">
  <ds:schemaRefs>
    <ds:schemaRef ds:uri="8ad7c897-4f14-4496-a2e0-e18a7066b99e"/>
    <ds:schemaRef ds:uri="961452fa-d6d6-4de0-9f23-7afa2f332ac4"/>
    <ds:schemaRef ds:uri="b1cdfee4-e6c6-4b39-bca7-56e6be57ac6d"/>
    <ds:schemaRef ds:uri="de08d9fe-6d32-47db-97d6-e2fbacda18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84dc368-c8e3-4340-b38d-674570af466d}" enabled="0" method="" siteId="{d84dc368-c8e3-4340-b38d-674570af466d}" removed="1"/>
</clbl:labelList>
</file>

<file path=docProps/app.xml><?xml version="1.0" encoding="utf-8"?>
<Properties xmlns="http://schemas.openxmlformats.org/officeDocument/2006/extended-properties" xmlns:vt="http://schemas.openxmlformats.org/officeDocument/2006/docPropsVTypes">
  <TotalTime>1</TotalTime>
  <Words>880</Words>
  <Application>Microsoft Office PowerPoint</Application>
  <PresentationFormat>Widescreen</PresentationFormat>
  <Paragraphs>90</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Courier New</vt:lpstr>
      <vt:lpstr>Wingdings</vt:lpstr>
      <vt:lpstr>Custom Design</vt:lpstr>
      <vt:lpstr>Riverlink  Review of operations, finances and customer service</vt:lpstr>
      <vt:lpstr>Quarterhill Introduction</vt:lpstr>
      <vt:lpstr>Who We Are</vt:lpstr>
      <vt:lpstr>Project Highlights</vt:lpstr>
      <vt:lpstr>1. Revenue Collected</vt:lpstr>
      <vt:lpstr>Revenue Collected</vt:lpstr>
      <vt:lpstr>2. Operating Costs</vt:lpstr>
      <vt:lpstr>Operating Costs</vt:lpstr>
      <vt:lpstr>3. Customer Service</vt:lpstr>
      <vt:lpstr>Customer Service Analysis: Calls + Chats</vt:lpstr>
      <vt:lpstr>Customer Service Analysis: Average Response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Macius</dc:creator>
  <cp:lastModifiedBy>Kedron Pogue</cp:lastModifiedBy>
  <cp:revision>4</cp:revision>
  <cp:lastPrinted>2025-06-16T15:36:30Z</cp:lastPrinted>
  <dcterms:created xsi:type="dcterms:W3CDTF">2025-04-23T22:12:32Z</dcterms:created>
  <dcterms:modified xsi:type="dcterms:W3CDTF">2026-01-13T20:26:58Z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0x01010040041B3EE23D554F8F1CEAA7D4AF9B5E</vt:lpwstr>
  </property>
  <property fmtid="{D5CDD505-2E9C-101B-9397-08002B2CF9AE}" pid="3" name="MediaServiceImageTags">
    <vt:lpwstr/>
  </property>
</Properties>
</file>