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0"/>
  </p:notesMasterIdLst>
  <p:sldIdLst>
    <p:sldId id="658" r:id="rId5"/>
    <p:sldId id="657" r:id="rId6"/>
    <p:sldId id="258" r:id="rId7"/>
    <p:sldId id="654" r:id="rId8"/>
    <p:sldId id="652" r:id="rId9"/>
    <p:sldId id="653" r:id="rId10"/>
    <p:sldId id="656" r:id="rId11"/>
    <p:sldId id="655" r:id="rId12"/>
    <p:sldId id="661" r:id="rId13"/>
    <p:sldId id="660" r:id="rId14"/>
    <p:sldId id="659" r:id="rId15"/>
    <p:sldId id="662" r:id="rId16"/>
    <p:sldId id="663" r:id="rId17"/>
    <p:sldId id="664" r:id="rId18"/>
    <p:sldId id="665" r:id="rId1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606"/>
    <a:srgbClr val="9954CC"/>
    <a:srgbClr val="2A71A3"/>
    <a:srgbClr val="77D3F1"/>
    <a:srgbClr val="00CC00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F6EDE-AB2E-448C-8165-7DB02EF5743A}" v="44" dt="2026-01-21T21:57:20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5429" autoAdjust="0"/>
  </p:normalViewPr>
  <p:slideViewPr>
    <p:cSldViewPr snapToGrid="0">
      <p:cViewPr varScale="1">
        <p:scale>
          <a:sx n="94" d="100"/>
          <a:sy n="94" d="100"/>
        </p:scale>
        <p:origin x="12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0632F76-0413-4E1C-8ABB-C98A9E74A1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231635-36FE-4FC0-A808-2A158C55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93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A8401-7EAA-31F4-5214-7E15689B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66D2DE-477D-0482-0A64-F3B97CEE1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E2111-7D5D-EDA8-6EA4-9EC3E882C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7E0E5-CF17-5979-7AFF-EA9CFF152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1CFB0-13DD-D850-2CEE-E9B0C5B2C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A192E-4E77-9678-E54B-D2F02C112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C7714-33B1-F256-89DE-8AF50B807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D80B3-96EA-2DBC-3836-DE7D39ED6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2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D00B2-9799-F48C-4866-80E462708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1629F-BB53-3C27-653C-BB07B3D93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CF6C2-DD0C-ED5E-BF3B-4DBFB8E94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22702-BA87-9860-5878-1D7263F94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68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1AA9B-0A25-7B79-3C04-751C44D6E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EF8C7-EBB1-5D26-3A43-7FBBDAF5F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4E363-0087-E846-BB29-00DB2ABA9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C966C-92DC-AC93-9849-D721C1121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93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5C42D-F973-602A-D22A-C8F924F5A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EC4A3-5A6A-A135-09DB-CF2D897A4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FBCEA5-578F-8F0A-1680-BB681737C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6EBA8-8A10-4C4F-F98D-D6AC32A1D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7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2F40B-E4F7-94A8-C3A5-39166FBB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0ABAF-D3D3-5C50-DA6A-1816C17EC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EED6E0-C997-991C-932D-5E3EFD08E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E75A8-5584-81B7-DF6F-1B593B6145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0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46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1,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1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3, 4, 5, 6, 7, 12, 15,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46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 8, 11,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46"/>
              </a:spcAft>
            </a:pPr>
            <a:r>
              <a:rPr lang="en-US" dirty="0"/>
              <a:t>Statewide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87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46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38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6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9, 10,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46"/>
              </a:spcAft>
            </a:pP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31635-36FE-4FC0-A808-2A158C554A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984A-E8B7-41A3-8D01-9F481E1EAB46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8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A549-389B-4315-9CDE-5358CD5F0CAA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1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5CF2-DA48-4A6A-A848-D63336C6E607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78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4566-4AB3-4781-B5A0-E8546E6ED029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8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9863-AADC-4D22-8A83-3E5EF0FF38F8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91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128-754C-4FE9-BA9D-D1891B490EFB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2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DEBD-50B6-49FE-BD91-9EB2791B9DB5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9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3297-AEE9-4803-BA20-BD3835D8E497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8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B557-C246-457A-8360-DDBB302555FB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5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CDFA-7D16-41CF-8961-3A9936415BB4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5B4-0BC7-4568-B914-B8ACD48717F5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B681-7C83-40E6-AEE6-09EBD47A9E59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6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BF9A-468C-43B5-A11C-633364A38259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9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94AC-C63C-4908-8EA6-D841BD1DB395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2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EA0E-FFF4-483E-9F96-7C022AB9FAE7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3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0284-3E37-4780-B6EC-3C921AE345EB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2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E626-8471-4C37-990B-DFB3250DD814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5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0163-3F58-4DF4-96BC-8470B99D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04" y="1086865"/>
            <a:ext cx="8069344" cy="4684269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SERVS Project Updates</a:t>
            </a:r>
            <a:b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Kentucky State Police </a:t>
            </a:r>
            <a:b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February 2026</a:t>
            </a:r>
            <a:b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Legislative Oversight &amp; </a:t>
            </a:r>
            <a:b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Investigations Committee </a:t>
            </a:r>
            <a:b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latin typeface="Avenir Next LT Pro Demi" panose="020B0704020202020204" pitchFamily="34" charset="0"/>
              </a:rPr>
              <a:t>		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				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D66C37-A7BB-1233-3AFF-5EA3DA30E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A8726-E744-ADCB-B534-F5572CAD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7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65920-36C0-C02D-4D4C-2A6E478CF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3AF6-CEBF-548D-2503-D697C8BD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5693" y="563289"/>
            <a:ext cx="11707384" cy="13208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Combined SERVS Project Status as of  21 January 2026		</a:t>
            </a:r>
            <a:r>
              <a:rPr lang="en-US" sz="2800" dirty="0">
                <a:latin typeface="Avenir Next LT Pro Demi" panose="020B0704020202020204" pitchFamily="34" charset="0"/>
              </a:rPr>
              <a:t>		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				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3B22B94-B293-E4B1-827B-AB79BFFC7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6DD5EC-A5F4-CBBC-998C-12DE89F3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83181-221C-A54A-F515-4BAB22A93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475509"/>
            <a:ext cx="91059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5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EC930-A07D-45B8-FAD8-E2899AABE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E9CF-0D11-1B17-2C8D-2EEF773A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5693" y="563289"/>
            <a:ext cx="11707384" cy="13208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SERVS Budget Status as of 15 January 2026	</a:t>
            </a:r>
            <a:r>
              <a:rPr lang="en-US" sz="2800" dirty="0">
                <a:latin typeface="Avenir Next LT Pro Demi" panose="020B0704020202020204" pitchFamily="34" charset="0"/>
              </a:rPr>
              <a:t>		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				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9989C-CAAB-7070-A37C-42C986643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2914B-DFF8-6BB5-39E5-D534867A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88A13-A454-95F7-AE72-3A01C6353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17" y="1408821"/>
            <a:ext cx="877062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03431-EA3F-E8E2-9C47-09B80873D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176F-006C-F4AD-5D3F-F1ADEF14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5693" y="563289"/>
            <a:ext cx="11707384" cy="13208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SERVS Site Acquisition as of 21 January 2026		</a:t>
            </a:r>
            <a:r>
              <a:rPr lang="en-US" sz="2800" dirty="0">
                <a:latin typeface="Avenir Next LT Pro Demi" panose="020B0704020202020204" pitchFamily="34" charset="0"/>
              </a:rPr>
              <a:t>		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				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2674A-C9C5-9E83-58CE-CE2C0BF17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5E25B-2380-6F01-2EBD-B5F9A9612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34" y="1571191"/>
            <a:ext cx="6915150" cy="176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154771-E0F1-B4BF-9274-F960CEF2B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2251" y="3889231"/>
            <a:ext cx="2714625" cy="15525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1A6811-E9EE-0AE9-E9DA-7436CBDF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4E7C-8466-140F-DF9B-8993E36B3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6568-BE37-7F27-2D33-9BBA26D6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5693" y="563289"/>
            <a:ext cx="11707384" cy="13208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SERVS Site Acquisition as of 21 January 2026		</a:t>
            </a:r>
            <a:r>
              <a:rPr lang="en-US" sz="2800" dirty="0">
                <a:latin typeface="Avenir Next LT Pro Demi" panose="020B0704020202020204" pitchFamily="34" charset="0"/>
              </a:rPr>
              <a:t>		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				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32520-F016-5465-531D-A1CF701FF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8D6F6-D1EB-20FA-D95E-63AF676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8C108B-911D-0DCB-B631-C700F36E6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60426"/>
              </p:ext>
            </p:extLst>
          </p:nvPr>
        </p:nvGraphicFramePr>
        <p:xfrm>
          <a:off x="9065491" y="3889230"/>
          <a:ext cx="2692400" cy="1533525"/>
        </p:xfrm>
        <a:graphic>
          <a:graphicData uri="http://schemas.openxmlformats.org/drawingml/2006/table">
            <a:tbl>
              <a:tblPr/>
              <a:tblGrid>
                <a:gridCol w="2692400">
                  <a:extLst>
                    <a:ext uri="{9D8B030D-6E8A-4147-A177-3AD203B41FA5}">
                      <a16:colId xmlns:a16="http://schemas.microsoft.com/office/drawing/2014/main" val="20681742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Status - Typical Progression of Steps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70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 site information, provide site options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08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site options and information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965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 Work and Appraisal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18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Review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483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/ Survey and Environmental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55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Closing/Recording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60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5931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7905B3C-5C38-0699-50BD-B63AB14B8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9" y="1057247"/>
            <a:ext cx="765810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9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AD038-5AE6-1325-12AA-BB31AFAC0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1DBF-77F0-41D6-15A2-605080A6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5693" y="563289"/>
            <a:ext cx="11707384" cy="13208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SERVS Site Acquisition as of 21 January 2026		</a:t>
            </a:r>
            <a:r>
              <a:rPr lang="en-US" sz="2800" dirty="0">
                <a:latin typeface="Avenir Next LT Pro Demi" panose="020B0704020202020204" pitchFamily="34" charset="0"/>
              </a:rPr>
              <a:t>		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				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BA06C-6199-2804-E5FE-312E15EFF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16140-73FA-6A8D-991A-4BA1C148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CFE5BE-7AA5-2CC8-7B73-CB75D1E18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59739"/>
              </p:ext>
            </p:extLst>
          </p:nvPr>
        </p:nvGraphicFramePr>
        <p:xfrm>
          <a:off x="8932332" y="3889230"/>
          <a:ext cx="2692400" cy="1533525"/>
        </p:xfrm>
        <a:graphic>
          <a:graphicData uri="http://schemas.openxmlformats.org/drawingml/2006/table">
            <a:tbl>
              <a:tblPr/>
              <a:tblGrid>
                <a:gridCol w="2692400">
                  <a:extLst>
                    <a:ext uri="{9D8B030D-6E8A-4147-A177-3AD203B41FA5}">
                      <a16:colId xmlns:a16="http://schemas.microsoft.com/office/drawing/2014/main" val="11734550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Status - Typical Progression of Steps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9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 site information, provide site options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85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site options and information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 Work and Appraisal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856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Review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49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/ Survey and Environmental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861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Closing/Recording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873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12112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CE436F6-1C7A-4DED-1D4F-A99FF3BB5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53" y="1262987"/>
            <a:ext cx="79324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6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054A5-073C-B0F8-6B80-B22691A9A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C40B-9F7C-7946-0DDE-E04F1435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5693" y="563289"/>
            <a:ext cx="11707384" cy="13208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SERVS Site Acquisition as of 21 January 2026		</a:t>
            </a:r>
            <a:r>
              <a:rPr lang="en-US" sz="2800" dirty="0">
                <a:latin typeface="Avenir Next LT Pro Demi" panose="020B0704020202020204" pitchFamily="34" charset="0"/>
              </a:rPr>
              <a:t>		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				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90565-F80C-3935-9434-206295AE3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678F3-2045-129E-5A76-E51730DB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FAE2C6-B4AC-E35A-4CA0-4B39F2BD7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60910"/>
              </p:ext>
            </p:extLst>
          </p:nvPr>
        </p:nvGraphicFramePr>
        <p:xfrm>
          <a:off x="9000216" y="3874370"/>
          <a:ext cx="2692400" cy="1533525"/>
        </p:xfrm>
        <a:graphic>
          <a:graphicData uri="http://schemas.openxmlformats.org/drawingml/2006/table">
            <a:tbl>
              <a:tblPr/>
              <a:tblGrid>
                <a:gridCol w="2692400">
                  <a:extLst>
                    <a:ext uri="{9D8B030D-6E8A-4147-A177-3AD203B41FA5}">
                      <a16:colId xmlns:a16="http://schemas.microsoft.com/office/drawing/2014/main" val="29979330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Status - Typical Progression of Steps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89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 site information, provide site options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62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site options and information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6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 Work and Appraisal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597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Review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90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/ Survey and Environmental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40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Closing/Recording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0821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9538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2E02A4B-5A3E-752C-9C25-A97C76F79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77" y="1007328"/>
            <a:ext cx="6789515" cy="57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28E5A7-8F53-4A62-96C9-AD633CDEF21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10267" r="10585" b="19507"/>
          <a:stretch/>
        </p:blipFill>
        <p:spPr bwMode="auto">
          <a:xfrm>
            <a:off x="0" y="840682"/>
            <a:ext cx="12192000" cy="540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4" y="0"/>
            <a:ext cx="6561308" cy="2854960"/>
          </a:xfrm>
          <a:solidFill>
            <a:schemeClr val="accent1"/>
          </a:solidFill>
        </p:spPr>
        <p:txBody>
          <a:bodyPr anchor="t">
            <a:normAutofit fontScale="90000"/>
          </a:bodyPr>
          <a:lstStyle/>
          <a:p>
            <a:pPr algn="l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Phase I – West &amp; User Equipment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Funded and 100% Completed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2 Cores Completed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    70 Console Positions Completed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    14 Existing Tower Sites - Radio Installs Completed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    4 New </a:t>
            </a: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Tower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Sites – Towers Constructed &amp; Radio Installs   					Completed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Subscriber Equipment Completed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ED15888-623C-4612-A4E4-8838C6FD1DB6}"/>
              </a:ext>
            </a:extLst>
          </p:cNvPr>
          <p:cNvGrpSpPr/>
          <p:nvPr/>
        </p:nvGrpSpPr>
        <p:grpSpPr>
          <a:xfrm>
            <a:off x="146858" y="1010092"/>
            <a:ext cx="214650" cy="1153851"/>
            <a:chOff x="285460" y="965728"/>
            <a:chExt cx="239518" cy="12868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52F20F-D9A9-4200-AEB7-566C921FC543}"/>
                </a:ext>
              </a:extLst>
            </p:cNvPr>
            <p:cNvSpPr/>
            <p:nvPr/>
          </p:nvSpPr>
          <p:spPr>
            <a:xfrm>
              <a:off x="285460" y="1627046"/>
              <a:ext cx="239518" cy="292678"/>
            </a:xfrm>
            <a:prstGeom prst="rect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EFEFA1-A16A-46A7-97C3-64432C0664CB}"/>
                </a:ext>
              </a:extLst>
            </p:cNvPr>
            <p:cNvGrpSpPr/>
            <p:nvPr/>
          </p:nvGrpSpPr>
          <p:grpSpPr>
            <a:xfrm>
              <a:off x="285460" y="965728"/>
              <a:ext cx="239518" cy="1286822"/>
              <a:chOff x="285460" y="965728"/>
              <a:chExt cx="239518" cy="128682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9B85CA5-3567-4EFC-9FD2-D3429A5C7321}"/>
                  </a:ext>
                </a:extLst>
              </p:cNvPr>
              <p:cNvGrpSpPr/>
              <p:nvPr/>
            </p:nvGrpSpPr>
            <p:grpSpPr>
              <a:xfrm>
                <a:off x="285460" y="965728"/>
                <a:ext cx="239518" cy="621170"/>
                <a:chOff x="285460" y="965728"/>
                <a:chExt cx="239518" cy="62117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AA5F75B-E2A6-417F-A122-7F1B01588592}"/>
                    </a:ext>
                  </a:extLst>
                </p:cNvPr>
                <p:cNvSpPr/>
                <p:nvPr/>
              </p:nvSpPr>
              <p:spPr>
                <a:xfrm>
                  <a:off x="285460" y="965728"/>
                  <a:ext cx="239518" cy="292678"/>
                </a:xfrm>
                <a:prstGeom prst="rect">
                  <a:avLst/>
                </a:prstGeom>
                <a:solidFill>
                  <a:srgbClr val="9954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31D7406-BC30-4358-8B43-8B1D3A63ED8D}"/>
                    </a:ext>
                  </a:extLst>
                </p:cNvPr>
                <p:cNvSpPr/>
                <p:nvPr/>
              </p:nvSpPr>
              <p:spPr>
                <a:xfrm>
                  <a:off x="285460" y="1294220"/>
                  <a:ext cx="239518" cy="292678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BA0DE5-2579-4BB4-879F-EA4B4C6DCDA1}"/>
                  </a:ext>
                </a:extLst>
              </p:cNvPr>
              <p:cNvSpPr/>
              <p:nvPr/>
            </p:nvSpPr>
            <p:spPr>
              <a:xfrm>
                <a:off x="285460" y="1959872"/>
                <a:ext cx="239518" cy="292678"/>
              </a:xfrm>
              <a:prstGeom prst="rect">
                <a:avLst/>
              </a:prstGeom>
              <a:solidFill>
                <a:srgbClr val="FA860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CC00"/>
                  </a:highlight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141A7BD-9BEF-4C42-AED7-7043DAF6645A}"/>
              </a:ext>
            </a:extLst>
          </p:cNvPr>
          <p:cNvSpPr/>
          <p:nvPr/>
        </p:nvSpPr>
        <p:spPr>
          <a:xfrm>
            <a:off x="799883" y="5194734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799A7-B070-49CF-A747-5D753B69DB7E}"/>
              </a:ext>
            </a:extLst>
          </p:cNvPr>
          <p:cNvSpPr/>
          <p:nvPr/>
        </p:nvSpPr>
        <p:spPr>
          <a:xfrm>
            <a:off x="2845251" y="5760218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407ED7-10D4-4E4D-9C2B-5BE88720078C}"/>
              </a:ext>
            </a:extLst>
          </p:cNvPr>
          <p:cNvSpPr/>
          <p:nvPr/>
        </p:nvSpPr>
        <p:spPr>
          <a:xfrm>
            <a:off x="2974350" y="4136284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FF47-D5E8-4DE0-9E7C-39331ACF0681}"/>
              </a:ext>
            </a:extLst>
          </p:cNvPr>
          <p:cNvSpPr/>
          <p:nvPr/>
        </p:nvSpPr>
        <p:spPr>
          <a:xfrm>
            <a:off x="3799757" y="4604344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BE2F7C1-94BB-E20F-5828-E71DB81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2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36941-DCA0-4E60-ACFB-F5B658CB7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36" t="9694" r="24307" b="17848"/>
          <a:stretch/>
        </p:blipFill>
        <p:spPr>
          <a:xfrm>
            <a:off x="1277785" y="0"/>
            <a:ext cx="9636429" cy="6860283"/>
          </a:xfrm>
          <a:prstGeom prst="rect">
            <a:avLst/>
          </a:prstGeom>
          <a:solidFill>
            <a:srgbClr val="2A71A3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1087"/>
            <a:ext cx="6262578" cy="2452972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Avenir Next LT Pro Demi" panose="020B0604020202020204" pitchFamily="34" charset="0"/>
              </a:rPr>
              <a:t>Phase II – Central </a:t>
            </a:r>
            <a:br>
              <a:rPr lang="en-US" sz="1800" b="1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200" b="1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Funded and 77% Completed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48 Existing Tower Sites - Radio Installs Completed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13 New Tower Sites – Pending Acquisition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3 New Tower Sites – Construction Completed   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2 New Tower Sites- Under Construction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53B0F-1245-4429-9935-EB05D00E6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DA01766-8AE3-45D4-BFD7-3814E1AC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A5F30D-B32C-4C09-89B4-80209F744CC8}"/>
              </a:ext>
            </a:extLst>
          </p:cNvPr>
          <p:cNvSpPr/>
          <p:nvPr/>
        </p:nvSpPr>
        <p:spPr>
          <a:xfrm>
            <a:off x="222277" y="1082053"/>
            <a:ext cx="239518" cy="2171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EDFDD-C9DA-4BB8-A059-C447F7EA70F5}"/>
              </a:ext>
            </a:extLst>
          </p:cNvPr>
          <p:cNvSpPr/>
          <p:nvPr/>
        </p:nvSpPr>
        <p:spPr>
          <a:xfrm>
            <a:off x="222277" y="1335842"/>
            <a:ext cx="239518" cy="2171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5F08E9-C5B0-4849-B5AB-A5D14E1CCFCD}"/>
              </a:ext>
            </a:extLst>
          </p:cNvPr>
          <p:cNvSpPr/>
          <p:nvPr/>
        </p:nvSpPr>
        <p:spPr>
          <a:xfrm>
            <a:off x="222277" y="1602852"/>
            <a:ext cx="239518" cy="217157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ACC1DF-B041-471A-BC94-DCC98EBF6EE9}"/>
              </a:ext>
            </a:extLst>
          </p:cNvPr>
          <p:cNvSpPr/>
          <p:nvPr/>
        </p:nvSpPr>
        <p:spPr>
          <a:xfrm>
            <a:off x="6900342" y="6215877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F39569-8940-432C-97AA-8833801FCFF1}"/>
              </a:ext>
            </a:extLst>
          </p:cNvPr>
          <p:cNvSpPr/>
          <p:nvPr/>
        </p:nvSpPr>
        <p:spPr>
          <a:xfrm>
            <a:off x="5437303" y="5769515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DCC71E-967B-4189-B241-E5A4DFF5440E}"/>
              </a:ext>
            </a:extLst>
          </p:cNvPr>
          <p:cNvSpPr/>
          <p:nvPr/>
        </p:nvSpPr>
        <p:spPr>
          <a:xfrm>
            <a:off x="10161703" y="3547205"/>
            <a:ext cx="116958" cy="117759"/>
          </a:xfrm>
          <a:prstGeom prst="rect">
            <a:avLst/>
          </a:prstGeom>
          <a:solidFill>
            <a:srgbClr val="FA8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E30F6F-5179-43EA-A908-9E1A794C10A8}"/>
              </a:ext>
            </a:extLst>
          </p:cNvPr>
          <p:cNvSpPr/>
          <p:nvPr/>
        </p:nvSpPr>
        <p:spPr>
          <a:xfrm>
            <a:off x="5738559" y="4618291"/>
            <a:ext cx="116958" cy="1177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C651C7-D9B1-4719-B7A2-BB27A145463A}"/>
              </a:ext>
            </a:extLst>
          </p:cNvPr>
          <p:cNvSpPr/>
          <p:nvPr/>
        </p:nvSpPr>
        <p:spPr>
          <a:xfrm>
            <a:off x="9970317" y="4210074"/>
            <a:ext cx="116958" cy="1177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23204-D262-B89A-3AB9-D1DA9408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E5B0C2-15BB-0CC6-37D2-854AAE560069}"/>
              </a:ext>
            </a:extLst>
          </p:cNvPr>
          <p:cNvSpPr/>
          <p:nvPr/>
        </p:nvSpPr>
        <p:spPr>
          <a:xfrm>
            <a:off x="222277" y="1894998"/>
            <a:ext cx="239518" cy="2171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77D3F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3598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27277-AADD-46E2-BF0B-1C1C64A07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189" y="0"/>
            <a:ext cx="77525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572540" cy="3200400"/>
          </a:xfrm>
          <a:solidFill>
            <a:schemeClr val="tx1"/>
          </a:solidFill>
        </p:spPr>
        <p:txBody>
          <a:bodyPr anchor="t"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Phase IIIA - East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Funded and 0% Completed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(estimated to be at least 60% completed this biennium)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2 Cores – In Progress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24 Existing Sites – Radio     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Installation In Progress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18 New Sites Pending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AAD1A1-A098-4F1C-99E5-6723552C5821}"/>
              </a:ext>
            </a:extLst>
          </p:cNvPr>
          <p:cNvSpPr/>
          <p:nvPr/>
        </p:nvSpPr>
        <p:spPr>
          <a:xfrm>
            <a:off x="157065" y="2174725"/>
            <a:ext cx="239518" cy="2926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6B8DD-DEB8-43A0-BA37-7F98EE41F626}"/>
              </a:ext>
            </a:extLst>
          </p:cNvPr>
          <p:cNvSpPr/>
          <p:nvPr/>
        </p:nvSpPr>
        <p:spPr>
          <a:xfrm>
            <a:off x="157065" y="1600200"/>
            <a:ext cx="239518" cy="292678"/>
          </a:xfrm>
          <a:prstGeom prst="rect">
            <a:avLst/>
          </a:prstGeom>
          <a:solidFill>
            <a:srgbClr val="995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D8F54E-16C1-483B-8A9A-B67601E02FD7}"/>
              </a:ext>
            </a:extLst>
          </p:cNvPr>
          <p:cNvSpPr/>
          <p:nvPr/>
        </p:nvSpPr>
        <p:spPr>
          <a:xfrm>
            <a:off x="157065" y="2749250"/>
            <a:ext cx="239518" cy="2926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C39C7-9325-CCC2-5E7F-EF2CE351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7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59889-4A2B-4806-9956-53859A1FA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2" t="12411" r="7444" b="16490"/>
          <a:stretch/>
        </p:blipFill>
        <p:spPr>
          <a:xfrm>
            <a:off x="940" y="591356"/>
            <a:ext cx="12191060" cy="5459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80"/>
            <a:ext cx="5354320" cy="2638326"/>
          </a:xfrm>
          <a:solidFill>
            <a:schemeClr val="accent1"/>
          </a:solidFill>
        </p:spPr>
        <p:txBody>
          <a:bodyPr anchor="t">
            <a:normAutofit fontScale="90000"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Phase III - Statewide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Funded and 69% Completed</a:t>
            </a:r>
            <a:br>
              <a:rPr lang="en-US" sz="22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(Router Upgrade Portion)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</a:t>
            </a:r>
            <a:r>
              <a:rPr lang="en-US" sz="2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129 </a:t>
            </a:r>
            <a:r>
              <a:rPr lang="en-US" sz="22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Existing Sites Replaced</a:t>
            </a:r>
            <a:br>
              <a:rPr lang="en-US" sz="22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 </a:t>
            </a:r>
            <a:r>
              <a:rPr lang="en-US" sz="2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58 New Sites Pending </a:t>
            </a:r>
            <a:br>
              <a:rPr lang="en-US" sz="2200" dirty="0">
                <a:solidFill>
                  <a:schemeClr val="bg1"/>
                </a:solidFill>
                <a:latin typeface="Avenir Next LT Pro Demi" panose="020B07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	 4 New Sites Completed</a:t>
            </a:r>
            <a:br>
              <a:rPr lang="en-US" sz="2200" dirty="0">
                <a:solidFill>
                  <a:schemeClr val="bg1"/>
                </a:solidFill>
                <a:latin typeface="Avenir Next LT Pro Demi" panose="020B07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	 3 New Sites to be Completed 30 Days</a:t>
            </a:r>
            <a:br>
              <a:rPr lang="en-US" sz="2200" dirty="0">
                <a:solidFill>
                  <a:schemeClr val="bg1"/>
                </a:solidFill>
                <a:latin typeface="Avenir Next LT Pro Demi" panose="020B0704020202020204" pitchFamily="34" charset="0"/>
              </a:rPr>
            </a:br>
            <a:br>
              <a:rPr lang="en-US" sz="2200" dirty="0">
                <a:solidFill>
                  <a:schemeClr val="bg1"/>
                </a:solidFill>
                <a:latin typeface="Avenir Next LT Pro Demi" panose="020B0704020202020204" pitchFamily="34" charset="0"/>
              </a:rPr>
            </a:br>
            <a:br>
              <a:rPr lang="en-US" sz="1800" dirty="0">
                <a:solidFill>
                  <a:schemeClr val="bg1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</a:t>
            </a:r>
            <a:b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593802-D1A8-4000-9AFF-2C1AC0952046}"/>
              </a:ext>
            </a:extLst>
          </p:cNvPr>
          <p:cNvSpPr/>
          <p:nvPr/>
        </p:nvSpPr>
        <p:spPr>
          <a:xfrm>
            <a:off x="206612" y="1409804"/>
            <a:ext cx="239518" cy="2926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891D1-74F5-4097-8815-693CA8BA1C0B}"/>
              </a:ext>
            </a:extLst>
          </p:cNvPr>
          <p:cNvSpPr/>
          <p:nvPr/>
        </p:nvSpPr>
        <p:spPr>
          <a:xfrm>
            <a:off x="206612" y="1733927"/>
            <a:ext cx="239518" cy="2926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9ED16E-026A-4E93-8961-B8176111AECF}"/>
              </a:ext>
            </a:extLst>
          </p:cNvPr>
          <p:cNvSpPr/>
          <p:nvPr/>
        </p:nvSpPr>
        <p:spPr>
          <a:xfrm>
            <a:off x="3405528" y="456855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FE7B62-72DF-4C8B-8A33-88FE7FA8444E}"/>
              </a:ext>
            </a:extLst>
          </p:cNvPr>
          <p:cNvSpPr/>
          <p:nvPr/>
        </p:nvSpPr>
        <p:spPr>
          <a:xfrm>
            <a:off x="5884729" y="360155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EF289-0EC7-4A64-9F8B-2E3F1B25B3AA}"/>
              </a:ext>
            </a:extLst>
          </p:cNvPr>
          <p:cNvSpPr/>
          <p:nvPr/>
        </p:nvSpPr>
        <p:spPr>
          <a:xfrm>
            <a:off x="4912787" y="5001159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335BD1-9F58-450D-A93E-489EB2A14FCA}"/>
              </a:ext>
            </a:extLst>
          </p:cNvPr>
          <p:cNvSpPr/>
          <p:nvPr/>
        </p:nvSpPr>
        <p:spPr>
          <a:xfrm>
            <a:off x="6216201" y="276482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FB9181-2B7A-4B8F-B6F6-7C9E0C91809E}"/>
              </a:ext>
            </a:extLst>
          </p:cNvPr>
          <p:cNvSpPr/>
          <p:nvPr/>
        </p:nvSpPr>
        <p:spPr>
          <a:xfrm>
            <a:off x="9278508" y="5756860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9EEF9D-1771-47C0-A63E-22AD4146838A}"/>
              </a:ext>
            </a:extLst>
          </p:cNvPr>
          <p:cNvSpPr/>
          <p:nvPr/>
        </p:nvSpPr>
        <p:spPr>
          <a:xfrm>
            <a:off x="7910453" y="479284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6FD847-4CE5-4CCC-BEB8-6E900CD61D39}"/>
              </a:ext>
            </a:extLst>
          </p:cNvPr>
          <p:cNvSpPr/>
          <p:nvPr/>
        </p:nvSpPr>
        <p:spPr>
          <a:xfrm>
            <a:off x="9941271" y="3825278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7B3ECD-5D01-4112-A47E-50B9DABC5B5A}"/>
              </a:ext>
            </a:extLst>
          </p:cNvPr>
          <p:cNvSpPr/>
          <p:nvPr/>
        </p:nvSpPr>
        <p:spPr>
          <a:xfrm>
            <a:off x="9941271" y="535164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289AC6-1129-4632-5C41-9EBC1EB2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42F41E-0CC2-B4B0-032A-FD22FD592B90}"/>
              </a:ext>
            </a:extLst>
          </p:cNvPr>
          <p:cNvSpPr/>
          <p:nvPr/>
        </p:nvSpPr>
        <p:spPr>
          <a:xfrm>
            <a:off x="206612" y="2026605"/>
            <a:ext cx="239518" cy="2926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9DD239-9BC7-E125-8531-E639271CE0EE}"/>
              </a:ext>
            </a:extLst>
          </p:cNvPr>
          <p:cNvSpPr/>
          <p:nvPr/>
        </p:nvSpPr>
        <p:spPr>
          <a:xfrm>
            <a:off x="206612" y="2335005"/>
            <a:ext cx="239518" cy="2926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1A4B8C-2779-4BB2-B67A-EB73F14FC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8" t="14361" r="7681" b="15758"/>
          <a:stretch/>
        </p:blipFill>
        <p:spPr>
          <a:xfrm>
            <a:off x="0" y="681870"/>
            <a:ext cx="12170184" cy="536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465" y="4641"/>
            <a:ext cx="5144540" cy="2919312"/>
          </a:xfrm>
          <a:solidFill>
            <a:schemeClr val="accent1"/>
          </a:solidFill>
        </p:spPr>
        <p:txBody>
          <a:bodyPr anchor="t">
            <a:normAutofit fontScale="90000"/>
          </a:bodyPr>
          <a:lstStyle/>
          <a:p>
            <a:pPr algn="l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Phase III - Statewide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Funded and </a:t>
            </a: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68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% Completed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(</a:t>
            </a: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Microwave Upgrade Portion)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 129 Existing Sites Replaced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 </a:t>
            </a:r>
            <a:r>
              <a:rPr lang="en-US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1</a:t>
            </a: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Existing Site to be Completed 30 days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 </a:t>
            </a:r>
            <a:r>
              <a:rPr lang="en-US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4 New Sites Completed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 58 New Sites </a:t>
            </a:r>
            <a:r>
              <a:rPr lang="en-US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Pending</a:t>
            </a:r>
            <a:br>
              <a:rPr lang="en-US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	 3 New Sites to be Completed 30 Days</a:t>
            </a:r>
            <a:br>
              <a:rPr lang="en-US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A7AA84-0E5D-41F4-B635-363F3F09A340}"/>
              </a:ext>
            </a:extLst>
          </p:cNvPr>
          <p:cNvSpPr/>
          <p:nvPr/>
        </p:nvSpPr>
        <p:spPr>
          <a:xfrm>
            <a:off x="278269" y="1351639"/>
            <a:ext cx="239518" cy="2513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409128-C711-451A-96E1-D73C20C742A6}"/>
              </a:ext>
            </a:extLst>
          </p:cNvPr>
          <p:cNvSpPr/>
          <p:nvPr/>
        </p:nvSpPr>
        <p:spPr>
          <a:xfrm>
            <a:off x="278269" y="1654756"/>
            <a:ext cx="239518" cy="2513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212BCF-D645-43F6-BE7C-E719FD018367}"/>
              </a:ext>
            </a:extLst>
          </p:cNvPr>
          <p:cNvSpPr/>
          <p:nvPr/>
        </p:nvSpPr>
        <p:spPr>
          <a:xfrm>
            <a:off x="278269" y="2256020"/>
            <a:ext cx="239518" cy="2926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A7449F-0E51-4CD4-9207-733A8BB23CF6}"/>
              </a:ext>
            </a:extLst>
          </p:cNvPr>
          <p:cNvSpPr/>
          <p:nvPr/>
        </p:nvSpPr>
        <p:spPr>
          <a:xfrm>
            <a:off x="6613451" y="2185226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189B31-2414-46F5-86F7-6872E1BD1C9A}"/>
              </a:ext>
            </a:extLst>
          </p:cNvPr>
          <p:cNvSpPr/>
          <p:nvPr/>
        </p:nvSpPr>
        <p:spPr>
          <a:xfrm>
            <a:off x="6904075" y="195015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6A7B62-F6AE-40AE-A2AA-1D7AB13D0E8B}"/>
              </a:ext>
            </a:extLst>
          </p:cNvPr>
          <p:cNvSpPr/>
          <p:nvPr/>
        </p:nvSpPr>
        <p:spPr>
          <a:xfrm>
            <a:off x="7549116" y="189538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5DFCCD-469D-4227-AD89-2FB216A601F3}"/>
              </a:ext>
            </a:extLst>
          </p:cNvPr>
          <p:cNvSpPr/>
          <p:nvPr/>
        </p:nvSpPr>
        <p:spPr>
          <a:xfrm>
            <a:off x="7894674" y="153971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76A13-6F7D-4331-9526-5D53D2B8F6AC}"/>
              </a:ext>
            </a:extLst>
          </p:cNvPr>
          <p:cNvSpPr/>
          <p:nvPr/>
        </p:nvSpPr>
        <p:spPr>
          <a:xfrm>
            <a:off x="8054163" y="89370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5FCE6-84CC-4747-AF98-DAEB2A073991}"/>
              </a:ext>
            </a:extLst>
          </p:cNvPr>
          <p:cNvSpPr/>
          <p:nvPr/>
        </p:nvSpPr>
        <p:spPr>
          <a:xfrm>
            <a:off x="7836195" y="123639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5FC578-529D-4E62-A159-32A8D1D194CC}"/>
              </a:ext>
            </a:extLst>
          </p:cNvPr>
          <p:cNvSpPr/>
          <p:nvPr/>
        </p:nvSpPr>
        <p:spPr>
          <a:xfrm>
            <a:off x="6918251" y="165747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94FEC6-3A54-43B3-AAFD-FF3519F71436}"/>
              </a:ext>
            </a:extLst>
          </p:cNvPr>
          <p:cNvSpPr/>
          <p:nvPr/>
        </p:nvSpPr>
        <p:spPr>
          <a:xfrm>
            <a:off x="7490637" y="258862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43D1F9-C0AD-46E3-B17D-84E2ACC39485}"/>
              </a:ext>
            </a:extLst>
          </p:cNvPr>
          <p:cNvSpPr/>
          <p:nvPr/>
        </p:nvSpPr>
        <p:spPr>
          <a:xfrm>
            <a:off x="8487929" y="165747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85C93E-553A-4B38-8314-2501FF19E782}"/>
              </a:ext>
            </a:extLst>
          </p:cNvPr>
          <p:cNvSpPr/>
          <p:nvPr/>
        </p:nvSpPr>
        <p:spPr>
          <a:xfrm>
            <a:off x="8548180" y="2185225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F3E2E6-83A2-4049-9FC7-4708B2A8E73B}"/>
              </a:ext>
            </a:extLst>
          </p:cNvPr>
          <p:cNvSpPr/>
          <p:nvPr/>
        </p:nvSpPr>
        <p:spPr>
          <a:xfrm>
            <a:off x="7777716" y="280619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6B95C6-A39A-495F-9ABF-D66BCC892C13}"/>
              </a:ext>
            </a:extLst>
          </p:cNvPr>
          <p:cNvSpPr/>
          <p:nvPr/>
        </p:nvSpPr>
        <p:spPr>
          <a:xfrm>
            <a:off x="8054163" y="292395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7E0F9F-4FA6-44A3-AA13-48D88D984B0A}"/>
              </a:ext>
            </a:extLst>
          </p:cNvPr>
          <p:cNvSpPr/>
          <p:nvPr/>
        </p:nvSpPr>
        <p:spPr>
          <a:xfrm>
            <a:off x="8289851" y="3248711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32F1F3-8D0D-4775-968B-3746E4C3C391}"/>
              </a:ext>
            </a:extLst>
          </p:cNvPr>
          <p:cNvSpPr/>
          <p:nvPr/>
        </p:nvSpPr>
        <p:spPr>
          <a:xfrm>
            <a:off x="8582246" y="3031805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F66D8B-D561-4B32-ADF8-6FEA3B58D57D}"/>
              </a:ext>
            </a:extLst>
          </p:cNvPr>
          <p:cNvSpPr/>
          <p:nvPr/>
        </p:nvSpPr>
        <p:spPr>
          <a:xfrm>
            <a:off x="6909390" y="359017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0B6EEE-CF0E-4FD8-8F61-09EE8F9E8B34}"/>
              </a:ext>
            </a:extLst>
          </p:cNvPr>
          <p:cNvSpPr/>
          <p:nvPr/>
        </p:nvSpPr>
        <p:spPr>
          <a:xfrm>
            <a:off x="7373679" y="349965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A9E40B-7777-4403-9406-C9ACC8FECAC8}"/>
              </a:ext>
            </a:extLst>
          </p:cNvPr>
          <p:cNvSpPr/>
          <p:nvPr/>
        </p:nvSpPr>
        <p:spPr>
          <a:xfrm>
            <a:off x="8353646" y="3507035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DB77F4-EF94-42EF-9F56-0FC42F7D96F3}"/>
              </a:ext>
            </a:extLst>
          </p:cNvPr>
          <p:cNvSpPr/>
          <p:nvPr/>
        </p:nvSpPr>
        <p:spPr>
          <a:xfrm>
            <a:off x="7378995" y="2524029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6EF989-195C-4B44-B339-9DBE83E86E23}"/>
              </a:ext>
            </a:extLst>
          </p:cNvPr>
          <p:cNvSpPr/>
          <p:nvPr/>
        </p:nvSpPr>
        <p:spPr>
          <a:xfrm>
            <a:off x="3381153" y="4549980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7B007-F42A-4A84-B0B1-DD4652978B21}"/>
              </a:ext>
            </a:extLst>
          </p:cNvPr>
          <p:cNvSpPr/>
          <p:nvPr/>
        </p:nvSpPr>
        <p:spPr>
          <a:xfrm>
            <a:off x="7607595" y="528073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980512-79ED-4BA8-A216-518CCA758F5E}"/>
              </a:ext>
            </a:extLst>
          </p:cNvPr>
          <p:cNvSpPr/>
          <p:nvPr/>
        </p:nvSpPr>
        <p:spPr>
          <a:xfrm>
            <a:off x="8498957" y="564578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A19BE9-F671-478C-8106-FDD2BAB6D953}"/>
              </a:ext>
            </a:extLst>
          </p:cNvPr>
          <p:cNvSpPr/>
          <p:nvPr/>
        </p:nvSpPr>
        <p:spPr>
          <a:xfrm>
            <a:off x="8231372" y="4958211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2E9BBB-FA0F-4DC2-AFA6-EA350EE9CD8D}"/>
              </a:ext>
            </a:extLst>
          </p:cNvPr>
          <p:cNvSpPr/>
          <p:nvPr/>
        </p:nvSpPr>
        <p:spPr>
          <a:xfrm>
            <a:off x="9211339" y="570466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1DF060-4306-4EEC-AED7-93D2FC3F6506}"/>
              </a:ext>
            </a:extLst>
          </p:cNvPr>
          <p:cNvSpPr/>
          <p:nvPr/>
        </p:nvSpPr>
        <p:spPr>
          <a:xfrm>
            <a:off x="9211339" y="552802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5968E9-D96C-4D8E-BD2C-273A117A8FC1}"/>
              </a:ext>
            </a:extLst>
          </p:cNvPr>
          <p:cNvSpPr/>
          <p:nvPr/>
        </p:nvSpPr>
        <p:spPr>
          <a:xfrm>
            <a:off x="8899451" y="5075970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3F8F5B-7722-4385-8517-E9A9443185AC}"/>
              </a:ext>
            </a:extLst>
          </p:cNvPr>
          <p:cNvSpPr/>
          <p:nvPr/>
        </p:nvSpPr>
        <p:spPr>
          <a:xfrm>
            <a:off x="8429450" y="4663360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5AB31F-B058-4BA0-B76C-FDBC5B5D63DE}"/>
              </a:ext>
            </a:extLst>
          </p:cNvPr>
          <p:cNvSpPr/>
          <p:nvPr/>
        </p:nvSpPr>
        <p:spPr>
          <a:xfrm>
            <a:off x="8668683" y="4690236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C4658E-48BA-4280-B38D-DA38A4D48DBE}"/>
              </a:ext>
            </a:extLst>
          </p:cNvPr>
          <p:cNvSpPr/>
          <p:nvPr/>
        </p:nvSpPr>
        <p:spPr>
          <a:xfrm>
            <a:off x="8231372" y="429104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05B1E4A-FB80-44A6-94B2-CFDFCF9EDDBE}"/>
              </a:ext>
            </a:extLst>
          </p:cNvPr>
          <p:cNvSpPr/>
          <p:nvPr/>
        </p:nvSpPr>
        <p:spPr>
          <a:xfrm>
            <a:off x="8487929" y="393897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03C5A9-BBD6-4AD5-AD29-9F080CCEA77A}"/>
              </a:ext>
            </a:extLst>
          </p:cNvPr>
          <p:cNvSpPr/>
          <p:nvPr/>
        </p:nvSpPr>
        <p:spPr>
          <a:xfrm>
            <a:off x="8840972" y="415218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4D0B3D-D8A8-4108-94AF-45623D56F5EB}"/>
              </a:ext>
            </a:extLst>
          </p:cNvPr>
          <p:cNvSpPr/>
          <p:nvPr/>
        </p:nvSpPr>
        <p:spPr>
          <a:xfrm>
            <a:off x="9096152" y="4569599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215A19-17F9-4445-8E64-F2BA919246F6}"/>
              </a:ext>
            </a:extLst>
          </p:cNvPr>
          <p:cNvSpPr/>
          <p:nvPr/>
        </p:nvSpPr>
        <p:spPr>
          <a:xfrm>
            <a:off x="9509051" y="500006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BD463B0-6494-4163-BC3B-C770ACEB226F}"/>
              </a:ext>
            </a:extLst>
          </p:cNvPr>
          <p:cNvSpPr/>
          <p:nvPr/>
        </p:nvSpPr>
        <p:spPr>
          <a:xfrm>
            <a:off x="9806763" y="552802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54901E-D563-47ED-A3E5-FCF96EBFD7BA}"/>
              </a:ext>
            </a:extLst>
          </p:cNvPr>
          <p:cNvSpPr/>
          <p:nvPr/>
        </p:nvSpPr>
        <p:spPr>
          <a:xfrm>
            <a:off x="9982084" y="541026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51042B-9719-42F6-9549-F31BFC6033FD}"/>
              </a:ext>
            </a:extLst>
          </p:cNvPr>
          <p:cNvSpPr/>
          <p:nvPr/>
        </p:nvSpPr>
        <p:spPr>
          <a:xfrm>
            <a:off x="10184698" y="533790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1E07E66-0667-4A91-AA40-763FDA1C0D37}"/>
              </a:ext>
            </a:extLst>
          </p:cNvPr>
          <p:cNvSpPr/>
          <p:nvPr/>
        </p:nvSpPr>
        <p:spPr>
          <a:xfrm>
            <a:off x="9328297" y="4690236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917501-FF5D-413C-ADFF-7C90B3C23E82}"/>
              </a:ext>
            </a:extLst>
          </p:cNvPr>
          <p:cNvSpPr/>
          <p:nvPr/>
        </p:nvSpPr>
        <p:spPr>
          <a:xfrm>
            <a:off x="9211339" y="372893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F835E6-8AE6-484C-BED9-02B0C2073886}"/>
              </a:ext>
            </a:extLst>
          </p:cNvPr>
          <p:cNvSpPr/>
          <p:nvPr/>
        </p:nvSpPr>
        <p:spPr>
          <a:xfrm>
            <a:off x="9521455" y="4232167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40E2808-A099-D840-A9FE-C20EDD7D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6CFC91-3E79-3C68-E88A-0C4EBE1F0994}"/>
              </a:ext>
            </a:extLst>
          </p:cNvPr>
          <p:cNvSpPr/>
          <p:nvPr/>
        </p:nvSpPr>
        <p:spPr>
          <a:xfrm>
            <a:off x="9269818" y="2120460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F2854C-3870-4AFA-C720-AF078B6C67A0}"/>
              </a:ext>
            </a:extLst>
          </p:cNvPr>
          <p:cNvSpPr/>
          <p:nvPr/>
        </p:nvSpPr>
        <p:spPr>
          <a:xfrm>
            <a:off x="9698664" y="1994979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18D95C-3987-019C-56F2-1171724D1BCA}"/>
              </a:ext>
            </a:extLst>
          </p:cNvPr>
          <p:cNvSpPr/>
          <p:nvPr/>
        </p:nvSpPr>
        <p:spPr>
          <a:xfrm>
            <a:off x="10473357" y="170502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A7D80D-BE19-3C4D-9E83-B5D50782807C}"/>
              </a:ext>
            </a:extLst>
          </p:cNvPr>
          <p:cNvSpPr/>
          <p:nvPr/>
        </p:nvSpPr>
        <p:spPr>
          <a:xfrm>
            <a:off x="10387716" y="2215149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E3561D-B232-A1EE-444C-47BC08633DA2}"/>
              </a:ext>
            </a:extLst>
          </p:cNvPr>
          <p:cNvSpPr/>
          <p:nvPr/>
        </p:nvSpPr>
        <p:spPr>
          <a:xfrm>
            <a:off x="11070263" y="2067911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B8B386-34C2-7461-B4F7-9C0013D8D257}"/>
              </a:ext>
            </a:extLst>
          </p:cNvPr>
          <p:cNvSpPr/>
          <p:nvPr/>
        </p:nvSpPr>
        <p:spPr>
          <a:xfrm>
            <a:off x="10929990" y="2097390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617D8F-6D52-541A-2AEE-FD729994C9C5}"/>
              </a:ext>
            </a:extLst>
          </p:cNvPr>
          <p:cNvSpPr/>
          <p:nvPr/>
        </p:nvSpPr>
        <p:spPr>
          <a:xfrm>
            <a:off x="9759215" y="4974666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1F43B2-6D63-43DA-1E37-079D1E3DA44F}"/>
              </a:ext>
            </a:extLst>
          </p:cNvPr>
          <p:cNvSpPr/>
          <p:nvPr/>
        </p:nvSpPr>
        <p:spPr>
          <a:xfrm>
            <a:off x="10575614" y="401516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B21DF9-077D-B13F-4F8F-C7C0CCD79DCB}"/>
              </a:ext>
            </a:extLst>
          </p:cNvPr>
          <p:cNvSpPr/>
          <p:nvPr/>
        </p:nvSpPr>
        <p:spPr>
          <a:xfrm>
            <a:off x="10078714" y="3105008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4E7E12C-8B78-C0F6-01EE-94C5BAAB2214}"/>
              </a:ext>
            </a:extLst>
          </p:cNvPr>
          <p:cNvSpPr/>
          <p:nvPr/>
        </p:nvSpPr>
        <p:spPr>
          <a:xfrm>
            <a:off x="9462976" y="3097835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85E747C-3DDF-D109-EB50-9CE0AF53BF91}"/>
              </a:ext>
            </a:extLst>
          </p:cNvPr>
          <p:cNvSpPr/>
          <p:nvPr/>
        </p:nvSpPr>
        <p:spPr>
          <a:xfrm>
            <a:off x="9684310" y="2608661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3FD65E7-3F0C-003F-0731-62C358F212BA}"/>
              </a:ext>
            </a:extLst>
          </p:cNvPr>
          <p:cNvSpPr/>
          <p:nvPr/>
        </p:nvSpPr>
        <p:spPr>
          <a:xfrm>
            <a:off x="10458656" y="2607515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4303B73-1D6E-14C8-8FB2-3FDDE74698ED}"/>
              </a:ext>
            </a:extLst>
          </p:cNvPr>
          <p:cNvSpPr/>
          <p:nvPr/>
        </p:nvSpPr>
        <p:spPr>
          <a:xfrm>
            <a:off x="10786582" y="274731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52C077-CFB9-BEA7-DA3F-F45850F89E63}"/>
              </a:ext>
            </a:extLst>
          </p:cNvPr>
          <p:cNvSpPr/>
          <p:nvPr/>
        </p:nvSpPr>
        <p:spPr>
          <a:xfrm>
            <a:off x="10977133" y="2215149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D81E8E3-63B7-924E-96BB-D74739E8486F}"/>
              </a:ext>
            </a:extLst>
          </p:cNvPr>
          <p:cNvSpPr/>
          <p:nvPr/>
        </p:nvSpPr>
        <p:spPr>
          <a:xfrm>
            <a:off x="9922005" y="378781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46285D-53E3-F50D-D2C3-7D0F14935EE0}"/>
              </a:ext>
            </a:extLst>
          </p:cNvPr>
          <p:cNvSpPr/>
          <p:nvPr/>
        </p:nvSpPr>
        <p:spPr>
          <a:xfrm>
            <a:off x="11187221" y="440360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23A02D9-B7C7-DC43-39B6-8EC802ED2CF1}"/>
              </a:ext>
            </a:extLst>
          </p:cNvPr>
          <p:cNvSpPr/>
          <p:nvPr/>
        </p:nvSpPr>
        <p:spPr>
          <a:xfrm>
            <a:off x="11128742" y="397166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792E9A4-B82E-BEE8-12C7-7FEBB7B57C35}"/>
              </a:ext>
            </a:extLst>
          </p:cNvPr>
          <p:cNvSpPr/>
          <p:nvPr/>
        </p:nvSpPr>
        <p:spPr>
          <a:xfrm>
            <a:off x="11217904" y="4010019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C5AA48-4622-AF92-BE08-8536053B4E9C}"/>
              </a:ext>
            </a:extLst>
          </p:cNvPr>
          <p:cNvSpPr/>
          <p:nvPr/>
        </p:nvSpPr>
        <p:spPr>
          <a:xfrm>
            <a:off x="11635565" y="3997856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592F49-BE8F-6F2F-3FCC-7B4E13E1E088}"/>
              </a:ext>
            </a:extLst>
          </p:cNvPr>
          <p:cNvSpPr/>
          <p:nvPr/>
        </p:nvSpPr>
        <p:spPr>
          <a:xfrm>
            <a:off x="10243177" y="3448155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24EC93B-D237-2EA8-23CC-27B4D4701964}"/>
              </a:ext>
            </a:extLst>
          </p:cNvPr>
          <p:cNvSpPr/>
          <p:nvPr/>
        </p:nvSpPr>
        <p:spPr>
          <a:xfrm>
            <a:off x="10977133" y="3299880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92B685B-C78C-24CA-C172-ED502F9D512F}"/>
              </a:ext>
            </a:extLst>
          </p:cNvPr>
          <p:cNvSpPr/>
          <p:nvPr/>
        </p:nvSpPr>
        <p:spPr>
          <a:xfrm>
            <a:off x="9961756" y="516297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D98703-C5D6-3A06-7CC7-15D4575BA3C9}"/>
              </a:ext>
            </a:extLst>
          </p:cNvPr>
          <p:cNvSpPr/>
          <p:nvPr/>
        </p:nvSpPr>
        <p:spPr>
          <a:xfrm>
            <a:off x="9674266" y="471314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740085F-112A-6977-08BA-3B43EC03102A}"/>
              </a:ext>
            </a:extLst>
          </p:cNvPr>
          <p:cNvSpPr/>
          <p:nvPr/>
        </p:nvSpPr>
        <p:spPr>
          <a:xfrm>
            <a:off x="10597895" y="5164444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0DDB5B-B247-FED4-EDC2-E13B8C233FE6}"/>
              </a:ext>
            </a:extLst>
          </p:cNvPr>
          <p:cNvSpPr/>
          <p:nvPr/>
        </p:nvSpPr>
        <p:spPr>
          <a:xfrm>
            <a:off x="10735919" y="4830902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0A9FB0-C7DA-0029-96AF-E0C321B53D74}"/>
              </a:ext>
            </a:extLst>
          </p:cNvPr>
          <p:cNvSpPr/>
          <p:nvPr/>
        </p:nvSpPr>
        <p:spPr>
          <a:xfrm>
            <a:off x="10137193" y="4631356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D26CB72-0CD8-6D38-85D6-8476B0478B4C}"/>
              </a:ext>
            </a:extLst>
          </p:cNvPr>
          <p:cNvSpPr/>
          <p:nvPr/>
        </p:nvSpPr>
        <p:spPr>
          <a:xfrm>
            <a:off x="10099042" y="4403603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EBB48B7-17BF-A513-2EAD-96B84C01A3C1}"/>
              </a:ext>
            </a:extLst>
          </p:cNvPr>
          <p:cNvSpPr/>
          <p:nvPr/>
        </p:nvSpPr>
        <p:spPr>
          <a:xfrm>
            <a:off x="10634182" y="4285845"/>
            <a:ext cx="116958" cy="117759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F00FE9-7948-3BE4-9853-5C340C2F5E79}"/>
              </a:ext>
            </a:extLst>
          </p:cNvPr>
          <p:cNvSpPr/>
          <p:nvPr/>
        </p:nvSpPr>
        <p:spPr>
          <a:xfrm>
            <a:off x="278269" y="1943802"/>
            <a:ext cx="239518" cy="2513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570EFC-59B7-40BA-8CA0-0489C5E20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73" t="10342" r="18711" b="14087"/>
          <a:stretch/>
        </p:blipFill>
        <p:spPr>
          <a:xfrm>
            <a:off x="3770904" y="0"/>
            <a:ext cx="827822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60806"/>
            <a:ext cx="4865060" cy="2586701"/>
          </a:xfrm>
          <a:solidFill>
            <a:schemeClr val="accent1"/>
          </a:solidFill>
        </p:spPr>
        <p:txBody>
          <a:bodyPr anchor="t"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Avenir Next LT Pro Demi" panose="020B0604020202020204" pitchFamily="34" charset="0"/>
              </a:rPr>
              <a:t>Closeout Phase - East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Funding Requested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16 Existing Sites – Radio Installations 			to be completed by the end of 			2027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	</a:t>
            </a:r>
            <a:b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        25 New Sites – Pending Site Acquisition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27B43F-8E2F-4372-AFFA-9E74FF2AE372}"/>
              </a:ext>
            </a:extLst>
          </p:cNvPr>
          <p:cNvSpPr/>
          <p:nvPr/>
        </p:nvSpPr>
        <p:spPr>
          <a:xfrm>
            <a:off x="326371" y="1105001"/>
            <a:ext cx="239518" cy="2926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D1C252-466F-430F-A033-E158C15C3529}"/>
              </a:ext>
            </a:extLst>
          </p:cNvPr>
          <p:cNvSpPr/>
          <p:nvPr/>
        </p:nvSpPr>
        <p:spPr>
          <a:xfrm>
            <a:off x="326371" y="1972615"/>
            <a:ext cx="239518" cy="2926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01B78-EE47-0200-7A9C-73867801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7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45F144-1BDF-4332-9A09-F7CAACC09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0" t="14175" r="7681" b="15758"/>
          <a:stretch/>
        </p:blipFill>
        <p:spPr>
          <a:xfrm>
            <a:off x="0" y="1268653"/>
            <a:ext cx="12192000" cy="54058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D1F2-93F1-4008-AF8A-2D72FA13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03" y="60805"/>
            <a:ext cx="5622860" cy="2987195"/>
          </a:xfrm>
          <a:solidFill>
            <a:schemeClr val="accent1"/>
          </a:solidFill>
        </p:spPr>
        <p:txBody>
          <a:bodyPr anchor="t">
            <a:normAutofit fontScale="90000"/>
          </a:bodyPr>
          <a:lstStyle/>
          <a:p>
            <a:pPr algn="l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Post 1 / </a:t>
            </a:r>
            <a:r>
              <a:rPr lang="en-US" sz="4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2 / 16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Fully operational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Post 3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Equipment installs completed on existing sites </a:t>
            </a:r>
            <a:r>
              <a:rPr lang="en-US" sz="20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New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constructed site completed Jan 2026. Equipment installs begin Feb 2026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Scheduled </a:t>
            </a:r>
            <a:r>
              <a:rPr lang="en-US" sz="2000" dirty="0">
                <a:solidFill>
                  <a:schemeClr val="accent4"/>
                </a:solidFill>
                <a:latin typeface="Avenir Next LT Pro Demi" panose="020B0704020202020204" pitchFamily="34" charset="0"/>
              </a:rPr>
              <a:t>to be fully operational Spring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 2026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</a:b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AFC7272-95CD-4A9E-BD9D-127BB5D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5889" y="6051070"/>
            <a:ext cx="142442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4640B-05AA-49CA-9A63-E92352BF8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C3A7BE3-1314-43DD-A860-923C574A7F4E}"/>
              </a:ext>
            </a:extLst>
          </p:cNvPr>
          <p:cNvSpPr/>
          <p:nvPr/>
        </p:nvSpPr>
        <p:spPr>
          <a:xfrm>
            <a:off x="4040527" y="4791135"/>
            <a:ext cx="2413591" cy="1690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8BB58-1396-4F30-B551-E481756290C1}"/>
              </a:ext>
            </a:extLst>
          </p:cNvPr>
          <p:cNvSpPr txBox="1"/>
          <p:nvPr/>
        </p:nvSpPr>
        <p:spPr>
          <a:xfrm>
            <a:off x="3383465" y="4136166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94923-9CB5-4BF9-B2E4-BDB62BEB88E6}"/>
              </a:ext>
            </a:extLst>
          </p:cNvPr>
          <p:cNvSpPr txBox="1"/>
          <p:nvPr/>
        </p:nvSpPr>
        <p:spPr>
          <a:xfrm>
            <a:off x="4694814" y="5589347"/>
            <a:ext cx="80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3673D1-9070-4226-BDD0-92DEDC3A4807}"/>
              </a:ext>
            </a:extLst>
          </p:cNvPr>
          <p:cNvSpPr txBox="1"/>
          <p:nvPr/>
        </p:nvSpPr>
        <p:spPr>
          <a:xfrm>
            <a:off x="2800905" y="5331748"/>
            <a:ext cx="80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F8723-70A5-4ECC-B43E-127001A3EED1}"/>
              </a:ext>
            </a:extLst>
          </p:cNvPr>
          <p:cNvSpPr txBox="1"/>
          <p:nvPr/>
        </p:nvSpPr>
        <p:spPr>
          <a:xfrm>
            <a:off x="1161700" y="5672657"/>
            <a:ext cx="80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5E8E5FF-111D-4BA0-7487-FAA96FF4BDD1}"/>
              </a:ext>
            </a:extLst>
          </p:cNvPr>
          <p:cNvSpPr txBox="1">
            <a:spLocks/>
          </p:cNvSpPr>
          <p:nvPr/>
        </p:nvSpPr>
        <p:spPr>
          <a:xfrm>
            <a:off x="4891722" y="1494020"/>
            <a:ext cx="5622860" cy="522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Current Coverage </a:t>
            </a:r>
          </a:p>
          <a:p>
            <a:pPr algn="ctr"/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			&amp;  Post Status	</a:t>
            </a:r>
            <a:r>
              <a:rPr lang="en-US" sz="2800" dirty="0">
                <a:latin typeface="Avenir Next LT Pro Demi" panose="020B0704020202020204" pitchFamily="34" charset="0"/>
              </a:rPr>
              <a:t>		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					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E79FC3-C247-14B0-02E1-4B988780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9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CFF7-A488-4CA2-B6E9-FA706F0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53" y="1011776"/>
            <a:ext cx="6112202" cy="1067127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Approved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31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Status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2DA8-3EC2-4D31-8C6A-9C20D645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4" y="1579813"/>
            <a:ext cx="7892508" cy="2099692"/>
          </a:xfr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  <a:cs typeface="Times New Roman" panose="02020603050405020304" pitchFamily="18" charset="0"/>
              </a:rPr>
              <a:t>  State Police Post 1 and 2               	Fully operational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 Demi" panose="020B0704020202020204" pitchFamily="34" charset="0"/>
                <a:cs typeface="Times New Roman" panose="02020603050405020304" pitchFamily="18" charset="0"/>
              </a:rPr>
              <a:t>State Police Post 16 				</a:t>
            </a:r>
            <a:r>
              <a:rPr lang="en-US" dirty="0">
                <a:solidFill>
                  <a:srgbClr val="FF0000"/>
                </a:solidFill>
                <a:latin typeface="Avenir Next LT Pro Demi" panose="020B0704020202020204" pitchFamily="34" charset="0"/>
                <a:cs typeface="Times New Roman" panose="02020603050405020304" pitchFamily="18" charset="0"/>
              </a:rPr>
              <a:t>Fully operational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Next LT Pro Demi" panose="020B07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  <a:cs typeface="Times New Roman" panose="02020603050405020304" pitchFamily="18" charset="0"/>
              </a:rPr>
              <a:t>   Graves County Sheriff’s Office   	Fully operational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  <a:cs typeface="Times New Roman" panose="02020603050405020304" pitchFamily="18" charset="0"/>
              </a:rPr>
              <a:t>•	Mayfield Police Department        	</a:t>
            </a:r>
            <a:r>
              <a:rPr lang="en-US" dirty="0">
                <a:solidFill>
                  <a:prstClr val="black"/>
                </a:solidFill>
                <a:latin typeface="Avenir Next LT Pro Demi" panose="020B0704020202020204" pitchFamily="34" charset="0"/>
                <a:cs typeface="Times New Roman" panose="02020603050405020304" pitchFamily="18" charset="0"/>
              </a:rPr>
              <a:t>Fully operational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  <a:cs typeface="Times New Roman" panose="02020603050405020304" pitchFamily="18" charset="0"/>
              </a:rPr>
              <a:t>•	Mayfield Fire/EMS Department  	Fully operational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9CA26F-8B05-4659-9792-B57624D09CC0}"/>
              </a:ext>
            </a:extLst>
          </p:cNvPr>
          <p:cNvSpPr txBox="1">
            <a:spLocks/>
          </p:cNvSpPr>
          <p:nvPr/>
        </p:nvSpPr>
        <p:spPr>
          <a:xfrm>
            <a:off x="2328067" y="3178563"/>
            <a:ext cx="3398181" cy="740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Currently in Process  </a:t>
            </a:r>
            <a:endParaRPr lang="en-US" sz="2800" dirty="0">
              <a:latin typeface="Avenir Next LT Pro Demi" panose="020B07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DFDA9-C641-4CF2-9226-2F163D4FB441}"/>
              </a:ext>
            </a:extLst>
          </p:cNvPr>
          <p:cNvSpPr txBox="1"/>
          <p:nvPr/>
        </p:nvSpPr>
        <p:spPr>
          <a:xfrm>
            <a:off x="303126" y="3679437"/>
            <a:ext cx="49898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   Simpson County</a:t>
            </a:r>
          </a:p>
          <a:p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•	Concord Fire (McCracken Co)</a:t>
            </a:r>
          </a:p>
          <a:p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•	Calloway County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   Hart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   Elizabethtown PD</a:t>
            </a:r>
          </a:p>
          <a:p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•	Carroll County</a:t>
            </a:r>
          </a:p>
          <a:p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•	Grant County</a:t>
            </a:r>
          </a:p>
          <a:p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•	Floyd County – Prestonsburg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venir Next LT Pro Demi" panose="020B0704020202020204" pitchFamily="34" charset="0"/>
                <a:cs typeface="Times New Roman" panose="02020603050405020304" pitchFamily="18" charset="0"/>
              </a:rPr>
              <a:t>   State Police Post 3</a:t>
            </a:r>
          </a:p>
          <a:p>
            <a:endParaRPr lang="en-US" dirty="0">
              <a:latin typeface="Avenir Next LT Pro Demi" panose="020B07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Avenir Next LT Pro Demi" panose="020B07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0BF4FD-3802-42BC-8F10-90FAC0FC0B6A}"/>
              </a:ext>
            </a:extLst>
          </p:cNvPr>
          <p:cNvSpPr txBox="1">
            <a:spLocks/>
          </p:cNvSpPr>
          <p:nvPr/>
        </p:nvSpPr>
        <p:spPr>
          <a:xfrm>
            <a:off x="-277160" y="271109"/>
            <a:ext cx="10860667" cy="1067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SERVS User Agency Status Update</a:t>
            </a:r>
            <a:endParaRPr lang="en-US" dirty="0">
              <a:latin typeface="Avenir Next LT Pro Demi" panose="020B07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9D0DA-00D2-DE96-0044-2A916D6A8DF5}"/>
              </a:ext>
            </a:extLst>
          </p:cNvPr>
          <p:cNvSpPr txBox="1"/>
          <p:nvPr/>
        </p:nvSpPr>
        <p:spPr>
          <a:xfrm>
            <a:off x="4404146" y="3712382"/>
            <a:ext cx="49898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•	Fleming County – Flemingsburg</a:t>
            </a:r>
          </a:p>
          <a:p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•	Pendleton County</a:t>
            </a:r>
          </a:p>
          <a:p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•	Rockcastle County</a:t>
            </a:r>
          </a:p>
          <a:p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•	Lincoln County</a:t>
            </a:r>
          </a:p>
          <a:p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•	Morgan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   Boyd County Sheriff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   KY Department of Corrections</a:t>
            </a:r>
          </a:p>
          <a:p>
            <a:r>
              <a:rPr lang="en-US" dirty="0">
                <a:latin typeface="Avenir Next LT Pro Demi" panose="020B0704020202020204" pitchFamily="34" charset="0"/>
                <a:cs typeface="Times New Roman" panose="02020603050405020304" pitchFamily="18" charset="0"/>
              </a:rPr>
              <a:t>•	KY Fish and Wildlife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D3612-11EE-1708-A6EF-EC4A423A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9787" y="5530362"/>
            <a:ext cx="1322213" cy="132763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0B4FB9-9590-A4AD-521A-1FF746B4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204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KSP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0000"/>
      </a:accent1>
      <a:accent2>
        <a:srgbClr val="F0D577"/>
      </a:accent2>
      <a:accent3>
        <a:srgbClr val="595959"/>
      </a:accent3>
      <a:accent4>
        <a:srgbClr val="E7BC26"/>
      </a:accent4>
      <a:accent5>
        <a:srgbClr val="2C3C43"/>
      </a:accent5>
      <a:accent6>
        <a:srgbClr val="ECCA53"/>
      </a:accent6>
      <a:hlink>
        <a:srgbClr val="F0D577"/>
      </a:hlink>
      <a:folHlink>
        <a:srgbClr val="AF8C13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9a762-e711-4d51-84c1-138830f8d76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FE6DB0484EB4D86CACDAAB96EA5D2" ma:contentTypeVersion="14" ma:contentTypeDescription="Create a new document." ma:contentTypeScope="" ma:versionID="095fbe3dbb631d734d47abd1c1603b1b">
  <xsd:schema xmlns:xsd="http://www.w3.org/2001/XMLSchema" xmlns:xs="http://www.w3.org/2001/XMLSchema" xmlns:p="http://schemas.microsoft.com/office/2006/metadata/properties" xmlns:ns2="7c89a762-e711-4d51-84c1-138830f8d767" xmlns:ns3="b69a29be-334d-429a-82d8-5fcb151e6f18" targetNamespace="http://schemas.microsoft.com/office/2006/metadata/properties" ma:root="true" ma:fieldsID="59d16fbf5e483bd6b878f0f48c3b3179" ns2:_="" ns3:_="">
    <xsd:import namespace="7c89a762-e711-4d51-84c1-138830f8d767"/>
    <xsd:import namespace="b69a29be-334d-429a-82d8-5fcb151e6f1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9a762-e711-4d51-84c1-138830f8d76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a29be-334d-429a-82d8-5fcb151e6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002E3B-688D-4052-9C20-DA317CD8C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D2EBE7-9AB1-40C5-921A-6BAB19FE9BB8}">
  <ds:schemaRefs>
    <ds:schemaRef ds:uri="http://schemas.microsoft.com/office/2006/documentManagement/types"/>
    <ds:schemaRef ds:uri="http://schemas.microsoft.com/office/2006/metadata/properties"/>
    <ds:schemaRef ds:uri="7c89a762-e711-4d51-84c1-138830f8d767"/>
    <ds:schemaRef ds:uri="http://purl.org/dc/dcmitype/"/>
    <ds:schemaRef ds:uri="http://www.w3.org/XML/1998/namespace"/>
    <ds:schemaRef ds:uri="http://schemas.openxmlformats.org/package/2006/metadata/core-properties"/>
    <ds:schemaRef ds:uri="b69a29be-334d-429a-82d8-5fcb151e6f18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9E2D5B1-1A1B-436A-9B7F-034B9410B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9a762-e711-4d51-84c1-138830f8d767"/>
    <ds:schemaRef ds:uri="b69a29be-334d-429a-82d8-5fcb151e6f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52229</TotalTime>
  <Words>856</Words>
  <Application>Microsoft Office PowerPoint</Application>
  <PresentationFormat>Widescreen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Next LT Pro Demi</vt:lpstr>
      <vt:lpstr>Calibri</vt:lpstr>
      <vt:lpstr>Times New Roman</vt:lpstr>
      <vt:lpstr>Trebuchet MS</vt:lpstr>
      <vt:lpstr>Wingdings 3</vt:lpstr>
      <vt:lpstr>Facet</vt:lpstr>
      <vt:lpstr>SERVS Project Updates  Kentucky State Police   February 2026  Legislative Oversight &amp;  Investigations Committee              </vt:lpstr>
      <vt:lpstr>Phase I – West &amp; User Equipment Funded and 100% Completed     2 Cores Completed      70 Console Positions Completed      14 Existing Tower Sites - Radio Installs Completed      4 New Tower Sites – Towers Constructed &amp; Radio Installs        Completed Subscriber Equipment Completed</vt:lpstr>
      <vt:lpstr>Phase II – Central  Funded and 77% Completed         48 Existing Tower Sites - Radio Installs Completed  13 New Tower Sites – Pending Acquisition          3 New Tower Sites – Construction Completed             2 New Tower Sites- Under Construction  </vt:lpstr>
      <vt:lpstr>Phase IIIA - East Funded and 0% Completed (estimated to be at least 60% completed this biennium)          2 Cores – In Progress   24 Existing Sites – Radio              Installation In Progress         18 New Sites Pending</vt:lpstr>
      <vt:lpstr>Phase III - Statewide Funded and 69% Completed (Router Upgrade Portion)    129 Existing Sites Replaced           58 New Sites Pending    4 New Sites Completed   3 New Sites to be Completed 30 Days                      </vt:lpstr>
      <vt:lpstr>Phase III - Statewide Funded and 68% Completed  (Microwave Upgrade Portion)    129 Existing Sites Replaced   1 Existing Site to be Completed 30 days   4 New Sites Completed   58 New Sites Pending   3 New Sites to be Completed 30 Days </vt:lpstr>
      <vt:lpstr>Closeout Phase - East Funding Requested           16 Existing Sites – Radio Installations    to be completed by the end of    2027            25 New Sites – Pending Site Acquisition</vt:lpstr>
      <vt:lpstr>Post 1 / 2 / 16  Fully operational Post 3 Equipment installs completed on existing sites New constructed site completed Jan 2026. Equipment installs begin Feb 2026 Scheduled to be fully operational Spring 2026 </vt:lpstr>
      <vt:lpstr>Approved      Status  </vt:lpstr>
      <vt:lpstr>   Combined SERVS Project Status as of  21 January 2026            </vt:lpstr>
      <vt:lpstr>   SERVS Budget Status as of 15 January 2026           </vt:lpstr>
      <vt:lpstr>   SERVS Site Acquisition as of 21 January 2026            </vt:lpstr>
      <vt:lpstr>   SERVS Site Acquisition as of 21 January 2026            </vt:lpstr>
      <vt:lpstr>   SERVS Site Acquisition as of 21 January 2026            </vt:lpstr>
      <vt:lpstr>   SERVS Site Acquisition as of 21 January 2026            </vt:lpstr>
    </vt:vector>
  </TitlesOfParts>
  <Company>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Tupts, Aaron C (KSP)</dc:creator>
  <cp:lastModifiedBy>Norton, Rebecca A (Justice)</cp:lastModifiedBy>
  <cp:revision>75</cp:revision>
  <cp:lastPrinted>2025-11-06T18:37:45Z</cp:lastPrinted>
  <dcterms:created xsi:type="dcterms:W3CDTF">2024-03-14T13:28:19Z</dcterms:created>
  <dcterms:modified xsi:type="dcterms:W3CDTF">2026-02-04T17:41:41Z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0x01010063AFE6DB0484EB4D86CACDAAB96EA5D2</vt:lpwstr>
  </property>
  <property fmtid="{D5CDD505-2E9C-101B-9397-08002B2CF9AE}" pid="3" name="MediaServiceImageTags">
    <vt:lpwstr/>
  </property>
</Properties>
</file>