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4"/>
  </p:sldMasterIdLst>
  <p:notesMasterIdLst>
    <p:notesMasterId r:id="rId16"/>
  </p:notesMasterIdLst>
  <p:sldIdLst>
    <p:sldId id="658" r:id="rId5"/>
    <p:sldId id="256" r:id="rId6"/>
    <p:sldId id="262" r:id="rId7"/>
    <p:sldId id="667" r:id="rId8"/>
    <p:sldId id="257" r:id="rId9"/>
    <p:sldId id="666" r:id="rId10"/>
    <p:sldId id="259" r:id="rId11"/>
    <p:sldId id="655" r:id="rId12"/>
    <p:sldId id="669" r:id="rId13"/>
    <p:sldId id="661" r:id="rId14"/>
    <p:sldId id="6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606"/>
    <a:srgbClr val="9954CC"/>
    <a:srgbClr val="2A71A3"/>
    <a:srgbClr val="77D3F1"/>
    <a:srgbClr val="00CC00"/>
    <a:srgbClr val="008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82667" autoAdjust="0"/>
  </p:normalViewPr>
  <p:slideViewPr>
    <p:cSldViewPr snapToGrid="0">
      <p:cViewPr varScale="1">
        <p:scale>
          <a:sx n="90" d="100"/>
          <a:sy n="90" d="100"/>
        </p:scale>
        <p:origin x="130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32F76-0413-4E1C-8ABB-C98A9E74A109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231635-36FE-4FC0-A808-2A158C55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98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93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71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9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05ACA-A759-5E9F-35C0-D67B18096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BC3A48-84C8-A883-C8D8-0789B598F0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8DED39-25E1-5814-C07C-772E7A9DF7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AFA42-D5B7-3F0A-90AB-8D30FDDC15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45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099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231635-36FE-4FC0-A808-2A158C554A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322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F8FD5-26DF-78D8-267D-94046BCCB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66567A-F842-BA47-CE5D-74BD00DCAC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F19026-DE6B-0915-14AF-6FB4D0B93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8E4103-CFB8-85C5-5766-3B1F3B4F06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800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618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231635-36FE-4FC0-A808-2A158C554A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897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3984A-E8B7-41A3-8D01-9F481E1EAB46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881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EA549-389B-4315-9CDE-5358CD5F0CAA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111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05CF2-DA48-4A6A-A848-D63336C6E60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5789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04566-4AB3-4781-B5A0-E8546E6ED029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489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B9863-AADC-4D22-8A83-3E5EF0FF38F8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918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5F128-754C-4FE9-BA9D-D1891B490EFB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252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BDEBD-50B6-49FE-BD91-9EB2791B9DB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59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3297-AEE9-4803-BA20-BD3835D8E49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8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EB557-C246-457A-8360-DDBB302555FB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35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CDFA-7D16-41CF-8961-3A9936415BB4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4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95B4-0BC7-4568-B914-B8ACD48717F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209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B681-7C83-40E6-AEE6-09EBD47A9E59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466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3BF9A-468C-43B5-A11C-633364A38259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591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994AC-C63C-4908-8EA6-D841BD1DB395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524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FEA0E-FFF4-483E-9F96-7C022AB9FAE7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230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F0284-3E37-4780-B6EC-3C921AE345EB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62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CE626-8471-4C37-990B-DFB3250DD814}" type="datetime1">
              <a:rPr lang="en-US" smtClean="0"/>
              <a:t>7/6/2026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053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50163-3F58-4DF4-96BC-8470B99DD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204" y="1086865"/>
            <a:ext cx="8069344" cy="4684269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SERVS Program Update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Kentucky State Police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Communications Branch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2026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Legislative Oversight &amp;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Investigations Committee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/>
              <a:t>					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FD66C37-A7BB-1233-3AFF-5EA3DA30E5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787" y="5530362"/>
            <a:ext cx="1322213" cy="1327638"/>
          </a:xfrm>
          <a:prstGeom prst="rect">
            <a:avLst/>
          </a:prstGeom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2A8726-E744-ADCB-B534-F5572CAD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472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21DFDA9-C641-4CF2-9226-2F163D4FB441}"/>
              </a:ext>
            </a:extLst>
          </p:cNvPr>
          <p:cNvSpPr txBox="1"/>
          <p:nvPr/>
        </p:nvSpPr>
        <p:spPr>
          <a:xfrm>
            <a:off x="275992" y="1384142"/>
            <a:ext cx="1071632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•	Concord Fire (McCracken Co)						Pendleton County				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Ledbetter Fire Protection District					Rockcastle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Lyon County Sheriff								Morgan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Barren County Emergency Management			Boyd County Sheriff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Hart County Sheriff								KY Department of Corrections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Warren County Emergency Management			KY Fish and Wildlife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Paintsville Fire Department 						Homeland Security Investigations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US Forestry Service								United States Marshall’s Service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Calloway County Fire								United States Postal Inspectors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Elizabethtown Fire 								Jefferson County Search Dogs Association</a:t>
            </a:r>
          </a:p>
          <a:p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•	Carroll County									US Army Corps of Engineers</a:t>
            </a:r>
          </a:p>
          <a:p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•	Grant County									Kentucky Transportation Cabinet</a:t>
            </a:r>
          </a:p>
          <a:p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•	Floyd County – Prestonsburg						Kentucky Emergency Management </a:t>
            </a:r>
          </a:p>
          <a:p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•	Fleming County – Flemingsburg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Henderson County Sheriff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Jessamine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Lincoln County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   Livingston County Sheriff</a:t>
            </a:r>
          </a:p>
          <a:p>
            <a:endParaRPr lang="en-US" dirty="0"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F0BF4FD-3802-42BC-8F10-90FAC0FC0B6A}"/>
              </a:ext>
            </a:extLst>
          </p:cNvPr>
          <p:cNvSpPr txBox="1">
            <a:spLocks/>
          </p:cNvSpPr>
          <p:nvPr/>
        </p:nvSpPr>
        <p:spPr>
          <a:xfrm>
            <a:off x="-550429" y="451513"/>
            <a:ext cx="10860667" cy="10671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SERVS User Agencies -  Currently in Process</a:t>
            </a:r>
            <a:endParaRPr lang="en-US" dirty="0">
              <a:latin typeface="Avenir Next LT Pro Demi" panose="020B07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7D3612-11EE-1708-A6EF-EC4A423A5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787" y="5530362"/>
            <a:ext cx="1322213" cy="1327638"/>
          </a:xfrm>
          <a:prstGeom prst="rect">
            <a:avLst/>
          </a:prstGeom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0B4FB9-9590-A4AD-521A-1FF746B44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20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09316A9-990D-4EC3-A671-70EE5C149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9B0C6109-9159-49CA-AD7A-F9035539DB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86F14F5-308C-4EB6-87AB-05DE9501B1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A032363-A188-47C5-9D59-9B788809D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2C4077DF-6BB9-4069-AD28-6B1664EBB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1D2B8B50-3419-41ED-9A9F-3CF9EEBBD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5C640498-2E73-4FA2-BEB6-C3596A458C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3240EEFC-4112-4C39-A816-C815774F6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ADF362B0-03EA-4800-9FAA-9F128587E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0BA84559-2F4C-4795-9246-4C563F942D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FA77A1AA-CA47-4A91-A0A1-0A8CE31A9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3E8462A-FEBA-4848-81CC-3F8DA3E47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09F83F-40FE-4DB3-84CC-09FB3340D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E492D7-C3C3-48FF-80C8-37021EA02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3">
              <a:extLst>
                <a:ext uri="{FF2B5EF4-FFF2-40B4-BE49-F238E27FC236}">
                  <a16:creationId xmlns:a16="http://schemas.microsoft.com/office/drawing/2014/main" id="{0B30FF97-2E9A-490A-AED2-90BA2E0EC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5">
              <a:extLst>
                <a:ext uri="{FF2B5EF4-FFF2-40B4-BE49-F238E27FC236}">
                  <a16:creationId xmlns:a16="http://schemas.microsoft.com/office/drawing/2014/main" id="{B6D53C7D-A312-47B6-A66A-230A19CFAC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9329D58C-0D2E-4A2B-AD6A-9CEE506784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9D446EDE-C690-4461-8BF2-7634808FC8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323F3D34-6531-4AD7-A8C6-195A090281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Rectangle 29">
              <a:extLst>
                <a:ext uri="{FF2B5EF4-FFF2-40B4-BE49-F238E27FC236}">
                  <a16:creationId xmlns:a16="http://schemas.microsoft.com/office/drawing/2014/main" id="{B9B0AE3F-2350-435F-A9B0-C310BF8763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4EFA655C-9E50-4C14-A89E-AD7B648E4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3E843863-7D25-4C01-9A17-E817CB6D99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7941F9B1-B01B-4A84-89D9-B169AEB4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1BDFC4-5E9A-1621-49EF-5DBFCEAE1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65194" y="6411619"/>
            <a:ext cx="683339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57F1E4F-1CFF-5643-939E-217C01CDF565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ACA430-BE39-29D2-1DDF-B1C465356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212" y="747712"/>
            <a:ext cx="9553575" cy="536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88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Executive Summary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334" y="1434664"/>
            <a:ext cx="9528211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Statewide Modernization &amp; Upgrade Effort: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Progressing across all phases</a:t>
            </a:r>
          </a:p>
          <a:p>
            <a:pPr>
              <a:defRPr sz="1800" b="0">
                <a:solidFill>
                  <a:srgbClr val="323232"/>
                </a:solidFill>
              </a:defRPr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2024</a:t>
            </a:r>
          </a:p>
          <a:p>
            <a:pPr>
              <a:defRPr sz="1800" b="0">
                <a:solidFill>
                  <a:srgbClr val="323232"/>
                </a:solidFill>
              </a:defRPr>
            </a:pP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77% Completed - Estimated Completion 2028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III: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70% Completed - All Existing Sites Completed 2024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New Site Completion Aligns with Phase II (2028) and Phase IIIA (2029)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Will Remain Incomplete Until Closeout Phase Towers Funded/Constructed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IIIA: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52% Completed– Estimated Completion 2029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Closeout Phase: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Not Funded</a:t>
            </a:r>
          </a:p>
          <a:p>
            <a:pPr>
              <a:defRPr sz="1800" b="1">
                <a:solidFill>
                  <a:srgbClr val="323232"/>
                </a:solidFill>
              </a:defRPr>
            </a:pP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Overall Program Completion: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Contingent Upon Funding for Closeout Phase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3950-070F-3C2A-8C8A-5AC813479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117E3F-4221-6852-D4FB-EBAF8923CCBD}"/>
              </a:ext>
            </a:extLst>
          </p:cNvPr>
          <p:cNvSpPr txBox="1"/>
          <p:nvPr/>
        </p:nvSpPr>
        <p:spPr>
          <a:xfrm>
            <a:off x="745254" y="1343573"/>
            <a:ext cx="822960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323232"/>
                </a:solidFill>
              </a:defRPr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Status: Funded and 100% Complete ($35,100,000)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Sites: 18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Sites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Shelter Upgrades: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Completed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 Installation: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 Installs: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Completed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 Plant Upgrades: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Plant Upgrades: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Completed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0">
                <a:solidFill>
                  <a:srgbClr val="323232"/>
                </a:solidFill>
              </a:defRPr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Sites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Total)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Acquisition: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acquired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Sites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A64143-EFCE-F132-5D53-B034389E2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20" y="22071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  Western Ky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KSP Posts 1 &amp; 2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(2019-2023) </a:t>
            </a:r>
          </a:p>
        </p:txBody>
      </p:sp>
    </p:spTree>
    <p:extLst>
      <p:ext uri="{BB962C8B-B14F-4D97-AF65-F5344CB8AC3E}">
        <p14:creationId xmlns:p14="http://schemas.microsoft.com/office/powerpoint/2010/main" val="3751813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C83DD-C107-4C07-C956-9C10381C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269552-074F-45CD-ABF9-E4FCCEF69E9A}"/>
              </a:ext>
            </a:extLst>
          </p:cNvPr>
          <p:cNvSpPr txBox="1"/>
          <p:nvPr/>
        </p:nvSpPr>
        <p:spPr>
          <a:xfrm>
            <a:off x="603762" y="923158"/>
            <a:ext cx="8229600" cy="6724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>
              <a:defRPr sz="1800" b="1">
                <a:solidFill>
                  <a:srgbClr val="323232"/>
                </a:solidFill>
              </a:defRPr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Status: Funded and </a:t>
            </a:r>
            <a:r>
              <a:rPr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77% Complete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($52,450,000)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Sites: 65</a:t>
            </a:r>
            <a:endParaRPr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0">
                <a:solidFill>
                  <a:srgbClr val="323232"/>
                </a:solidFill>
              </a:defRPr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Sites (48 Total)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Shelter Upgrades: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Completed (3 under contract; scheduled completion Dec 2026)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Radio Installation: 48 Completed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Generator Installs: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 Completed (1 under contract; scheduled completion Dec 2026)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 Plant Upgrades: 48 Completed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Plant Upgrades: In progress (scheduled completion Dec 2026)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1800" b="1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Sites (17 Total)</a:t>
            </a: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Acquisition: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9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acquired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contract phase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5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negotiations/review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completed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7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process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endParaRPr kumimoji="0" lang="en-US" sz="5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>
              <a:defRPr sz="1600" b="0">
                <a:solidFill>
                  <a:srgbClr val="323232"/>
                </a:solidFill>
              </a:defRPr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Schedule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site construction scheduled through 2028</a:t>
            </a:r>
          </a:p>
          <a:p>
            <a:pPr>
              <a:defRPr sz="1600" b="0">
                <a:solidFill>
                  <a:srgbClr val="323232"/>
                </a:solidFill>
              </a:defRPr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1">
              <a:defRPr sz="1600" b="0">
                <a:solidFill>
                  <a:srgbClr val="323232"/>
                </a:solidFill>
              </a:defRPr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E14E2E-25D4-91D9-3CC6-1C258D5C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762" y="26275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 Western and Central Ky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KSP Posts 3, 4, 5, 6, 7, 12, 15, &amp; 16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(2020-2028) </a:t>
            </a:r>
          </a:p>
        </p:txBody>
      </p:sp>
    </p:spTree>
    <p:extLst>
      <p:ext uri="{BB962C8B-B14F-4D97-AF65-F5344CB8AC3E}">
        <p14:creationId xmlns:p14="http://schemas.microsoft.com/office/powerpoint/2010/main" val="1589951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906" y="304800"/>
            <a:ext cx="8596668" cy="1320800"/>
          </a:xfrm>
        </p:spPr>
        <p:txBody>
          <a:bodyPr/>
          <a:lstStyle/>
          <a:p>
            <a:pPr algn="ctr">
              <a:defRPr sz="2800" b="1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III – </a:t>
            </a:r>
            <a:r>
              <a:rPr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Statewide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Microwave &amp; Network Buildout (2022–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Unknown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7334" y="1445542"/>
            <a:ext cx="9149256" cy="5201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1"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Status: Funded and </a:t>
            </a: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 Complete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($80,909,000)</a:t>
            </a:r>
          </a:p>
          <a:p>
            <a:pPr>
              <a:defRPr sz="2000" b="1"/>
            </a:pPr>
            <a:endParaRPr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Sites: 195 </a:t>
            </a:r>
          </a:p>
          <a:p>
            <a:pPr>
              <a:defRPr sz="2000" b="1"/>
            </a:pP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Sites (130 Total)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Completed</a:t>
            </a:r>
            <a:endParaRPr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/>
            </a:pP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Microwave Upgrades: 130 completed</a:t>
            </a:r>
          </a:p>
          <a:p>
            <a:pPr lvl="1">
              <a:defRPr sz="1600"/>
            </a:pP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Router Upgrades: 130 completed</a:t>
            </a: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Sites (65 Total)</a:t>
            </a:r>
          </a:p>
          <a:p>
            <a:pPr lvl="1">
              <a:defRPr sz="1600"/>
            </a:pP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Microwave:</a:t>
            </a:r>
          </a:p>
          <a:p>
            <a:pPr lvl="2">
              <a:defRPr sz="1600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completed</a:t>
            </a:r>
          </a:p>
          <a:p>
            <a:pPr lvl="2">
              <a:defRPr sz="1600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 during Phase II and IIIA construction </a:t>
            </a:r>
          </a:p>
          <a:p>
            <a:pPr lvl="2">
              <a:defRPr sz="1600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(26 more will remain incomplete until Closeout Phase funded)</a:t>
            </a:r>
            <a:endParaRPr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/>
            </a:pP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Router:</a:t>
            </a:r>
          </a:p>
          <a:p>
            <a:pPr lvl="2">
              <a:defRPr sz="1600"/>
            </a:pP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completed</a:t>
            </a:r>
          </a:p>
          <a:p>
            <a:pPr lvl="2">
              <a:defRPr sz="1600"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occur during Phase II and IIIA construction </a:t>
            </a:r>
          </a:p>
          <a:p>
            <a:pPr lvl="2">
              <a:defRPr sz="1600"/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(26 more will remain incomplete until Closeout Phase funded)</a:t>
            </a:r>
          </a:p>
          <a:p>
            <a:pPr lvl="2">
              <a:defRPr sz="1600"/>
            </a:pPr>
            <a:endParaRPr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ompletion aligned with final site construction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Phase II &amp; IIIA (2028 and 2029)</a:t>
            </a:r>
          </a:p>
          <a:p>
            <a:pPr>
              <a:defRPr sz="2000" b="1"/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new sites will remain incomplete until Closeout Phase towers are funded and constructed</a:t>
            </a:r>
            <a:endParaRPr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355" y="315310"/>
            <a:ext cx="8596668" cy="1320800"/>
          </a:xfrm>
        </p:spPr>
        <p:txBody>
          <a:bodyPr>
            <a:normAutofit fontScale="90000"/>
          </a:bodyPr>
          <a:lstStyle/>
          <a:p>
            <a:pPr algn="ctr">
              <a:defRPr sz="2800" b="1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Phase IIIA – Eastern Kentucky Initial Segment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KSP Posts 8, 11, &amp; 14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(2024–20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3325" y="1269999"/>
            <a:ext cx="8229600" cy="5332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>
              <a:solidFill>
                <a:prstClr val="black"/>
              </a:solidFill>
              <a:latin typeface="Calibri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Funded and 52% Complete ($47,900,000)</a:t>
            </a:r>
          </a:p>
          <a:p>
            <a:pPr>
              <a:defRPr sz="2000" b="1"/>
            </a:pPr>
            <a:endParaRPr lang="en-US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Sites: 42</a:t>
            </a:r>
            <a:endParaRPr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Sites (24 Total)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Shelter Upgrades: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completed 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contract; completion Dec 2026)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 Installation: complet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June 2026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Generator Installs: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completed (3 under contract; completion Dec 2026)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 Plant Upgrades: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completed (2 under contract; completion Dec 2026)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Plant Upgrades: In progress (completion </a:t>
            </a: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 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2026)</a:t>
            </a: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Sites (18 Total)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 Acquisition:</a:t>
            </a:r>
          </a:p>
          <a:p>
            <a:pPr lvl="2">
              <a:defRPr sz="1600"/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acquired</a:t>
            </a:r>
          </a:p>
          <a:p>
            <a:pPr lvl="2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in contract phase</a:t>
            </a:r>
          </a:p>
          <a:p>
            <a:pPr lvl="2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in review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Construction:</a:t>
            </a:r>
          </a:p>
          <a:p>
            <a:pPr lvl="2">
              <a:defRPr sz="1600"/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completed</a:t>
            </a:r>
          </a:p>
          <a:p>
            <a:pPr lvl="2">
              <a:defRPr sz="1600"/>
            </a:pPr>
            <a:endParaRPr lang="en-US" sz="105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site construction through 2029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2455"/>
            <a:ext cx="8596668" cy="1320800"/>
          </a:xfrm>
        </p:spPr>
        <p:txBody>
          <a:bodyPr>
            <a:normAutofit fontScale="90000"/>
          </a:bodyPr>
          <a:lstStyle/>
          <a:p>
            <a:pPr algn="ctr">
              <a:defRPr sz="2800" b="1"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Closeout – Eastern Kentucky Remaining Segment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KSP Post 9, 10, &amp; 13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7334" y="1038772"/>
            <a:ext cx="822960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>
              <a:solidFill>
                <a:prstClr val="black"/>
              </a:solidFill>
              <a:latin typeface="Calibri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 Funded </a:t>
            </a: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(Estimated cost of $107,427,000 as of April 2026)</a:t>
            </a:r>
          </a:p>
          <a:p>
            <a:pPr>
              <a:defRPr sz="2000" b="1"/>
            </a:pPr>
            <a:endParaRPr lang="en-US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lang="en-US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Total Sites 42</a:t>
            </a:r>
            <a:endParaRPr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Sites (16 Total)</a:t>
            </a:r>
            <a:endParaRPr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defRPr sz="1600"/>
            </a:pPr>
            <a:r>
              <a:rPr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Radio Installation: 16 sites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not funded</a:t>
            </a:r>
          </a:p>
          <a:p>
            <a:pPr lvl="1">
              <a:defRPr sz="1600"/>
            </a:pPr>
            <a:r>
              <a:rPr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Plant Upgrades: 16 sites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not funded</a:t>
            </a:r>
          </a:p>
          <a:p>
            <a:pPr lvl="1">
              <a:defRPr sz="1600"/>
            </a:pPr>
            <a:r>
              <a:rPr lang="en-US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Shelter, Generator, and AC upgrades funded in Phase III to be completed in December 2026</a:t>
            </a:r>
          </a:p>
          <a:p>
            <a:pPr>
              <a:defRPr sz="1600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Sites (26 Total)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 Acquisition:</a:t>
            </a:r>
          </a:p>
          <a:p>
            <a:pPr lvl="2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acquired</a:t>
            </a:r>
          </a:p>
          <a:p>
            <a:pPr lvl="2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in contract phase</a:t>
            </a:r>
          </a:p>
          <a:p>
            <a:pPr lvl="2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in review</a:t>
            </a:r>
          </a:p>
          <a:p>
            <a:pPr lvl="1">
              <a:defRPr sz="1600"/>
            </a:pPr>
            <a:r>
              <a:rPr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Construction:</a:t>
            </a:r>
          </a:p>
          <a:p>
            <a:pPr lvl="2">
              <a:defRPr sz="1600"/>
            </a:pPr>
            <a:r>
              <a:rPr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completed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not funded</a:t>
            </a:r>
            <a:endParaRPr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defRPr sz="1600"/>
            </a:pP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000" b="1"/>
            </a:pPr>
            <a:r>
              <a:rPr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Schedule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Unknown – contingent upon funding</a:t>
            </a:r>
            <a:endParaRPr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45F144-1BDF-4332-9A09-F7CAACC09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70" t="14175" r="7681" b="15758"/>
          <a:stretch/>
        </p:blipFill>
        <p:spPr>
          <a:xfrm>
            <a:off x="0" y="1268653"/>
            <a:ext cx="12192000" cy="54058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9CD1F2-93F1-4008-AF8A-2D72FA136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503" y="60805"/>
            <a:ext cx="5126582" cy="2998484"/>
          </a:xfrm>
          <a:solidFill>
            <a:schemeClr val="accent1"/>
          </a:solidFill>
        </p:spPr>
        <p:txBody>
          <a:bodyPr anchor="t">
            <a:normAutofit/>
          </a:bodyPr>
          <a:lstStyle/>
          <a:p>
            <a:pPr algn="l"/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Post 1 / </a:t>
            </a:r>
            <a:r>
              <a:rPr lang="en-US" sz="4000" dirty="0">
                <a:solidFill>
                  <a:srgbClr val="FFFFFF"/>
                </a:solidFill>
                <a:latin typeface="Avenir Next LT Pro Demi" panose="020B0704020202020204" pitchFamily="34" charset="0"/>
              </a:rPr>
              <a:t>2 / 16 / 3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 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Fully operational</a:t>
            </a:r>
            <a:b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</a:br>
            <a:r>
              <a:rPr lang="en-US" sz="4000" dirty="0">
                <a:solidFill>
                  <a:srgbClr val="FFFFFF"/>
                </a:solidFill>
                <a:latin typeface="Avenir Next LT Pro Demi" panose="020B0704020202020204" pitchFamily="34" charset="0"/>
              </a:rPr>
              <a:t>Post 15</a:t>
            </a:r>
            <a:br>
              <a:rPr lang="en-US" sz="4000" dirty="0">
                <a:solidFill>
                  <a:srgbClr val="FFFFFF"/>
                </a:solidFill>
                <a:latin typeface="Avenir Next LT Pro Demi" panose="020B0704020202020204" pitchFamily="34" charset="0"/>
              </a:rPr>
            </a:br>
            <a:r>
              <a:rPr lang="en-US" sz="1800" dirty="0">
                <a:solidFill>
                  <a:srgbClr val="FFC000"/>
                </a:solidFill>
                <a:latin typeface="Avenir Next LT Pro Demi" panose="020B0704020202020204" pitchFamily="34" charset="0"/>
              </a:rPr>
              <a:t>Next Post to come online in 2027</a:t>
            </a:r>
            <a:endParaRPr lang="en-US" sz="4000" dirty="0">
              <a:solidFill>
                <a:srgbClr val="FFC000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8AFC7272-95CD-4A9E-BD9D-127BB5D1E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/>
        </p:blipFill>
        <p:spPr bwMode="auto">
          <a:xfrm>
            <a:off x="565889" y="6051070"/>
            <a:ext cx="142442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C4640B-05AA-49CA-9A63-E92352BF8A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787" y="5530362"/>
            <a:ext cx="1322213" cy="1327638"/>
          </a:xfrm>
          <a:prstGeom prst="rect">
            <a:avLst/>
          </a:prstGeom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58BB58-1396-4F30-B551-E481756290C1}"/>
              </a:ext>
            </a:extLst>
          </p:cNvPr>
          <p:cNvSpPr txBox="1"/>
          <p:nvPr/>
        </p:nvSpPr>
        <p:spPr>
          <a:xfrm>
            <a:off x="3383465" y="4136166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94923-9CB5-4BF9-B2E4-BDB62BEB88E6}"/>
              </a:ext>
            </a:extLst>
          </p:cNvPr>
          <p:cNvSpPr txBox="1"/>
          <p:nvPr/>
        </p:nvSpPr>
        <p:spPr>
          <a:xfrm>
            <a:off x="4694814" y="5589347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3673D1-9070-4226-BDD0-92DEDC3A4807}"/>
              </a:ext>
            </a:extLst>
          </p:cNvPr>
          <p:cNvSpPr txBox="1"/>
          <p:nvPr/>
        </p:nvSpPr>
        <p:spPr>
          <a:xfrm>
            <a:off x="2800905" y="5331748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CF8723-70A5-4ECC-B43E-127001A3EED1}"/>
              </a:ext>
            </a:extLst>
          </p:cNvPr>
          <p:cNvSpPr txBox="1"/>
          <p:nvPr/>
        </p:nvSpPr>
        <p:spPr>
          <a:xfrm>
            <a:off x="1161700" y="5672657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5E8E5FF-111D-4BA0-7487-FAA96FF4BDD1}"/>
              </a:ext>
            </a:extLst>
          </p:cNvPr>
          <p:cNvSpPr txBox="1">
            <a:spLocks/>
          </p:cNvSpPr>
          <p:nvPr/>
        </p:nvSpPr>
        <p:spPr>
          <a:xfrm>
            <a:off x="4891722" y="1494020"/>
            <a:ext cx="5622860" cy="5226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Times New Roman" panose="02020603050405020304" pitchFamily="18" charset="0"/>
              </a:rPr>
              <a:t>Current Coverage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Times New Roman" panose="02020603050405020304" pitchFamily="18" charset="0"/>
              </a:rPr>
              <a:t>			&amp;  Post Status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Next LT Pro Demi" panose="020B0704020202020204" pitchFamily="34" charset="0"/>
                <a:ea typeface="+mj-ea"/>
                <a:cs typeface="+mj-cs"/>
              </a:rPr>
              <a:t>		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	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					</a:t>
            </a:r>
            <a:b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3E79FC3-C247-14B0-02E1-4B988780F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1E4F-1CFF-5643-939E-217C01CDF56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6C998D-1DC3-6657-2314-D363CC812BF5}"/>
              </a:ext>
            </a:extLst>
          </p:cNvPr>
          <p:cNvSpPr txBox="1"/>
          <p:nvPr/>
        </p:nvSpPr>
        <p:spPr>
          <a:xfrm>
            <a:off x="6533166" y="5404681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D60A8D-1763-14D8-0525-FD9E254276D6}"/>
              </a:ext>
            </a:extLst>
          </p:cNvPr>
          <p:cNvSpPr txBox="1"/>
          <p:nvPr/>
        </p:nvSpPr>
        <p:spPr>
          <a:xfrm>
            <a:off x="5495418" y="3857501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D11917-44C9-82BD-9D69-500DC3511545}"/>
              </a:ext>
            </a:extLst>
          </p:cNvPr>
          <p:cNvSpPr txBox="1"/>
          <p:nvPr/>
        </p:nvSpPr>
        <p:spPr>
          <a:xfrm>
            <a:off x="6865503" y="2316877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F47DF9-89F5-C7AB-9EC4-31D85A72356E}"/>
              </a:ext>
            </a:extLst>
          </p:cNvPr>
          <p:cNvSpPr txBox="1"/>
          <p:nvPr/>
        </p:nvSpPr>
        <p:spPr>
          <a:xfrm>
            <a:off x="6994382" y="3341343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71B833-06A6-920A-2AB9-C295DB5ACA05}"/>
              </a:ext>
            </a:extLst>
          </p:cNvPr>
          <p:cNvSpPr txBox="1"/>
          <p:nvPr/>
        </p:nvSpPr>
        <p:spPr>
          <a:xfrm>
            <a:off x="7916814" y="2302471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615F0C3-34DD-E465-2001-2BBD244D9040}"/>
              </a:ext>
            </a:extLst>
          </p:cNvPr>
          <p:cNvSpPr txBox="1"/>
          <p:nvPr/>
        </p:nvSpPr>
        <p:spPr>
          <a:xfrm>
            <a:off x="7886105" y="3996477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0D2B95-E1EC-0F2B-A5DE-DF3C2928A476}"/>
              </a:ext>
            </a:extLst>
          </p:cNvPr>
          <p:cNvSpPr txBox="1"/>
          <p:nvPr/>
        </p:nvSpPr>
        <p:spPr>
          <a:xfrm>
            <a:off x="9088371" y="2874623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8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217DB8-4CF3-15DC-DD9F-8379FD8B08B2}"/>
              </a:ext>
            </a:extLst>
          </p:cNvPr>
          <p:cNvSpPr txBox="1"/>
          <p:nvPr/>
        </p:nvSpPr>
        <p:spPr>
          <a:xfrm>
            <a:off x="10239883" y="2845510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D085A5-B34F-42C0-63EA-C79630EBEF8F}"/>
              </a:ext>
            </a:extLst>
          </p:cNvPr>
          <p:cNvSpPr txBox="1"/>
          <p:nvPr/>
        </p:nvSpPr>
        <p:spPr>
          <a:xfrm>
            <a:off x="10730289" y="4238024"/>
            <a:ext cx="80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9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D37CC4-3D19-3A8F-9B28-6EB16B8F2F60}"/>
              </a:ext>
            </a:extLst>
          </p:cNvPr>
          <p:cNvSpPr txBox="1"/>
          <p:nvPr/>
        </p:nvSpPr>
        <p:spPr>
          <a:xfrm>
            <a:off x="9839581" y="4791135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626DB3-034D-04F2-495C-A7CBEE96AF3B}"/>
              </a:ext>
            </a:extLst>
          </p:cNvPr>
          <p:cNvSpPr txBox="1"/>
          <p:nvPr/>
        </p:nvSpPr>
        <p:spPr>
          <a:xfrm>
            <a:off x="9274002" y="5833755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AA1234-71C3-84DB-5305-C4C9BC74EBC2}"/>
              </a:ext>
            </a:extLst>
          </p:cNvPr>
          <p:cNvSpPr txBox="1"/>
          <p:nvPr/>
        </p:nvSpPr>
        <p:spPr>
          <a:xfrm>
            <a:off x="7916814" y="5752893"/>
            <a:ext cx="92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Post 11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086298E-DB48-55F2-ABF3-FD80BE36FA3F}"/>
              </a:ext>
            </a:extLst>
          </p:cNvPr>
          <p:cNvSpPr/>
          <p:nvPr/>
        </p:nvSpPr>
        <p:spPr>
          <a:xfrm flipV="1">
            <a:off x="5540573" y="5865767"/>
            <a:ext cx="105575" cy="12511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8AB2AD-5AAB-0A6A-490D-10185C9BC72B}"/>
              </a:ext>
            </a:extLst>
          </p:cNvPr>
          <p:cNvSpPr/>
          <p:nvPr/>
        </p:nvSpPr>
        <p:spPr>
          <a:xfrm flipV="1">
            <a:off x="5842932" y="4921184"/>
            <a:ext cx="105575" cy="12511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F664989-413E-9371-E7C6-D7BA3C554B0C}"/>
              </a:ext>
            </a:extLst>
          </p:cNvPr>
          <p:cNvSpPr txBox="1"/>
          <p:nvPr/>
        </p:nvSpPr>
        <p:spPr>
          <a:xfrm>
            <a:off x="78705" y="3068370"/>
            <a:ext cx="3195073" cy="92333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Radio Installs In progress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New Sites Pending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      Exiting Sites Completed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83C229-3716-18B8-B44B-50859F040E3E}"/>
              </a:ext>
            </a:extLst>
          </p:cNvPr>
          <p:cNvSpPr/>
          <p:nvPr/>
        </p:nvSpPr>
        <p:spPr>
          <a:xfrm>
            <a:off x="258276" y="3728832"/>
            <a:ext cx="156599" cy="195337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3508EA8-F146-40D7-BF4D-BC6D0E25A8B6}"/>
              </a:ext>
            </a:extLst>
          </p:cNvPr>
          <p:cNvSpPr/>
          <p:nvPr/>
        </p:nvSpPr>
        <p:spPr>
          <a:xfrm>
            <a:off x="257552" y="3431286"/>
            <a:ext cx="156599" cy="19533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FF0193A-66E0-7C44-2C92-E255AE93756E}"/>
              </a:ext>
            </a:extLst>
          </p:cNvPr>
          <p:cNvSpPr/>
          <p:nvPr/>
        </p:nvSpPr>
        <p:spPr>
          <a:xfrm>
            <a:off x="253316" y="3146006"/>
            <a:ext cx="156599" cy="1953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69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03CCC-AC13-0F00-7A88-A082423F7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7CADE-6481-9261-FBFA-2D9E519BE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773" y="1579811"/>
            <a:ext cx="7892508" cy="4461549"/>
          </a:xfrm>
        </p:spPr>
        <p:txBody>
          <a:bodyPr>
            <a:norm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cs typeface="Times New Roman" panose="02020603050405020304" pitchFamily="18" charset="0"/>
              </a:rPr>
              <a:t>  State Police Post 1 and 2               	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cs typeface="Times New Roman" panose="02020603050405020304" pitchFamily="18" charset="0"/>
              </a:rPr>
              <a:t>  State Police Post 16 				</a:t>
            </a:r>
            <a:endParaRPr lang="en-US" dirty="0">
              <a:solidFill>
                <a:prstClr val="black"/>
              </a:solidFill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State Police Post 3				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 panose="020B0704020202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cs typeface="Times New Roman" panose="02020603050405020304" pitchFamily="18" charset="0"/>
              </a:rPr>
              <a:t>   Graves County Sheriff’s Office   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cs typeface="Times New Roman" panose="02020603050405020304" pitchFamily="18" charset="0"/>
              </a:rPr>
              <a:t>•	Mayfield Police Department        	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 Demi" panose="020B0704020202020204" pitchFamily="34" charset="0"/>
                <a:cs typeface="Times New Roman" panose="02020603050405020304" pitchFamily="18" charset="0"/>
              </a:rPr>
              <a:t>•	Mayfield Fire/EMS Department  	</a:t>
            </a:r>
          </a:p>
          <a:p>
            <a:pPr marL="0" indent="0">
              <a:spcBef>
                <a:spcPts val="0"/>
              </a:spcBef>
              <a:buClrTx/>
              <a:buSzTx/>
              <a:buNone/>
              <a:defRPr/>
            </a:pPr>
            <a:r>
              <a:rPr lang="en-US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•	Simpson County	PD				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	Franklin Simpson County Ambulance Service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Franklin Simpson Fire Rescue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Simpson County Office of Emergency Management 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Simpson County Sheriff’s Office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South Central Kentucky Drug Task Force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b="1" dirty="0">
                <a:solidFill>
                  <a:prstClr val="black"/>
                </a:solidFill>
                <a:latin typeface="Avenir Next LT Pro Demi" panose="020B0704020202020204" pitchFamily="34" charset="0"/>
                <a:cs typeface="Times New Roman" panose="02020603050405020304" pitchFamily="18" charset="0"/>
              </a:rPr>
              <a:t>  Alcohol, Tobacco, and Firearms (ATF)</a:t>
            </a: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prstClr val="black"/>
              </a:solidFill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prstClr val="black"/>
              </a:solidFill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ClrTx/>
              <a:buSzTx/>
              <a:buNone/>
              <a:defRPr/>
            </a:pPr>
            <a:endParaRPr lang="en-US" dirty="0">
              <a:solidFill>
                <a:prstClr val="black"/>
              </a:solidFill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 Demi" panose="020B07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EB2AAF3-1C14-0B68-FE44-831B8FCF1E67}"/>
              </a:ext>
            </a:extLst>
          </p:cNvPr>
          <p:cNvSpPr txBox="1">
            <a:spLocks/>
          </p:cNvSpPr>
          <p:nvPr/>
        </p:nvSpPr>
        <p:spPr>
          <a:xfrm>
            <a:off x="-277160" y="512684"/>
            <a:ext cx="10860667" cy="10671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dirty="0">
                <a:latin typeface="Avenir Next LT Pro Demi" panose="020B0704020202020204" pitchFamily="34" charset="0"/>
                <a:cs typeface="Times New Roman" panose="02020603050405020304" pitchFamily="18" charset="0"/>
              </a:rPr>
              <a:t>SERVS User Agencies - Fully Operational </a:t>
            </a:r>
            <a:endParaRPr lang="en-US" dirty="0">
              <a:latin typeface="Avenir Next LT Pro Demi" panose="020B07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0F4247-9782-B1DC-2E4F-3DC8398C52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69787" y="5530362"/>
            <a:ext cx="1322213" cy="1327638"/>
          </a:xfrm>
          <a:prstGeom prst="rect">
            <a:avLst/>
          </a:prstGeom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306611-0300-AD44-22AD-A0882CB18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53179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KSP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0000"/>
      </a:accent1>
      <a:accent2>
        <a:srgbClr val="F0D577"/>
      </a:accent2>
      <a:accent3>
        <a:srgbClr val="595959"/>
      </a:accent3>
      <a:accent4>
        <a:srgbClr val="E7BC26"/>
      </a:accent4>
      <a:accent5>
        <a:srgbClr val="2C3C43"/>
      </a:accent5>
      <a:accent6>
        <a:srgbClr val="ECCA53"/>
      </a:accent6>
      <a:hlink>
        <a:srgbClr val="F0D577"/>
      </a:hlink>
      <a:folHlink>
        <a:srgbClr val="AF8C13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c89a762-e711-4d51-84c1-138830f8d76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AFE6DB0484EB4D86CACDAAB96EA5D2" ma:contentTypeVersion="14" ma:contentTypeDescription="Create a new document." ma:contentTypeScope="" ma:versionID="095fbe3dbb631d734d47abd1c1603b1b">
  <xsd:schema xmlns:xsd="http://www.w3.org/2001/XMLSchema" xmlns:xs="http://www.w3.org/2001/XMLSchema" xmlns:p="http://schemas.microsoft.com/office/2006/metadata/properties" xmlns:ns2="7c89a762-e711-4d51-84c1-138830f8d767" xmlns:ns3="b69a29be-334d-429a-82d8-5fcb151e6f18" targetNamespace="http://schemas.microsoft.com/office/2006/metadata/properties" ma:root="true" ma:fieldsID="59d16fbf5e483bd6b878f0f48c3b3179" ns2:_="" ns3:_="">
    <xsd:import namespace="7c89a762-e711-4d51-84c1-138830f8d767"/>
    <xsd:import namespace="b69a29be-334d-429a-82d8-5fcb151e6f18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9a762-e711-4d51-84c1-138830f8d76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2dc76aa-dc8f-4179-8eb3-f38e88ab1c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9a29be-334d-429a-82d8-5fcb151e6f1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A002E3B-688D-4052-9C20-DA317CD8C29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D2EBE7-9AB1-40C5-921A-6BAB19FE9BB8}">
  <ds:schemaRefs>
    <ds:schemaRef ds:uri="7c89a762-e711-4d51-84c1-138830f8d767"/>
    <ds:schemaRef ds:uri="b69a29be-334d-429a-82d8-5fcb151e6f18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9E2D5B1-1A1B-436A-9B7F-034B9410B0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9a762-e711-4d51-84c1-138830f8d767"/>
    <ds:schemaRef ds:uri="b69a29be-334d-429a-82d8-5fcb151e6f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53772</TotalTime>
  <Words>1142</Words>
  <Application>Microsoft Office PowerPoint</Application>
  <PresentationFormat>Widescreen</PresentationFormat>
  <Paragraphs>191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Avenir Next LT Pro Demi</vt:lpstr>
      <vt:lpstr>Calibri</vt:lpstr>
      <vt:lpstr>Times New Roman</vt:lpstr>
      <vt:lpstr>Trebuchet MS</vt:lpstr>
      <vt:lpstr>Wingdings 3</vt:lpstr>
      <vt:lpstr>Facet</vt:lpstr>
      <vt:lpstr>SERVS Program Update  Kentucky State Police  Communications Branch  July 2026  Legislative Oversight &amp;  Investigations Committee              </vt:lpstr>
      <vt:lpstr>Executive Summary</vt:lpstr>
      <vt:lpstr>Phase I  Western Ky KSP Posts 1 &amp; 2 (2019-2023) </vt:lpstr>
      <vt:lpstr>Phase II Western and Central Ky  KSP Posts 3, 4, 5, 6, 7, 12, 15, &amp; 16 (2020-2028) </vt:lpstr>
      <vt:lpstr>Phase III – Statewide Microwave &amp; Network Buildout (2022– Unknown)</vt:lpstr>
      <vt:lpstr>Phase IIIA – Eastern Kentucky Initial Segment KSP Posts 8, 11, &amp; 14       (2024–2029)</vt:lpstr>
      <vt:lpstr>Closeout – Eastern Kentucky Remaining Segment KSP Post 9, 10, &amp; 13 </vt:lpstr>
      <vt:lpstr>Post 1 / 2 / 16 / 3  Fully operational Post 15 Next Post to come online in 2027</vt:lpstr>
      <vt:lpstr>PowerPoint Presentation</vt:lpstr>
      <vt:lpstr>PowerPoint Presentation</vt:lpstr>
      <vt:lpstr>PowerPoint Presentation</vt:lpstr>
    </vt:vector>
  </TitlesOfParts>
  <Company>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Tupts, Aaron C (KSP)</dc:creator>
  <cp:lastModifiedBy>Spears, Will (LRC)</cp:lastModifiedBy>
  <cp:revision>81</cp:revision>
  <cp:lastPrinted>2025-11-06T18:37:45Z</cp:lastPrinted>
  <dcterms:created xsi:type="dcterms:W3CDTF">2024-03-14T13:28:19Z</dcterms:created>
  <dcterms:modified xsi:type="dcterms:W3CDTF">2026-07-06T11:46:40Z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0x01010063AFE6DB0484EB4D86CACDAAB96EA5D2</vt:lpwstr>
  </property>
  <property fmtid="{D5CDD505-2E9C-101B-9397-08002B2CF9AE}" pid="3" name="MediaServiceImageTags">
    <vt:lpwstr/>
  </property>
</Properties>
</file>