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2"/>
  </p:notesMasterIdLst>
  <p:sldIdLst>
    <p:sldId id="2147483643" r:id="rId5"/>
    <p:sldId id="2147481848" r:id="rId6"/>
    <p:sldId id="256" r:id="rId7"/>
    <p:sldId id="257" r:id="rId8"/>
    <p:sldId id="2147483645" r:id="rId9"/>
    <p:sldId id="2147483646" r:id="rId10"/>
    <p:sldId id="2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C5512B-797E-4094-8E34-D4B784DBABE5}" v="1" dt="2026-07-02T19:18:44.8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19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mith, Kinsleigh M." userId="9b70bf24-9d22-4913-b438-eec7d072b0df" providerId="ADAL" clId="{54E15D49-F7D0-410A-A01F-0CD10B431893}"/>
    <pc:docChg chg="undo custSel modSld modMainMaster">
      <pc:chgData name="Smith, Kinsleigh M." userId="9b70bf24-9d22-4913-b438-eec7d072b0df" providerId="ADAL" clId="{54E15D49-F7D0-410A-A01F-0CD10B431893}" dt="2026-07-02T19:46:59.732" v="96" actId="255"/>
      <pc:docMkLst>
        <pc:docMk/>
      </pc:docMkLst>
      <pc:sldChg chg="modSp mod">
        <pc:chgData name="Smith, Kinsleigh M." userId="9b70bf24-9d22-4913-b438-eec7d072b0df" providerId="ADAL" clId="{54E15D49-F7D0-410A-A01F-0CD10B431893}" dt="2026-07-02T19:46:59.732" v="96" actId="255"/>
        <pc:sldMkLst>
          <pc:docMk/>
          <pc:sldMk cId="1746710553" sldId="258"/>
        </pc:sldMkLst>
        <pc:spChg chg="mod">
          <ac:chgData name="Smith, Kinsleigh M." userId="9b70bf24-9d22-4913-b438-eec7d072b0df" providerId="ADAL" clId="{54E15D49-F7D0-410A-A01F-0CD10B431893}" dt="2026-07-02T19:33:31.304" v="33" actId="1076"/>
          <ac:spMkLst>
            <pc:docMk/>
            <pc:sldMk cId="1746710553" sldId="258"/>
            <ac:spMk id="9" creationId="{EA1F40BA-07BD-A715-5852-054F0699923E}"/>
          </ac:spMkLst>
        </pc:spChg>
        <pc:spChg chg="mod">
          <ac:chgData name="Smith, Kinsleigh M." userId="9b70bf24-9d22-4913-b438-eec7d072b0df" providerId="ADAL" clId="{54E15D49-F7D0-410A-A01F-0CD10B431893}" dt="2026-07-02T19:36:44.245" v="67" actId="1076"/>
          <ac:spMkLst>
            <pc:docMk/>
            <pc:sldMk cId="1746710553" sldId="258"/>
            <ac:spMk id="11" creationId="{368A2E57-5232-B6CF-5697-1E2A123FCE3A}"/>
          </ac:spMkLst>
        </pc:spChg>
        <pc:spChg chg="mod">
          <ac:chgData name="Smith, Kinsleigh M." userId="9b70bf24-9d22-4913-b438-eec7d072b0df" providerId="ADAL" clId="{54E15D49-F7D0-410A-A01F-0CD10B431893}" dt="2026-07-02T19:40:00.818" v="84" actId="1076"/>
          <ac:spMkLst>
            <pc:docMk/>
            <pc:sldMk cId="1746710553" sldId="258"/>
            <ac:spMk id="19" creationId="{AE095479-2E98-E6A9-2882-8F6C98F3F7BB}"/>
          </ac:spMkLst>
        </pc:spChg>
        <pc:spChg chg="mod">
          <ac:chgData name="Smith, Kinsleigh M." userId="9b70bf24-9d22-4913-b438-eec7d072b0df" providerId="ADAL" clId="{54E15D49-F7D0-410A-A01F-0CD10B431893}" dt="2026-07-02T19:46:52.728" v="95" actId="255"/>
          <ac:spMkLst>
            <pc:docMk/>
            <pc:sldMk cId="1746710553" sldId="258"/>
            <ac:spMk id="20" creationId="{9CCA3CE1-DA2D-2A5F-600A-12110D82919C}"/>
          </ac:spMkLst>
        </pc:spChg>
        <pc:spChg chg="mod">
          <ac:chgData name="Smith, Kinsleigh M." userId="9b70bf24-9d22-4913-b438-eec7d072b0df" providerId="ADAL" clId="{54E15D49-F7D0-410A-A01F-0CD10B431893}" dt="2026-07-02T19:46:37.525" v="93" actId="255"/>
          <ac:spMkLst>
            <pc:docMk/>
            <pc:sldMk cId="1746710553" sldId="258"/>
            <ac:spMk id="21" creationId="{ABAAC2BB-B5F6-76D4-CED4-29FA834B5589}"/>
          </ac:spMkLst>
        </pc:spChg>
        <pc:spChg chg="mod">
          <ac:chgData name="Smith, Kinsleigh M." userId="9b70bf24-9d22-4913-b438-eec7d072b0df" providerId="ADAL" clId="{54E15D49-F7D0-410A-A01F-0CD10B431893}" dt="2026-07-02T19:33:55.242" v="37" actId="255"/>
          <ac:spMkLst>
            <pc:docMk/>
            <pc:sldMk cId="1746710553" sldId="258"/>
            <ac:spMk id="22" creationId="{F2773DC5-8E6D-B6F7-049F-F71BBADB4E71}"/>
          </ac:spMkLst>
        </pc:spChg>
        <pc:spChg chg="mod">
          <ac:chgData name="Smith, Kinsleigh M." userId="9b70bf24-9d22-4913-b438-eec7d072b0df" providerId="ADAL" clId="{54E15D49-F7D0-410A-A01F-0CD10B431893}" dt="2026-07-02T19:34:42.260" v="53" actId="255"/>
          <ac:spMkLst>
            <pc:docMk/>
            <pc:sldMk cId="1746710553" sldId="258"/>
            <ac:spMk id="23" creationId="{2270041E-6D4B-BB7F-03BC-4429948937AE}"/>
          </ac:spMkLst>
        </pc:spChg>
        <pc:spChg chg="mod">
          <ac:chgData name="Smith, Kinsleigh M." userId="9b70bf24-9d22-4913-b438-eec7d072b0df" providerId="ADAL" clId="{54E15D49-F7D0-410A-A01F-0CD10B431893}" dt="2026-07-02T19:34:47.319" v="54" actId="255"/>
          <ac:spMkLst>
            <pc:docMk/>
            <pc:sldMk cId="1746710553" sldId="258"/>
            <ac:spMk id="25" creationId="{1A0BBFCF-AB9B-19A5-3872-CC918576B789}"/>
          </ac:spMkLst>
        </pc:spChg>
        <pc:spChg chg="mod">
          <ac:chgData name="Smith, Kinsleigh M." userId="9b70bf24-9d22-4913-b438-eec7d072b0df" providerId="ADAL" clId="{54E15D49-F7D0-410A-A01F-0CD10B431893}" dt="2026-07-02T19:34:52.542" v="55" actId="255"/>
          <ac:spMkLst>
            <pc:docMk/>
            <pc:sldMk cId="1746710553" sldId="258"/>
            <ac:spMk id="27" creationId="{E519A1EA-44E0-9763-82A8-220251D8B568}"/>
          </ac:spMkLst>
        </pc:spChg>
        <pc:spChg chg="mod">
          <ac:chgData name="Smith, Kinsleigh M." userId="9b70bf24-9d22-4913-b438-eec7d072b0df" providerId="ADAL" clId="{54E15D49-F7D0-410A-A01F-0CD10B431893}" dt="2026-07-02T19:34:58.138" v="56" actId="255"/>
          <ac:spMkLst>
            <pc:docMk/>
            <pc:sldMk cId="1746710553" sldId="258"/>
            <ac:spMk id="29" creationId="{3BDA4C2F-0F9A-BF7B-3596-484F328C4B04}"/>
          </ac:spMkLst>
        </pc:spChg>
        <pc:spChg chg="mod">
          <ac:chgData name="Smith, Kinsleigh M." userId="9b70bf24-9d22-4913-b438-eec7d072b0df" providerId="ADAL" clId="{54E15D49-F7D0-410A-A01F-0CD10B431893}" dt="2026-07-02T19:35:03.710" v="57" actId="255"/>
          <ac:spMkLst>
            <pc:docMk/>
            <pc:sldMk cId="1746710553" sldId="258"/>
            <ac:spMk id="32" creationId="{FDDFD3A7-4BCC-2CCC-DCB0-BBD102F202E8}"/>
          </ac:spMkLst>
        </pc:spChg>
        <pc:spChg chg="mod">
          <ac:chgData name="Smith, Kinsleigh M." userId="9b70bf24-9d22-4913-b438-eec7d072b0df" providerId="ADAL" clId="{54E15D49-F7D0-410A-A01F-0CD10B431893}" dt="2026-07-02T19:36:58.862" v="70" actId="1076"/>
          <ac:spMkLst>
            <pc:docMk/>
            <pc:sldMk cId="1746710553" sldId="258"/>
            <ac:spMk id="33" creationId="{B20D8FBB-8C52-74E3-503F-52D4F1FDDD29}"/>
          </ac:spMkLst>
        </pc:spChg>
        <pc:spChg chg="mod">
          <ac:chgData name="Smith, Kinsleigh M." userId="9b70bf24-9d22-4913-b438-eec7d072b0df" providerId="ADAL" clId="{54E15D49-F7D0-410A-A01F-0CD10B431893}" dt="2026-07-02T19:36:16.545" v="64" actId="20577"/>
          <ac:spMkLst>
            <pc:docMk/>
            <pc:sldMk cId="1746710553" sldId="258"/>
            <ac:spMk id="34" creationId="{8C98D715-3065-5669-9CB8-86CAD833EF57}"/>
          </ac:spMkLst>
        </pc:spChg>
        <pc:spChg chg="mod">
          <ac:chgData name="Smith, Kinsleigh M." userId="9b70bf24-9d22-4913-b438-eec7d072b0df" providerId="ADAL" clId="{54E15D49-F7D0-410A-A01F-0CD10B431893}" dt="2026-07-02T19:40:18.262" v="85" actId="1076"/>
          <ac:spMkLst>
            <pc:docMk/>
            <pc:sldMk cId="1746710553" sldId="258"/>
            <ac:spMk id="35" creationId="{DE6E2A9D-9166-E901-9516-5B017F8464B1}"/>
          </ac:spMkLst>
        </pc:spChg>
        <pc:spChg chg="mod">
          <ac:chgData name="Smith, Kinsleigh M." userId="9b70bf24-9d22-4913-b438-eec7d072b0df" providerId="ADAL" clId="{54E15D49-F7D0-410A-A01F-0CD10B431893}" dt="2026-07-02T19:39:23.390" v="80" actId="1076"/>
          <ac:spMkLst>
            <pc:docMk/>
            <pc:sldMk cId="1746710553" sldId="258"/>
            <ac:spMk id="36" creationId="{91DAC150-1F19-A0FB-9BF9-7EE785EE408C}"/>
          </ac:spMkLst>
        </pc:spChg>
        <pc:spChg chg="mod">
          <ac:chgData name="Smith, Kinsleigh M." userId="9b70bf24-9d22-4913-b438-eec7d072b0df" providerId="ADAL" clId="{54E15D49-F7D0-410A-A01F-0CD10B431893}" dt="2026-07-02T19:46:59.732" v="96" actId="255"/>
          <ac:spMkLst>
            <pc:docMk/>
            <pc:sldMk cId="1746710553" sldId="258"/>
            <ac:spMk id="37" creationId="{90375E8D-D2D0-D731-1850-AB722D8A35DF}"/>
          </ac:spMkLst>
        </pc:spChg>
        <pc:spChg chg="mod">
          <ac:chgData name="Smith, Kinsleigh M." userId="9b70bf24-9d22-4913-b438-eec7d072b0df" providerId="ADAL" clId="{54E15D49-F7D0-410A-A01F-0CD10B431893}" dt="2026-07-02T19:46:44.606" v="94" actId="255"/>
          <ac:spMkLst>
            <pc:docMk/>
            <pc:sldMk cId="1746710553" sldId="258"/>
            <ac:spMk id="38" creationId="{2D035899-8140-E38E-7CE5-02F82AEC75E4}"/>
          </ac:spMkLst>
        </pc:spChg>
        <pc:spChg chg="mod">
          <ac:chgData name="Smith, Kinsleigh M." userId="9b70bf24-9d22-4913-b438-eec7d072b0df" providerId="ADAL" clId="{54E15D49-F7D0-410A-A01F-0CD10B431893}" dt="2026-07-02T19:37:17.025" v="71" actId="255"/>
          <ac:spMkLst>
            <pc:docMk/>
            <pc:sldMk cId="1746710553" sldId="258"/>
            <ac:spMk id="40" creationId="{8DCF92B6-AE9D-70CD-732A-1210D58A1FC7}"/>
          </ac:spMkLst>
        </pc:spChg>
        <pc:spChg chg="mod">
          <ac:chgData name="Smith, Kinsleigh M." userId="9b70bf24-9d22-4913-b438-eec7d072b0df" providerId="ADAL" clId="{54E15D49-F7D0-410A-A01F-0CD10B431893}" dt="2026-07-02T19:37:22.368" v="72" actId="255"/>
          <ac:spMkLst>
            <pc:docMk/>
            <pc:sldMk cId="1746710553" sldId="258"/>
            <ac:spMk id="42" creationId="{A66F2C6B-5471-02A9-31EC-DF5841757B1B}"/>
          </ac:spMkLst>
        </pc:spChg>
        <pc:spChg chg="mod">
          <ac:chgData name="Smith, Kinsleigh M." userId="9b70bf24-9d22-4913-b438-eec7d072b0df" providerId="ADAL" clId="{54E15D49-F7D0-410A-A01F-0CD10B431893}" dt="2026-07-02T19:37:35.249" v="73" actId="255"/>
          <ac:spMkLst>
            <pc:docMk/>
            <pc:sldMk cId="1746710553" sldId="258"/>
            <ac:spMk id="44" creationId="{9BCD9948-8B81-D786-8BBD-B55052143428}"/>
          </ac:spMkLst>
        </pc:spChg>
        <pc:spChg chg="mod">
          <ac:chgData name="Smith, Kinsleigh M." userId="9b70bf24-9d22-4913-b438-eec7d072b0df" providerId="ADAL" clId="{54E15D49-F7D0-410A-A01F-0CD10B431893}" dt="2026-07-02T19:37:46.549" v="74" actId="255"/>
          <ac:spMkLst>
            <pc:docMk/>
            <pc:sldMk cId="1746710553" sldId="258"/>
            <ac:spMk id="46" creationId="{A179D7E0-D0DE-2565-738A-15FEE8003E41}"/>
          </ac:spMkLst>
        </pc:spChg>
        <pc:spChg chg="mod">
          <ac:chgData name="Smith, Kinsleigh M." userId="9b70bf24-9d22-4913-b438-eec7d072b0df" providerId="ADAL" clId="{54E15D49-F7D0-410A-A01F-0CD10B431893}" dt="2026-07-02T19:44:49.906" v="91" actId="1076"/>
          <ac:spMkLst>
            <pc:docMk/>
            <pc:sldMk cId="1746710553" sldId="258"/>
            <ac:spMk id="47" creationId="{0EB78421-E0ED-2F91-5B3B-A8B0F04C0CC4}"/>
          </ac:spMkLst>
        </pc:spChg>
        <pc:spChg chg="mod">
          <ac:chgData name="Smith, Kinsleigh M." userId="9b70bf24-9d22-4913-b438-eec7d072b0df" providerId="ADAL" clId="{54E15D49-F7D0-410A-A01F-0CD10B431893}" dt="2026-07-02T19:44:34.309" v="90" actId="1076"/>
          <ac:spMkLst>
            <pc:docMk/>
            <pc:sldMk cId="1746710553" sldId="258"/>
            <ac:spMk id="48" creationId="{792E5C19-658B-E732-8D4A-0D3EFE540D11}"/>
          </ac:spMkLst>
        </pc:spChg>
        <pc:spChg chg="mod">
          <ac:chgData name="Smith, Kinsleigh M." userId="9b70bf24-9d22-4913-b438-eec7d072b0df" providerId="ADAL" clId="{54E15D49-F7D0-410A-A01F-0CD10B431893}" dt="2026-07-02T19:44:23.216" v="89" actId="1076"/>
          <ac:spMkLst>
            <pc:docMk/>
            <pc:sldMk cId="1746710553" sldId="258"/>
            <ac:spMk id="49" creationId="{90F38F04-D45B-91B3-1A87-B616074BB4C2}"/>
          </ac:spMkLst>
        </pc:spChg>
        <pc:spChg chg="mod">
          <ac:chgData name="Smith, Kinsleigh M." userId="9b70bf24-9d22-4913-b438-eec7d072b0df" providerId="ADAL" clId="{54E15D49-F7D0-410A-A01F-0CD10B431893}" dt="2026-07-02T19:44:18.448" v="88" actId="1076"/>
          <ac:spMkLst>
            <pc:docMk/>
            <pc:sldMk cId="1746710553" sldId="258"/>
            <ac:spMk id="50" creationId="{AF0156B5-80C0-1717-F2C9-85579859F0B5}"/>
          </ac:spMkLst>
        </pc:spChg>
        <pc:spChg chg="mod">
          <ac:chgData name="Smith, Kinsleigh M." userId="9b70bf24-9d22-4913-b438-eec7d072b0df" providerId="ADAL" clId="{54E15D49-F7D0-410A-A01F-0CD10B431893}" dt="2026-07-02T19:42:54.337" v="86" actId="1076"/>
          <ac:spMkLst>
            <pc:docMk/>
            <pc:sldMk cId="1746710553" sldId="258"/>
            <ac:spMk id="51" creationId="{499C4682-062F-A9A3-F83D-62AF86564C2D}"/>
          </ac:spMkLst>
        </pc:spChg>
        <pc:spChg chg="mod">
          <ac:chgData name="Smith, Kinsleigh M." userId="9b70bf24-9d22-4913-b438-eec7d072b0df" providerId="ADAL" clId="{54E15D49-F7D0-410A-A01F-0CD10B431893}" dt="2026-07-02T19:43:05.944" v="87" actId="1076"/>
          <ac:spMkLst>
            <pc:docMk/>
            <pc:sldMk cId="1746710553" sldId="258"/>
            <ac:spMk id="52" creationId="{901E8F08-F9FF-E555-959E-16458AD342C5}"/>
          </ac:spMkLst>
        </pc:spChg>
      </pc:sldChg>
      <pc:sldChg chg="addSp delSp modSp mod">
        <pc:chgData name="Smith, Kinsleigh M." userId="9b70bf24-9d22-4913-b438-eec7d072b0df" providerId="ADAL" clId="{54E15D49-F7D0-410A-A01F-0CD10B431893}" dt="2026-07-02T19:45:54.574" v="92" actId="21"/>
        <pc:sldMkLst>
          <pc:docMk/>
          <pc:sldMk cId="3982595399" sldId="2147481848"/>
        </pc:sldMkLst>
        <pc:spChg chg="add del mod">
          <ac:chgData name="Smith, Kinsleigh M." userId="9b70bf24-9d22-4913-b438-eec7d072b0df" providerId="ADAL" clId="{54E15D49-F7D0-410A-A01F-0CD10B431893}" dt="2026-07-02T19:23:30.466" v="2"/>
          <ac:spMkLst>
            <pc:docMk/>
            <pc:sldMk cId="3982595399" sldId="2147481848"/>
            <ac:spMk id="18" creationId="{76835F33-417F-A4CA-CA90-5CFB1EF34E7A}"/>
          </ac:spMkLst>
        </pc:spChg>
        <pc:spChg chg="del">
          <ac:chgData name="Smith, Kinsleigh M." userId="9b70bf24-9d22-4913-b438-eec7d072b0df" providerId="ADAL" clId="{54E15D49-F7D0-410A-A01F-0CD10B431893}" dt="2026-07-02T19:45:54.574" v="92" actId="21"/>
          <ac:spMkLst>
            <pc:docMk/>
            <pc:sldMk cId="3982595399" sldId="2147481848"/>
            <ac:spMk id="25" creationId="{64EBE33B-9991-B9D1-DBBF-EC20E9594D3D}"/>
          </ac:spMkLst>
        </pc:spChg>
      </pc:sldChg>
      <pc:sldMasterChg chg="delSp mod modSldLayout">
        <pc:chgData name="Smith, Kinsleigh M." userId="9b70bf24-9d22-4913-b438-eec7d072b0df" providerId="ADAL" clId="{54E15D49-F7D0-410A-A01F-0CD10B431893}" dt="2026-07-02T19:26:15.658" v="7" actId="21"/>
        <pc:sldMasterMkLst>
          <pc:docMk/>
          <pc:sldMasterMk cId="2682468276" sldId="2147483672"/>
        </pc:sldMasterMkLst>
        <pc:spChg chg="del">
          <ac:chgData name="Smith, Kinsleigh M." userId="9b70bf24-9d22-4913-b438-eec7d072b0df" providerId="ADAL" clId="{54E15D49-F7D0-410A-A01F-0CD10B431893}" dt="2026-07-02T19:25:54.239" v="3" actId="21"/>
          <ac:spMkLst>
            <pc:docMk/>
            <pc:sldMasterMk cId="2682468276" sldId="2147483672"/>
            <ac:spMk id="2" creationId="{190CFD1C-44D1-1271-735B-9FCC07E61B5C}"/>
          </ac:spMkLst>
        </pc:spChg>
        <pc:sldLayoutChg chg="delSp mod">
          <pc:chgData name="Smith, Kinsleigh M." userId="9b70bf24-9d22-4913-b438-eec7d072b0df" providerId="ADAL" clId="{54E15D49-F7D0-410A-A01F-0CD10B431893}" dt="2026-07-02T19:26:00.915" v="4" actId="21"/>
          <pc:sldLayoutMkLst>
            <pc:docMk/>
            <pc:sldMasterMk cId="2682468276" sldId="2147483672"/>
            <pc:sldLayoutMk cId="663977956" sldId="2147483673"/>
          </pc:sldLayoutMkLst>
          <pc:spChg chg="del">
            <ac:chgData name="Smith, Kinsleigh M." userId="9b70bf24-9d22-4913-b438-eec7d072b0df" providerId="ADAL" clId="{54E15D49-F7D0-410A-A01F-0CD10B431893}" dt="2026-07-02T19:26:00.915" v="4" actId="21"/>
            <ac:spMkLst>
              <pc:docMk/>
              <pc:sldMasterMk cId="2682468276" sldId="2147483672"/>
              <pc:sldLayoutMk cId="663977956" sldId="2147483673"/>
              <ac:spMk id="9" creationId="{4E6F5918-F609-B493-29D2-F73D14302B71}"/>
            </ac:spMkLst>
          </pc:spChg>
        </pc:sldLayoutChg>
        <pc:sldLayoutChg chg="delSp mod">
          <pc:chgData name="Smith, Kinsleigh M." userId="9b70bf24-9d22-4913-b438-eec7d072b0df" providerId="ADAL" clId="{54E15D49-F7D0-410A-A01F-0CD10B431893}" dt="2026-07-02T19:26:05.504" v="5" actId="21"/>
          <pc:sldLayoutMkLst>
            <pc:docMk/>
            <pc:sldMasterMk cId="2682468276" sldId="2147483672"/>
            <pc:sldLayoutMk cId="2416673502" sldId="2147483674"/>
          </pc:sldLayoutMkLst>
          <pc:spChg chg="del">
            <ac:chgData name="Smith, Kinsleigh M." userId="9b70bf24-9d22-4913-b438-eec7d072b0df" providerId="ADAL" clId="{54E15D49-F7D0-410A-A01F-0CD10B431893}" dt="2026-07-02T19:26:05.504" v="5" actId="21"/>
            <ac:spMkLst>
              <pc:docMk/>
              <pc:sldMasterMk cId="2682468276" sldId="2147483672"/>
              <pc:sldLayoutMk cId="2416673502" sldId="2147483674"/>
              <ac:spMk id="9" creationId="{85AA042D-0774-E624-2535-AED2E8F3A38D}"/>
            </ac:spMkLst>
          </pc:spChg>
        </pc:sldLayoutChg>
        <pc:sldLayoutChg chg="delSp mod">
          <pc:chgData name="Smith, Kinsleigh M." userId="9b70bf24-9d22-4913-b438-eec7d072b0df" providerId="ADAL" clId="{54E15D49-F7D0-410A-A01F-0CD10B431893}" dt="2026-07-02T19:26:11.570" v="6" actId="21"/>
          <pc:sldLayoutMkLst>
            <pc:docMk/>
            <pc:sldMasterMk cId="2682468276" sldId="2147483672"/>
            <pc:sldLayoutMk cId="2927406412" sldId="2147483677"/>
          </pc:sldLayoutMkLst>
          <pc:spChg chg="del">
            <ac:chgData name="Smith, Kinsleigh M." userId="9b70bf24-9d22-4913-b438-eec7d072b0df" providerId="ADAL" clId="{54E15D49-F7D0-410A-A01F-0CD10B431893}" dt="2026-07-02T19:26:11.570" v="6" actId="21"/>
            <ac:spMkLst>
              <pc:docMk/>
              <pc:sldMasterMk cId="2682468276" sldId="2147483672"/>
              <pc:sldLayoutMk cId="2927406412" sldId="2147483677"/>
              <ac:spMk id="2" creationId="{D94CE705-B887-3A5A-28FE-FE73AA07540A}"/>
            </ac:spMkLst>
          </pc:spChg>
        </pc:sldLayoutChg>
        <pc:sldLayoutChg chg="delSp mod">
          <pc:chgData name="Smith, Kinsleigh M." userId="9b70bf24-9d22-4913-b438-eec7d072b0df" providerId="ADAL" clId="{54E15D49-F7D0-410A-A01F-0CD10B431893}" dt="2026-07-02T19:26:15.658" v="7" actId="21"/>
          <pc:sldLayoutMkLst>
            <pc:docMk/>
            <pc:sldMasterMk cId="2682468276" sldId="2147483672"/>
            <pc:sldLayoutMk cId="669045112" sldId="2147483678"/>
          </pc:sldLayoutMkLst>
          <pc:spChg chg="del">
            <ac:chgData name="Smith, Kinsleigh M." userId="9b70bf24-9d22-4913-b438-eec7d072b0df" providerId="ADAL" clId="{54E15D49-F7D0-410A-A01F-0CD10B431893}" dt="2026-07-02T19:26:15.658" v="7" actId="21"/>
            <ac:spMkLst>
              <pc:docMk/>
              <pc:sldMasterMk cId="2682468276" sldId="2147483672"/>
              <pc:sldLayoutMk cId="669045112" sldId="2147483678"/>
              <ac:spMk id="8" creationId="{E1320BA6-1EDA-23A1-C6E1-7B3203D898B3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D18F2A-C418-4236-9CFB-46C7D9FD5F07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E9D255-7096-4097-AF68-763BA9E87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812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5389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7FC54-2440-F73F-3508-E7329F2C1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CCEEC6-A7D2-3E99-EC74-867117AC44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94A908-71E2-A595-0E10-34F8E5B1A6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B805DF-55F6-BB96-8123-2F8C23FB5A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F9FC1C-0FAE-0E41-8B8F-FC1EBEF22C3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700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C395F-8E96-7B5B-BCD5-6B46D8AFB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EDD3B7-9973-05EA-C282-192F9C3CA0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3240A4-F7DC-2DD8-3C38-F5C6A5DBA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98C48-64CF-34DF-2A62-8AEFBF45E3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499E3-7301-48A5-A401-218077272A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5848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4DFE1-6801-8C0C-01F9-9E591EC53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3EEC40-488D-9BB3-CADD-1B98D5C65D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9B737F-70F2-DBD7-2D22-01EB268214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8079C4-12D3-B2BD-7131-BA076C43EA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A499E3-7301-48A5-A401-218077272A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569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1D4B6-201F-39C9-1C24-F293D80CC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0A9182-F80D-8E9E-31B3-45762CD7D7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BAA1F3-511A-4D6F-8AEF-5A10F7927F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F3239E-68FD-836D-BC68-38317C90C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499E3-7301-48A5-A401-218077272A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4763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BED984-2A91-49EF-8280-407713FDA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690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62AF2-75E8-AA39-2D81-0181779CA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75BC89-7142-D5CF-8933-8F30003116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CF8D34-099D-937D-9665-D1C86EBCC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044364-9D7B-A75F-1D00-A5F93C8A64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A499E3-7301-48A5-A401-218077272A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722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2CA9F588-F276-8247-A740-7C4C8739CCD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2440" y="983467"/>
            <a:ext cx="11247120" cy="56888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GB"/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755F1F46-7904-85DE-BF27-2A9EA0C46EBB}"/>
              </a:ext>
            </a:extLst>
          </p:cNvPr>
          <p:cNvSpPr>
            <a:spLocks noGrp="1"/>
          </p:cNvSpPr>
          <p:nvPr userDrawn="1">
            <p:ph idx="14"/>
          </p:nvPr>
        </p:nvSpPr>
        <p:spPr>
          <a:xfrm>
            <a:off x="472439" y="1724689"/>
            <a:ext cx="11247120" cy="390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spcAft>
                <a:spcPts val="1000"/>
              </a:spcAft>
              <a:defRPr sz="1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GB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8C8ABF91-CE0A-5DA1-0E8B-DEB01217F3CE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64599" y="570694"/>
            <a:ext cx="11281285" cy="3401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pic>
        <p:nvPicPr>
          <p:cNvPr id="24" name="Picture 23" descr="A blue and white logo&#10;&#10;Description automatically generated with low confidence">
            <a:extLst>
              <a:ext uri="{FF2B5EF4-FFF2-40B4-BE49-F238E27FC236}">
                <a16:creationId xmlns:a16="http://schemas.microsoft.com/office/drawing/2014/main" id="{8F58DC17-DEEA-2B89-4106-AF0B9633FF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349" y="123630"/>
            <a:ext cx="494210" cy="404208"/>
          </a:xfrm>
          <a:prstGeom prst="rect">
            <a:avLst/>
          </a:prstGeom>
        </p:spPr>
      </p:pic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2993A1FC-7078-1312-1EB0-D46AA83BBDA5}"/>
              </a:ext>
            </a:extLst>
          </p:cNvPr>
          <p:cNvSpPr txBox="1">
            <a:spLocks/>
          </p:cNvSpPr>
          <p:nvPr userDrawn="1"/>
        </p:nvSpPr>
        <p:spPr>
          <a:xfrm>
            <a:off x="387376" y="322519"/>
            <a:ext cx="8595360" cy="23100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1000"/>
              </a:spcAft>
              <a:buSzPct val="100000"/>
              <a:buFontTx/>
              <a:buNone/>
              <a:defRPr sz="12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39700" indent="-1397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 lang="en-US" sz="1200" b="0" i="0" kern="120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04800" indent="-1397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lang="en-US" sz="1200" b="0" i="0" kern="120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469900" indent="-1397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 lang="en-US" sz="1200" b="0" i="0" kern="1200" baseline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635000" indent="-139700" algn="l" defTabSz="798513" rtl="0" eaLnBrk="1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tabLst/>
              <a:defRPr lang="en-US" sz="1200" b="0" i="0" kern="1200" baseline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532800" indent="-1764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2800" indent="-1764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2800" indent="-1764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2800" indent="-1764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US" sz="1000" b="1" spc="150" baseline="0">
                <a:latin typeface="+mj-lt"/>
              </a:rPr>
              <a:t>CHAMPIONS BLUE</a:t>
            </a:r>
          </a:p>
        </p:txBody>
      </p:sp>
    </p:spTree>
    <p:extLst>
      <p:ext uri="{BB962C8B-B14F-4D97-AF65-F5344CB8AC3E}">
        <p14:creationId xmlns:p14="http://schemas.microsoft.com/office/powerpoint/2010/main" val="66397795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31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2CA9F588-F276-8247-A740-7C4C8739CCD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2440" y="983467"/>
            <a:ext cx="11247120" cy="56888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GB"/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755F1F46-7904-85DE-BF27-2A9EA0C46EBB}"/>
              </a:ext>
            </a:extLst>
          </p:cNvPr>
          <p:cNvSpPr>
            <a:spLocks noGrp="1"/>
          </p:cNvSpPr>
          <p:nvPr userDrawn="1">
            <p:ph idx="14"/>
          </p:nvPr>
        </p:nvSpPr>
        <p:spPr>
          <a:xfrm>
            <a:off x="472439" y="1724689"/>
            <a:ext cx="11247120" cy="390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spcAft>
                <a:spcPts val="1000"/>
              </a:spcAft>
              <a:defRPr sz="1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GB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1A0FED8-29B7-E22C-BCE6-2A901C33AE84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64599" y="570694"/>
            <a:ext cx="11281285" cy="3401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pic>
        <p:nvPicPr>
          <p:cNvPr id="24" name="Picture 23" descr="A blue and white logo&#10;&#10;Description automatically generated with low confidence">
            <a:extLst>
              <a:ext uri="{FF2B5EF4-FFF2-40B4-BE49-F238E27FC236}">
                <a16:creationId xmlns:a16="http://schemas.microsoft.com/office/drawing/2014/main" id="{0C41F2AA-33B5-9040-13E7-D44B909BF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349" y="123630"/>
            <a:ext cx="494210" cy="404208"/>
          </a:xfrm>
          <a:prstGeom prst="rect">
            <a:avLst/>
          </a:prstGeom>
        </p:spPr>
      </p:pic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D2D333E8-87A4-E5BD-4AD7-B19A2EE7C7CB}"/>
              </a:ext>
            </a:extLst>
          </p:cNvPr>
          <p:cNvSpPr txBox="1">
            <a:spLocks/>
          </p:cNvSpPr>
          <p:nvPr userDrawn="1"/>
        </p:nvSpPr>
        <p:spPr>
          <a:xfrm>
            <a:off x="387376" y="322519"/>
            <a:ext cx="8595360" cy="23100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1000"/>
              </a:spcAft>
              <a:buSzPct val="100000"/>
              <a:buFontTx/>
              <a:buNone/>
              <a:defRPr sz="12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39700" indent="-1397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 lang="en-US" sz="1200" b="0" i="0" kern="120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04800" indent="-1397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lang="en-US" sz="1200" b="0" i="0" kern="120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469900" indent="-1397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 lang="en-US" sz="1200" b="0" i="0" kern="1200" baseline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635000" indent="-139700" algn="l" defTabSz="798513" rtl="0" eaLnBrk="1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tabLst/>
              <a:defRPr lang="en-US" sz="1200" b="0" i="0" kern="1200" baseline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532800" indent="-1764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2800" indent="-1764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2800" indent="-1764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2800" indent="-1764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US" sz="1000" b="1" spc="150" baseline="0">
                <a:latin typeface="+mj-lt"/>
              </a:rPr>
              <a:t>CHAMPIONS BLUE</a:t>
            </a:r>
          </a:p>
        </p:txBody>
      </p:sp>
    </p:spTree>
    <p:extLst>
      <p:ext uri="{BB962C8B-B14F-4D97-AF65-F5344CB8AC3E}">
        <p14:creationId xmlns:p14="http://schemas.microsoft.com/office/powerpoint/2010/main" val="241667350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31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5D5C9241-9E66-48B1-81F8-C9D64FBD9B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085"/>
          <a:stretch/>
        </p:blipFill>
        <p:spPr>
          <a:xfrm>
            <a:off x="-1471" y="0"/>
            <a:ext cx="12193471" cy="6858000"/>
          </a:xfrm>
          <a:prstGeom prst="rect">
            <a:avLst/>
          </a:prstGeom>
        </p:spPr>
      </p:pic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293DDCDA-2DFC-4A51-9081-7A2E0CAD414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5476" y="6217841"/>
            <a:ext cx="5029200" cy="395177"/>
          </a:xfrm>
        </p:spPr>
        <p:txBody>
          <a:bodyPr vert="horz" lIns="0" tIns="0" rIns="0" bIns="0" rtlCol="0" anchor="t">
            <a:normAutofit/>
          </a:bodyPr>
          <a:lstStyle>
            <a:lvl1pPr>
              <a:defRPr sz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1100">
                <a:latin typeface="Open Sans SemiBold"/>
                <a:ea typeface="Open Sans SemiBold"/>
                <a:cs typeface="Open Sans SemiBold"/>
              </a:rPr>
              <a:t>&lt;Insert Date&gt;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CB1949-D378-4BB4-86F6-51E542F137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5476" y="5011318"/>
            <a:ext cx="5029200" cy="633783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&lt;Insert Sub Text&gt;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2DB82AE1-AECC-4F3B-A2ED-5E5A93C4E2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5476" y="2120455"/>
            <a:ext cx="5029200" cy="2777346"/>
          </a:xfrm>
        </p:spPr>
        <p:txBody>
          <a:bodyPr anchor="b" anchorCtr="0">
            <a:noAutofit/>
          </a:bodyPr>
          <a:lstStyle>
            <a:lvl1pPr>
              <a:defRPr sz="4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&lt;Insert Title&gt;</a:t>
            </a:r>
          </a:p>
        </p:txBody>
      </p:sp>
    </p:spTree>
    <p:extLst>
      <p:ext uri="{BB962C8B-B14F-4D97-AF65-F5344CB8AC3E}">
        <p14:creationId xmlns:p14="http://schemas.microsoft.com/office/powerpoint/2010/main" val="311412446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31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White slide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bird&#10;&#10;Description automatically generated">
            <a:extLst>
              <a:ext uri="{FF2B5EF4-FFF2-40B4-BE49-F238E27FC236}">
                <a16:creationId xmlns:a16="http://schemas.microsoft.com/office/drawing/2014/main" id="{5A365635-637B-4FF9-A0AF-1A45643F6F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301" b="-72487"/>
          <a:stretch/>
        </p:blipFill>
        <p:spPr>
          <a:xfrm>
            <a:off x="0" y="6400139"/>
            <a:ext cx="12192000" cy="666051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162EFAA-7C31-4A49-B5E6-2EA3DFCEC2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4000" y="283943"/>
            <a:ext cx="11277600" cy="230836"/>
          </a:xfrm>
        </p:spPr>
        <p:txBody>
          <a:bodyPr>
            <a:noAutofit/>
          </a:bodyPr>
          <a:lstStyle>
            <a:lvl1pPr marL="0" indent="0">
              <a:buNone/>
              <a:defRPr sz="1500" cap="all" baseline="0">
                <a:solidFill>
                  <a:srgbClr val="0034A7"/>
                </a:solidFill>
                <a:latin typeface="Arial Black" panose="020B0604020202020204" pitchFamily="34" charset="0"/>
              </a:defRPr>
            </a:lvl1pPr>
          </a:lstStyle>
          <a:p>
            <a:pPr lvl="0"/>
            <a:r>
              <a:rPr lang="en-US"/>
              <a:t>TITLE OF PRESENTATION OR CHAPTER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4425EAF-822F-4312-90A8-5055E56233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68763"/>
            <a:ext cx="11688763" cy="515691"/>
          </a:xfrm>
        </p:spPr>
        <p:txBody>
          <a:bodyPr>
            <a:normAutofit/>
          </a:bodyPr>
          <a:lstStyle>
            <a:lvl1pPr marL="0" indent="0">
              <a:buNone/>
              <a:defRPr sz="3600" baseline="0">
                <a:solidFill>
                  <a:srgbClr val="0034A7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1256E862-10D3-4F75-9E54-DAE7E34F3BB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1618" y="2075794"/>
            <a:ext cx="11688763" cy="4013443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4A1619A-8E12-457E-8AE9-BF244340823E}"/>
              </a:ext>
            </a:extLst>
          </p:cNvPr>
          <p:cNvSpPr txBox="1">
            <a:spLocks/>
          </p:cNvSpPr>
          <p:nvPr userDrawn="1"/>
        </p:nvSpPr>
        <p:spPr>
          <a:xfrm>
            <a:off x="10141960" y="6423602"/>
            <a:ext cx="391353" cy="30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4F261A-1394-2F4A-9CC9-95CDD2C98823}" type="slidenum">
              <a:rPr lang="en-US" smtClean="0"/>
              <a:pPr/>
              <a:t>‹#›</a:t>
            </a:fld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927406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7EB593E-459A-8645-807D-50C2A5BEC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599" y="570694"/>
            <a:ext cx="11247120" cy="449923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>
                <a:solidFill>
                  <a:srgbClr val="003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2400">
                <a:solidFill>
                  <a:srgbClr val="0076A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Lorem ipsum dolor sit </a:t>
            </a:r>
            <a:r>
              <a:rPr lang="en-US" sz="2400" err="1">
                <a:solidFill>
                  <a:srgbClr val="0076A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amet</a:t>
            </a:r>
            <a:endParaRPr lang="en-US" sz="2400">
              <a:solidFill>
                <a:srgbClr val="0076A8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2CA9F588-F276-8247-A740-7C4C8739CCD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2440" y="983467"/>
            <a:ext cx="11247120" cy="56888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>
              <a:lnSpc>
                <a:spcPct val="100000"/>
              </a:lnSpc>
              <a:spcAft>
                <a:spcPts val="1000"/>
              </a:spcAft>
              <a:defRPr sz="1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GB"/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755F1F46-7904-85DE-BF27-2A9EA0C46EBB}"/>
              </a:ext>
            </a:extLst>
          </p:cNvPr>
          <p:cNvSpPr>
            <a:spLocks noGrp="1"/>
          </p:cNvSpPr>
          <p:nvPr userDrawn="1">
            <p:ph idx="14"/>
          </p:nvPr>
        </p:nvSpPr>
        <p:spPr>
          <a:xfrm>
            <a:off x="472439" y="1724689"/>
            <a:ext cx="11247120" cy="3903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20000"/>
              </a:lnSpc>
              <a:spcAft>
                <a:spcPts val="1000"/>
              </a:spcAft>
              <a:defRPr sz="1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20000"/>
              </a:lnSpc>
              <a:spcAft>
                <a:spcPts val="1000"/>
              </a:spcAft>
              <a:defRPr sz="11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GB"/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D43B4DA2-CEF4-8932-41A5-6FB836ACD732}"/>
              </a:ext>
            </a:extLst>
          </p:cNvPr>
          <p:cNvSpPr txBox="1">
            <a:spLocks/>
          </p:cNvSpPr>
          <p:nvPr userDrawn="1"/>
        </p:nvSpPr>
        <p:spPr>
          <a:xfrm>
            <a:off x="11652421" y="6538538"/>
            <a:ext cx="430696" cy="310896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100000"/>
              <a:buFontTx/>
              <a:buNone/>
              <a:defRPr sz="10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39700" indent="-1397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 lang="en-US" sz="1400" b="0" i="0" kern="120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04800" indent="-1397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lang="en-US" sz="1400" b="0" i="0" kern="120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469900" indent="-13970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 lang="en-US" sz="1400" b="0" i="0" kern="1200" baseline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635000" indent="-139700" algn="l" defTabSz="798513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tabLst/>
              <a:defRPr lang="en-US" sz="1400" b="0" i="0" kern="1200" baseline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532800" indent="-1764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2800" indent="-1764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2800" indent="-1764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2800" indent="-1764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A72760-54E9-FB4D-A7E7-06DD7FBFA31E}" type="slidenum">
              <a:rPr lang="en-US" sz="1200" smtClean="0"/>
              <a:pPr algn="r"/>
              <a:t>‹#›</a:t>
            </a:fld>
            <a:endParaRPr lang="en-GB" sz="1200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365E2BF-58ED-1B30-E1FF-345D200E1E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4000" y="283943"/>
            <a:ext cx="11277600" cy="230836"/>
          </a:xfrm>
        </p:spPr>
        <p:txBody>
          <a:bodyPr>
            <a:noAutofit/>
          </a:bodyPr>
          <a:lstStyle>
            <a:lvl1pPr marL="0" indent="0">
              <a:buNone/>
              <a:defRPr sz="1500" cap="all" baseline="0">
                <a:solidFill>
                  <a:srgbClr val="0034A7"/>
                </a:solidFill>
                <a:latin typeface="Arial Black" panose="020B0604020202020204" pitchFamily="34" charset="0"/>
              </a:defRPr>
            </a:lvl1pPr>
          </a:lstStyle>
          <a:p>
            <a:pPr lvl="0"/>
            <a:r>
              <a:rPr lang="en-US"/>
              <a:t>TITLE OF PRESENTATION OR CHAPTER</a:t>
            </a:r>
          </a:p>
        </p:txBody>
      </p:sp>
    </p:spTree>
    <p:extLst>
      <p:ext uri="{BB962C8B-B14F-4D97-AF65-F5344CB8AC3E}">
        <p14:creationId xmlns:p14="http://schemas.microsoft.com/office/powerpoint/2010/main" val="66904511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31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950240463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Placeholder 18"/>
          <p:cNvSpPr>
            <a:spLocks noGrp="1"/>
          </p:cNvSpPr>
          <p:nvPr>
            <p:ph type="body" idx="1"/>
          </p:nvPr>
        </p:nvSpPr>
        <p:spPr>
          <a:xfrm>
            <a:off x="501650" y="1685167"/>
            <a:ext cx="11188700" cy="46965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Rectangle 8">
            <a:hlinkClick r:id="" action="ppaction://noaction"/>
            <a:extLst>
              <a:ext uri="{FF2B5EF4-FFF2-40B4-BE49-F238E27FC236}">
                <a16:creationId xmlns:a16="http://schemas.microsoft.com/office/drawing/2014/main" id="{C2320166-2AED-4CD3-A893-D94919B09F44}"/>
              </a:ext>
            </a:extLst>
          </p:cNvPr>
          <p:cNvSpPr/>
          <p:nvPr userDrawn="1"/>
        </p:nvSpPr>
        <p:spPr bwMode="gray">
          <a:xfrm>
            <a:off x="11287631" y="1017588"/>
            <a:ext cx="712282" cy="47635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600" b="1">
              <a:solidFill>
                <a:schemeClr val="bg1"/>
              </a:solidFill>
            </a:endParaRPr>
          </a:p>
        </p:txBody>
      </p:sp>
      <p:sp>
        <p:nvSpPr>
          <p:cNvPr id="10" name="Rectangle 9">
            <a:hlinkClick r:id="" action="ppaction://noaction"/>
            <a:extLst>
              <a:ext uri="{FF2B5EF4-FFF2-40B4-BE49-F238E27FC236}">
                <a16:creationId xmlns:a16="http://schemas.microsoft.com/office/drawing/2014/main" id="{E5C10B32-E2D1-4E1E-AF8B-C1CB0642773B}"/>
              </a:ext>
            </a:extLst>
          </p:cNvPr>
          <p:cNvSpPr/>
          <p:nvPr userDrawn="1"/>
        </p:nvSpPr>
        <p:spPr bwMode="gray">
          <a:xfrm>
            <a:off x="11287631" y="1618249"/>
            <a:ext cx="712282" cy="47635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600" b="1">
              <a:solidFill>
                <a:schemeClr val="bg1"/>
              </a:solidFill>
            </a:endParaRPr>
          </a:p>
        </p:txBody>
      </p:sp>
      <p:sp>
        <p:nvSpPr>
          <p:cNvPr id="11" name="Rectangle 10">
            <a:hlinkClick r:id="" action="ppaction://noaction"/>
            <a:extLst>
              <a:ext uri="{FF2B5EF4-FFF2-40B4-BE49-F238E27FC236}">
                <a16:creationId xmlns:a16="http://schemas.microsoft.com/office/drawing/2014/main" id="{77270737-F2AF-4A5D-B2EE-60D8BD21B026}"/>
              </a:ext>
            </a:extLst>
          </p:cNvPr>
          <p:cNvSpPr/>
          <p:nvPr userDrawn="1"/>
        </p:nvSpPr>
        <p:spPr bwMode="gray">
          <a:xfrm>
            <a:off x="11287631" y="2198729"/>
            <a:ext cx="712282" cy="47635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600" b="1">
              <a:solidFill>
                <a:schemeClr val="bg1"/>
              </a:solidFill>
            </a:endParaRPr>
          </a:p>
        </p:txBody>
      </p:sp>
      <p:sp>
        <p:nvSpPr>
          <p:cNvPr id="12" name="Rectangle 11">
            <a:hlinkClick r:id="" action="ppaction://noaction"/>
            <a:extLst>
              <a:ext uri="{FF2B5EF4-FFF2-40B4-BE49-F238E27FC236}">
                <a16:creationId xmlns:a16="http://schemas.microsoft.com/office/drawing/2014/main" id="{B2DA55B8-7FB5-415F-98A3-9E2DD1DAAA41}"/>
              </a:ext>
            </a:extLst>
          </p:cNvPr>
          <p:cNvSpPr/>
          <p:nvPr userDrawn="1"/>
        </p:nvSpPr>
        <p:spPr bwMode="gray">
          <a:xfrm>
            <a:off x="11287631" y="2812509"/>
            <a:ext cx="712282" cy="47635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600" b="1">
              <a:solidFill>
                <a:schemeClr val="bg1"/>
              </a:solidFill>
            </a:endParaRP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EE45B84-5546-410E-BFA9-0EE3C4CCC87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64599" y="570694"/>
            <a:ext cx="11281285" cy="3401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pic>
        <p:nvPicPr>
          <p:cNvPr id="8" name="Picture 7" descr="A blue and white logo&#10;&#10;Description automatically generated with low confidence">
            <a:extLst>
              <a:ext uri="{FF2B5EF4-FFF2-40B4-BE49-F238E27FC236}">
                <a16:creationId xmlns:a16="http://schemas.microsoft.com/office/drawing/2014/main" id="{8E9A5926-3734-C0E2-4752-8C1B25C42B7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349" y="123630"/>
            <a:ext cx="494210" cy="404208"/>
          </a:xfrm>
          <a:prstGeom prst="rect">
            <a:avLst/>
          </a:prstGeom>
        </p:spPr>
      </p:pic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C8A8F902-BF01-01BB-48CB-5AC61348EFE3}"/>
              </a:ext>
            </a:extLst>
          </p:cNvPr>
          <p:cNvSpPr txBox="1">
            <a:spLocks/>
          </p:cNvSpPr>
          <p:nvPr userDrawn="1"/>
        </p:nvSpPr>
        <p:spPr>
          <a:xfrm>
            <a:off x="387376" y="322519"/>
            <a:ext cx="8595360" cy="23100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1000"/>
              </a:spcAft>
              <a:buSzPct val="100000"/>
              <a:buFontTx/>
              <a:buNone/>
              <a:defRPr sz="12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39700" indent="-1397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 lang="en-US" sz="1200" b="0" i="0" kern="120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04800" indent="-1397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lang="en-US" sz="1200" b="0" i="0" kern="120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469900" indent="-1397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 lang="en-US" sz="1200" b="0" i="0" kern="1200" baseline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635000" indent="-139700" algn="l" defTabSz="798513" rtl="0" eaLnBrk="1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tabLst/>
              <a:defRPr lang="en-US" sz="1200" b="0" i="0" kern="1200" baseline="0" dirty="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532800" indent="-1764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2800" indent="-1764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2800" indent="-1764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32800" indent="-17640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US" sz="1000" b="1" spc="150" baseline="0">
                <a:latin typeface="+mj-lt"/>
              </a:rPr>
              <a:t>CHAMPIONS BLUE</a:t>
            </a:r>
          </a:p>
        </p:txBody>
      </p:sp>
    </p:spTree>
    <p:extLst>
      <p:ext uri="{BB962C8B-B14F-4D97-AF65-F5344CB8AC3E}">
        <p14:creationId xmlns:p14="http://schemas.microsoft.com/office/powerpoint/2010/main" val="2682468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7" r:id="rId4"/>
    <p:sldLayoutId id="2147483678" r:id="rId5"/>
  </p:sldLayoutIdLst>
  <p:transition>
    <p:fade/>
  </p:transition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i="0" kern="1200">
          <a:solidFill>
            <a:srgbClr val="0033A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1000"/>
        </a:spcAft>
        <a:buSzPct val="100000"/>
        <a:buFontTx/>
        <a:buNone/>
        <a:defRPr sz="1200" b="0" i="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1pPr>
      <a:lvl2pPr marL="139700" indent="-139700" algn="l" defTabSz="914400" rtl="0" eaLnBrk="1" latinLnBrk="0" hangingPunct="1">
        <a:spcBef>
          <a:spcPts val="0"/>
        </a:spcBef>
        <a:spcAft>
          <a:spcPts val="1000"/>
        </a:spcAft>
        <a:buClrTx/>
        <a:buSzPct val="100000"/>
        <a:buFont typeface="Arial" panose="020B0604020202020204" pitchFamily="34" charset="0"/>
        <a:buChar char="•"/>
        <a:defRPr lang="en-US" sz="1200" b="0" i="0" kern="1200" dirty="0" smtClean="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2pPr>
      <a:lvl3pPr marL="304800" indent="-139700" algn="l" defTabSz="914400" rtl="0" eaLnBrk="1" latinLnBrk="0" hangingPunct="1">
        <a:spcBef>
          <a:spcPts val="0"/>
        </a:spcBef>
        <a:spcAft>
          <a:spcPts val="1000"/>
        </a:spcAft>
        <a:buClrTx/>
        <a:buSzPct val="100000"/>
        <a:buFont typeface="Arial" panose="020B0604020202020204" pitchFamily="34" charset="0"/>
        <a:buChar char="−"/>
        <a:defRPr lang="en-US" sz="1200" b="0" i="0" kern="1200" dirty="0" smtClean="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3pPr>
      <a:lvl4pPr marL="469900" indent="-139700" algn="l" defTabSz="914400" rtl="0" eaLnBrk="1" latinLnBrk="0" hangingPunct="1">
        <a:spcBef>
          <a:spcPts val="0"/>
        </a:spcBef>
        <a:spcAft>
          <a:spcPts val="1000"/>
        </a:spcAft>
        <a:buClrTx/>
        <a:buSzPct val="100000"/>
        <a:buFont typeface="Arial" panose="020B0604020202020204" pitchFamily="34" charset="0"/>
        <a:buChar char="◦"/>
        <a:defRPr lang="en-US" sz="1200" b="0" i="0" kern="1200" baseline="0" dirty="0" smtClean="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4pPr>
      <a:lvl5pPr marL="635000" indent="-139700" algn="l" defTabSz="798513" rtl="0" eaLnBrk="1" latinLnBrk="0" hangingPunct="1">
        <a:spcBef>
          <a:spcPts val="0"/>
        </a:spcBef>
        <a:spcAft>
          <a:spcPts val="1000"/>
        </a:spcAft>
        <a:buClrTx/>
        <a:buSzPct val="100000"/>
        <a:buFont typeface="Arial" panose="020B0604020202020204" pitchFamily="34" charset="0"/>
        <a:buChar char="−"/>
        <a:tabLst/>
        <a:defRPr lang="en-US" sz="1200" b="0" i="0" kern="1200" baseline="0" dirty="0" smtClean="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5pPr>
      <a:lvl6pPr marL="532800" indent="-176400" algn="l" defTabSz="914400" rtl="0" eaLnBrk="1" latinLnBrk="0" hangingPunct="1">
        <a:spcBef>
          <a:spcPts val="0"/>
        </a:spcBef>
        <a:spcAft>
          <a:spcPts val="1000"/>
        </a:spcAft>
        <a:buFont typeface="Verdana" panose="020B0604030504040204" pitchFamily="34" charset="0"/>
        <a:buChar char="−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532800" indent="-176400" algn="l" defTabSz="914400" rtl="0" eaLnBrk="1" latinLnBrk="0" hangingPunct="1">
        <a:spcBef>
          <a:spcPts val="0"/>
        </a:spcBef>
        <a:spcAft>
          <a:spcPts val="1000"/>
        </a:spcAft>
        <a:buFont typeface="Verdana" panose="020B0604030504040204" pitchFamily="34" charset="0"/>
        <a:buChar char="−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532800" indent="-176400" algn="l" defTabSz="914400" rtl="0" eaLnBrk="1" latinLnBrk="0" hangingPunct="1">
        <a:spcBef>
          <a:spcPts val="0"/>
        </a:spcBef>
        <a:spcAft>
          <a:spcPts val="1000"/>
        </a:spcAft>
        <a:buFont typeface="Verdana" panose="020B0604030504040204" pitchFamily="34" charset="0"/>
        <a:buChar char="−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532800" indent="-176400" algn="l" defTabSz="914400" rtl="0" eaLnBrk="1" latinLnBrk="0" hangingPunct="1">
        <a:spcBef>
          <a:spcPts val="0"/>
        </a:spcBef>
        <a:spcAft>
          <a:spcPts val="1000"/>
        </a:spcAft>
        <a:buFont typeface="Verdana" panose="020B0604030504040204" pitchFamily="34" charset="0"/>
        <a:buChar char="−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4020">
          <p15:clr>
            <a:srgbClr val="F26B43"/>
          </p15:clr>
        </p15:guide>
        <p15:guide id="8" orient="horz" pos="4080">
          <p15:clr>
            <a:srgbClr val="F26B43"/>
          </p15:clr>
        </p15:guide>
        <p15:guide id="27" pos="7368">
          <p15:clr>
            <a:srgbClr val="F26B43"/>
          </p15:clr>
        </p15:guide>
        <p15:guide id="51" orient="horz" pos="4081">
          <p15:clr>
            <a:srgbClr val="A4A3A4"/>
          </p15:clr>
        </p15:guide>
        <p15:guide id="52" pos="312">
          <p15:clr>
            <a:srgbClr val="F26B43"/>
          </p15:clr>
        </p15:guide>
        <p15:guide id="53" pos="1392">
          <p15:clr>
            <a:srgbClr val="F26B43"/>
          </p15:clr>
        </p15:guide>
        <p15:guide id="54" pos="1512">
          <p15:clr>
            <a:srgbClr val="F26B43"/>
          </p15:clr>
        </p15:guide>
        <p15:guide id="55" pos="2592">
          <p15:clr>
            <a:srgbClr val="F26B43"/>
          </p15:clr>
        </p15:guide>
        <p15:guide id="56" pos="2712">
          <p15:clr>
            <a:srgbClr val="F26B43"/>
          </p15:clr>
        </p15:guide>
        <p15:guide id="57" pos="3840">
          <p15:clr>
            <a:srgbClr val="F26B43"/>
          </p15:clr>
        </p15:guide>
        <p15:guide id="58" pos="3768">
          <p15:clr>
            <a:srgbClr val="F26B43"/>
          </p15:clr>
        </p15:guide>
        <p15:guide id="59" pos="3912">
          <p15:clr>
            <a:srgbClr val="F26B43"/>
          </p15:clr>
        </p15:guide>
        <p15:guide id="60" pos="5112">
          <p15:clr>
            <a:srgbClr val="F26B43"/>
          </p15:clr>
        </p15:guide>
        <p15:guide id="61" pos="6168">
          <p15:clr>
            <a:srgbClr val="F26B43"/>
          </p15:clr>
        </p15:guide>
        <p15:guide id="62" pos="6288">
          <p15:clr>
            <a:srgbClr val="F26B43"/>
          </p15:clr>
        </p15:guide>
        <p15:guide id="63" pos="4968">
          <p15:clr>
            <a:srgbClr val="F26B43"/>
          </p15:clr>
        </p15:guide>
        <p15:guide id="64" orient="horz" pos="192">
          <p15:clr>
            <a:srgbClr val="F26B43"/>
          </p15:clr>
        </p15:guide>
        <p15:guide id="65" orient="horz" pos="1056">
          <p15:clr>
            <a:srgbClr val="F26B43"/>
          </p15:clr>
        </p15:guide>
        <p15:guide id="66" orient="horz" pos="2232">
          <p15:clr>
            <a:srgbClr val="F26B43"/>
          </p15:clr>
        </p15:guide>
        <p15:guide id="67" orient="horz" pos="40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hyperlink" Target="https://apps.legislature.ky.gov/record/25rs/sb3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DFBA8-D5C4-6C3A-2D96-63B6AF856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July 6, 2026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3BA23DE-171A-7F2D-98B1-FD64EC7FB5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Legislative Oversight &amp; Investigations Committee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F69EB5C-84DA-0748-1FEA-8DBD5F5DF9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5476" y="2108682"/>
            <a:ext cx="5029200" cy="2777346"/>
          </a:xfrm>
        </p:spPr>
        <p:txBody>
          <a:bodyPr/>
          <a:lstStyle/>
          <a:p>
            <a:r>
              <a:rPr lang="en-US" dirty="0">
                <a:latin typeface="Open Sans"/>
                <a:ea typeface="Open Sans"/>
                <a:cs typeface="Open Sans"/>
              </a:rPr>
              <a:t>Legislative Committee Update</a:t>
            </a:r>
          </a:p>
        </p:txBody>
      </p:sp>
    </p:spTree>
    <p:extLst>
      <p:ext uri="{BB962C8B-B14F-4D97-AF65-F5344CB8AC3E}">
        <p14:creationId xmlns:p14="http://schemas.microsoft.com/office/powerpoint/2010/main" val="229953758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15771-A7E6-A8B3-2661-B392799E4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9C7AE6F6-6134-969F-66D7-F2FF57E85C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4000" y="768763"/>
            <a:ext cx="11460480" cy="515691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300" dirty="0"/>
              <a:t>How College Athletics Landscape has Evolved</a:t>
            </a:r>
          </a:p>
        </p:txBody>
      </p:sp>
      <p:sp>
        <p:nvSpPr>
          <p:cNvPr id="61" name="Freeform 7">
            <a:extLst>
              <a:ext uri="{FF2B5EF4-FFF2-40B4-BE49-F238E27FC236}">
                <a16:creationId xmlns:a16="http://schemas.microsoft.com/office/drawing/2014/main" id="{82981933-F413-A5B0-7373-13620FB08DA9}"/>
              </a:ext>
            </a:extLst>
          </p:cNvPr>
          <p:cNvSpPr>
            <a:spLocks/>
          </p:cNvSpPr>
          <p:nvPr/>
        </p:nvSpPr>
        <p:spPr bwMode="auto">
          <a:xfrm>
            <a:off x="160253" y="3807471"/>
            <a:ext cx="5255425" cy="1313517"/>
          </a:xfrm>
          <a:custGeom>
            <a:avLst/>
            <a:gdLst>
              <a:gd name="T0" fmla="*/ 0 w 5233"/>
              <a:gd name="T1" fmla="*/ 2147483647 h 1595"/>
              <a:gd name="T2" fmla="*/ 0 w 5233"/>
              <a:gd name="T3" fmla="*/ 2147483647 h 1595"/>
              <a:gd name="T4" fmla="*/ 2147483647 w 5233"/>
              <a:gd name="T5" fmla="*/ 2147483647 h 1595"/>
              <a:gd name="T6" fmla="*/ 2147483647 w 5233"/>
              <a:gd name="T7" fmla="*/ 2147483647 h 1595"/>
              <a:gd name="T8" fmla="*/ 2147483647 w 5233"/>
              <a:gd name="T9" fmla="*/ 2147483647 h 1595"/>
              <a:gd name="T10" fmla="*/ 2147483647 w 5233"/>
              <a:gd name="T11" fmla="*/ 2147483647 h 1595"/>
              <a:gd name="T12" fmla="*/ 2147483647 w 5233"/>
              <a:gd name="T13" fmla="*/ 2147483647 h 1595"/>
              <a:gd name="T14" fmla="*/ 2147483647 w 5233"/>
              <a:gd name="T15" fmla="*/ 0 h 1595"/>
              <a:gd name="T16" fmla="*/ 2147483647 w 5233"/>
              <a:gd name="T17" fmla="*/ 0 h 159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233"/>
              <a:gd name="T28" fmla="*/ 0 h 1595"/>
              <a:gd name="T29" fmla="*/ 5233 w 5233"/>
              <a:gd name="T30" fmla="*/ 1595 h 159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233" h="1595">
                <a:moveTo>
                  <a:pt x="0" y="1594"/>
                </a:moveTo>
                <a:lnTo>
                  <a:pt x="0" y="1195"/>
                </a:lnTo>
                <a:lnTo>
                  <a:pt x="1308" y="1195"/>
                </a:lnTo>
                <a:lnTo>
                  <a:pt x="1308" y="797"/>
                </a:lnTo>
                <a:lnTo>
                  <a:pt x="2616" y="797"/>
                </a:lnTo>
                <a:lnTo>
                  <a:pt x="2616" y="398"/>
                </a:lnTo>
                <a:lnTo>
                  <a:pt x="3924" y="398"/>
                </a:lnTo>
                <a:lnTo>
                  <a:pt x="3924" y="0"/>
                </a:lnTo>
                <a:lnTo>
                  <a:pt x="5232" y="0"/>
                </a:lnTo>
              </a:path>
            </a:pathLst>
          </a:custGeom>
          <a:ln w="76200">
            <a:solidFill>
              <a:srgbClr val="0033A0"/>
            </a:solidFill>
            <a:headEnd type="none" w="sm" len="sm"/>
            <a:tailEnd type="none" w="sm" len="sm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C5C5C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2" name="Freeform 7">
            <a:extLst>
              <a:ext uri="{FF2B5EF4-FFF2-40B4-BE49-F238E27FC236}">
                <a16:creationId xmlns:a16="http://schemas.microsoft.com/office/drawing/2014/main" id="{91A9984D-4DD0-E3A4-DFA4-FB61F48594EE}"/>
              </a:ext>
            </a:extLst>
          </p:cNvPr>
          <p:cNvSpPr>
            <a:spLocks/>
          </p:cNvSpPr>
          <p:nvPr/>
        </p:nvSpPr>
        <p:spPr bwMode="auto">
          <a:xfrm>
            <a:off x="5415678" y="2535518"/>
            <a:ext cx="5255425" cy="1313517"/>
          </a:xfrm>
          <a:custGeom>
            <a:avLst/>
            <a:gdLst>
              <a:gd name="T0" fmla="*/ 0 w 5233"/>
              <a:gd name="T1" fmla="*/ 2147483647 h 1595"/>
              <a:gd name="T2" fmla="*/ 0 w 5233"/>
              <a:gd name="T3" fmla="*/ 2147483647 h 1595"/>
              <a:gd name="T4" fmla="*/ 2147483647 w 5233"/>
              <a:gd name="T5" fmla="*/ 2147483647 h 1595"/>
              <a:gd name="T6" fmla="*/ 2147483647 w 5233"/>
              <a:gd name="T7" fmla="*/ 2147483647 h 1595"/>
              <a:gd name="T8" fmla="*/ 2147483647 w 5233"/>
              <a:gd name="T9" fmla="*/ 2147483647 h 1595"/>
              <a:gd name="T10" fmla="*/ 2147483647 w 5233"/>
              <a:gd name="T11" fmla="*/ 2147483647 h 1595"/>
              <a:gd name="T12" fmla="*/ 2147483647 w 5233"/>
              <a:gd name="T13" fmla="*/ 2147483647 h 1595"/>
              <a:gd name="T14" fmla="*/ 2147483647 w 5233"/>
              <a:gd name="T15" fmla="*/ 0 h 1595"/>
              <a:gd name="T16" fmla="*/ 2147483647 w 5233"/>
              <a:gd name="T17" fmla="*/ 0 h 159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233"/>
              <a:gd name="T28" fmla="*/ 0 h 1595"/>
              <a:gd name="T29" fmla="*/ 5233 w 5233"/>
              <a:gd name="T30" fmla="*/ 1595 h 159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233" h="1595">
                <a:moveTo>
                  <a:pt x="0" y="1594"/>
                </a:moveTo>
                <a:lnTo>
                  <a:pt x="0" y="1195"/>
                </a:lnTo>
                <a:lnTo>
                  <a:pt x="1308" y="1195"/>
                </a:lnTo>
                <a:lnTo>
                  <a:pt x="1308" y="797"/>
                </a:lnTo>
                <a:lnTo>
                  <a:pt x="2616" y="797"/>
                </a:lnTo>
                <a:lnTo>
                  <a:pt x="2616" y="398"/>
                </a:lnTo>
                <a:lnTo>
                  <a:pt x="3924" y="398"/>
                </a:lnTo>
                <a:lnTo>
                  <a:pt x="3924" y="0"/>
                </a:lnTo>
                <a:lnTo>
                  <a:pt x="5232" y="0"/>
                </a:lnTo>
              </a:path>
            </a:pathLst>
          </a:custGeom>
          <a:ln w="76200">
            <a:solidFill>
              <a:srgbClr val="0033A0"/>
            </a:solidFill>
            <a:headEnd type="none" w="sm" len="sm"/>
            <a:tailEnd type="none" w="sm" len="sm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C5C5C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1587EAD-C046-E2E0-3024-7ADAEC07A311}"/>
              </a:ext>
            </a:extLst>
          </p:cNvPr>
          <p:cNvSpPr txBox="1"/>
          <p:nvPr/>
        </p:nvSpPr>
        <p:spPr>
          <a:xfrm>
            <a:off x="384305" y="3898953"/>
            <a:ext cx="8075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2008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2FC2104-407C-2B23-90F3-432BFDB7ADBE}"/>
              </a:ext>
            </a:extLst>
          </p:cNvPr>
          <p:cNvSpPr/>
          <p:nvPr/>
        </p:nvSpPr>
        <p:spPr bwMode="gray">
          <a:xfrm>
            <a:off x="163143" y="4170259"/>
            <a:ext cx="1306021" cy="62849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t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Full Scholarships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6527D15-19D4-717D-3DB0-056E255D05ED}"/>
              </a:ext>
            </a:extLst>
          </p:cNvPr>
          <p:cNvSpPr/>
          <p:nvPr/>
        </p:nvSpPr>
        <p:spPr>
          <a:xfrm>
            <a:off x="152983" y="4835166"/>
            <a:ext cx="1407288" cy="1862048"/>
          </a:xfrm>
          <a:prstGeom prst="rect">
            <a:avLst/>
          </a:prstGeom>
        </p:spPr>
        <p:txBody>
          <a:bodyPr wrap="square" lIns="91440">
            <a:spAutoFit/>
          </a:bodyPr>
          <a:lstStyle/>
          <a:p>
            <a:pPr marL="111125" marR="0" lvl="2" indent="-1111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Covered in 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White v. NCAA</a:t>
            </a:r>
          </a:p>
          <a:p>
            <a:pPr marL="111125" marR="0" lvl="2" indent="-1111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Allowed schools to provide athletes with 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health insurance and education- related funds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to cover the full cost of attendance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24F52063-E385-4ED1-C77F-08E261C0693A}"/>
              </a:ext>
            </a:extLst>
          </p:cNvPr>
          <p:cNvSpPr/>
          <p:nvPr/>
        </p:nvSpPr>
        <p:spPr>
          <a:xfrm>
            <a:off x="1494633" y="4499397"/>
            <a:ext cx="1385261" cy="1938992"/>
          </a:xfrm>
          <a:prstGeom prst="rect">
            <a:avLst/>
          </a:prstGeom>
        </p:spPr>
        <p:txBody>
          <a:bodyPr wrap="square" lIns="91440">
            <a:spAutoFit/>
          </a:bodyPr>
          <a:lstStyle/>
          <a:p>
            <a:pPr marL="111125" marR="0" lvl="2" indent="-1111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Allowed DI schools to </a:t>
            </a:r>
            <a:r>
              <a:rPr kumimoji="0" 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provide unlimited meals and snacks</a:t>
            </a:r>
            <a:r>
              <a:rPr kumimoji="0" lang="en-US" sz="11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to student- athletes</a:t>
            </a:r>
          </a:p>
          <a:p>
            <a:pPr marL="184150" marR="5080" indent="-172085">
              <a:lnSpc>
                <a:spcPct val="99600"/>
              </a:lnSpc>
              <a:spcBef>
                <a:spcPts val="635"/>
              </a:spcBef>
              <a:buSzPct val="81818"/>
              <a:buChar char="•"/>
              <a:tabLst>
                <a:tab pos="184150" algn="l"/>
              </a:tabLst>
            </a:pPr>
            <a:r>
              <a:rPr lang="en-US" sz="1100" spc="-10" dirty="0">
                <a:latin typeface="Arial"/>
                <a:cs typeface="Arial"/>
              </a:rPr>
              <a:t>Addressed concerns </a:t>
            </a:r>
            <a:r>
              <a:rPr lang="en-US" sz="1100" dirty="0">
                <a:latin typeface="Arial"/>
                <a:cs typeface="Arial"/>
              </a:rPr>
              <a:t>about</a:t>
            </a:r>
            <a:r>
              <a:rPr lang="en-US" sz="1100" spc="-5" dirty="0">
                <a:latin typeface="Arial"/>
                <a:cs typeface="Arial"/>
              </a:rPr>
              <a:t> </a:t>
            </a:r>
            <a:r>
              <a:rPr lang="en-US" sz="1100" spc="-10" dirty="0">
                <a:latin typeface="Arial"/>
                <a:cs typeface="Arial"/>
              </a:rPr>
              <a:t>their </a:t>
            </a:r>
            <a:r>
              <a:rPr lang="en-US" sz="1100" b="1" spc="-10" dirty="0">
                <a:latin typeface="Arial"/>
                <a:cs typeface="Arial"/>
              </a:rPr>
              <a:t>nutritional needs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250ED6F1-135F-A410-2DE8-25DDE1C09A35}"/>
              </a:ext>
            </a:extLst>
          </p:cNvPr>
          <p:cNvSpPr/>
          <p:nvPr/>
        </p:nvSpPr>
        <p:spPr>
          <a:xfrm>
            <a:off x="2806402" y="4157314"/>
            <a:ext cx="1306021" cy="2444259"/>
          </a:xfrm>
          <a:prstGeom prst="rect">
            <a:avLst/>
          </a:prstGeom>
        </p:spPr>
        <p:txBody>
          <a:bodyPr wrap="square" lIns="91440">
            <a:spAutoFit/>
          </a:bodyPr>
          <a:lstStyle/>
          <a:p>
            <a:pPr marL="111125" marR="0" lvl="2" indent="-1111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Covered in </a:t>
            </a:r>
            <a:r>
              <a:rPr kumimoji="0" lang="en-GB" sz="11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O’Bannon v. NCAA </a:t>
            </a:r>
          </a:p>
          <a:p>
            <a:pPr marL="184150" marR="5080" indent="-172085">
              <a:lnSpc>
                <a:spcPct val="100299"/>
              </a:lnSpc>
              <a:spcBef>
                <a:spcPts val="625"/>
              </a:spcBef>
              <a:buSzPct val="81818"/>
              <a:buChar char="•"/>
              <a:tabLst>
                <a:tab pos="184150" algn="l"/>
              </a:tabLst>
            </a:pPr>
            <a:r>
              <a:rPr lang="en-US" sz="1100" spc="-10" dirty="0">
                <a:latin typeface="Arial"/>
                <a:cs typeface="Arial"/>
              </a:rPr>
              <a:t>Allowed </a:t>
            </a:r>
            <a:r>
              <a:rPr lang="en-US" sz="1100" dirty="0">
                <a:latin typeface="Arial"/>
                <a:cs typeface="Arial"/>
              </a:rPr>
              <a:t>schools</a:t>
            </a:r>
            <a:r>
              <a:rPr lang="en-US" sz="1100" spc="-35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to</a:t>
            </a:r>
            <a:r>
              <a:rPr lang="en-US" sz="1100" spc="-20" dirty="0">
                <a:latin typeface="Arial"/>
                <a:cs typeface="Arial"/>
              </a:rPr>
              <a:t> </a:t>
            </a:r>
            <a:r>
              <a:rPr lang="en-US" sz="1100" spc="-10" dirty="0">
                <a:latin typeface="Arial"/>
                <a:cs typeface="Arial"/>
              </a:rPr>
              <a:t>offer </a:t>
            </a:r>
            <a:r>
              <a:rPr lang="en-US" sz="1100" b="1" dirty="0">
                <a:latin typeface="Arial"/>
                <a:cs typeface="Arial"/>
              </a:rPr>
              <a:t>“full</a:t>
            </a:r>
            <a:r>
              <a:rPr lang="en-US" sz="1100" b="1" spc="10" dirty="0">
                <a:latin typeface="Arial"/>
                <a:cs typeface="Arial"/>
              </a:rPr>
              <a:t> </a:t>
            </a:r>
            <a:r>
              <a:rPr lang="en-US" sz="1100" b="1" spc="-10" dirty="0">
                <a:latin typeface="Arial"/>
                <a:cs typeface="Arial"/>
              </a:rPr>
              <a:t>cost-</a:t>
            </a:r>
            <a:r>
              <a:rPr lang="en-US" sz="1100" b="1" spc="-25" dirty="0">
                <a:latin typeface="Arial"/>
                <a:cs typeface="Arial"/>
              </a:rPr>
              <a:t>of </a:t>
            </a:r>
            <a:r>
              <a:rPr lang="en-US" sz="1100" b="1" spc="-10" dirty="0">
                <a:latin typeface="Arial"/>
                <a:cs typeface="Arial"/>
              </a:rPr>
              <a:t>attendance” </a:t>
            </a:r>
            <a:r>
              <a:rPr lang="en-US" sz="1100" b="1" dirty="0">
                <a:latin typeface="Arial"/>
                <a:cs typeface="Arial"/>
              </a:rPr>
              <a:t>benefits</a:t>
            </a:r>
            <a:r>
              <a:rPr lang="en-US" sz="1100" b="1" spc="-40" dirty="0">
                <a:latin typeface="Arial"/>
                <a:cs typeface="Arial"/>
              </a:rPr>
              <a:t> </a:t>
            </a:r>
            <a:r>
              <a:rPr lang="en-US" sz="1100" spc="-25" dirty="0">
                <a:latin typeface="Arial"/>
                <a:cs typeface="Arial"/>
              </a:rPr>
              <a:t>to </a:t>
            </a:r>
            <a:r>
              <a:rPr lang="en-US" sz="1100" dirty="0">
                <a:latin typeface="Arial"/>
                <a:cs typeface="Arial"/>
              </a:rPr>
              <a:t>include</a:t>
            </a:r>
            <a:r>
              <a:rPr lang="en-US" sz="1100" spc="-15" dirty="0">
                <a:latin typeface="Arial"/>
                <a:cs typeface="Arial"/>
              </a:rPr>
              <a:t> </a:t>
            </a:r>
            <a:r>
              <a:rPr lang="en-US" sz="1100" dirty="0">
                <a:latin typeface="Arial"/>
                <a:cs typeface="Arial"/>
              </a:rPr>
              <a:t>cost </a:t>
            </a:r>
            <a:r>
              <a:rPr lang="en-US" sz="1100" spc="-25" dirty="0">
                <a:latin typeface="Arial"/>
                <a:cs typeface="Arial"/>
              </a:rPr>
              <a:t>of- </a:t>
            </a:r>
            <a:r>
              <a:rPr lang="en-US" sz="1100" spc="-10" dirty="0">
                <a:latin typeface="Arial"/>
                <a:cs typeface="Arial"/>
              </a:rPr>
              <a:t>living expenses, </a:t>
            </a:r>
            <a:r>
              <a:rPr lang="en-US" sz="1100" dirty="0">
                <a:latin typeface="Arial"/>
                <a:cs typeface="Arial"/>
              </a:rPr>
              <a:t>totaling</a:t>
            </a:r>
            <a:r>
              <a:rPr lang="en-US" sz="1100" spc="-35" dirty="0">
                <a:latin typeface="Arial"/>
                <a:cs typeface="Arial"/>
              </a:rPr>
              <a:t> </a:t>
            </a:r>
            <a:r>
              <a:rPr lang="en-US" sz="1100" spc="-10" dirty="0">
                <a:latin typeface="Arial"/>
                <a:cs typeface="Arial"/>
              </a:rPr>
              <a:t>about</a:t>
            </a:r>
            <a:endParaRPr lang="en-US" sz="1100" dirty="0">
              <a:latin typeface="Arial"/>
              <a:cs typeface="Arial"/>
            </a:endParaRPr>
          </a:p>
          <a:p>
            <a:pPr marL="184150">
              <a:lnSpc>
                <a:spcPts val="1280"/>
              </a:lnSpc>
            </a:pPr>
            <a:r>
              <a:rPr lang="en-US" sz="1100" spc="-10" dirty="0">
                <a:latin typeface="Arial"/>
                <a:cs typeface="Arial"/>
              </a:rPr>
              <a:t>$7,500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ABBAD0A-03B0-0433-E41A-F8224BA51EDC}"/>
              </a:ext>
            </a:extLst>
          </p:cNvPr>
          <p:cNvSpPr/>
          <p:nvPr/>
        </p:nvSpPr>
        <p:spPr>
          <a:xfrm>
            <a:off x="4095410" y="3851156"/>
            <a:ext cx="1306021" cy="938719"/>
          </a:xfrm>
          <a:prstGeom prst="rect">
            <a:avLst/>
          </a:prstGeom>
        </p:spPr>
        <p:txBody>
          <a:bodyPr wrap="square" lIns="91440">
            <a:spAutoFit/>
          </a:bodyPr>
          <a:lstStyle/>
          <a:p>
            <a:pPr marL="111125" marR="0" lvl="0" indent="-1111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Simplified and standardized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student-athlete transfer process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8EC13EB9-E421-442F-2B72-6F90858CCFEF}"/>
              </a:ext>
            </a:extLst>
          </p:cNvPr>
          <p:cNvSpPr/>
          <p:nvPr/>
        </p:nvSpPr>
        <p:spPr>
          <a:xfrm>
            <a:off x="5427680" y="3527166"/>
            <a:ext cx="1329409" cy="2877711"/>
          </a:xfrm>
          <a:prstGeom prst="rect">
            <a:avLst/>
          </a:prstGeom>
        </p:spPr>
        <p:txBody>
          <a:bodyPr wrap="square" lIns="91440">
            <a:spAutoFit/>
          </a:bodyPr>
          <a:lstStyle/>
          <a:p>
            <a:pPr marL="111125" marR="0" lvl="2" indent="-1111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Addressed in </a:t>
            </a:r>
            <a:r>
              <a:rPr kumimoji="0" 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NCAA v. Alston</a:t>
            </a:r>
          </a:p>
          <a:p>
            <a:pPr marL="111125" marR="0" lvl="2" indent="-1111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Ruled </a:t>
            </a:r>
            <a:r>
              <a:rPr kumimoji="0" lang="en-US" sz="11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NCAA could not limit </a:t>
            </a:r>
            <a:r>
              <a:rPr kumimoji="0" 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education-related benefits that schools could provide to student-athletes </a:t>
            </a:r>
            <a:r>
              <a:rPr kumimoji="0" lang="en-US" sz="11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x:</a:t>
            </a:r>
            <a:r>
              <a:rPr kumimoji="0" lang="en-US" sz="11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computers, instruments, and other education expenses, totaling about $6k)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0C867D1E-C815-5E44-DB34-BDEF473A8A4C}"/>
              </a:ext>
            </a:extLst>
          </p:cNvPr>
          <p:cNvSpPr/>
          <p:nvPr/>
        </p:nvSpPr>
        <p:spPr>
          <a:xfrm>
            <a:off x="6728023" y="3239198"/>
            <a:ext cx="1306021" cy="1277273"/>
          </a:xfrm>
          <a:prstGeom prst="rect">
            <a:avLst/>
          </a:prstGeom>
        </p:spPr>
        <p:txBody>
          <a:bodyPr wrap="square" lIns="91440">
            <a:spAutoFit/>
          </a:bodyPr>
          <a:lstStyle/>
          <a:p>
            <a:pPr marL="111125" lvl="0" indent="-111125">
              <a:buFont typeface="Arial" panose="020B0604020202020204" pitchFamily="34" charset="0"/>
              <a:buChar char="•"/>
              <a:defRPr/>
            </a:pPr>
            <a:r>
              <a:rPr lang="en-GB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tudent-athletes can 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receive compensation for their name, image and likeness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(NIL)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7BCD7CE-09CB-B49A-72DE-95F5003DEE36}"/>
              </a:ext>
            </a:extLst>
          </p:cNvPr>
          <p:cNvSpPr/>
          <p:nvPr/>
        </p:nvSpPr>
        <p:spPr bwMode="gray">
          <a:xfrm>
            <a:off x="6728023" y="4471797"/>
            <a:ext cx="1542235" cy="62849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t"/>
          <a:lstStyle/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Transfer Portal Eligibility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53568B5-A237-7DE0-7F96-194B7CC77A0C}"/>
              </a:ext>
            </a:extLst>
          </p:cNvPr>
          <p:cNvSpPr/>
          <p:nvPr/>
        </p:nvSpPr>
        <p:spPr>
          <a:xfrm>
            <a:off x="6728023" y="5062955"/>
            <a:ext cx="1655689" cy="1692771"/>
          </a:xfrm>
          <a:prstGeom prst="rect">
            <a:avLst/>
          </a:prstGeom>
        </p:spPr>
        <p:txBody>
          <a:bodyPr wrap="square" lIns="91440">
            <a:spAutoFit/>
          </a:bodyPr>
          <a:lstStyle/>
          <a:p>
            <a:pPr marL="111125" marR="0" lvl="0" indent="-1111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NCAA changed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their transfer portal policy</a:t>
            </a:r>
          </a:p>
          <a:p>
            <a:pPr marL="111125" marR="0" lvl="0" indent="-1111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Athletes </a:t>
            </a:r>
            <a:r>
              <a:rPr lang="en-US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transfer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once without having to sit</a:t>
            </a:r>
            <a:r>
              <a:rPr lang="en-US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out a year</a:t>
            </a:r>
          </a:p>
          <a:p>
            <a:pPr marL="111125" marR="0" lvl="0" indent="-1111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Collectives created alongside many institutions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94711A4C-2716-12A3-1CE3-DDA1A8E33891}"/>
              </a:ext>
            </a:extLst>
          </p:cNvPr>
          <p:cNvSpPr/>
          <p:nvPr/>
        </p:nvSpPr>
        <p:spPr>
          <a:xfrm>
            <a:off x="8084895" y="2908358"/>
            <a:ext cx="1371600" cy="1954381"/>
          </a:xfrm>
          <a:prstGeom prst="rect">
            <a:avLst/>
          </a:prstGeom>
        </p:spPr>
        <p:txBody>
          <a:bodyPr wrap="square" lIns="91440">
            <a:spAutoFit/>
          </a:bodyPr>
          <a:lstStyle/>
          <a:p>
            <a:pPr marL="111125" marR="0" lvl="0" indent="-1111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2023 NCAA House settlement proposes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billions in damages for past athletes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 revenue sharing for current/future athletes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F921F9A8-5650-4CC0-CA3A-23064E3D7ADF}"/>
              </a:ext>
            </a:extLst>
          </p:cNvPr>
          <p:cNvSpPr/>
          <p:nvPr/>
        </p:nvSpPr>
        <p:spPr>
          <a:xfrm>
            <a:off x="9351109" y="2567642"/>
            <a:ext cx="1374485" cy="2539157"/>
          </a:xfrm>
          <a:prstGeom prst="rect">
            <a:avLst/>
          </a:prstGeom>
        </p:spPr>
        <p:txBody>
          <a:bodyPr wrap="square" lIns="91440">
            <a:spAutoFit/>
          </a:bodyPr>
          <a:lstStyle/>
          <a:p>
            <a:pPr marL="111125" marR="0" lvl="2" indent="-1111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NCAA</a:t>
            </a: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changed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their transfer policy again </a:t>
            </a:r>
          </a:p>
          <a:p>
            <a:pPr marL="111125" marR="0" lvl="2" indent="-1111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en-US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 allows for </a:t>
            </a:r>
            <a:r>
              <a:rPr kumimoji="0" 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immediate eligibility for all NCAA Division I transfer student-athletes </a:t>
            </a:r>
            <a:r>
              <a:rPr kumimoji="0" lang="en-US" sz="11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who are academically eligible, essentially a free agency model </a:t>
            </a:r>
            <a:endParaRPr kumimoji="0" lang="en-US" sz="11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Freeform 7">
            <a:extLst>
              <a:ext uri="{FF2B5EF4-FFF2-40B4-BE49-F238E27FC236}">
                <a16:creationId xmlns:a16="http://schemas.microsoft.com/office/drawing/2014/main" id="{9EE52E5B-C39C-0819-6906-C06C9BE0EE4C}"/>
              </a:ext>
            </a:extLst>
          </p:cNvPr>
          <p:cNvSpPr>
            <a:spLocks/>
          </p:cNvSpPr>
          <p:nvPr/>
        </p:nvSpPr>
        <p:spPr bwMode="auto">
          <a:xfrm>
            <a:off x="6725417" y="2206278"/>
            <a:ext cx="5255425" cy="1313517"/>
          </a:xfrm>
          <a:custGeom>
            <a:avLst/>
            <a:gdLst>
              <a:gd name="T0" fmla="*/ 0 w 5233"/>
              <a:gd name="T1" fmla="*/ 2147483647 h 1595"/>
              <a:gd name="T2" fmla="*/ 0 w 5233"/>
              <a:gd name="T3" fmla="*/ 2147483647 h 1595"/>
              <a:gd name="T4" fmla="*/ 2147483647 w 5233"/>
              <a:gd name="T5" fmla="*/ 2147483647 h 1595"/>
              <a:gd name="T6" fmla="*/ 2147483647 w 5233"/>
              <a:gd name="T7" fmla="*/ 2147483647 h 1595"/>
              <a:gd name="T8" fmla="*/ 2147483647 w 5233"/>
              <a:gd name="T9" fmla="*/ 2147483647 h 1595"/>
              <a:gd name="T10" fmla="*/ 2147483647 w 5233"/>
              <a:gd name="T11" fmla="*/ 2147483647 h 1595"/>
              <a:gd name="T12" fmla="*/ 2147483647 w 5233"/>
              <a:gd name="T13" fmla="*/ 2147483647 h 1595"/>
              <a:gd name="T14" fmla="*/ 2147483647 w 5233"/>
              <a:gd name="T15" fmla="*/ 0 h 1595"/>
              <a:gd name="T16" fmla="*/ 2147483647 w 5233"/>
              <a:gd name="T17" fmla="*/ 0 h 159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233"/>
              <a:gd name="T28" fmla="*/ 0 h 1595"/>
              <a:gd name="T29" fmla="*/ 5233 w 5233"/>
              <a:gd name="T30" fmla="*/ 1595 h 159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233" h="1595">
                <a:moveTo>
                  <a:pt x="0" y="1594"/>
                </a:moveTo>
                <a:lnTo>
                  <a:pt x="0" y="1195"/>
                </a:lnTo>
                <a:lnTo>
                  <a:pt x="1308" y="1195"/>
                </a:lnTo>
                <a:lnTo>
                  <a:pt x="1308" y="797"/>
                </a:lnTo>
                <a:lnTo>
                  <a:pt x="2616" y="797"/>
                </a:lnTo>
                <a:lnTo>
                  <a:pt x="2616" y="398"/>
                </a:lnTo>
                <a:lnTo>
                  <a:pt x="3924" y="398"/>
                </a:lnTo>
                <a:lnTo>
                  <a:pt x="3924" y="0"/>
                </a:lnTo>
                <a:lnTo>
                  <a:pt x="5232" y="0"/>
                </a:lnTo>
              </a:path>
            </a:pathLst>
          </a:custGeom>
          <a:ln w="76200">
            <a:solidFill>
              <a:srgbClr val="0033A0"/>
            </a:solidFill>
            <a:headEnd type="none" w="sm" len="sm"/>
            <a:tailEnd type="none" w="sm" len="sm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C5C5C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EC8C2C51-3FAE-4A97-5295-D3964A7F1D3D}"/>
              </a:ext>
            </a:extLst>
          </p:cNvPr>
          <p:cNvSpPr/>
          <p:nvPr/>
        </p:nvSpPr>
        <p:spPr>
          <a:xfrm>
            <a:off x="10711632" y="2258000"/>
            <a:ext cx="1306021" cy="2232534"/>
          </a:xfrm>
          <a:prstGeom prst="rect">
            <a:avLst/>
          </a:prstGeom>
        </p:spPr>
        <p:txBody>
          <a:bodyPr wrap="square" lIns="91440">
            <a:spAutoFit/>
          </a:bodyPr>
          <a:lstStyle/>
          <a:p>
            <a:pPr marL="111125" indent="-111125">
              <a:lnSpc>
                <a:spcPct val="106000"/>
              </a:lnSpc>
              <a:buFont typeface="Arial" panose="020B0604020202020204" pitchFamily="34" charset="0"/>
              <a:buChar char="•"/>
              <a:defRPr/>
            </a:pP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Approval of the </a:t>
            </a:r>
            <a:r>
              <a:rPr lang="en-US" sz="11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 v NCAA </a:t>
            </a:r>
            <a:r>
              <a:rPr lang="en-US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settlement</a:t>
            </a:r>
          </a:p>
          <a:p>
            <a:pPr marL="111125" indent="-111125">
              <a:lnSpc>
                <a:spcPct val="106000"/>
              </a:lnSpc>
              <a:buFont typeface="Arial" panose="020B0604020202020204" pitchFamily="34" charset="0"/>
              <a:buChar char="•"/>
              <a:defRPr/>
            </a:pPr>
            <a:r>
              <a:rPr lang="en-US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Universities will have to adapt to new economic and operational realities to maintain competitive excellence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1FDC9F-66EB-580D-8BD8-A78F5460110B}"/>
              </a:ext>
            </a:extLst>
          </p:cNvPr>
          <p:cNvSpPr txBox="1"/>
          <p:nvPr/>
        </p:nvSpPr>
        <p:spPr>
          <a:xfrm>
            <a:off x="1683473" y="3746553"/>
            <a:ext cx="8075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BFF3CE-8E47-CD5E-4C6B-7ADF69A0B9F6}"/>
              </a:ext>
            </a:extLst>
          </p:cNvPr>
          <p:cNvSpPr/>
          <p:nvPr/>
        </p:nvSpPr>
        <p:spPr bwMode="gray">
          <a:xfrm>
            <a:off x="1462311" y="4038179"/>
            <a:ext cx="1306021" cy="391556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t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DC1D6C-062D-D8F7-DC95-95EADD9625A8}"/>
              </a:ext>
            </a:extLst>
          </p:cNvPr>
          <p:cNvSpPr txBox="1"/>
          <p:nvPr/>
        </p:nvSpPr>
        <p:spPr>
          <a:xfrm>
            <a:off x="3015562" y="3279193"/>
            <a:ext cx="8075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763935-B4AA-A0C8-08F1-764D8CF08625}"/>
              </a:ext>
            </a:extLst>
          </p:cNvPr>
          <p:cNvSpPr/>
          <p:nvPr/>
        </p:nvSpPr>
        <p:spPr bwMode="gray">
          <a:xfrm>
            <a:off x="2794400" y="3550499"/>
            <a:ext cx="1306021" cy="62849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t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Cost of Attendance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0DE0DF-FC5B-508C-BF87-FD200E1A53EC}"/>
              </a:ext>
            </a:extLst>
          </p:cNvPr>
          <p:cNvSpPr txBox="1"/>
          <p:nvPr/>
        </p:nvSpPr>
        <p:spPr>
          <a:xfrm>
            <a:off x="4304751" y="2933753"/>
            <a:ext cx="8075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EE0102-E017-DC1F-129D-B255B2403AC5}"/>
              </a:ext>
            </a:extLst>
          </p:cNvPr>
          <p:cNvSpPr/>
          <p:nvPr/>
        </p:nvSpPr>
        <p:spPr bwMode="gray">
          <a:xfrm>
            <a:off x="4083589" y="3205059"/>
            <a:ext cx="1306021" cy="62849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 lIns="0" tIns="88900" rIns="0" bIns="88900" rtlCol="0" anchor="t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Launch of Transfer Portal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B79BA5-FE54-4D9A-5E8D-9E9DD48843C7}"/>
              </a:ext>
            </a:extLst>
          </p:cNvPr>
          <p:cNvSpPr txBox="1"/>
          <p:nvPr/>
        </p:nvSpPr>
        <p:spPr>
          <a:xfrm>
            <a:off x="5646162" y="2669593"/>
            <a:ext cx="8075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9D1FE2-050A-EC60-CF7B-0B9686BE679D}"/>
              </a:ext>
            </a:extLst>
          </p:cNvPr>
          <p:cNvSpPr/>
          <p:nvPr/>
        </p:nvSpPr>
        <p:spPr bwMode="gray">
          <a:xfrm>
            <a:off x="5425000" y="2940899"/>
            <a:ext cx="1306021" cy="62849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 lIns="0" tIns="88900" rIns="0" bIns="88900" rtlCol="0" anchor="t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Alston Payments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81F2C0-5EF4-C66B-2406-2A0DBB4BBB12}"/>
              </a:ext>
            </a:extLst>
          </p:cNvPr>
          <p:cNvSpPr txBox="1"/>
          <p:nvPr/>
        </p:nvSpPr>
        <p:spPr>
          <a:xfrm>
            <a:off x="6938229" y="2362020"/>
            <a:ext cx="8075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55B35E-5F10-26AC-6130-9B356027B928}"/>
              </a:ext>
            </a:extLst>
          </p:cNvPr>
          <p:cNvSpPr/>
          <p:nvPr/>
        </p:nvSpPr>
        <p:spPr bwMode="gray">
          <a:xfrm>
            <a:off x="6717067" y="2633326"/>
            <a:ext cx="1306021" cy="62849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 lIns="0" tIns="88900" rIns="0" bIns="88900" rtlCol="0" anchor="t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Name, Image, and Likeness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5D071F-D34F-A201-1086-3A2AB36D15FA}"/>
              </a:ext>
            </a:extLst>
          </p:cNvPr>
          <p:cNvSpPr txBox="1"/>
          <p:nvPr/>
        </p:nvSpPr>
        <p:spPr>
          <a:xfrm>
            <a:off x="8270281" y="2017269"/>
            <a:ext cx="8075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E37FD5-0ACF-F6ED-9C67-20D8C734173E}"/>
              </a:ext>
            </a:extLst>
          </p:cNvPr>
          <p:cNvSpPr/>
          <p:nvPr/>
        </p:nvSpPr>
        <p:spPr bwMode="gray">
          <a:xfrm>
            <a:off x="8021067" y="2288575"/>
            <a:ext cx="1306021" cy="62849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 lIns="0" tIns="88900" rIns="0" bIns="88900" rtlCol="0" anchor="t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lang="en-US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House Settlement</a:t>
            </a:r>
            <a:endParaRPr kumimoji="0" lang="en-US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096988-8955-7A5E-C018-E5FFE1655B96}"/>
              </a:ext>
            </a:extLst>
          </p:cNvPr>
          <p:cNvSpPr txBox="1"/>
          <p:nvPr/>
        </p:nvSpPr>
        <p:spPr>
          <a:xfrm>
            <a:off x="9579160" y="1722262"/>
            <a:ext cx="8075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546BC69-F55C-103C-F50F-B8D07F7ACEE8}"/>
              </a:ext>
            </a:extLst>
          </p:cNvPr>
          <p:cNvSpPr/>
          <p:nvPr/>
        </p:nvSpPr>
        <p:spPr bwMode="gray">
          <a:xfrm>
            <a:off x="9329946" y="1993568"/>
            <a:ext cx="1306021" cy="62849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 lIns="0" tIns="88900" rIns="0" bIns="88900" rtlCol="0" anchor="t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lang="en-US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 Portal Ruling</a:t>
            </a:r>
            <a:endParaRPr kumimoji="0" lang="en-US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00C356-9E27-68B6-2239-EDB20E413D63}"/>
              </a:ext>
            </a:extLst>
          </p:cNvPr>
          <p:cNvSpPr txBox="1"/>
          <p:nvPr/>
        </p:nvSpPr>
        <p:spPr>
          <a:xfrm>
            <a:off x="10586254" y="1432423"/>
            <a:ext cx="149001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July 1, 2025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35D117F-BF47-5202-DA04-AFFB7E35CABC}"/>
              </a:ext>
            </a:extLst>
          </p:cNvPr>
          <p:cNvSpPr/>
          <p:nvPr/>
        </p:nvSpPr>
        <p:spPr bwMode="gray">
          <a:xfrm>
            <a:off x="10636500" y="1665075"/>
            <a:ext cx="1485229" cy="62849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 lIns="0" tIns="88900" rIns="0" bIns="88900" rtlCol="0" anchor="t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lang="en-US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Era of College Athletics</a:t>
            </a:r>
            <a:endParaRPr kumimoji="0" lang="en-US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595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03C7B-2BB3-9A1E-484A-1A06D252D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ECF0BB4-C4CC-B7BF-9088-AA19DAC1F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Terms of the House Settlement</a:t>
            </a:r>
          </a:p>
        </p:txBody>
      </p:sp>
      <p:pic>
        <p:nvPicPr>
          <p:cNvPr id="4" name="Picture 3" descr="A blue and white logo&#10;&#10;Description automatically generated with low confidence">
            <a:extLst>
              <a:ext uri="{FF2B5EF4-FFF2-40B4-BE49-F238E27FC236}">
                <a16:creationId xmlns:a16="http://schemas.microsoft.com/office/drawing/2014/main" id="{B4533A68-F413-6E67-9B00-696C78415A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349" y="123630"/>
            <a:ext cx="494210" cy="4042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67F5227-8D16-5FFE-D23D-31348D90FB4F}"/>
              </a:ext>
            </a:extLst>
          </p:cNvPr>
          <p:cNvSpPr/>
          <p:nvPr/>
        </p:nvSpPr>
        <p:spPr>
          <a:xfrm>
            <a:off x="3267042" y="1901179"/>
            <a:ext cx="2743200" cy="393968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93AF1E-7D24-A808-9F64-2D7A7DF7F992}"/>
              </a:ext>
            </a:extLst>
          </p:cNvPr>
          <p:cNvSpPr/>
          <p:nvPr/>
        </p:nvSpPr>
        <p:spPr>
          <a:xfrm>
            <a:off x="3267042" y="2022329"/>
            <a:ext cx="2743200" cy="118872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t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Revenue Sharing</a:t>
            </a:r>
          </a:p>
        </p:txBody>
      </p:sp>
      <p:sp>
        <p:nvSpPr>
          <p:cNvPr id="7" name="Graphic 4">
            <a:extLst>
              <a:ext uri="{FF2B5EF4-FFF2-40B4-BE49-F238E27FC236}">
                <a16:creationId xmlns:a16="http://schemas.microsoft.com/office/drawing/2014/main" id="{FAB027FD-1940-4831-0EF7-62FB2E8E1DB2}"/>
              </a:ext>
            </a:extLst>
          </p:cNvPr>
          <p:cNvSpPr/>
          <p:nvPr/>
        </p:nvSpPr>
        <p:spPr>
          <a:xfrm>
            <a:off x="4352098" y="2526459"/>
            <a:ext cx="573089" cy="482619"/>
          </a:xfrm>
          <a:custGeom>
            <a:avLst/>
            <a:gdLst>
              <a:gd name="connsiteX0" fmla="*/ 215980 w 222370"/>
              <a:gd name="connsiteY0" fmla="*/ 141724 h 184497"/>
              <a:gd name="connsiteX1" fmla="*/ 200005 w 222370"/>
              <a:gd name="connsiteY1" fmla="*/ 141724 h 184497"/>
              <a:gd name="connsiteX2" fmla="*/ 200005 w 222370"/>
              <a:gd name="connsiteY2" fmla="*/ 95760 h 184497"/>
              <a:gd name="connsiteX3" fmla="*/ 193615 w 222370"/>
              <a:gd name="connsiteY3" fmla="*/ 89376 h 184497"/>
              <a:gd name="connsiteX4" fmla="*/ 117575 w 222370"/>
              <a:gd name="connsiteY4" fmla="*/ 89376 h 184497"/>
              <a:gd name="connsiteX5" fmla="*/ 117575 w 222370"/>
              <a:gd name="connsiteY5" fmla="*/ 49795 h 184497"/>
              <a:gd name="connsiteX6" fmla="*/ 133550 w 222370"/>
              <a:gd name="connsiteY6" fmla="*/ 49795 h 184497"/>
              <a:gd name="connsiteX7" fmla="*/ 139940 w 222370"/>
              <a:gd name="connsiteY7" fmla="*/ 43411 h 184497"/>
              <a:gd name="connsiteX8" fmla="*/ 139940 w 222370"/>
              <a:gd name="connsiteY8" fmla="*/ 6384 h 184497"/>
              <a:gd name="connsiteX9" fmla="*/ 133550 w 222370"/>
              <a:gd name="connsiteY9" fmla="*/ 0 h 184497"/>
              <a:gd name="connsiteX10" fmla="*/ 88820 w 222370"/>
              <a:gd name="connsiteY10" fmla="*/ 0 h 184497"/>
              <a:gd name="connsiteX11" fmla="*/ 82430 w 222370"/>
              <a:gd name="connsiteY11" fmla="*/ 6384 h 184497"/>
              <a:gd name="connsiteX12" fmla="*/ 82430 w 222370"/>
              <a:gd name="connsiteY12" fmla="*/ 43411 h 184497"/>
              <a:gd name="connsiteX13" fmla="*/ 88820 w 222370"/>
              <a:gd name="connsiteY13" fmla="*/ 49795 h 184497"/>
              <a:gd name="connsiteX14" fmla="*/ 104795 w 222370"/>
              <a:gd name="connsiteY14" fmla="*/ 49795 h 184497"/>
              <a:gd name="connsiteX15" fmla="*/ 104795 w 222370"/>
              <a:gd name="connsiteY15" fmla="*/ 89376 h 184497"/>
              <a:gd name="connsiteX16" fmla="*/ 28755 w 222370"/>
              <a:gd name="connsiteY16" fmla="*/ 89376 h 184497"/>
              <a:gd name="connsiteX17" fmla="*/ 22365 w 222370"/>
              <a:gd name="connsiteY17" fmla="*/ 95760 h 184497"/>
              <a:gd name="connsiteX18" fmla="*/ 22365 w 222370"/>
              <a:gd name="connsiteY18" fmla="*/ 141724 h 184497"/>
              <a:gd name="connsiteX19" fmla="*/ 6390 w 222370"/>
              <a:gd name="connsiteY19" fmla="*/ 141724 h 184497"/>
              <a:gd name="connsiteX20" fmla="*/ 0 w 222370"/>
              <a:gd name="connsiteY20" fmla="*/ 148108 h 184497"/>
              <a:gd name="connsiteX21" fmla="*/ 0 w 222370"/>
              <a:gd name="connsiteY21" fmla="*/ 178113 h 184497"/>
              <a:gd name="connsiteX22" fmla="*/ 6390 w 222370"/>
              <a:gd name="connsiteY22" fmla="*/ 184497 h 184497"/>
              <a:gd name="connsiteX23" fmla="*/ 51119 w 222370"/>
              <a:gd name="connsiteY23" fmla="*/ 184497 h 184497"/>
              <a:gd name="connsiteX24" fmla="*/ 57509 w 222370"/>
              <a:gd name="connsiteY24" fmla="*/ 178113 h 184497"/>
              <a:gd name="connsiteX25" fmla="*/ 57509 w 222370"/>
              <a:gd name="connsiteY25" fmla="*/ 148108 h 184497"/>
              <a:gd name="connsiteX26" fmla="*/ 51119 w 222370"/>
              <a:gd name="connsiteY26" fmla="*/ 141724 h 184497"/>
              <a:gd name="connsiteX27" fmla="*/ 34506 w 222370"/>
              <a:gd name="connsiteY27" fmla="*/ 141724 h 184497"/>
              <a:gd name="connsiteX28" fmla="*/ 34506 w 222370"/>
              <a:gd name="connsiteY28" fmla="*/ 102144 h 184497"/>
              <a:gd name="connsiteX29" fmla="*/ 104795 w 222370"/>
              <a:gd name="connsiteY29" fmla="*/ 102144 h 184497"/>
              <a:gd name="connsiteX30" fmla="*/ 104795 w 222370"/>
              <a:gd name="connsiteY30" fmla="*/ 141724 h 184497"/>
              <a:gd name="connsiteX31" fmla="*/ 88820 w 222370"/>
              <a:gd name="connsiteY31" fmla="*/ 141724 h 184497"/>
              <a:gd name="connsiteX32" fmla="*/ 82430 w 222370"/>
              <a:gd name="connsiteY32" fmla="*/ 148108 h 184497"/>
              <a:gd name="connsiteX33" fmla="*/ 82430 w 222370"/>
              <a:gd name="connsiteY33" fmla="*/ 178113 h 184497"/>
              <a:gd name="connsiteX34" fmla="*/ 88820 w 222370"/>
              <a:gd name="connsiteY34" fmla="*/ 184497 h 184497"/>
              <a:gd name="connsiteX35" fmla="*/ 133550 w 222370"/>
              <a:gd name="connsiteY35" fmla="*/ 184497 h 184497"/>
              <a:gd name="connsiteX36" fmla="*/ 139940 w 222370"/>
              <a:gd name="connsiteY36" fmla="*/ 178113 h 184497"/>
              <a:gd name="connsiteX37" fmla="*/ 139940 w 222370"/>
              <a:gd name="connsiteY37" fmla="*/ 148108 h 184497"/>
              <a:gd name="connsiteX38" fmla="*/ 133550 w 222370"/>
              <a:gd name="connsiteY38" fmla="*/ 141724 h 184497"/>
              <a:gd name="connsiteX39" fmla="*/ 117575 w 222370"/>
              <a:gd name="connsiteY39" fmla="*/ 141724 h 184497"/>
              <a:gd name="connsiteX40" fmla="*/ 117575 w 222370"/>
              <a:gd name="connsiteY40" fmla="*/ 102144 h 184497"/>
              <a:gd name="connsiteX41" fmla="*/ 187225 w 222370"/>
              <a:gd name="connsiteY41" fmla="*/ 102144 h 184497"/>
              <a:gd name="connsiteX42" fmla="*/ 187225 w 222370"/>
              <a:gd name="connsiteY42" fmla="*/ 141724 h 184497"/>
              <a:gd name="connsiteX43" fmla="*/ 171251 w 222370"/>
              <a:gd name="connsiteY43" fmla="*/ 141724 h 184497"/>
              <a:gd name="connsiteX44" fmla="*/ 164861 w 222370"/>
              <a:gd name="connsiteY44" fmla="*/ 148108 h 184497"/>
              <a:gd name="connsiteX45" fmla="*/ 164861 w 222370"/>
              <a:gd name="connsiteY45" fmla="*/ 178113 h 184497"/>
              <a:gd name="connsiteX46" fmla="*/ 171251 w 222370"/>
              <a:gd name="connsiteY46" fmla="*/ 184497 h 184497"/>
              <a:gd name="connsiteX47" fmla="*/ 215980 w 222370"/>
              <a:gd name="connsiteY47" fmla="*/ 184497 h 184497"/>
              <a:gd name="connsiteX48" fmla="*/ 222370 w 222370"/>
              <a:gd name="connsiteY48" fmla="*/ 178113 h 184497"/>
              <a:gd name="connsiteX49" fmla="*/ 222370 w 222370"/>
              <a:gd name="connsiteY49" fmla="*/ 148108 h 184497"/>
              <a:gd name="connsiteX50" fmla="*/ 215980 w 222370"/>
              <a:gd name="connsiteY50" fmla="*/ 141724 h 184497"/>
              <a:gd name="connsiteX51" fmla="*/ 215980 w 222370"/>
              <a:gd name="connsiteY51" fmla="*/ 141724 h 184497"/>
              <a:gd name="connsiteX52" fmla="*/ 94571 w 222370"/>
              <a:gd name="connsiteY52" fmla="*/ 12768 h 184497"/>
              <a:gd name="connsiteX53" fmla="*/ 126521 w 222370"/>
              <a:gd name="connsiteY53" fmla="*/ 12768 h 184497"/>
              <a:gd name="connsiteX54" fmla="*/ 126521 w 222370"/>
              <a:gd name="connsiteY54" fmla="*/ 37027 h 184497"/>
              <a:gd name="connsiteX55" fmla="*/ 94571 w 222370"/>
              <a:gd name="connsiteY55" fmla="*/ 37027 h 184497"/>
              <a:gd name="connsiteX56" fmla="*/ 94571 w 222370"/>
              <a:gd name="connsiteY56" fmla="*/ 12768 h 184497"/>
              <a:gd name="connsiteX57" fmla="*/ 44730 w 222370"/>
              <a:gd name="connsiteY57" fmla="*/ 172368 h 184497"/>
              <a:gd name="connsiteX58" fmla="*/ 12780 w 222370"/>
              <a:gd name="connsiteY58" fmla="*/ 172368 h 184497"/>
              <a:gd name="connsiteX59" fmla="*/ 12780 w 222370"/>
              <a:gd name="connsiteY59" fmla="*/ 155131 h 184497"/>
              <a:gd name="connsiteX60" fmla="*/ 44730 w 222370"/>
              <a:gd name="connsiteY60" fmla="*/ 155131 h 184497"/>
              <a:gd name="connsiteX61" fmla="*/ 44730 w 222370"/>
              <a:gd name="connsiteY61" fmla="*/ 172368 h 184497"/>
              <a:gd name="connsiteX62" fmla="*/ 127160 w 222370"/>
              <a:gd name="connsiteY62" fmla="*/ 172368 h 184497"/>
              <a:gd name="connsiteX63" fmla="*/ 95210 w 222370"/>
              <a:gd name="connsiteY63" fmla="*/ 172368 h 184497"/>
              <a:gd name="connsiteX64" fmla="*/ 95210 w 222370"/>
              <a:gd name="connsiteY64" fmla="*/ 155131 h 184497"/>
              <a:gd name="connsiteX65" fmla="*/ 127160 w 222370"/>
              <a:gd name="connsiteY65" fmla="*/ 155131 h 184497"/>
              <a:gd name="connsiteX66" fmla="*/ 127160 w 222370"/>
              <a:gd name="connsiteY66" fmla="*/ 172368 h 184497"/>
              <a:gd name="connsiteX67" fmla="*/ 209590 w 222370"/>
              <a:gd name="connsiteY67" fmla="*/ 172368 h 184497"/>
              <a:gd name="connsiteX68" fmla="*/ 177641 w 222370"/>
              <a:gd name="connsiteY68" fmla="*/ 172368 h 184497"/>
              <a:gd name="connsiteX69" fmla="*/ 177641 w 222370"/>
              <a:gd name="connsiteY69" fmla="*/ 155131 h 184497"/>
              <a:gd name="connsiteX70" fmla="*/ 209590 w 222370"/>
              <a:gd name="connsiteY70" fmla="*/ 155131 h 184497"/>
              <a:gd name="connsiteX71" fmla="*/ 209590 w 222370"/>
              <a:gd name="connsiteY71" fmla="*/ 172368 h 184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222370" h="184497">
                <a:moveTo>
                  <a:pt x="215980" y="141724"/>
                </a:moveTo>
                <a:lnTo>
                  <a:pt x="200005" y="141724"/>
                </a:lnTo>
                <a:lnTo>
                  <a:pt x="200005" y="95760"/>
                </a:lnTo>
                <a:cubicBezTo>
                  <a:pt x="200005" y="91930"/>
                  <a:pt x="197449" y="89376"/>
                  <a:pt x="193615" y="89376"/>
                </a:cubicBezTo>
                <a:lnTo>
                  <a:pt x="117575" y="89376"/>
                </a:lnTo>
                <a:lnTo>
                  <a:pt x="117575" y="49795"/>
                </a:lnTo>
                <a:lnTo>
                  <a:pt x="133550" y="49795"/>
                </a:lnTo>
                <a:cubicBezTo>
                  <a:pt x="137384" y="49795"/>
                  <a:pt x="139940" y="47242"/>
                  <a:pt x="139940" y="43411"/>
                </a:cubicBezTo>
                <a:lnTo>
                  <a:pt x="139940" y="6384"/>
                </a:lnTo>
                <a:cubicBezTo>
                  <a:pt x="139940" y="2554"/>
                  <a:pt x="137384" y="0"/>
                  <a:pt x="133550" y="0"/>
                </a:cubicBezTo>
                <a:lnTo>
                  <a:pt x="88820" y="0"/>
                </a:lnTo>
                <a:cubicBezTo>
                  <a:pt x="84986" y="0"/>
                  <a:pt x="82430" y="2554"/>
                  <a:pt x="82430" y="6384"/>
                </a:cubicBezTo>
                <a:lnTo>
                  <a:pt x="82430" y="43411"/>
                </a:lnTo>
                <a:cubicBezTo>
                  <a:pt x="82430" y="47242"/>
                  <a:pt x="84986" y="49795"/>
                  <a:pt x="88820" y="49795"/>
                </a:cubicBezTo>
                <a:lnTo>
                  <a:pt x="104795" y="49795"/>
                </a:lnTo>
                <a:lnTo>
                  <a:pt x="104795" y="89376"/>
                </a:lnTo>
                <a:lnTo>
                  <a:pt x="28755" y="89376"/>
                </a:lnTo>
                <a:cubicBezTo>
                  <a:pt x="24921" y="89376"/>
                  <a:pt x="22365" y="91930"/>
                  <a:pt x="22365" y="95760"/>
                </a:cubicBezTo>
                <a:lnTo>
                  <a:pt x="22365" y="141724"/>
                </a:lnTo>
                <a:lnTo>
                  <a:pt x="6390" y="141724"/>
                </a:lnTo>
                <a:cubicBezTo>
                  <a:pt x="2556" y="141724"/>
                  <a:pt x="0" y="144278"/>
                  <a:pt x="0" y="148108"/>
                </a:cubicBezTo>
                <a:lnTo>
                  <a:pt x="0" y="178113"/>
                </a:lnTo>
                <a:cubicBezTo>
                  <a:pt x="0" y="181944"/>
                  <a:pt x="2556" y="184497"/>
                  <a:pt x="6390" y="184497"/>
                </a:cubicBezTo>
                <a:lnTo>
                  <a:pt x="51119" y="184497"/>
                </a:lnTo>
                <a:cubicBezTo>
                  <a:pt x="54954" y="184497"/>
                  <a:pt x="57509" y="181944"/>
                  <a:pt x="57509" y="178113"/>
                </a:cubicBezTo>
                <a:lnTo>
                  <a:pt x="57509" y="148108"/>
                </a:lnTo>
                <a:cubicBezTo>
                  <a:pt x="57509" y="144278"/>
                  <a:pt x="54954" y="141724"/>
                  <a:pt x="51119" y="141724"/>
                </a:cubicBezTo>
                <a:lnTo>
                  <a:pt x="34506" y="141724"/>
                </a:lnTo>
                <a:lnTo>
                  <a:pt x="34506" y="102144"/>
                </a:lnTo>
                <a:lnTo>
                  <a:pt x="104795" y="102144"/>
                </a:lnTo>
                <a:lnTo>
                  <a:pt x="104795" y="141724"/>
                </a:lnTo>
                <a:lnTo>
                  <a:pt x="88820" y="141724"/>
                </a:lnTo>
                <a:cubicBezTo>
                  <a:pt x="84986" y="141724"/>
                  <a:pt x="82430" y="144278"/>
                  <a:pt x="82430" y="148108"/>
                </a:cubicBezTo>
                <a:lnTo>
                  <a:pt x="82430" y="178113"/>
                </a:lnTo>
                <a:cubicBezTo>
                  <a:pt x="82430" y="181944"/>
                  <a:pt x="84986" y="184497"/>
                  <a:pt x="88820" y="184497"/>
                </a:cubicBezTo>
                <a:lnTo>
                  <a:pt x="133550" y="184497"/>
                </a:lnTo>
                <a:cubicBezTo>
                  <a:pt x="137384" y="184497"/>
                  <a:pt x="139940" y="181944"/>
                  <a:pt x="139940" y="178113"/>
                </a:cubicBezTo>
                <a:lnTo>
                  <a:pt x="139940" y="148108"/>
                </a:lnTo>
                <a:cubicBezTo>
                  <a:pt x="139940" y="144278"/>
                  <a:pt x="137384" y="141724"/>
                  <a:pt x="133550" y="141724"/>
                </a:cubicBezTo>
                <a:lnTo>
                  <a:pt x="117575" y="141724"/>
                </a:lnTo>
                <a:lnTo>
                  <a:pt x="117575" y="102144"/>
                </a:lnTo>
                <a:lnTo>
                  <a:pt x="187225" y="102144"/>
                </a:lnTo>
                <a:lnTo>
                  <a:pt x="187225" y="141724"/>
                </a:lnTo>
                <a:lnTo>
                  <a:pt x="171251" y="141724"/>
                </a:lnTo>
                <a:cubicBezTo>
                  <a:pt x="167416" y="141724"/>
                  <a:pt x="164861" y="144278"/>
                  <a:pt x="164861" y="148108"/>
                </a:cubicBezTo>
                <a:lnTo>
                  <a:pt x="164861" y="178113"/>
                </a:lnTo>
                <a:cubicBezTo>
                  <a:pt x="164861" y="181944"/>
                  <a:pt x="167416" y="184497"/>
                  <a:pt x="171251" y="184497"/>
                </a:cubicBezTo>
                <a:lnTo>
                  <a:pt x="215980" y="184497"/>
                </a:lnTo>
                <a:cubicBezTo>
                  <a:pt x="219814" y="184497"/>
                  <a:pt x="222370" y="181944"/>
                  <a:pt x="222370" y="178113"/>
                </a:cubicBezTo>
                <a:lnTo>
                  <a:pt x="222370" y="148108"/>
                </a:lnTo>
                <a:cubicBezTo>
                  <a:pt x="222370" y="144916"/>
                  <a:pt x="219175" y="141724"/>
                  <a:pt x="215980" y="141724"/>
                </a:cubicBezTo>
                <a:cubicBezTo>
                  <a:pt x="215980" y="141724"/>
                  <a:pt x="215980" y="141724"/>
                  <a:pt x="215980" y="141724"/>
                </a:cubicBezTo>
                <a:close/>
                <a:moveTo>
                  <a:pt x="94571" y="12768"/>
                </a:moveTo>
                <a:lnTo>
                  <a:pt x="126521" y="12768"/>
                </a:lnTo>
                <a:lnTo>
                  <a:pt x="126521" y="37027"/>
                </a:lnTo>
                <a:lnTo>
                  <a:pt x="94571" y="37027"/>
                </a:lnTo>
                <a:lnTo>
                  <a:pt x="94571" y="12768"/>
                </a:lnTo>
                <a:close/>
                <a:moveTo>
                  <a:pt x="44730" y="172368"/>
                </a:moveTo>
                <a:lnTo>
                  <a:pt x="12780" y="172368"/>
                </a:lnTo>
                <a:lnTo>
                  <a:pt x="12780" y="155131"/>
                </a:lnTo>
                <a:lnTo>
                  <a:pt x="44730" y="155131"/>
                </a:lnTo>
                <a:lnTo>
                  <a:pt x="44730" y="172368"/>
                </a:lnTo>
                <a:close/>
                <a:moveTo>
                  <a:pt x="127160" y="172368"/>
                </a:moveTo>
                <a:lnTo>
                  <a:pt x="95210" y="172368"/>
                </a:lnTo>
                <a:lnTo>
                  <a:pt x="95210" y="155131"/>
                </a:lnTo>
                <a:lnTo>
                  <a:pt x="127160" y="155131"/>
                </a:lnTo>
                <a:lnTo>
                  <a:pt x="127160" y="172368"/>
                </a:lnTo>
                <a:close/>
                <a:moveTo>
                  <a:pt x="209590" y="172368"/>
                </a:moveTo>
                <a:lnTo>
                  <a:pt x="177641" y="172368"/>
                </a:lnTo>
                <a:lnTo>
                  <a:pt x="177641" y="155131"/>
                </a:lnTo>
                <a:lnTo>
                  <a:pt x="209590" y="155131"/>
                </a:lnTo>
                <a:lnTo>
                  <a:pt x="209590" y="172368"/>
                </a:lnTo>
                <a:close/>
              </a:path>
            </a:pathLst>
          </a:custGeom>
          <a:solidFill>
            <a:schemeClr val="bg1"/>
          </a:solidFill>
          <a:ln w="63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C18811-E49E-7245-9255-D59E6AE9AC78}"/>
              </a:ext>
            </a:extLst>
          </p:cNvPr>
          <p:cNvSpPr txBox="1"/>
          <p:nvPr/>
        </p:nvSpPr>
        <p:spPr>
          <a:xfrm>
            <a:off x="3312762" y="3378650"/>
            <a:ext cx="265176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Starting in 2025–26, schools that are party to the settlement (P5, Notre Dame) and those that have opted in, can pay student-athletes directly,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up to ~$20.5M per school.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The ‘cap’ will increase 4% each year and then will be re-evaluated every three years for the duration of the 10-year settlement.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1B4646-B6C7-CE8F-6060-CE7C0C5E10B2}"/>
              </a:ext>
            </a:extLst>
          </p:cNvPr>
          <p:cNvSpPr/>
          <p:nvPr/>
        </p:nvSpPr>
        <p:spPr>
          <a:xfrm>
            <a:off x="6190527" y="1901179"/>
            <a:ext cx="2743200" cy="393968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B979BB-8500-CC34-3245-F1FB0F6C7153}"/>
              </a:ext>
            </a:extLst>
          </p:cNvPr>
          <p:cNvSpPr/>
          <p:nvPr/>
        </p:nvSpPr>
        <p:spPr>
          <a:xfrm>
            <a:off x="6190527" y="2022329"/>
            <a:ext cx="2743200" cy="118872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t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Roster Limits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pic>
        <p:nvPicPr>
          <p:cNvPr id="12" name="Graphic 11" descr="Users with solid fill">
            <a:extLst>
              <a:ext uri="{FF2B5EF4-FFF2-40B4-BE49-F238E27FC236}">
                <a16:creationId xmlns:a16="http://schemas.microsoft.com/office/drawing/2014/main" id="{C2B0B782-0EAC-638B-6A61-1B7B8EBF2C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50647" y="2364096"/>
            <a:ext cx="822960" cy="8229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2E4333A-898F-535E-75B7-B0A1380E436D}"/>
              </a:ext>
            </a:extLst>
          </p:cNvPr>
          <p:cNvSpPr txBox="1"/>
          <p:nvPr/>
        </p:nvSpPr>
        <p:spPr>
          <a:xfrm>
            <a:off x="6236247" y="3378650"/>
            <a:ext cx="26517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No more scholarship limits per team, but new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sport-specific roster limits will apply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. All scholarships have now become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equivalency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scholarships, eliminated “head count” scholarships.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FE19EB-CCBA-4D87-7E40-AE1532C90D9B}"/>
              </a:ext>
            </a:extLst>
          </p:cNvPr>
          <p:cNvSpPr/>
          <p:nvPr/>
        </p:nvSpPr>
        <p:spPr>
          <a:xfrm>
            <a:off x="301962" y="1901179"/>
            <a:ext cx="2743200" cy="393968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519E1E-3EE4-EAB5-B824-DC38ED6280B3}"/>
              </a:ext>
            </a:extLst>
          </p:cNvPr>
          <p:cNvSpPr txBox="1"/>
          <p:nvPr/>
        </p:nvSpPr>
        <p:spPr>
          <a:xfrm>
            <a:off x="260367" y="3378650"/>
            <a:ext cx="282639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Division I student-athletes from 2016–2024 who didn’t receive NIL pay are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eligible for retroactive payments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 over the next ten years.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9E22270-BF76-C990-08DC-CD5C65CD3B92}"/>
              </a:ext>
            </a:extLst>
          </p:cNvPr>
          <p:cNvSpPr/>
          <p:nvPr/>
        </p:nvSpPr>
        <p:spPr>
          <a:xfrm>
            <a:off x="301962" y="2022329"/>
            <a:ext cx="2743200" cy="118872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t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Back-Pay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F919F7C-B725-E842-A758-28E5AE616EA5}"/>
              </a:ext>
            </a:extLst>
          </p:cNvPr>
          <p:cNvGrpSpPr/>
          <p:nvPr/>
        </p:nvGrpSpPr>
        <p:grpSpPr>
          <a:xfrm>
            <a:off x="1375537" y="2526150"/>
            <a:ext cx="596050" cy="403631"/>
            <a:chOff x="1694518" y="2045158"/>
            <a:chExt cx="210229" cy="142362"/>
          </a:xfrm>
          <a:solidFill>
            <a:schemeClr val="accent3"/>
          </a:solidFill>
        </p:grpSpPr>
        <p:sp>
          <p:nvSpPr>
            <p:cNvPr id="20" name="Graphic 4">
              <a:extLst>
                <a:ext uri="{FF2B5EF4-FFF2-40B4-BE49-F238E27FC236}">
                  <a16:creationId xmlns:a16="http://schemas.microsoft.com/office/drawing/2014/main" id="{63808368-4F88-7AB6-925C-D2634EA6E2F9}"/>
                </a:ext>
              </a:extLst>
            </p:cNvPr>
            <p:cNvSpPr/>
            <p:nvPr/>
          </p:nvSpPr>
          <p:spPr>
            <a:xfrm>
              <a:off x="1756502" y="2104528"/>
              <a:ext cx="57509" cy="57455"/>
            </a:xfrm>
            <a:custGeom>
              <a:avLst/>
              <a:gdLst>
                <a:gd name="connsiteX0" fmla="*/ 28755 w 57509"/>
                <a:gd name="connsiteY0" fmla="*/ 0 h 57455"/>
                <a:gd name="connsiteX1" fmla="*/ 0 w 57509"/>
                <a:gd name="connsiteY1" fmla="*/ 28728 h 57455"/>
                <a:gd name="connsiteX2" fmla="*/ 28755 w 57509"/>
                <a:gd name="connsiteY2" fmla="*/ 57456 h 57455"/>
                <a:gd name="connsiteX3" fmla="*/ 57509 w 57509"/>
                <a:gd name="connsiteY3" fmla="*/ 28728 h 57455"/>
                <a:gd name="connsiteX4" fmla="*/ 28755 w 57509"/>
                <a:gd name="connsiteY4" fmla="*/ 0 h 57455"/>
                <a:gd name="connsiteX5" fmla="*/ 28755 w 57509"/>
                <a:gd name="connsiteY5" fmla="*/ 44688 h 57455"/>
                <a:gd name="connsiteX6" fmla="*/ 12780 w 57509"/>
                <a:gd name="connsiteY6" fmla="*/ 28728 h 57455"/>
                <a:gd name="connsiteX7" fmla="*/ 28755 w 57509"/>
                <a:gd name="connsiteY7" fmla="*/ 12768 h 57455"/>
                <a:gd name="connsiteX8" fmla="*/ 44730 w 57509"/>
                <a:gd name="connsiteY8" fmla="*/ 28728 h 57455"/>
                <a:gd name="connsiteX9" fmla="*/ 28755 w 57509"/>
                <a:gd name="connsiteY9" fmla="*/ 44688 h 5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509" h="57455">
                  <a:moveTo>
                    <a:pt x="28755" y="0"/>
                  </a:moveTo>
                  <a:cubicBezTo>
                    <a:pt x="12780" y="0"/>
                    <a:pt x="0" y="12768"/>
                    <a:pt x="0" y="28728"/>
                  </a:cubicBezTo>
                  <a:cubicBezTo>
                    <a:pt x="0" y="44688"/>
                    <a:pt x="12780" y="57456"/>
                    <a:pt x="28755" y="57456"/>
                  </a:cubicBezTo>
                  <a:cubicBezTo>
                    <a:pt x="44730" y="57456"/>
                    <a:pt x="57509" y="44688"/>
                    <a:pt x="57509" y="28728"/>
                  </a:cubicBezTo>
                  <a:cubicBezTo>
                    <a:pt x="57509" y="12768"/>
                    <a:pt x="44730" y="0"/>
                    <a:pt x="28755" y="0"/>
                  </a:cubicBezTo>
                  <a:close/>
                  <a:moveTo>
                    <a:pt x="28755" y="44688"/>
                  </a:moveTo>
                  <a:cubicBezTo>
                    <a:pt x="19809" y="44688"/>
                    <a:pt x="12780" y="37665"/>
                    <a:pt x="12780" y="28728"/>
                  </a:cubicBezTo>
                  <a:cubicBezTo>
                    <a:pt x="12780" y="19790"/>
                    <a:pt x="19809" y="12768"/>
                    <a:pt x="28755" y="12768"/>
                  </a:cubicBezTo>
                  <a:cubicBezTo>
                    <a:pt x="37701" y="12768"/>
                    <a:pt x="44730" y="19790"/>
                    <a:pt x="44730" y="28728"/>
                  </a:cubicBezTo>
                  <a:cubicBezTo>
                    <a:pt x="44730" y="37665"/>
                    <a:pt x="37701" y="44688"/>
                    <a:pt x="28755" y="44688"/>
                  </a:cubicBezTo>
                  <a:close/>
                </a:path>
              </a:pathLst>
            </a:custGeom>
            <a:solidFill>
              <a:schemeClr val="bg1"/>
            </a:solidFill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1" name="Graphic 4">
              <a:extLst>
                <a:ext uri="{FF2B5EF4-FFF2-40B4-BE49-F238E27FC236}">
                  <a16:creationId xmlns:a16="http://schemas.microsoft.com/office/drawing/2014/main" id="{D6ECA739-BD17-36A0-2B76-7B239DEE107F}"/>
                </a:ext>
              </a:extLst>
            </p:cNvPr>
            <p:cNvSpPr/>
            <p:nvPr/>
          </p:nvSpPr>
          <p:spPr>
            <a:xfrm>
              <a:off x="1694518" y="2045158"/>
              <a:ext cx="210229" cy="142362"/>
            </a:xfrm>
            <a:custGeom>
              <a:avLst/>
              <a:gdLst>
                <a:gd name="connsiteX0" fmla="*/ 201283 w 210229"/>
                <a:gd name="connsiteY0" fmla="*/ 34473 h 142362"/>
                <a:gd name="connsiteX1" fmla="*/ 201283 w 210229"/>
                <a:gd name="connsiteY1" fmla="*/ 34473 h 142362"/>
                <a:gd name="connsiteX2" fmla="*/ 197449 w 210229"/>
                <a:gd name="connsiteY2" fmla="*/ 5746 h 142362"/>
                <a:gd name="connsiteX3" fmla="*/ 190420 w 210229"/>
                <a:gd name="connsiteY3" fmla="*/ 0 h 142362"/>
                <a:gd name="connsiteX4" fmla="*/ 161666 w 210229"/>
                <a:gd name="connsiteY4" fmla="*/ 3830 h 142362"/>
                <a:gd name="connsiteX5" fmla="*/ 161666 w 210229"/>
                <a:gd name="connsiteY5" fmla="*/ 3830 h 142362"/>
                <a:gd name="connsiteX6" fmla="*/ 161666 w 210229"/>
                <a:gd name="connsiteY6" fmla="*/ 3830 h 142362"/>
                <a:gd name="connsiteX7" fmla="*/ 22365 w 210229"/>
                <a:gd name="connsiteY7" fmla="*/ 22344 h 142362"/>
                <a:gd name="connsiteX8" fmla="*/ 16614 w 210229"/>
                <a:gd name="connsiteY8" fmla="*/ 29366 h 142362"/>
                <a:gd name="connsiteX9" fmla="*/ 17253 w 210229"/>
                <a:gd name="connsiteY9" fmla="*/ 33197 h 142362"/>
                <a:gd name="connsiteX10" fmla="*/ 6390 w 210229"/>
                <a:gd name="connsiteY10" fmla="*/ 33197 h 142362"/>
                <a:gd name="connsiteX11" fmla="*/ 0 w 210229"/>
                <a:gd name="connsiteY11" fmla="*/ 39581 h 142362"/>
                <a:gd name="connsiteX12" fmla="*/ 0 w 210229"/>
                <a:gd name="connsiteY12" fmla="*/ 135979 h 142362"/>
                <a:gd name="connsiteX13" fmla="*/ 6390 w 210229"/>
                <a:gd name="connsiteY13" fmla="*/ 142363 h 142362"/>
                <a:gd name="connsiteX14" fmla="*/ 175723 w 210229"/>
                <a:gd name="connsiteY14" fmla="*/ 142363 h 142362"/>
                <a:gd name="connsiteX15" fmla="*/ 182113 w 210229"/>
                <a:gd name="connsiteY15" fmla="*/ 135979 h 142362"/>
                <a:gd name="connsiteX16" fmla="*/ 182113 w 210229"/>
                <a:gd name="connsiteY16" fmla="*/ 111720 h 142362"/>
                <a:gd name="connsiteX17" fmla="*/ 204478 w 210229"/>
                <a:gd name="connsiteY17" fmla="*/ 108528 h 142362"/>
                <a:gd name="connsiteX18" fmla="*/ 210229 w 210229"/>
                <a:gd name="connsiteY18" fmla="*/ 101505 h 142362"/>
                <a:gd name="connsiteX19" fmla="*/ 201283 w 210229"/>
                <a:gd name="connsiteY19" fmla="*/ 34473 h 142362"/>
                <a:gd name="connsiteX20" fmla="*/ 201283 w 210229"/>
                <a:gd name="connsiteY20" fmla="*/ 34473 h 142362"/>
                <a:gd name="connsiteX21" fmla="*/ 187225 w 210229"/>
                <a:gd name="connsiteY21" fmla="*/ 28728 h 142362"/>
                <a:gd name="connsiteX22" fmla="*/ 177002 w 210229"/>
                <a:gd name="connsiteY22" fmla="*/ 24259 h 142362"/>
                <a:gd name="connsiteX23" fmla="*/ 170612 w 210229"/>
                <a:gd name="connsiteY23" fmla="*/ 15960 h 142362"/>
                <a:gd name="connsiteX24" fmla="*/ 185308 w 210229"/>
                <a:gd name="connsiteY24" fmla="*/ 14045 h 142362"/>
                <a:gd name="connsiteX25" fmla="*/ 187225 w 210229"/>
                <a:gd name="connsiteY25" fmla="*/ 28728 h 142362"/>
                <a:gd name="connsiteX26" fmla="*/ 141218 w 210229"/>
                <a:gd name="connsiteY26" fmla="*/ 130233 h 142362"/>
                <a:gd name="connsiteX27" fmla="*/ 40896 w 210229"/>
                <a:gd name="connsiteY27" fmla="*/ 130233 h 142362"/>
                <a:gd name="connsiteX28" fmla="*/ 12780 w 210229"/>
                <a:gd name="connsiteY28" fmla="*/ 102144 h 142362"/>
                <a:gd name="connsiteX29" fmla="*/ 12780 w 210229"/>
                <a:gd name="connsiteY29" fmla="*/ 74693 h 142362"/>
                <a:gd name="connsiteX30" fmla="*/ 40896 w 210229"/>
                <a:gd name="connsiteY30" fmla="*/ 46603 h 142362"/>
                <a:gd name="connsiteX31" fmla="*/ 141218 w 210229"/>
                <a:gd name="connsiteY31" fmla="*/ 46603 h 142362"/>
                <a:gd name="connsiteX32" fmla="*/ 169333 w 210229"/>
                <a:gd name="connsiteY32" fmla="*/ 74693 h 142362"/>
                <a:gd name="connsiteX33" fmla="*/ 169333 w 210229"/>
                <a:gd name="connsiteY33" fmla="*/ 102144 h 142362"/>
                <a:gd name="connsiteX34" fmla="*/ 141218 w 210229"/>
                <a:gd name="connsiteY34" fmla="*/ 130233 h 142362"/>
                <a:gd name="connsiteX35" fmla="*/ 168056 w 210229"/>
                <a:gd name="connsiteY35" fmla="*/ 33197 h 142362"/>
                <a:gd name="connsiteX36" fmla="*/ 57509 w 210229"/>
                <a:gd name="connsiteY36" fmla="*/ 33197 h 142362"/>
                <a:gd name="connsiteX37" fmla="*/ 57509 w 210229"/>
                <a:gd name="connsiteY37" fmla="*/ 30643 h 142362"/>
                <a:gd name="connsiteX38" fmla="*/ 157193 w 210229"/>
                <a:gd name="connsiteY38" fmla="*/ 17875 h 142362"/>
                <a:gd name="connsiteX39" fmla="*/ 168056 w 210229"/>
                <a:gd name="connsiteY39" fmla="*/ 33197 h 142362"/>
                <a:gd name="connsiteX40" fmla="*/ 169333 w 210229"/>
                <a:gd name="connsiteY40" fmla="*/ 61286 h 142362"/>
                <a:gd name="connsiteX41" fmla="*/ 154637 w 210229"/>
                <a:gd name="connsiteY41" fmla="*/ 46603 h 142362"/>
                <a:gd name="connsiteX42" fmla="*/ 169333 w 210229"/>
                <a:gd name="connsiteY42" fmla="*/ 46603 h 142362"/>
                <a:gd name="connsiteX43" fmla="*/ 169333 w 210229"/>
                <a:gd name="connsiteY43" fmla="*/ 61286 h 142362"/>
                <a:gd name="connsiteX44" fmla="*/ 44730 w 210229"/>
                <a:gd name="connsiteY44" fmla="*/ 33197 h 142362"/>
                <a:gd name="connsiteX45" fmla="*/ 37062 w 210229"/>
                <a:gd name="connsiteY45" fmla="*/ 33197 h 142362"/>
                <a:gd name="connsiteX46" fmla="*/ 45369 w 210229"/>
                <a:gd name="connsiteY46" fmla="*/ 31920 h 142362"/>
                <a:gd name="connsiteX47" fmla="*/ 44730 w 210229"/>
                <a:gd name="connsiteY47" fmla="*/ 33197 h 142362"/>
                <a:gd name="connsiteX48" fmla="*/ 27477 w 210229"/>
                <a:gd name="connsiteY48" fmla="*/ 45965 h 142362"/>
                <a:gd name="connsiteX49" fmla="*/ 12780 w 210229"/>
                <a:gd name="connsiteY49" fmla="*/ 60648 h 142362"/>
                <a:gd name="connsiteX50" fmla="*/ 12780 w 210229"/>
                <a:gd name="connsiteY50" fmla="*/ 45965 h 142362"/>
                <a:gd name="connsiteX51" fmla="*/ 27477 w 210229"/>
                <a:gd name="connsiteY51" fmla="*/ 45965 h 142362"/>
                <a:gd name="connsiteX52" fmla="*/ 12780 w 210229"/>
                <a:gd name="connsiteY52" fmla="*/ 114912 h 142362"/>
                <a:gd name="connsiteX53" fmla="*/ 27477 w 210229"/>
                <a:gd name="connsiteY53" fmla="*/ 129595 h 142362"/>
                <a:gd name="connsiteX54" fmla="*/ 12780 w 210229"/>
                <a:gd name="connsiteY54" fmla="*/ 129595 h 142362"/>
                <a:gd name="connsiteX55" fmla="*/ 12780 w 210229"/>
                <a:gd name="connsiteY55" fmla="*/ 114912 h 142362"/>
                <a:gd name="connsiteX56" fmla="*/ 153998 w 210229"/>
                <a:gd name="connsiteY56" fmla="*/ 130233 h 142362"/>
                <a:gd name="connsiteX57" fmla="*/ 168695 w 210229"/>
                <a:gd name="connsiteY57" fmla="*/ 115550 h 142362"/>
                <a:gd name="connsiteX58" fmla="*/ 168695 w 210229"/>
                <a:gd name="connsiteY58" fmla="*/ 130233 h 142362"/>
                <a:gd name="connsiteX59" fmla="*/ 153998 w 210229"/>
                <a:gd name="connsiteY59" fmla="*/ 130233 h 142362"/>
                <a:gd name="connsiteX60" fmla="*/ 182113 w 210229"/>
                <a:gd name="connsiteY60" fmla="*/ 98952 h 142362"/>
                <a:gd name="connsiteX61" fmla="*/ 182113 w 210229"/>
                <a:gd name="connsiteY61" fmla="*/ 40857 h 142362"/>
                <a:gd name="connsiteX62" fmla="*/ 189143 w 210229"/>
                <a:gd name="connsiteY62" fmla="*/ 42134 h 142362"/>
                <a:gd name="connsiteX63" fmla="*/ 196172 w 210229"/>
                <a:gd name="connsiteY63" fmla="*/ 97675 h 142362"/>
                <a:gd name="connsiteX64" fmla="*/ 182113 w 210229"/>
                <a:gd name="connsiteY64" fmla="*/ 98952 h 142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10229" h="142362">
                  <a:moveTo>
                    <a:pt x="201283" y="34473"/>
                  </a:moveTo>
                  <a:cubicBezTo>
                    <a:pt x="201283" y="34473"/>
                    <a:pt x="201283" y="34473"/>
                    <a:pt x="201283" y="34473"/>
                  </a:cubicBezTo>
                  <a:lnTo>
                    <a:pt x="197449" y="5746"/>
                  </a:lnTo>
                  <a:cubicBezTo>
                    <a:pt x="196810" y="2554"/>
                    <a:pt x="193615" y="0"/>
                    <a:pt x="190420" y="0"/>
                  </a:cubicBezTo>
                  <a:lnTo>
                    <a:pt x="161666" y="3830"/>
                  </a:lnTo>
                  <a:cubicBezTo>
                    <a:pt x="161666" y="3830"/>
                    <a:pt x="161666" y="3830"/>
                    <a:pt x="161666" y="3830"/>
                  </a:cubicBezTo>
                  <a:cubicBezTo>
                    <a:pt x="161666" y="3830"/>
                    <a:pt x="161666" y="3830"/>
                    <a:pt x="161666" y="3830"/>
                  </a:cubicBezTo>
                  <a:lnTo>
                    <a:pt x="22365" y="22344"/>
                  </a:lnTo>
                  <a:cubicBezTo>
                    <a:pt x="19170" y="22982"/>
                    <a:pt x="16614" y="26174"/>
                    <a:pt x="16614" y="29366"/>
                  </a:cubicBezTo>
                  <a:lnTo>
                    <a:pt x="17253" y="33197"/>
                  </a:lnTo>
                  <a:lnTo>
                    <a:pt x="6390" y="33197"/>
                  </a:lnTo>
                  <a:cubicBezTo>
                    <a:pt x="2556" y="33197"/>
                    <a:pt x="0" y="35750"/>
                    <a:pt x="0" y="39581"/>
                  </a:cubicBezTo>
                  <a:lnTo>
                    <a:pt x="0" y="135979"/>
                  </a:lnTo>
                  <a:cubicBezTo>
                    <a:pt x="0" y="139809"/>
                    <a:pt x="2556" y="142363"/>
                    <a:pt x="6390" y="142363"/>
                  </a:cubicBezTo>
                  <a:lnTo>
                    <a:pt x="175723" y="142363"/>
                  </a:lnTo>
                  <a:cubicBezTo>
                    <a:pt x="179558" y="142363"/>
                    <a:pt x="182113" y="139809"/>
                    <a:pt x="182113" y="135979"/>
                  </a:cubicBezTo>
                  <a:lnTo>
                    <a:pt x="182113" y="111720"/>
                  </a:lnTo>
                  <a:lnTo>
                    <a:pt x="204478" y="108528"/>
                  </a:lnTo>
                  <a:cubicBezTo>
                    <a:pt x="207673" y="107889"/>
                    <a:pt x="210229" y="104697"/>
                    <a:pt x="210229" y="101505"/>
                  </a:cubicBezTo>
                  <a:lnTo>
                    <a:pt x="201283" y="34473"/>
                  </a:lnTo>
                  <a:cubicBezTo>
                    <a:pt x="201283" y="34473"/>
                    <a:pt x="201283" y="34473"/>
                    <a:pt x="201283" y="34473"/>
                  </a:cubicBezTo>
                  <a:close/>
                  <a:moveTo>
                    <a:pt x="187225" y="28728"/>
                  </a:moveTo>
                  <a:cubicBezTo>
                    <a:pt x="183392" y="28089"/>
                    <a:pt x="180197" y="26813"/>
                    <a:pt x="177002" y="24259"/>
                  </a:cubicBezTo>
                  <a:cubicBezTo>
                    <a:pt x="173807" y="21706"/>
                    <a:pt x="171889" y="19152"/>
                    <a:pt x="170612" y="15960"/>
                  </a:cubicBezTo>
                  <a:lnTo>
                    <a:pt x="185308" y="14045"/>
                  </a:lnTo>
                  <a:lnTo>
                    <a:pt x="187225" y="28728"/>
                  </a:lnTo>
                  <a:close/>
                  <a:moveTo>
                    <a:pt x="141218" y="130233"/>
                  </a:moveTo>
                  <a:lnTo>
                    <a:pt x="40896" y="130233"/>
                  </a:lnTo>
                  <a:cubicBezTo>
                    <a:pt x="38340" y="116188"/>
                    <a:pt x="26838" y="104697"/>
                    <a:pt x="12780" y="102144"/>
                  </a:cubicBezTo>
                  <a:lnTo>
                    <a:pt x="12780" y="74693"/>
                  </a:lnTo>
                  <a:cubicBezTo>
                    <a:pt x="26838" y="72139"/>
                    <a:pt x="38340" y="60648"/>
                    <a:pt x="40896" y="46603"/>
                  </a:cubicBezTo>
                  <a:lnTo>
                    <a:pt x="141218" y="46603"/>
                  </a:lnTo>
                  <a:cubicBezTo>
                    <a:pt x="143774" y="60648"/>
                    <a:pt x="155276" y="72139"/>
                    <a:pt x="169333" y="74693"/>
                  </a:cubicBezTo>
                  <a:lnTo>
                    <a:pt x="169333" y="102144"/>
                  </a:lnTo>
                  <a:cubicBezTo>
                    <a:pt x="154637" y="104697"/>
                    <a:pt x="143774" y="115550"/>
                    <a:pt x="141218" y="130233"/>
                  </a:cubicBezTo>
                  <a:close/>
                  <a:moveTo>
                    <a:pt x="168056" y="33197"/>
                  </a:moveTo>
                  <a:lnTo>
                    <a:pt x="57509" y="33197"/>
                  </a:lnTo>
                  <a:cubicBezTo>
                    <a:pt x="57509" y="32558"/>
                    <a:pt x="57509" y="31281"/>
                    <a:pt x="57509" y="30643"/>
                  </a:cubicBezTo>
                  <a:lnTo>
                    <a:pt x="157193" y="17875"/>
                  </a:lnTo>
                  <a:cubicBezTo>
                    <a:pt x="159748" y="23621"/>
                    <a:pt x="162943" y="29366"/>
                    <a:pt x="168056" y="33197"/>
                  </a:cubicBezTo>
                  <a:close/>
                  <a:moveTo>
                    <a:pt x="169333" y="61286"/>
                  </a:moveTo>
                  <a:cubicBezTo>
                    <a:pt x="162305" y="59371"/>
                    <a:pt x="156553" y="53625"/>
                    <a:pt x="154637" y="46603"/>
                  </a:cubicBezTo>
                  <a:lnTo>
                    <a:pt x="169333" y="46603"/>
                  </a:lnTo>
                  <a:lnTo>
                    <a:pt x="169333" y="61286"/>
                  </a:lnTo>
                  <a:close/>
                  <a:moveTo>
                    <a:pt x="44730" y="33197"/>
                  </a:moveTo>
                  <a:lnTo>
                    <a:pt x="37062" y="33197"/>
                  </a:lnTo>
                  <a:lnTo>
                    <a:pt x="45369" y="31920"/>
                  </a:lnTo>
                  <a:cubicBezTo>
                    <a:pt x="44730" y="32558"/>
                    <a:pt x="44730" y="33197"/>
                    <a:pt x="44730" y="33197"/>
                  </a:cubicBezTo>
                  <a:close/>
                  <a:moveTo>
                    <a:pt x="27477" y="45965"/>
                  </a:moveTo>
                  <a:cubicBezTo>
                    <a:pt x="25560" y="52987"/>
                    <a:pt x="19809" y="58733"/>
                    <a:pt x="12780" y="60648"/>
                  </a:cubicBezTo>
                  <a:lnTo>
                    <a:pt x="12780" y="45965"/>
                  </a:lnTo>
                  <a:lnTo>
                    <a:pt x="27477" y="45965"/>
                  </a:lnTo>
                  <a:close/>
                  <a:moveTo>
                    <a:pt x="12780" y="114912"/>
                  </a:moveTo>
                  <a:cubicBezTo>
                    <a:pt x="19809" y="116827"/>
                    <a:pt x="25560" y="122572"/>
                    <a:pt x="27477" y="129595"/>
                  </a:cubicBezTo>
                  <a:lnTo>
                    <a:pt x="12780" y="129595"/>
                  </a:lnTo>
                  <a:lnTo>
                    <a:pt x="12780" y="114912"/>
                  </a:lnTo>
                  <a:close/>
                  <a:moveTo>
                    <a:pt x="153998" y="130233"/>
                  </a:moveTo>
                  <a:cubicBezTo>
                    <a:pt x="155915" y="123211"/>
                    <a:pt x="161666" y="117465"/>
                    <a:pt x="168695" y="115550"/>
                  </a:cubicBezTo>
                  <a:lnTo>
                    <a:pt x="168695" y="130233"/>
                  </a:lnTo>
                  <a:lnTo>
                    <a:pt x="153998" y="130233"/>
                  </a:lnTo>
                  <a:close/>
                  <a:moveTo>
                    <a:pt x="182113" y="98952"/>
                  </a:moveTo>
                  <a:lnTo>
                    <a:pt x="182113" y="40857"/>
                  </a:lnTo>
                  <a:cubicBezTo>
                    <a:pt x="184669" y="41496"/>
                    <a:pt x="186587" y="42134"/>
                    <a:pt x="189143" y="42134"/>
                  </a:cubicBezTo>
                  <a:lnTo>
                    <a:pt x="196172" y="97675"/>
                  </a:lnTo>
                  <a:lnTo>
                    <a:pt x="182113" y="98952"/>
                  </a:lnTo>
                  <a:close/>
                </a:path>
              </a:pathLst>
            </a:custGeom>
            <a:solidFill>
              <a:schemeClr val="bg1"/>
            </a:solidFill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B98C512A-251D-604F-EDC9-5686086975BE}"/>
              </a:ext>
            </a:extLst>
          </p:cNvPr>
          <p:cNvSpPr/>
          <p:nvPr/>
        </p:nvSpPr>
        <p:spPr>
          <a:xfrm>
            <a:off x="9114011" y="1901179"/>
            <a:ext cx="2743200" cy="393968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F515052-2CC4-63A9-C362-B022F58B2E9F}"/>
              </a:ext>
            </a:extLst>
          </p:cNvPr>
          <p:cNvSpPr/>
          <p:nvPr/>
        </p:nvSpPr>
        <p:spPr>
          <a:xfrm>
            <a:off x="9114011" y="2022329"/>
            <a:ext cx="2743200" cy="118872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t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Monitoring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NIL Deals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9ADC64-0093-0534-89D5-08E3BB5D75CF}"/>
              </a:ext>
            </a:extLst>
          </p:cNvPr>
          <p:cNvSpPr txBox="1"/>
          <p:nvPr/>
        </p:nvSpPr>
        <p:spPr>
          <a:xfrm>
            <a:off x="9159731" y="3378650"/>
            <a:ext cx="26517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As of a recent update, NIL deals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worth between $600</a:t>
            </a:r>
            <a:r>
              <a:rPr lang="en-US" sz="1400" b="1">
                <a:solidFill>
                  <a:srgbClr val="1F1F1F"/>
                </a:solidFill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-$15,000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 must be reported to NIL GO </a:t>
            </a: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ONLY IF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the student-athlete has earned $50,000+ in the current year. The College Sports Commission will review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Open Sans"/>
                <a:ea typeface="Open Sans" panose="020B0606030504020204" pitchFamily="34" charset="0"/>
                <a:cs typeface="Arial" panose="020B0604020202020204" pitchFamily="34" charset="0"/>
              </a:rPr>
              <a:t>for valid business purpose and range of compensation.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49BCC2B-C03A-13C9-4441-61BF8D86D8CD}"/>
              </a:ext>
            </a:extLst>
          </p:cNvPr>
          <p:cNvGrpSpPr/>
          <p:nvPr/>
        </p:nvGrpSpPr>
        <p:grpSpPr>
          <a:xfrm>
            <a:off x="10185294" y="2684327"/>
            <a:ext cx="473604" cy="403563"/>
            <a:chOff x="10112532" y="1823538"/>
            <a:chExt cx="167042" cy="142338"/>
          </a:xfrm>
          <a:solidFill>
            <a:schemeClr val="bg1"/>
          </a:solidFill>
        </p:grpSpPr>
        <p:sp>
          <p:nvSpPr>
            <p:cNvPr id="27" name="Graphic 4">
              <a:extLst>
                <a:ext uri="{FF2B5EF4-FFF2-40B4-BE49-F238E27FC236}">
                  <a16:creationId xmlns:a16="http://schemas.microsoft.com/office/drawing/2014/main" id="{934D1AB0-CFCF-3DBD-0366-B976B75D00E0}"/>
                </a:ext>
              </a:extLst>
            </p:cNvPr>
            <p:cNvSpPr/>
            <p:nvPr/>
          </p:nvSpPr>
          <p:spPr>
            <a:xfrm>
              <a:off x="10112532" y="1823538"/>
              <a:ext cx="74780" cy="99608"/>
            </a:xfrm>
            <a:custGeom>
              <a:avLst/>
              <a:gdLst>
                <a:gd name="connsiteX0" fmla="*/ 37701 w 74780"/>
                <a:gd name="connsiteY0" fmla="*/ 99609 h 99608"/>
                <a:gd name="connsiteX1" fmla="*/ 42174 w 74780"/>
                <a:gd name="connsiteY1" fmla="*/ 97694 h 99608"/>
                <a:gd name="connsiteX2" fmla="*/ 74762 w 74780"/>
                <a:gd name="connsiteY2" fmla="*/ 38961 h 99608"/>
                <a:gd name="connsiteX3" fmla="*/ 38979 w 74780"/>
                <a:gd name="connsiteY3" fmla="*/ 18 h 99608"/>
                <a:gd name="connsiteX4" fmla="*/ 0 w 74780"/>
                <a:gd name="connsiteY4" fmla="*/ 35769 h 99608"/>
                <a:gd name="connsiteX5" fmla="*/ 0 w 74780"/>
                <a:gd name="connsiteY5" fmla="*/ 38961 h 99608"/>
                <a:gd name="connsiteX6" fmla="*/ 32589 w 74780"/>
                <a:gd name="connsiteY6" fmla="*/ 97694 h 99608"/>
                <a:gd name="connsiteX7" fmla="*/ 37701 w 74780"/>
                <a:gd name="connsiteY7" fmla="*/ 99609 h 99608"/>
                <a:gd name="connsiteX8" fmla="*/ 37701 w 74780"/>
                <a:gd name="connsiteY8" fmla="*/ 14063 h 99608"/>
                <a:gd name="connsiteX9" fmla="*/ 61982 w 74780"/>
                <a:gd name="connsiteY9" fmla="*/ 38322 h 99608"/>
                <a:gd name="connsiteX10" fmla="*/ 37701 w 74780"/>
                <a:gd name="connsiteY10" fmla="*/ 83010 h 99608"/>
                <a:gd name="connsiteX11" fmla="*/ 13419 w 74780"/>
                <a:gd name="connsiteY11" fmla="*/ 38322 h 99608"/>
                <a:gd name="connsiteX12" fmla="*/ 37701 w 74780"/>
                <a:gd name="connsiteY12" fmla="*/ 14063 h 99608"/>
                <a:gd name="connsiteX13" fmla="*/ 37701 w 74780"/>
                <a:gd name="connsiteY13" fmla="*/ 14063 h 99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4780" h="99608">
                  <a:moveTo>
                    <a:pt x="37701" y="99609"/>
                  </a:moveTo>
                  <a:cubicBezTo>
                    <a:pt x="39618" y="99609"/>
                    <a:pt x="40896" y="98970"/>
                    <a:pt x="42174" y="97694"/>
                  </a:cubicBezTo>
                  <a:cubicBezTo>
                    <a:pt x="74762" y="65135"/>
                    <a:pt x="74762" y="40238"/>
                    <a:pt x="74762" y="38961"/>
                  </a:cubicBezTo>
                  <a:cubicBezTo>
                    <a:pt x="75401" y="18532"/>
                    <a:pt x="59426" y="657"/>
                    <a:pt x="38979" y="18"/>
                  </a:cubicBezTo>
                  <a:cubicBezTo>
                    <a:pt x="18531" y="-620"/>
                    <a:pt x="639" y="15340"/>
                    <a:pt x="0" y="35769"/>
                  </a:cubicBezTo>
                  <a:cubicBezTo>
                    <a:pt x="0" y="37046"/>
                    <a:pt x="0" y="37684"/>
                    <a:pt x="0" y="38961"/>
                  </a:cubicBezTo>
                  <a:cubicBezTo>
                    <a:pt x="0" y="40238"/>
                    <a:pt x="0" y="65135"/>
                    <a:pt x="32589" y="97694"/>
                  </a:cubicBezTo>
                  <a:cubicBezTo>
                    <a:pt x="34506" y="98970"/>
                    <a:pt x="36423" y="99609"/>
                    <a:pt x="37701" y="99609"/>
                  </a:cubicBezTo>
                  <a:close/>
                  <a:moveTo>
                    <a:pt x="37701" y="14063"/>
                  </a:moveTo>
                  <a:cubicBezTo>
                    <a:pt x="51119" y="14063"/>
                    <a:pt x="61982" y="24916"/>
                    <a:pt x="61982" y="38322"/>
                  </a:cubicBezTo>
                  <a:cubicBezTo>
                    <a:pt x="61982" y="38322"/>
                    <a:pt x="61343" y="57474"/>
                    <a:pt x="37701" y="83010"/>
                  </a:cubicBezTo>
                  <a:cubicBezTo>
                    <a:pt x="13419" y="56836"/>
                    <a:pt x="13419" y="38322"/>
                    <a:pt x="13419" y="38322"/>
                  </a:cubicBezTo>
                  <a:cubicBezTo>
                    <a:pt x="13419" y="25554"/>
                    <a:pt x="24282" y="14063"/>
                    <a:pt x="37701" y="14063"/>
                  </a:cubicBezTo>
                  <a:lnTo>
                    <a:pt x="37701" y="14063"/>
                  </a:ln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8" name="Graphic 4">
              <a:extLst>
                <a:ext uri="{FF2B5EF4-FFF2-40B4-BE49-F238E27FC236}">
                  <a16:creationId xmlns:a16="http://schemas.microsoft.com/office/drawing/2014/main" id="{613AFF09-2F0C-2CDB-2CC7-CB9BB2A09223}"/>
                </a:ext>
              </a:extLst>
            </p:cNvPr>
            <p:cNvSpPr/>
            <p:nvPr/>
          </p:nvSpPr>
          <p:spPr>
            <a:xfrm>
              <a:off x="10139698" y="1845510"/>
              <a:ext cx="20447" cy="20428"/>
            </a:xfrm>
            <a:custGeom>
              <a:avLst/>
              <a:gdLst>
                <a:gd name="connsiteX0" fmla="*/ 10224 w 20447"/>
                <a:gd name="connsiteY0" fmla="*/ 20429 h 20428"/>
                <a:gd name="connsiteX1" fmla="*/ 20448 w 20447"/>
                <a:gd name="connsiteY1" fmla="*/ 10215 h 20428"/>
                <a:gd name="connsiteX2" fmla="*/ 10224 w 20447"/>
                <a:gd name="connsiteY2" fmla="*/ 0 h 20428"/>
                <a:gd name="connsiteX3" fmla="*/ 0 w 20447"/>
                <a:gd name="connsiteY3" fmla="*/ 10215 h 20428"/>
                <a:gd name="connsiteX4" fmla="*/ 10224 w 20447"/>
                <a:gd name="connsiteY4" fmla="*/ 20429 h 20428"/>
                <a:gd name="connsiteX5" fmla="*/ 10224 w 20447"/>
                <a:gd name="connsiteY5" fmla="*/ 20429 h 20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447" h="20428">
                  <a:moveTo>
                    <a:pt x="10224" y="20429"/>
                  </a:moveTo>
                  <a:cubicBezTo>
                    <a:pt x="15975" y="20429"/>
                    <a:pt x="20448" y="15960"/>
                    <a:pt x="20448" y="10215"/>
                  </a:cubicBezTo>
                  <a:cubicBezTo>
                    <a:pt x="20448" y="4469"/>
                    <a:pt x="15975" y="0"/>
                    <a:pt x="10224" y="0"/>
                  </a:cubicBezTo>
                  <a:cubicBezTo>
                    <a:pt x="4473" y="0"/>
                    <a:pt x="0" y="4469"/>
                    <a:pt x="0" y="10215"/>
                  </a:cubicBezTo>
                  <a:cubicBezTo>
                    <a:pt x="0" y="15960"/>
                    <a:pt x="5112" y="20429"/>
                    <a:pt x="10224" y="20429"/>
                  </a:cubicBezTo>
                  <a:cubicBezTo>
                    <a:pt x="10224" y="20429"/>
                    <a:pt x="10224" y="20429"/>
                    <a:pt x="10224" y="20429"/>
                  </a:cubicBez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9" name="Graphic 4">
              <a:extLst>
                <a:ext uri="{FF2B5EF4-FFF2-40B4-BE49-F238E27FC236}">
                  <a16:creationId xmlns:a16="http://schemas.microsoft.com/office/drawing/2014/main" id="{9A5E9D8E-BEF8-D748-5F63-7B1F01F34F13}"/>
                </a:ext>
              </a:extLst>
            </p:cNvPr>
            <p:cNvSpPr/>
            <p:nvPr/>
          </p:nvSpPr>
          <p:spPr>
            <a:xfrm>
              <a:off x="10150147" y="1831822"/>
              <a:ext cx="129427" cy="134054"/>
            </a:xfrm>
            <a:custGeom>
              <a:avLst/>
              <a:gdLst>
                <a:gd name="connsiteX0" fmla="*/ 91474 w 183215"/>
                <a:gd name="connsiteY0" fmla="*/ 0 h 182947"/>
                <a:gd name="connsiteX1" fmla="*/ 66553 w 183215"/>
                <a:gd name="connsiteY1" fmla="*/ 3192 h 182947"/>
                <a:gd name="connsiteX2" fmla="*/ 62719 w 183215"/>
                <a:gd name="connsiteY2" fmla="*/ 11491 h 182947"/>
                <a:gd name="connsiteX3" fmla="*/ 69109 w 183215"/>
                <a:gd name="connsiteY3" fmla="*/ 15322 h 182947"/>
                <a:gd name="connsiteX4" fmla="*/ 56329 w 183215"/>
                <a:gd name="connsiteY4" fmla="*/ 53626 h 182947"/>
                <a:gd name="connsiteX5" fmla="*/ 52495 w 183215"/>
                <a:gd name="connsiteY5" fmla="*/ 53626 h 182947"/>
                <a:gd name="connsiteX6" fmla="*/ 46105 w 183215"/>
                <a:gd name="connsiteY6" fmla="*/ 60010 h 182947"/>
                <a:gd name="connsiteX7" fmla="*/ 52495 w 183215"/>
                <a:gd name="connsiteY7" fmla="*/ 66394 h 182947"/>
                <a:gd name="connsiteX8" fmla="*/ 54412 w 183215"/>
                <a:gd name="connsiteY8" fmla="*/ 66394 h 182947"/>
                <a:gd name="connsiteX9" fmla="*/ 54412 w 183215"/>
                <a:gd name="connsiteY9" fmla="*/ 115550 h 182947"/>
                <a:gd name="connsiteX10" fmla="*/ 16712 w 183215"/>
                <a:gd name="connsiteY10" fmla="*/ 115550 h 182947"/>
                <a:gd name="connsiteX11" fmla="*/ 12878 w 183215"/>
                <a:gd name="connsiteY11" fmla="*/ 98313 h 182947"/>
                <a:gd name="connsiteX12" fmla="*/ 5849 w 183215"/>
                <a:gd name="connsiteY12" fmla="*/ 92568 h 182947"/>
                <a:gd name="connsiteX13" fmla="*/ 98 w 183215"/>
                <a:gd name="connsiteY13" fmla="*/ 99590 h 182947"/>
                <a:gd name="connsiteX14" fmla="*/ 99781 w 183215"/>
                <a:gd name="connsiteY14" fmla="*/ 182582 h 182947"/>
                <a:gd name="connsiteX15" fmla="*/ 182850 w 183215"/>
                <a:gd name="connsiteY15" fmla="*/ 82992 h 182947"/>
                <a:gd name="connsiteX16" fmla="*/ 91474 w 183215"/>
                <a:gd name="connsiteY16" fmla="*/ 0 h 182947"/>
                <a:gd name="connsiteX17" fmla="*/ 160485 w 183215"/>
                <a:gd name="connsiteY17" fmla="*/ 54264 h 182947"/>
                <a:gd name="connsiteX18" fmla="*/ 125980 w 183215"/>
                <a:gd name="connsiteY18" fmla="*/ 54264 h 182947"/>
                <a:gd name="connsiteX19" fmla="*/ 113200 w 183215"/>
                <a:gd name="connsiteY19" fmla="*/ 15960 h 182947"/>
                <a:gd name="connsiteX20" fmla="*/ 160485 w 183215"/>
                <a:gd name="connsiteY20" fmla="*/ 54264 h 182947"/>
                <a:gd name="connsiteX21" fmla="*/ 160485 w 183215"/>
                <a:gd name="connsiteY21" fmla="*/ 54264 h 182947"/>
                <a:gd name="connsiteX22" fmla="*/ 166236 w 183215"/>
                <a:gd name="connsiteY22" fmla="*/ 116189 h 182947"/>
                <a:gd name="connsiteX23" fmla="*/ 128536 w 183215"/>
                <a:gd name="connsiteY23" fmla="*/ 116189 h 182947"/>
                <a:gd name="connsiteX24" fmla="*/ 128536 w 183215"/>
                <a:gd name="connsiteY24" fmla="*/ 67032 h 182947"/>
                <a:gd name="connsiteX25" fmla="*/ 166236 w 183215"/>
                <a:gd name="connsiteY25" fmla="*/ 67032 h 182947"/>
                <a:gd name="connsiteX26" fmla="*/ 166236 w 183215"/>
                <a:gd name="connsiteY26" fmla="*/ 116189 h 182947"/>
                <a:gd name="connsiteX27" fmla="*/ 91474 w 183215"/>
                <a:gd name="connsiteY27" fmla="*/ 12768 h 182947"/>
                <a:gd name="connsiteX28" fmla="*/ 113839 w 183215"/>
                <a:gd name="connsiteY28" fmla="*/ 54264 h 182947"/>
                <a:gd name="connsiteX29" fmla="*/ 69109 w 183215"/>
                <a:gd name="connsiteY29" fmla="*/ 54264 h 182947"/>
                <a:gd name="connsiteX30" fmla="*/ 91474 w 183215"/>
                <a:gd name="connsiteY30" fmla="*/ 12768 h 182947"/>
                <a:gd name="connsiteX31" fmla="*/ 65914 w 183215"/>
                <a:gd name="connsiteY31" fmla="*/ 91291 h 182947"/>
                <a:gd name="connsiteX32" fmla="*/ 67192 w 183215"/>
                <a:gd name="connsiteY32" fmla="*/ 67032 h 182947"/>
                <a:gd name="connsiteX33" fmla="*/ 115756 w 183215"/>
                <a:gd name="connsiteY33" fmla="*/ 67032 h 182947"/>
                <a:gd name="connsiteX34" fmla="*/ 115756 w 183215"/>
                <a:gd name="connsiteY34" fmla="*/ 116189 h 182947"/>
                <a:gd name="connsiteX35" fmla="*/ 67192 w 183215"/>
                <a:gd name="connsiteY35" fmla="*/ 116189 h 182947"/>
                <a:gd name="connsiteX36" fmla="*/ 65914 w 183215"/>
                <a:gd name="connsiteY36" fmla="*/ 91291 h 182947"/>
                <a:gd name="connsiteX37" fmla="*/ 65914 w 183215"/>
                <a:gd name="connsiteY37" fmla="*/ 91291 h 182947"/>
                <a:gd name="connsiteX38" fmla="*/ 91474 w 183215"/>
                <a:gd name="connsiteY38" fmla="*/ 170452 h 182947"/>
                <a:gd name="connsiteX39" fmla="*/ 69109 w 183215"/>
                <a:gd name="connsiteY39" fmla="*/ 128957 h 182947"/>
                <a:gd name="connsiteX40" fmla="*/ 113839 w 183215"/>
                <a:gd name="connsiteY40" fmla="*/ 128957 h 182947"/>
                <a:gd name="connsiteX41" fmla="*/ 91474 w 183215"/>
                <a:gd name="connsiteY41" fmla="*/ 170452 h 182947"/>
                <a:gd name="connsiteX42" fmla="*/ 91474 w 183215"/>
                <a:gd name="connsiteY42" fmla="*/ 170452 h 182947"/>
                <a:gd name="connsiteX43" fmla="*/ 21824 w 183215"/>
                <a:gd name="connsiteY43" fmla="*/ 128957 h 182947"/>
                <a:gd name="connsiteX44" fmla="*/ 56329 w 183215"/>
                <a:gd name="connsiteY44" fmla="*/ 128957 h 182947"/>
                <a:gd name="connsiteX45" fmla="*/ 69109 w 183215"/>
                <a:gd name="connsiteY45" fmla="*/ 167260 h 182947"/>
                <a:gd name="connsiteX46" fmla="*/ 21824 w 183215"/>
                <a:gd name="connsiteY46" fmla="*/ 128957 h 182947"/>
                <a:gd name="connsiteX47" fmla="*/ 113839 w 183215"/>
                <a:gd name="connsiteY47" fmla="*/ 167260 h 182947"/>
                <a:gd name="connsiteX48" fmla="*/ 126619 w 183215"/>
                <a:gd name="connsiteY48" fmla="*/ 128957 h 182947"/>
                <a:gd name="connsiteX49" fmla="*/ 161124 w 183215"/>
                <a:gd name="connsiteY49" fmla="*/ 128957 h 182947"/>
                <a:gd name="connsiteX50" fmla="*/ 113839 w 183215"/>
                <a:gd name="connsiteY50" fmla="*/ 167260 h 182947"/>
                <a:gd name="connsiteX51" fmla="*/ 113839 w 183215"/>
                <a:gd name="connsiteY51" fmla="*/ 167260 h 18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83215" h="182947">
                  <a:moveTo>
                    <a:pt x="91474" y="0"/>
                  </a:moveTo>
                  <a:cubicBezTo>
                    <a:pt x="83167" y="0"/>
                    <a:pt x="74860" y="1277"/>
                    <a:pt x="66553" y="3192"/>
                  </a:cubicBezTo>
                  <a:cubicBezTo>
                    <a:pt x="63358" y="4469"/>
                    <a:pt x="61441" y="8299"/>
                    <a:pt x="62719" y="11491"/>
                  </a:cubicBezTo>
                  <a:cubicBezTo>
                    <a:pt x="63997" y="14045"/>
                    <a:pt x="66553" y="15960"/>
                    <a:pt x="69109" y="15322"/>
                  </a:cubicBezTo>
                  <a:cubicBezTo>
                    <a:pt x="62719" y="27451"/>
                    <a:pt x="58246" y="40219"/>
                    <a:pt x="56329" y="53626"/>
                  </a:cubicBezTo>
                  <a:lnTo>
                    <a:pt x="52495" y="53626"/>
                  </a:lnTo>
                  <a:cubicBezTo>
                    <a:pt x="48661" y="53626"/>
                    <a:pt x="46105" y="56179"/>
                    <a:pt x="46105" y="60010"/>
                  </a:cubicBezTo>
                  <a:cubicBezTo>
                    <a:pt x="46105" y="63840"/>
                    <a:pt x="48661" y="66394"/>
                    <a:pt x="52495" y="66394"/>
                  </a:cubicBezTo>
                  <a:lnTo>
                    <a:pt x="54412" y="66394"/>
                  </a:lnTo>
                  <a:cubicBezTo>
                    <a:pt x="52495" y="82992"/>
                    <a:pt x="52495" y="98952"/>
                    <a:pt x="54412" y="115550"/>
                  </a:cubicBezTo>
                  <a:lnTo>
                    <a:pt x="16712" y="115550"/>
                  </a:lnTo>
                  <a:cubicBezTo>
                    <a:pt x="14795" y="109805"/>
                    <a:pt x="13517" y="104059"/>
                    <a:pt x="12878" y="98313"/>
                  </a:cubicBezTo>
                  <a:cubicBezTo>
                    <a:pt x="12878" y="94483"/>
                    <a:pt x="9683" y="91930"/>
                    <a:pt x="5849" y="92568"/>
                  </a:cubicBezTo>
                  <a:cubicBezTo>
                    <a:pt x="2015" y="92568"/>
                    <a:pt x="-541" y="95760"/>
                    <a:pt x="98" y="99590"/>
                  </a:cubicBezTo>
                  <a:cubicBezTo>
                    <a:pt x="4571" y="150024"/>
                    <a:pt x="49300" y="187051"/>
                    <a:pt x="99781" y="182582"/>
                  </a:cubicBezTo>
                  <a:cubicBezTo>
                    <a:pt x="150261" y="178113"/>
                    <a:pt x="187323" y="133425"/>
                    <a:pt x="182850" y="82992"/>
                  </a:cubicBezTo>
                  <a:cubicBezTo>
                    <a:pt x="178377" y="35750"/>
                    <a:pt x="138759" y="0"/>
                    <a:pt x="91474" y="0"/>
                  </a:cubicBezTo>
                  <a:close/>
                  <a:moveTo>
                    <a:pt x="160485" y="54264"/>
                  </a:moveTo>
                  <a:lnTo>
                    <a:pt x="125980" y="54264"/>
                  </a:lnTo>
                  <a:cubicBezTo>
                    <a:pt x="124063" y="40858"/>
                    <a:pt x="119590" y="28090"/>
                    <a:pt x="113200" y="15960"/>
                  </a:cubicBezTo>
                  <a:cubicBezTo>
                    <a:pt x="133648" y="21706"/>
                    <a:pt x="150900" y="35750"/>
                    <a:pt x="160485" y="54264"/>
                  </a:cubicBezTo>
                  <a:lnTo>
                    <a:pt x="160485" y="54264"/>
                  </a:lnTo>
                  <a:close/>
                  <a:moveTo>
                    <a:pt x="166236" y="116189"/>
                  </a:moveTo>
                  <a:lnTo>
                    <a:pt x="128536" y="116189"/>
                  </a:lnTo>
                  <a:cubicBezTo>
                    <a:pt x="130453" y="99590"/>
                    <a:pt x="130453" y="83630"/>
                    <a:pt x="128536" y="67032"/>
                  </a:cubicBezTo>
                  <a:lnTo>
                    <a:pt x="166236" y="67032"/>
                  </a:lnTo>
                  <a:cubicBezTo>
                    <a:pt x="171348" y="82992"/>
                    <a:pt x="171348" y="100229"/>
                    <a:pt x="166236" y="116189"/>
                  </a:cubicBezTo>
                  <a:close/>
                  <a:moveTo>
                    <a:pt x="91474" y="12768"/>
                  </a:moveTo>
                  <a:cubicBezTo>
                    <a:pt x="99142" y="12768"/>
                    <a:pt x="108727" y="28090"/>
                    <a:pt x="113839" y="54264"/>
                  </a:cubicBezTo>
                  <a:lnTo>
                    <a:pt x="69109" y="54264"/>
                  </a:lnTo>
                  <a:cubicBezTo>
                    <a:pt x="74221" y="28090"/>
                    <a:pt x="83806" y="12768"/>
                    <a:pt x="91474" y="12768"/>
                  </a:cubicBezTo>
                  <a:close/>
                  <a:moveTo>
                    <a:pt x="65914" y="91291"/>
                  </a:moveTo>
                  <a:cubicBezTo>
                    <a:pt x="65914" y="82992"/>
                    <a:pt x="66553" y="74693"/>
                    <a:pt x="67192" y="67032"/>
                  </a:cubicBezTo>
                  <a:lnTo>
                    <a:pt x="115756" y="67032"/>
                  </a:lnTo>
                  <a:cubicBezTo>
                    <a:pt x="117673" y="83630"/>
                    <a:pt x="117673" y="99590"/>
                    <a:pt x="115756" y="116189"/>
                  </a:cubicBezTo>
                  <a:lnTo>
                    <a:pt x="67192" y="116189"/>
                  </a:lnTo>
                  <a:cubicBezTo>
                    <a:pt x="65914" y="107889"/>
                    <a:pt x="65914" y="99590"/>
                    <a:pt x="65914" y="91291"/>
                  </a:cubicBezTo>
                  <a:lnTo>
                    <a:pt x="65914" y="91291"/>
                  </a:lnTo>
                  <a:close/>
                  <a:moveTo>
                    <a:pt x="91474" y="170452"/>
                  </a:moveTo>
                  <a:cubicBezTo>
                    <a:pt x="83806" y="170452"/>
                    <a:pt x="74221" y="155131"/>
                    <a:pt x="69109" y="128957"/>
                  </a:cubicBezTo>
                  <a:lnTo>
                    <a:pt x="113839" y="128957"/>
                  </a:lnTo>
                  <a:cubicBezTo>
                    <a:pt x="108727" y="155131"/>
                    <a:pt x="98503" y="170452"/>
                    <a:pt x="91474" y="170452"/>
                  </a:cubicBezTo>
                  <a:lnTo>
                    <a:pt x="91474" y="170452"/>
                  </a:lnTo>
                  <a:close/>
                  <a:moveTo>
                    <a:pt x="21824" y="128957"/>
                  </a:moveTo>
                  <a:lnTo>
                    <a:pt x="56329" y="128957"/>
                  </a:lnTo>
                  <a:cubicBezTo>
                    <a:pt x="58246" y="142363"/>
                    <a:pt x="62719" y="155131"/>
                    <a:pt x="69109" y="167260"/>
                  </a:cubicBezTo>
                  <a:cubicBezTo>
                    <a:pt x="48661" y="161515"/>
                    <a:pt x="31409" y="147470"/>
                    <a:pt x="21824" y="128957"/>
                  </a:cubicBezTo>
                  <a:close/>
                  <a:moveTo>
                    <a:pt x="113839" y="167260"/>
                  </a:moveTo>
                  <a:cubicBezTo>
                    <a:pt x="120229" y="155131"/>
                    <a:pt x="124702" y="142363"/>
                    <a:pt x="126619" y="128957"/>
                  </a:cubicBezTo>
                  <a:lnTo>
                    <a:pt x="161124" y="128957"/>
                  </a:lnTo>
                  <a:cubicBezTo>
                    <a:pt x="150261" y="147470"/>
                    <a:pt x="133648" y="160876"/>
                    <a:pt x="113839" y="167260"/>
                  </a:cubicBezTo>
                  <a:lnTo>
                    <a:pt x="113839" y="167260"/>
                  </a:ln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B175D5FD-3D14-3EC7-5889-1FF3ED2D5D1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2440" y="983467"/>
            <a:ext cx="11247120" cy="568886"/>
          </a:xfrm>
        </p:spPr>
        <p:txBody>
          <a:bodyPr/>
          <a:lstStyle/>
          <a:p>
            <a:r>
              <a:rPr lang="en-US"/>
              <a:t>The House settlement fundamentally transforms college athletics by introducing direct student-athlete compensation, escalating financial pressures, and prompting schools to reevaluate their competitive strategies, divisional alignment, and compliance practices—ushering in a new era where institutional decisions will be driven as much by legal and financial realities as by athletic ambition.</a:t>
            </a:r>
          </a:p>
        </p:txBody>
      </p:sp>
    </p:spTree>
    <p:extLst>
      <p:ext uri="{BB962C8B-B14F-4D97-AF65-F5344CB8AC3E}">
        <p14:creationId xmlns:p14="http://schemas.microsoft.com/office/powerpoint/2010/main" val="350907971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144E5-B327-7B56-8357-B608C640C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27CCE2B-2DB6-E7F4-EDE8-E80F80577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House Settlement | Categories of Revenue</a:t>
            </a:r>
          </a:p>
        </p:txBody>
      </p:sp>
      <p:pic>
        <p:nvPicPr>
          <p:cNvPr id="4" name="Picture 3" descr="A blue and white logo&#10;&#10;Description automatically generated with low confidence">
            <a:extLst>
              <a:ext uri="{FF2B5EF4-FFF2-40B4-BE49-F238E27FC236}">
                <a16:creationId xmlns:a16="http://schemas.microsoft.com/office/drawing/2014/main" id="{3789316C-5D34-7F25-1A3A-99E8BE428A1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349" y="123630"/>
            <a:ext cx="494210" cy="40420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8D49063-8A26-A0F2-E3DB-C9537E6D2FEC}"/>
              </a:ext>
            </a:extLst>
          </p:cNvPr>
          <p:cNvGraphicFramePr>
            <a:graphicFrameLocks noGrp="1"/>
          </p:cNvGraphicFramePr>
          <p:nvPr/>
        </p:nvGraphicFramePr>
        <p:xfrm>
          <a:off x="472440" y="1552352"/>
          <a:ext cx="11239280" cy="5066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5388">
                  <a:extLst>
                    <a:ext uri="{9D8B030D-6E8A-4147-A177-3AD203B41FA5}">
                      <a16:colId xmlns:a16="http://schemas.microsoft.com/office/drawing/2014/main" val="1036608467"/>
                    </a:ext>
                  </a:extLst>
                </a:gridCol>
                <a:gridCol w="8083892">
                  <a:extLst>
                    <a:ext uri="{9D8B030D-6E8A-4147-A177-3AD203B41FA5}">
                      <a16:colId xmlns:a16="http://schemas.microsoft.com/office/drawing/2014/main" val="2868288415"/>
                    </a:ext>
                  </a:extLst>
                </a:gridCol>
              </a:tblGrid>
              <a:tr h="386851">
                <a:tc gridSpan="2">
                  <a:txBody>
                    <a:bodyPr/>
                    <a:lstStyle/>
                    <a:p>
                      <a:pPr algn="ctr"/>
                      <a:r>
                        <a:rPr lang="en-US"/>
                        <a:t>What types of revenue can be shared with student-athletes?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3339763"/>
                  </a:ext>
                </a:extLst>
              </a:tr>
              <a:tr h="858492">
                <a:tc>
                  <a:txBody>
                    <a:bodyPr/>
                    <a:lstStyle/>
                    <a:p>
                      <a:pPr algn="ctr"/>
                      <a:r>
                        <a:rPr lang="en-US" sz="1200" b="1"/>
                        <a:t>Ticket Sales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Revenue received for sales of admissions to athletic events, including public and faculty sales, student sales, shipping &amp; handling fees, and registration fees. This may NOT include sales to non-athletics events (e.g., concerts in athletics facilities), and it may NOT include philanthropic gifts connected to ticket sales, such as those attached to premium seating.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350234"/>
                  </a:ext>
                </a:extLst>
              </a:tr>
              <a:tr h="386851">
                <a:tc>
                  <a:txBody>
                    <a:bodyPr/>
                    <a:lstStyle/>
                    <a:p>
                      <a:pPr algn="ctr"/>
                      <a:r>
                        <a:rPr lang="en-US" sz="1200" b="1"/>
                        <a:t>Guarantees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Revenue received from participation in away games, including payments received due to game cancellations.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264347"/>
                  </a:ext>
                </a:extLst>
              </a:tr>
              <a:tr h="476940">
                <a:tc>
                  <a:txBody>
                    <a:bodyPr/>
                    <a:lstStyle/>
                    <a:p>
                      <a:pPr algn="ctr"/>
                      <a:r>
                        <a:rPr lang="en-US" sz="1200" b="1"/>
                        <a:t>Media Rights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Revenue received for radio, television, internet, digital, and e-commerce rights, including the portion of conference distributions related to media rights, if applicable.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057852"/>
                  </a:ext>
                </a:extLst>
              </a:tr>
              <a:tr h="667716">
                <a:tc>
                  <a:txBody>
                    <a:bodyPr/>
                    <a:lstStyle/>
                    <a:p>
                      <a:pPr algn="ctr"/>
                      <a:r>
                        <a:rPr lang="en-US" sz="1200" b="1"/>
                        <a:t>NCAA Distributions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Revenues received from the NCAA which could include revenue distributions, grants, NCAA championships travel reimbursements and payments received from the NCAA for hosting a championship.</a:t>
                      </a:r>
                      <a:br>
                        <a:rPr lang="en-US" sz="1200"/>
                      </a:br>
                      <a:r>
                        <a:rPr lang="en-US" sz="1200"/>
                        <a:t>Some NCAA distributions may be paid through the conference office.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405647"/>
                  </a:ext>
                </a:extLst>
              </a:tr>
              <a:tr h="667716">
                <a:tc>
                  <a:txBody>
                    <a:bodyPr/>
                    <a:lstStyle/>
                    <a:p>
                      <a:pPr algn="ctr"/>
                      <a:r>
                        <a:rPr lang="en-US" sz="1200" b="1"/>
                        <a:t>Conference Distributions</a:t>
                      </a:r>
                    </a:p>
                    <a:p>
                      <a:pPr algn="ctr"/>
                      <a:r>
                        <a:rPr lang="en-US" sz="1200" b="1"/>
                        <a:t>(Non-Media and Non-Football Bowl)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Revenues received by conference distribution, excluding portions of distributions relating to media rights (covered above) or NCAA distributions (covered above).</a:t>
                      </a:r>
                      <a:br>
                        <a:rPr lang="en-US" sz="1200"/>
                      </a:br>
                      <a:r>
                        <a:rPr lang="en-US" sz="1200" i="1"/>
                        <a:t>Note: Distributions for reimbursement of post-season bowl expenses may NOT be included.</a:t>
                      </a:r>
                      <a:endParaRPr lang="en-US" sz="120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6535095"/>
                  </a:ext>
                </a:extLst>
              </a:tr>
              <a:tr h="476940">
                <a:tc>
                  <a:txBody>
                    <a:bodyPr/>
                    <a:lstStyle/>
                    <a:p>
                      <a:pPr algn="ctr"/>
                      <a:r>
                        <a:rPr lang="en-US" sz="1200" b="1"/>
                        <a:t>Conference Distributions of Football</a:t>
                      </a:r>
                    </a:p>
                    <a:p>
                      <a:pPr algn="ctr"/>
                      <a:r>
                        <a:rPr lang="en-US" sz="1200" b="1"/>
                        <a:t>Bowl-Generated Revenue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Conference distributions of revenue generated by a post-season football bowl to conference members.</a:t>
                      </a:r>
                      <a:br>
                        <a:rPr lang="en-US" sz="1200"/>
                      </a:br>
                      <a:r>
                        <a:rPr lang="en-US" sz="1200" i="1"/>
                        <a:t>Note: Distributions for reimbursement of post-season bowl expenses may NOT be included.</a:t>
                      </a:r>
                      <a:endParaRPr lang="en-US" sz="120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33087"/>
                  </a:ext>
                </a:extLst>
              </a:tr>
              <a:tr h="476940">
                <a:tc>
                  <a:txBody>
                    <a:bodyPr/>
                    <a:lstStyle/>
                    <a:p>
                      <a:pPr algn="ctr"/>
                      <a:r>
                        <a:rPr lang="en-US" sz="1200" b="1"/>
                        <a:t>Royalties, Licensing,</a:t>
                      </a:r>
                    </a:p>
                    <a:p>
                      <a:pPr algn="ctr"/>
                      <a:r>
                        <a:rPr lang="en-US" sz="1200" b="1"/>
                        <a:t>Advertisement and Sponsorships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Revenues from sponsorships, licensing agreements, advertisement, royalties, in-kind products and services as part of a sponsorship agreement.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3651176"/>
                  </a:ext>
                </a:extLst>
              </a:tr>
              <a:tr h="667716">
                <a:tc>
                  <a:txBody>
                    <a:bodyPr/>
                    <a:lstStyle/>
                    <a:p>
                      <a:pPr algn="ctr"/>
                      <a:r>
                        <a:rPr lang="en-US" sz="1200" b="1"/>
                        <a:t>Athletics Restricted Endowment</a:t>
                      </a:r>
                    </a:p>
                    <a:p>
                      <a:pPr algn="ctr"/>
                      <a:r>
                        <a:rPr lang="en-US" sz="1200" b="1"/>
                        <a:t>and Investments Income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Restricted investment and endowment income used for the operations of intercollegiate athletics.</a:t>
                      </a:r>
                      <a:br>
                        <a:rPr lang="en-US" sz="1200" dirty="0"/>
                      </a:br>
                      <a:r>
                        <a:rPr lang="en-US" sz="1200" i="1" dirty="0"/>
                        <a:t>Note: Institutional allocations of income from unrestricted endowments qualify as “Direct Institutional Support” and may NOT be included.</a:t>
                      </a:r>
                      <a:endParaRPr lang="en-US" sz="12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434668"/>
                  </a:ext>
                </a:extLst>
              </a:tr>
            </a:tbl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C304E-3AC2-4B41-DC46-6B585A03917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2440" y="983467"/>
            <a:ext cx="11247120" cy="568886"/>
          </a:xfrm>
        </p:spPr>
        <p:txBody>
          <a:bodyPr/>
          <a:lstStyle/>
          <a:p>
            <a:r>
              <a:rPr lang="en-US"/>
              <a:t>Payments to student-athletes can only be drawn from eight (8) specific categories of revenue brought in by the institution.</a:t>
            </a:r>
          </a:p>
        </p:txBody>
      </p:sp>
    </p:spTree>
    <p:extLst>
      <p:ext uri="{BB962C8B-B14F-4D97-AF65-F5344CB8AC3E}">
        <p14:creationId xmlns:p14="http://schemas.microsoft.com/office/powerpoint/2010/main" val="298757720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3067C-C3E0-FC21-4D11-D59350A6B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3E0853-EE13-47AC-D929-E113D44A1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College Sports Commission</a:t>
            </a:r>
          </a:p>
        </p:txBody>
      </p:sp>
      <p:pic>
        <p:nvPicPr>
          <p:cNvPr id="4" name="Picture 3" descr="A blue and white logo&#10;&#10;Description automatically generated with low confidence">
            <a:extLst>
              <a:ext uri="{FF2B5EF4-FFF2-40B4-BE49-F238E27FC236}">
                <a16:creationId xmlns:a16="http://schemas.microsoft.com/office/drawing/2014/main" id="{037695D5-1057-5422-1B77-8AC52D5429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349" y="123630"/>
            <a:ext cx="494210" cy="404208"/>
          </a:xfrm>
          <a:prstGeom prst="rect">
            <a:avLst/>
          </a:prstGeom>
        </p:spPr>
      </p:pic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E5B3D1B1-F627-D51D-3FB8-21BDBED02B6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2440" y="983467"/>
            <a:ext cx="11247120" cy="568886"/>
          </a:xfrm>
        </p:spPr>
        <p:txBody>
          <a:bodyPr/>
          <a:lstStyle/>
          <a:p>
            <a:r>
              <a:rPr lang="en-US"/>
              <a:t>The College Sports Commission helps oversee the evolving college athletics landscape by providing a centralized mechanism for monitoring rules, reviewing athlete compensation arrangements, and supporting NIL and compliance oversight.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3A6E5E8-8E5F-B81F-0F81-37EAA1FE2838}"/>
              </a:ext>
            </a:extLst>
          </p:cNvPr>
          <p:cNvSpPr/>
          <p:nvPr/>
        </p:nvSpPr>
        <p:spPr>
          <a:xfrm>
            <a:off x="4401844" y="2200877"/>
            <a:ext cx="2192207" cy="2175907"/>
          </a:xfrm>
          <a:prstGeom prst="ellipse">
            <a:avLst/>
          </a:prstGeom>
          <a:noFill/>
          <a:ln w="889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700A400-AA0C-F504-FB80-57BEC6060020}"/>
              </a:ext>
            </a:extLst>
          </p:cNvPr>
          <p:cNvSpPr/>
          <p:nvPr/>
        </p:nvSpPr>
        <p:spPr>
          <a:xfrm>
            <a:off x="4249452" y="2116034"/>
            <a:ext cx="2379378" cy="2330201"/>
          </a:xfrm>
          <a:prstGeom prst="ellipse">
            <a:avLst/>
          </a:prstGeom>
          <a:solidFill>
            <a:schemeClr val="bg1">
              <a:alpha val="81000"/>
            </a:schemeClr>
          </a:solidFill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4EFB612-6DA2-DA4D-CF3F-98617955E7CD}"/>
              </a:ext>
            </a:extLst>
          </p:cNvPr>
          <p:cNvSpPr txBox="1">
            <a:spLocks/>
          </p:cNvSpPr>
          <p:nvPr/>
        </p:nvSpPr>
        <p:spPr>
          <a:xfrm>
            <a:off x="6475404" y="1920474"/>
            <a:ext cx="3917773" cy="219100"/>
          </a:xfrm>
          <a:prstGeom prst="rect">
            <a:avLst/>
          </a:prstGeom>
        </p:spPr>
        <p:txBody>
          <a:bodyPr lIns="0" tIns="0" rIns="0" bIns="0" anchor="ctr"/>
          <a:lstStyle>
            <a:lvl1pPr marL="457120" indent="-457120" algn="l" defTabSz="1218987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43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90427" indent="-380933" algn="l" defTabSz="1218987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7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23733" indent="-304747" algn="l" defTabSz="1218987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227" indent="-304747" algn="l" defTabSz="1218987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7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2720" indent="-304747" algn="l" defTabSz="1218987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7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1" i="0" u="none" strike="noStrike" kern="1200" cap="none" spc="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College Sports Commission Oversight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0FE9A35-3321-0B26-F69B-8E3518A966F1}"/>
              </a:ext>
            </a:extLst>
          </p:cNvPr>
          <p:cNvSpPr/>
          <p:nvPr/>
        </p:nvSpPr>
        <p:spPr>
          <a:xfrm>
            <a:off x="5994334" y="2859421"/>
            <a:ext cx="2192207" cy="2175907"/>
          </a:xfrm>
          <a:prstGeom prst="ellipse">
            <a:avLst/>
          </a:prstGeom>
          <a:noFill/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6248293-54C9-DCD1-2AB0-4816C0EB5924}"/>
              </a:ext>
            </a:extLst>
          </p:cNvPr>
          <p:cNvSpPr/>
          <p:nvPr/>
        </p:nvSpPr>
        <p:spPr>
          <a:xfrm>
            <a:off x="4292230" y="3842719"/>
            <a:ext cx="2411427" cy="2393498"/>
          </a:xfrm>
          <a:prstGeom prst="ellipse">
            <a:avLst/>
          </a:prstGeom>
          <a:solidFill>
            <a:schemeClr val="bg1">
              <a:alpha val="81000"/>
            </a:schemeClr>
          </a:solidFill>
          <a:ln w="889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8BE309B-067D-4DDC-12F4-1231EEBC79F0}"/>
              </a:ext>
            </a:extLst>
          </p:cNvPr>
          <p:cNvSpPr/>
          <p:nvPr/>
        </p:nvSpPr>
        <p:spPr>
          <a:xfrm>
            <a:off x="4401844" y="3959309"/>
            <a:ext cx="2192207" cy="2175907"/>
          </a:xfrm>
          <a:prstGeom prst="ellipse">
            <a:avLst/>
          </a:prstGeom>
          <a:noFill/>
          <a:ln w="889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71BCA39-E1AD-E873-9F26-4D102BFEDF93}"/>
              </a:ext>
            </a:extLst>
          </p:cNvPr>
          <p:cNvSpPr/>
          <p:nvPr/>
        </p:nvSpPr>
        <p:spPr>
          <a:xfrm>
            <a:off x="5939073" y="2787571"/>
            <a:ext cx="2341747" cy="2324336"/>
          </a:xfrm>
          <a:prstGeom prst="ellipse">
            <a:avLst/>
          </a:prstGeom>
          <a:solidFill>
            <a:schemeClr val="bg1">
              <a:alpha val="81000"/>
            </a:schemeClr>
          </a:solidFill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781CF7A-1A72-564B-3968-9E51477BBBD6}"/>
              </a:ext>
            </a:extLst>
          </p:cNvPr>
          <p:cNvCxnSpPr>
            <a:cxnSpLocks/>
          </p:cNvCxnSpPr>
          <p:nvPr/>
        </p:nvCxnSpPr>
        <p:spPr>
          <a:xfrm>
            <a:off x="743692" y="2369289"/>
            <a:ext cx="3855666" cy="27844"/>
          </a:xfrm>
          <a:prstGeom prst="line">
            <a:avLst/>
          </a:prstGeom>
          <a:ln w="12700" cmpd="sng">
            <a:solidFill>
              <a:schemeClr val="accent5"/>
            </a:solidFill>
            <a:prstDash val="dot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898BA95-60CB-DBDA-107A-A098F71CB2D8}"/>
              </a:ext>
            </a:extLst>
          </p:cNvPr>
          <p:cNvCxnSpPr>
            <a:cxnSpLocks/>
          </p:cNvCxnSpPr>
          <p:nvPr/>
        </p:nvCxnSpPr>
        <p:spPr>
          <a:xfrm flipH="1">
            <a:off x="8027053" y="3135281"/>
            <a:ext cx="3718831" cy="0"/>
          </a:xfrm>
          <a:prstGeom prst="line">
            <a:avLst/>
          </a:prstGeom>
          <a:ln w="12700" cmpd="sng">
            <a:solidFill>
              <a:schemeClr val="accent3"/>
            </a:solidFill>
            <a:prstDash val="dot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4DA4557-A5C1-B184-AA0E-5303D0BBD6E1}"/>
              </a:ext>
            </a:extLst>
          </p:cNvPr>
          <p:cNvCxnSpPr>
            <a:cxnSpLocks/>
          </p:cNvCxnSpPr>
          <p:nvPr/>
        </p:nvCxnSpPr>
        <p:spPr>
          <a:xfrm>
            <a:off x="783741" y="4544849"/>
            <a:ext cx="3574497" cy="0"/>
          </a:xfrm>
          <a:prstGeom prst="line">
            <a:avLst/>
          </a:prstGeom>
          <a:ln w="12700" cmpd="sng">
            <a:solidFill>
              <a:schemeClr val="accent4"/>
            </a:solidFill>
            <a:prstDash val="dot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5A709069-7EB9-661F-B9A6-5C5FB6BAA172}"/>
              </a:ext>
            </a:extLst>
          </p:cNvPr>
          <p:cNvSpPr/>
          <p:nvPr/>
        </p:nvSpPr>
        <p:spPr bwMode="auto">
          <a:xfrm>
            <a:off x="8423140" y="3284581"/>
            <a:ext cx="3322744" cy="8817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NCAA scholarship limits have been removed, and roster limits have been established for each sport. Schools have the option to offer partial or full scholarships to every student-athlete on a team’s roster, as long as the total number of student-athletes stays within the sport’s specific roster limit.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29D9DF9-8352-578E-39A8-996E6F4753D9}"/>
              </a:ext>
            </a:extLst>
          </p:cNvPr>
          <p:cNvSpPr/>
          <p:nvPr/>
        </p:nvSpPr>
        <p:spPr bwMode="auto">
          <a:xfrm>
            <a:off x="783741" y="4661709"/>
            <a:ext cx="3492261" cy="14050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>
                <a:solidFill>
                  <a:srgbClr val="000000">
                    <a:lumMod val="75000"/>
                    <a:lumOff val="25000"/>
                  </a:srgbClr>
                </a:solidFill>
                <a:latin typeface="Open Sans"/>
                <a:ea typeface="Open Sans Light" panose="020B0306030504020204" pitchFamily="34" charset="0"/>
                <a:cs typeface="Open Sans Light" panose="020B0306030504020204" pitchFamily="34" charset="0"/>
              </a:rPr>
              <a:t>All NCAA Division I student-athletes are required to report any Name-Image-Likeness (NIL) deals with total value between $600-$15,000 if the student-athlete has earned $50,000+ in NIL that year. All deals exceeding $50,000 must be reported. Deals must be cleared to confirm compliance with the rules and protect the student-athlete’s eligibility.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Open Sans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C581996-F815-7A7E-B9FB-EF4B17F7EB6B}"/>
              </a:ext>
            </a:extLst>
          </p:cNvPr>
          <p:cNvSpPr/>
          <p:nvPr/>
        </p:nvSpPr>
        <p:spPr bwMode="auto">
          <a:xfrm>
            <a:off x="772590" y="2471546"/>
            <a:ext cx="3301086" cy="136555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Each year, schools can distribute up to 22% of the average revenue among schools in the ACC, Big Ten, Big 12, Pac-12 and SEC from media rights, ticket sales and sponsorships – known as the revenue sharing cap.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182F7925-143F-34A9-2BE7-69414EEFB791}"/>
              </a:ext>
            </a:extLst>
          </p:cNvPr>
          <p:cNvSpPr txBox="1">
            <a:spLocks/>
          </p:cNvSpPr>
          <p:nvPr/>
        </p:nvSpPr>
        <p:spPr>
          <a:xfrm>
            <a:off x="4697291" y="4732332"/>
            <a:ext cx="1613963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500" kern="1200" spc="-3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800" kern="1200" spc="-3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600" kern="1200" spc="-3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400" kern="1200" spc="-3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400" kern="1200" spc="-3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D8390"/>
              </a:buClr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lang="en-US" sz="1600" b="1" i="1">
                <a:solidFill>
                  <a:srgbClr val="53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STUDENT ATHLETE NIL DEALS  </a:t>
            </a:r>
            <a:r>
              <a:rPr kumimoji="0" lang="en-US" sz="1600" b="1" i="1" u="none" strike="noStrike" kern="1200" cap="none" spc="-3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8D857F9A-32FC-D30D-60BE-449ACD8F4142}"/>
              </a:ext>
            </a:extLst>
          </p:cNvPr>
          <p:cNvSpPr txBox="1">
            <a:spLocks/>
          </p:cNvSpPr>
          <p:nvPr/>
        </p:nvSpPr>
        <p:spPr>
          <a:xfrm>
            <a:off x="4643600" y="2857943"/>
            <a:ext cx="1476754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500" kern="1200" spc="-3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800" kern="1200" spc="-3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600" kern="1200" spc="-3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400" kern="1200" spc="-3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400" kern="1200" spc="-3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0D8390"/>
              </a:buClr>
              <a:defRPr/>
            </a:pPr>
            <a:r>
              <a:rPr lang="en-US" sz="1600" b="1" i="1">
                <a:solidFill>
                  <a:srgbClr val="53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REVENUE SHARING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07964C22-6DE2-11E1-7A35-9DE6A4FC734C}"/>
              </a:ext>
            </a:extLst>
          </p:cNvPr>
          <p:cNvSpPr txBox="1">
            <a:spLocks/>
          </p:cNvSpPr>
          <p:nvPr/>
        </p:nvSpPr>
        <p:spPr>
          <a:xfrm>
            <a:off x="6711139" y="3685333"/>
            <a:ext cx="102854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500" kern="1200" spc="-3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800" kern="1200" spc="-3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600" kern="1200" spc="-3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400" kern="1200" spc="-3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/>
              </a:buClr>
              <a:buSzPct val="75000"/>
              <a:buFont typeface="Arial" panose="020B0604020202020204" pitchFamily="34" charset="0"/>
              <a:buNone/>
              <a:defRPr sz="1400" kern="1200" spc="-3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D8390"/>
              </a:buClr>
              <a:buSzPct val="75000"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1" u="none" strike="noStrike" kern="1200" cap="none" spc="-3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ROSTER LIMITS </a:t>
            </a:r>
          </a:p>
        </p:txBody>
      </p:sp>
      <p:sp>
        <p:nvSpPr>
          <p:cNvPr id="21" name="Freeform 26">
            <a:extLst>
              <a:ext uri="{FF2B5EF4-FFF2-40B4-BE49-F238E27FC236}">
                <a16:creationId xmlns:a16="http://schemas.microsoft.com/office/drawing/2014/main" id="{4EE130D6-17B5-1E8A-1302-52BA937B9952}"/>
              </a:ext>
            </a:extLst>
          </p:cNvPr>
          <p:cNvSpPr/>
          <p:nvPr/>
        </p:nvSpPr>
        <p:spPr>
          <a:xfrm>
            <a:off x="5989216" y="3949253"/>
            <a:ext cx="281899" cy="294859"/>
          </a:xfrm>
          <a:custGeom>
            <a:avLst/>
            <a:gdLst>
              <a:gd name="connsiteX0" fmla="*/ 0 w 323835"/>
              <a:gd name="connsiteY0" fmla="*/ 0 h 341262"/>
              <a:gd name="connsiteX1" fmla="*/ 43053 w 323835"/>
              <a:gd name="connsiteY1" fmla="*/ 15758 h 341262"/>
              <a:gd name="connsiteX2" fmla="*/ 192821 w 323835"/>
              <a:gd name="connsiteY2" fmla="*/ 91289 h 341262"/>
              <a:gd name="connsiteX3" fmla="*/ 323835 w 323835"/>
              <a:gd name="connsiteY3" fmla="*/ 180931 h 341262"/>
              <a:gd name="connsiteX4" fmla="*/ 323260 w 323835"/>
              <a:gd name="connsiteY4" fmla="*/ 181453 h 341262"/>
              <a:gd name="connsiteX5" fmla="*/ 130082 w 323835"/>
              <a:gd name="connsiteY5" fmla="*/ 311896 h 341262"/>
              <a:gd name="connsiteX6" fmla="*/ 69123 w 323835"/>
              <a:gd name="connsiteY6" fmla="*/ 341262 h 341262"/>
              <a:gd name="connsiteX7" fmla="*/ 30986 w 323835"/>
              <a:gd name="connsiteY7" fmla="*/ 221165 h 341262"/>
              <a:gd name="connsiteX8" fmla="*/ 2920 w 323835"/>
              <a:gd name="connsiteY8" fmla="*/ 57819 h 341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3835" h="341262">
                <a:moveTo>
                  <a:pt x="0" y="0"/>
                </a:moveTo>
                <a:lnTo>
                  <a:pt x="43053" y="15758"/>
                </a:lnTo>
                <a:cubicBezTo>
                  <a:pt x="94837" y="37661"/>
                  <a:pt x="144851" y="62929"/>
                  <a:pt x="192821" y="91289"/>
                </a:cubicBezTo>
                <a:lnTo>
                  <a:pt x="323835" y="180931"/>
                </a:lnTo>
                <a:lnTo>
                  <a:pt x="323260" y="181453"/>
                </a:lnTo>
                <a:cubicBezTo>
                  <a:pt x="263419" y="230839"/>
                  <a:pt x="198756" y="274590"/>
                  <a:pt x="130082" y="311896"/>
                </a:cubicBezTo>
                <a:lnTo>
                  <a:pt x="69123" y="341262"/>
                </a:lnTo>
                <a:lnTo>
                  <a:pt x="30986" y="221165"/>
                </a:lnTo>
                <a:cubicBezTo>
                  <a:pt x="18015" y="168011"/>
                  <a:pt x="8572" y="113476"/>
                  <a:pt x="2920" y="57819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4CCAFAD-C34B-9F6D-C6FE-4477DDC37F08}"/>
              </a:ext>
            </a:extLst>
          </p:cNvPr>
          <p:cNvCxnSpPr>
            <a:cxnSpLocks/>
          </p:cNvCxnSpPr>
          <p:nvPr/>
        </p:nvCxnSpPr>
        <p:spPr>
          <a:xfrm flipH="1">
            <a:off x="6081393" y="2295830"/>
            <a:ext cx="808125" cy="1815610"/>
          </a:xfrm>
          <a:prstGeom prst="line">
            <a:avLst/>
          </a:prstGeom>
          <a:ln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BD50D6BA-C102-D005-5A1B-9F870455DDEE}"/>
              </a:ext>
            </a:extLst>
          </p:cNvPr>
          <p:cNvSpPr/>
          <p:nvPr/>
        </p:nvSpPr>
        <p:spPr>
          <a:xfrm>
            <a:off x="4401845" y="2255064"/>
            <a:ext cx="2073560" cy="2052140"/>
          </a:xfrm>
          <a:prstGeom prst="ellipse">
            <a:avLst/>
          </a:prstGeom>
          <a:noFill/>
          <a:ln w="889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42022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EC4F7-F3EA-0356-C099-CC3A4B412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7AC06B0-08CF-3DF1-1782-980BBAB1F477}"/>
              </a:ext>
            </a:extLst>
          </p:cNvPr>
          <p:cNvSpPr/>
          <p:nvPr/>
        </p:nvSpPr>
        <p:spPr bwMode="gray">
          <a:xfrm>
            <a:off x="833120" y="1534160"/>
            <a:ext cx="4572000" cy="482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algn="ctr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31CB10-CE10-1629-3AF8-D066FDD271F9}"/>
              </a:ext>
            </a:extLst>
          </p:cNvPr>
          <p:cNvSpPr txBox="1"/>
          <p:nvPr/>
        </p:nvSpPr>
        <p:spPr>
          <a:xfrm>
            <a:off x="899160" y="1645920"/>
            <a:ext cx="4439920" cy="52322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Modernizing Name, Image, and Likeness and Keeping Kentucky Competitive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5C7A187-986D-D3F4-2DD2-BB1797230608}"/>
              </a:ext>
            </a:extLst>
          </p:cNvPr>
          <p:cNvGrpSpPr/>
          <p:nvPr/>
        </p:nvGrpSpPr>
        <p:grpSpPr>
          <a:xfrm>
            <a:off x="1058383" y="2379124"/>
            <a:ext cx="3415238" cy="1621490"/>
            <a:chOff x="1354882" y="2614306"/>
            <a:chExt cx="3415238" cy="162149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DBD9E1F-95F1-72F8-0902-AA36F3F9E12F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4882" y="2614306"/>
              <a:ext cx="2276856" cy="1271016"/>
            </a:xfrm>
            <a:prstGeom prst="rect">
              <a:avLst/>
            </a:prstGeom>
            <a:ln>
              <a:solidFill>
                <a:srgbClr val="FFFF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8243EFC-916A-821C-A70C-7F7C8CBBF0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93310" y="2965638"/>
              <a:ext cx="2276810" cy="1270158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E785819-E605-F7EF-A71F-A90E4B5FC5E5}"/>
              </a:ext>
            </a:extLst>
          </p:cNvPr>
          <p:cNvSpPr txBox="1"/>
          <p:nvPr/>
        </p:nvSpPr>
        <p:spPr>
          <a:xfrm>
            <a:off x="1996966" y="5001965"/>
            <a:ext cx="3342114" cy="11541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“It equips our universities with the tools to adapt to the shifting NIL landscape while protecting student-athletes and expanding their opportunities”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E8A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Sponsoring Senator, Leader Max Wise</a:t>
            </a:r>
          </a:p>
        </p:txBody>
      </p:sp>
      <p:pic>
        <p:nvPicPr>
          <p:cNvPr id="1026" name="Picture 2" descr="Ky. lawmaker files bill mandating how teachers talk about race and U.S.  history">
            <a:extLst>
              <a:ext uri="{FF2B5EF4-FFF2-40B4-BE49-F238E27FC236}">
                <a16:creationId xmlns:a16="http://schemas.microsoft.com/office/drawing/2014/main" id="{9C760D5C-7440-EAA5-262E-31EE931085ED}"/>
              </a:ext>
            </a:extLst>
          </p:cNvPr>
          <p:cNvPicPr>
            <a:picLocks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3" r="6434"/>
          <a:stretch/>
        </p:blipFill>
        <p:spPr bwMode="auto">
          <a:xfrm>
            <a:off x="1058383" y="5001965"/>
            <a:ext cx="755703" cy="755703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2CD2C9A4-B57B-91EE-BFF1-1D3C1B96493E}"/>
              </a:ext>
            </a:extLst>
          </p:cNvPr>
          <p:cNvSpPr/>
          <p:nvPr/>
        </p:nvSpPr>
        <p:spPr bwMode="gray">
          <a:xfrm>
            <a:off x="5989320" y="1584960"/>
            <a:ext cx="3021800" cy="36576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88900" tIns="0" rIns="88900" bIns="88900" rtlCol="0" anchor="t"/>
          <a:lstStyle/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 Insights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D3DFC77-F9E0-6DD2-CA25-9497AF1332D3}"/>
              </a:ext>
            </a:extLst>
          </p:cNvPr>
          <p:cNvCxnSpPr>
            <a:cxnSpLocks/>
          </p:cNvCxnSpPr>
          <p:nvPr/>
        </p:nvCxnSpPr>
        <p:spPr>
          <a:xfrm>
            <a:off x="6085840" y="1846570"/>
            <a:ext cx="55270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Education_Fill_7">
            <a:extLst>
              <a:ext uri="{FF2B5EF4-FFF2-40B4-BE49-F238E27FC236}">
                <a16:creationId xmlns:a16="http://schemas.microsoft.com/office/drawing/2014/main" id="{810CF1D9-D4D6-99E2-60CE-99736CF988E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85840" y="2089435"/>
            <a:ext cx="524794" cy="524794"/>
            <a:chOff x="5432" y="3568"/>
            <a:chExt cx="340" cy="340"/>
          </a:xfrm>
          <a:solidFill>
            <a:schemeClr val="accent3"/>
          </a:solidFill>
        </p:grpSpPr>
        <p:sp>
          <p:nvSpPr>
            <p:cNvPr id="30" name="Freeform 928">
              <a:extLst>
                <a:ext uri="{FF2B5EF4-FFF2-40B4-BE49-F238E27FC236}">
                  <a16:creationId xmlns:a16="http://schemas.microsoft.com/office/drawing/2014/main" id="{E0846872-5D04-BA64-7E9A-C024702211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32" y="3568"/>
              <a:ext cx="340" cy="340"/>
            </a:xfrm>
            <a:custGeom>
              <a:avLst/>
              <a:gdLst>
                <a:gd name="T0" fmla="*/ 332 w 512"/>
                <a:gd name="T1" fmla="*/ 245 h 512"/>
                <a:gd name="T2" fmla="*/ 340 w 512"/>
                <a:gd name="T3" fmla="*/ 305 h 512"/>
                <a:gd name="T4" fmla="*/ 256 w 512"/>
                <a:gd name="T5" fmla="*/ 341 h 512"/>
                <a:gd name="T6" fmla="*/ 171 w 512"/>
                <a:gd name="T7" fmla="*/ 306 h 512"/>
                <a:gd name="T8" fmla="*/ 179 w 512"/>
                <a:gd name="T9" fmla="*/ 245 h 512"/>
                <a:gd name="T10" fmla="*/ 251 w 512"/>
                <a:gd name="T11" fmla="*/ 276 h 512"/>
                <a:gd name="T12" fmla="*/ 256 w 512"/>
                <a:gd name="T13" fmla="*/ 277 h 512"/>
                <a:gd name="T14" fmla="*/ 260 w 512"/>
                <a:gd name="T15" fmla="*/ 276 h 512"/>
                <a:gd name="T16" fmla="*/ 332 w 512"/>
                <a:gd name="T17" fmla="*/ 245 h 512"/>
                <a:gd name="T18" fmla="*/ 136 w 512"/>
                <a:gd name="T19" fmla="*/ 203 h 512"/>
                <a:gd name="T20" fmla="*/ 256 w 512"/>
                <a:gd name="T21" fmla="*/ 255 h 512"/>
                <a:gd name="T22" fmla="*/ 376 w 512"/>
                <a:gd name="T23" fmla="*/ 203 h 512"/>
                <a:gd name="T24" fmla="*/ 256 w 512"/>
                <a:gd name="T25" fmla="*/ 160 h 512"/>
                <a:gd name="T26" fmla="*/ 136 w 512"/>
                <a:gd name="T27" fmla="*/ 203 h 512"/>
                <a:gd name="T28" fmla="*/ 512 w 512"/>
                <a:gd name="T29" fmla="*/ 256 h 512"/>
                <a:gd name="T30" fmla="*/ 256 w 512"/>
                <a:gd name="T31" fmla="*/ 512 h 512"/>
                <a:gd name="T32" fmla="*/ 0 w 512"/>
                <a:gd name="T33" fmla="*/ 256 h 512"/>
                <a:gd name="T34" fmla="*/ 256 w 512"/>
                <a:gd name="T35" fmla="*/ 0 h 512"/>
                <a:gd name="T36" fmla="*/ 512 w 512"/>
                <a:gd name="T37" fmla="*/ 256 h 512"/>
                <a:gd name="T38" fmla="*/ 416 w 512"/>
                <a:gd name="T39" fmla="*/ 202 h 512"/>
                <a:gd name="T40" fmla="*/ 409 w 512"/>
                <a:gd name="T41" fmla="*/ 192 h 512"/>
                <a:gd name="T42" fmla="*/ 259 w 512"/>
                <a:gd name="T43" fmla="*/ 139 h 512"/>
                <a:gd name="T44" fmla="*/ 252 w 512"/>
                <a:gd name="T45" fmla="*/ 139 h 512"/>
                <a:gd name="T46" fmla="*/ 103 w 512"/>
                <a:gd name="T47" fmla="*/ 192 h 512"/>
                <a:gd name="T48" fmla="*/ 96 w 512"/>
                <a:gd name="T49" fmla="*/ 202 h 512"/>
                <a:gd name="T50" fmla="*/ 102 w 512"/>
                <a:gd name="T51" fmla="*/ 212 h 512"/>
                <a:gd name="T52" fmla="*/ 159 w 512"/>
                <a:gd name="T53" fmla="*/ 236 h 512"/>
                <a:gd name="T54" fmla="*/ 149 w 512"/>
                <a:gd name="T55" fmla="*/ 308 h 512"/>
                <a:gd name="T56" fmla="*/ 150 w 512"/>
                <a:gd name="T57" fmla="*/ 314 h 512"/>
                <a:gd name="T58" fmla="*/ 256 w 512"/>
                <a:gd name="T59" fmla="*/ 362 h 512"/>
                <a:gd name="T60" fmla="*/ 360 w 512"/>
                <a:gd name="T61" fmla="*/ 316 h 512"/>
                <a:gd name="T62" fmla="*/ 362 w 512"/>
                <a:gd name="T63" fmla="*/ 308 h 512"/>
                <a:gd name="T64" fmla="*/ 353 w 512"/>
                <a:gd name="T65" fmla="*/ 236 h 512"/>
                <a:gd name="T66" fmla="*/ 384 w 512"/>
                <a:gd name="T67" fmla="*/ 223 h 512"/>
                <a:gd name="T68" fmla="*/ 384 w 512"/>
                <a:gd name="T69" fmla="*/ 352 h 512"/>
                <a:gd name="T70" fmla="*/ 394 w 512"/>
                <a:gd name="T71" fmla="*/ 362 h 512"/>
                <a:gd name="T72" fmla="*/ 405 w 512"/>
                <a:gd name="T73" fmla="*/ 352 h 512"/>
                <a:gd name="T74" fmla="*/ 405 w 512"/>
                <a:gd name="T75" fmla="*/ 214 h 512"/>
                <a:gd name="T76" fmla="*/ 409 w 512"/>
                <a:gd name="T77" fmla="*/ 212 h 512"/>
                <a:gd name="T78" fmla="*/ 416 w 512"/>
                <a:gd name="T79" fmla="*/ 202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12" h="512">
                  <a:moveTo>
                    <a:pt x="332" y="245"/>
                  </a:moveTo>
                  <a:cubicBezTo>
                    <a:pt x="340" y="305"/>
                    <a:pt x="340" y="305"/>
                    <a:pt x="340" y="305"/>
                  </a:cubicBezTo>
                  <a:cubicBezTo>
                    <a:pt x="331" y="315"/>
                    <a:pt x="299" y="341"/>
                    <a:pt x="256" y="341"/>
                  </a:cubicBezTo>
                  <a:cubicBezTo>
                    <a:pt x="201" y="341"/>
                    <a:pt x="177" y="315"/>
                    <a:pt x="171" y="306"/>
                  </a:cubicBezTo>
                  <a:cubicBezTo>
                    <a:pt x="179" y="245"/>
                    <a:pt x="179" y="245"/>
                    <a:pt x="179" y="245"/>
                  </a:cubicBezTo>
                  <a:cubicBezTo>
                    <a:pt x="251" y="276"/>
                    <a:pt x="251" y="276"/>
                    <a:pt x="251" y="276"/>
                  </a:cubicBezTo>
                  <a:cubicBezTo>
                    <a:pt x="253" y="277"/>
                    <a:pt x="254" y="277"/>
                    <a:pt x="256" y="277"/>
                  </a:cubicBezTo>
                  <a:cubicBezTo>
                    <a:pt x="257" y="277"/>
                    <a:pt x="259" y="277"/>
                    <a:pt x="260" y="276"/>
                  </a:cubicBezTo>
                  <a:lnTo>
                    <a:pt x="332" y="245"/>
                  </a:lnTo>
                  <a:close/>
                  <a:moveTo>
                    <a:pt x="136" y="203"/>
                  </a:moveTo>
                  <a:cubicBezTo>
                    <a:pt x="256" y="255"/>
                    <a:pt x="256" y="255"/>
                    <a:pt x="256" y="255"/>
                  </a:cubicBezTo>
                  <a:cubicBezTo>
                    <a:pt x="376" y="203"/>
                    <a:pt x="376" y="203"/>
                    <a:pt x="376" y="203"/>
                  </a:cubicBezTo>
                  <a:cubicBezTo>
                    <a:pt x="256" y="160"/>
                    <a:pt x="256" y="160"/>
                    <a:pt x="256" y="160"/>
                  </a:cubicBezTo>
                  <a:lnTo>
                    <a:pt x="136" y="203"/>
                  </a:lnTo>
                  <a:close/>
                  <a:moveTo>
                    <a:pt x="512" y="256"/>
                  </a:moveTo>
                  <a:cubicBezTo>
                    <a:pt x="512" y="397"/>
                    <a:pt x="397" y="512"/>
                    <a:pt x="256" y="512"/>
                  </a:cubicBezTo>
                  <a:cubicBezTo>
                    <a:pt x="114" y="512"/>
                    <a:pt x="0" y="397"/>
                    <a:pt x="0" y="256"/>
                  </a:cubicBezTo>
                  <a:cubicBezTo>
                    <a:pt x="0" y="114"/>
                    <a:pt x="114" y="0"/>
                    <a:pt x="256" y="0"/>
                  </a:cubicBezTo>
                  <a:cubicBezTo>
                    <a:pt x="397" y="0"/>
                    <a:pt x="512" y="114"/>
                    <a:pt x="512" y="256"/>
                  </a:cubicBezTo>
                  <a:close/>
                  <a:moveTo>
                    <a:pt x="416" y="202"/>
                  </a:moveTo>
                  <a:cubicBezTo>
                    <a:pt x="416" y="198"/>
                    <a:pt x="413" y="194"/>
                    <a:pt x="409" y="192"/>
                  </a:cubicBezTo>
                  <a:cubicBezTo>
                    <a:pt x="259" y="139"/>
                    <a:pt x="259" y="139"/>
                    <a:pt x="259" y="139"/>
                  </a:cubicBezTo>
                  <a:cubicBezTo>
                    <a:pt x="257" y="138"/>
                    <a:pt x="254" y="138"/>
                    <a:pt x="252" y="139"/>
                  </a:cubicBezTo>
                  <a:cubicBezTo>
                    <a:pt x="103" y="192"/>
                    <a:pt x="103" y="192"/>
                    <a:pt x="103" y="192"/>
                  </a:cubicBezTo>
                  <a:cubicBezTo>
                    <a:pt x="99" y="194"/>
                    <a:pt x="96" y="198"/>
                    <a:pt x="96" y="202"/>
                  </a:cubicBezTo>
                  <a:cubicBezTo>
                    <a:pt x="96" y="206"/>
                    <a:pt x="98" y="210"/>
                    <a:pt x="102" y="212"/>
                  </a:cubicBezTo>
                  <a:cubicBezTo>
                    <a:pt x="159" y="236"/>
                    <a:pt x="159" y="236"/>
                    <a:pt x="159" y="236"/>
                  </a:cubicBezTo>
                  <a:cubicBezTo>
                    <a:pt x="149" y="308"/>
                    <a:pt x="149" y="308"/>
                    <a:pt x="149" y="308"/>
                  </a:cubicBezTo>
                  <a:cubicBezTo>
                    <a:pt x="149" y="310"/>
                    <a:pt x="149" y="312"/>
                    <a:pt x="150" y="314"/>
                  </a:cubicBezTo>
                  <a:cubicBezTo>
                    <a:pt x="152" y="316"/>
                    <a:pt x="179" y="362"/>
                    <a:pt x="256" y="362"/>
                  </a:cubicBezTo>
                  <a:cubicBezTo>
                    <a:pt x="319" y="362"/>
                    <a:pt x="358" y="318"/>
                    <a:pt x="360" y="316"/>
                  </a:cubicBezTo>
                  <a:cubicBezTo>
                    <a:pt x="362" y="314"/>
                    <a:pt x="363" y="311"/>
                    <a:pt x="362" y="308"/>
                  </a:cubicBezTo>
                  <a:cubicBezTo>
                    <a:pt x="353" y="236"/>
                    <a:pt x="353" y="236"/>
                    <a:pt x="353" y="236"/>
                  </a:cubicBezTo>
                  <a:cubicBezTo>
                    <a:pt x="384" y="223"/>
                    <a:pt x="384" y="223"/>
                    <a:pt x="384" y="223"/>
                  </a:cubicBezTo>
                  <a:cubicBezTo>
                    <a:pt x="384" y="352"/>
                    <a:pt x="384" y="352"/>
                    <a:pt x="384" y="352"/>
                  </a:cubicBezTo>
                  <a:cubicBezTo>
                    <a:pt x="384" y="358"/>
                    <a:pt x="388" y="362"/>
                    <a:pt x="394" y="362"/>
                  </a:cubicBezTo>
                  <a:cubicBezTo>
                    <a:pt x="400" y="362"/>
                    <a:pt x="405" y="358"/>
                    <a:pt x="405" y="352"/>
                  </a:cubicBezTo>
                  <a:cubicBezTo>
                    <a:pt x="405" y="214"/>
                    <a:pt x="405" y="214"/>
                    <a:pt x="405" y="214"/>
                  </a:cubicBezTo>
                  <a:cubicBezTo>
                    <a:pt x="409" y="212"/>
                    <a:pt x="409" y="212"/>
                    <a:pt x="409" y="212"/>
                  </a:cubicBezTo>
                  <a:cubicBezTo>
                    <a:pt x="413" y="210"/>
                    <a:pt x="416" y="206"/>
                    <a:pt x="416" y="2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Freeform 929">
              <a:extLst>
                <a:ext uri="{FF2B5EF4-FFF2-40B4-BE49-F238E27FC236}">
                  <a16:creationId xmlns:a16="http://schemas.microsoft.com/office/drawing/2014/main" id="{01999D81-141A-F48D-068E-D478E78E58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32" y="3568"/>
              <a:ext cx="340" cy="340"/>
            </a:xfrm>
            <a:custGeom>
              <a:avLst/>
              <a:gdLst>
                <a:gd name="T0" fmla="*/ 332 w 512"/>
                <a:gd name="T1" fmla="*/ 245 h 512"/>
                <a:gd name="T2" fmla="*/ 340 w 512"/>
                <a:gd name="T3" fmla="*/ 305 h 512"/>
                <a:gd name="T4" fmla="*/ 256 w 512"/>
                <a:gd name="T5" fmla="*/ 341 h 512"/>
                <a:gd name="T6" fmla="*/ 171 w 512"/>
                <a:gd name="T7" fmla="*/ 306 h 512"/>
                <a:gd name="T8" fmla="*/ 179 w 512"/>
                <a:gd name="T9" fmla="*/ 245 h 512"/>
                <a:gd name="T10" fmla="*/ 251 w 512"/>
                <a:gd name="T11" fmla="*/ 276 h 512"/>
                <a:gd name="T12" fmla="*/ 256 w 512"/>
                <a:gd name="T13" fmla="*/ 277 h 512"/>
                <a:gd name="T14" fmla="*/ 260 w 512"/>
                <a:gd name="T15" fmla="*/ 276 h 512"/>
                <a:gd name="T16" fmla="*/ 332 w 512"/>
                <a:gd name="T17" fmla="*/ 245 h 512"/>
                <a:gd name="T18" fmla="*/ 136 w 512"/>
                <a:gd name="T19" fmla="*/ 203 h 512"/>
                <a:gd name="T20" fmla="*/ 256 w 512"/>
                <a:gd name="T21" fmla="*/ 255 h 512"/>
                <a:gd name="T22" fmla="*/ 376 w 512"/>
                <a:gd name="T23" fmla="*/ 203 h 512"/>
                <a:gd name="T24" fmla="*/ 256 w 512"/>
                <a:gd name="T25" fmla="*/ 160 h 512"/>
                <a:gd name="T26" fmla="*/ 136 w 512"/>
                <a:gd name="T27" fmla="*/ 203 h 512"/>
                <a:gd name="T28" fmla="*/ 512 w 512"/>
                <a:gd name="T29" fmla="*/ 256 h 512"/>
                <a:gd name="T30" fmla="*/ 256 w 512"/>
                <a:gd name="T31" fmla="*/ 512 h 512"/>
                <a:gd name="T32" fmla="*/ 0 w 512"/>
                <a:gd name="T33" fmla="*/ 256 h 512"/>
                <a:gd name="T34" fmla="*/ 256 w 512"/>
                <a:gd name="T35" fmla="*/ 0 h 512"/>
                <a:gd name="T36" fmla="*/ 512 w 512"/>
                <a:gd name="T37" fmla="*/ 256 h 512"/>
                <a:gd name="T38" fmla="*/ 416 w 512"/>
                <a:gd name="T39" fmla="*/ 202 h 512"/>
                <a:gd name="T40" fmla="*/ 409 w 512"/>
                <a:gd name="T41" fmla="*/ 192 h 512"/>
                <a:gd name="T42" fmla="*/ 259 w 512"/>
                <a:gd name="T43" fmla="*/ 139 h 512"/>
                <a:gd name="T44" fmla="*/ 252 w 512"/>
                <a:gd name="T45" fmla="*/ 139 h 512"/>
                <a:gd name="T46" fmla="*/ 103 w 512"/>
                <a:gd name="T47" fmla="*/ 192 h 512"/>
                <a:gd name="T48" fmla="*/ 96 w 512"/>
                <a:gd name="T49" fmla="*/ 202 h 512"/>
                <a:gd name="T50" fmla="*/ 102 w 512"/>
                <a:gd name="T51" fmla="*/ 212 h 512"/>
                <a:gd name="T52" fmla="*/ 159 w 512"/>
                <a:gd name="T53" fmla="*/ 236 h 512"/>
                <a:gd name="T54" fmla="*/ 149 w 512"/>
                <a:gd name="T55" fmla="*/ 308 h 512"/>
                <a:gd name="T56" fmla="*/ 150 w 512"/>
                <a:gd name="T57" fmla="*/ 314 h 512"/>
                <a:gd name="T58" fmla="*/ 256 w 512"/>
                <a:gd name="T59" fmla="*/ 362 h 512"/>
                <a:gd name="T60" fmla="*/ 360 w 512"/>
                <a:gd name="T61" fmla="*/ 316 h 512"/>
                <a:gd name="T62" fmla="*/ 362 w 512"/>
                <a:gd name="T63" fmla="*/ 308 h 512"/>
                <a:gd name="T64" fmla="*/ 353 w 512"/>
                <a:gd name="T65" fmla="*/ 236 h 512"/>
                <a:gd name="T66" fmla="*/ 384 w 512"/>
                <a:gd name="T67" fmla="*/ 223 h 512"/>
                <a:gd name="T68" fmla="*/ 384 w 512"/>
                <a:gd name="T69" fmla="*/ 352 h 512"/>
                <a:gd name="T70" fmla="*/ 394 w 512"/>
                <a:gd name="T71" fmla="*/ 362 h 512"/>
                <a:gd name="T72" fmla="*/ 405 w 512"/>
                <a:gd name="T73" fmla="*/ 352 h 512"/>
                <a:gd name="T74" fmla="*/ 405 w 512"/>
                <a:gd name="T75" fmla="*/ 214 h 512"/>
                <a:gd name="T76" fmla="*/ 409 w 512"/>
                <a:gd name="T77" fmla="*/ 212 h 512"/>
                <a:gd name="T78" fmla="*/ 416 w 512"/>
                <a:gd name="T79" fmla="*/ 202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12" h="512">
                  <a:moveTo>
                    <a:pt x="332" y="245"/>
                  </a:moveTo>
                  <a:cubicBezTo>
                    <a:pt x="340" y="305"/>
                    <a:pt x="340" y="305"/>
                    <a:pt x="340" y="305"/>
                  </a:cubicBezTo>
                  <a:cubicBezTo>
                    <a:pt x="331" y="315"/>
                    <a:pt x="299" y="341"/>
                    <a:pt x="256" y="341"/>
                  </a:cubicBezTo>
                  <a:cubicBezTo>
                    <a:pt x="201" y="341"/>
                    <a:pt x="177" y="315"/>
                    <a:pt x="171" y="306"/>
                  </a:cubicBezTo>
                  <a:cubicBezTo>
                    <a:pt x="179" y="245"/>
                    <a:pt x="179" y="245"/>
                    <a:pt x="179" y="245"/>
                  </a:cubicBezTo>
                  <a:cubicBezTo>
                    <a:pt x="251" y="276"/>
                    <a:pt x="251" y="276"/>
                    <a:pt x="251" y="276"/>
                  </a:cubicBezTo>
                  <a:cubicBezTo>
                    <a:pt x="253" y="277"/>
                    <a:pt x="254" y="277"/>
                    <a:pt x="256" y="277"/>
                  </a:cubicBezTo>
                  <a:cubicBezTo>
                    <a:pt x="257" y="277"/>
                    <a:pt x="259" y="277"/>
                    <a:pt x="260" y="276"/>
                  </a:cubicBezTo>
                  <a:lnTo>
                    <a:pt x="332" y="245"/>
                  </a:lnTo>
                  <a:close/>
                  <a:moveTo>
                    <a:pt x="136" y="203"/>
                  </a:moveTo>
                  <a:cubicBezTo>
                    <a:pt x="256" y="255"/>
                    <a:pt x="256" y="255"/>
                    <a:pt x="256" y="255"/>
                  </a:cubicBezTo>
                  <a:cubicBezTo>
                    <a:pt x="376" y="203"/>
                    <a:pt x="376" y="203"/>
                    <a:pt x="376" y="203"/>
                  </a:cubicBezTo>
                  <a:cubicBezTo>
                    <a:pt x="256" y="160"/>
                    <a:pt x="256" y="160"/>
                    <a:pt x="256" y="160"/>
                  </a:cubicBezTo>
                  <a:lnTo>
                    <a:pt x="136" y="203"/>
                  </a:lnTo>
                  <a:close/>
                  <a:moveTo>
                    <a:pt x="512" y="256"/>
                  </a:moveTo>
                  <a:cubicBezTo>
                    <a:pt x="512" y="397"/>
                    <a:pt x="397" y="512"/>
                    <a:pt x="256" y="512"/>
                  </a:cubicBezTo>
                  <a:cubicBezTo>
                    <a:pt x="114" y="512"/>
                    <a:pt x="0" y="397"/>
                    <a:pt x="0" y="256"/>
                  </a:cubicBezTo>
                  <a:cubicBezTo>
                    <a:pt x="0" y="114"/>
                    <a:pt x="114" y="0"/>
                    <a:pt x="256" y="0"/>
                  </a:cubicBezTo>
                  <a:cubicBezTo>
                    <a:pt x="397" y="0"/>
                    <a:pt x="512" y="114"/>
                    <a:pt x="512" y="256"/>
                  </a:cubicBezTo>
                  <a:close/>
                  <a:moveTo>
                    <a:pt x="416" y="202"/>
                  </a:moveTo>
                  <a:cubicBezTo>
                    <a:pt x="416" y="198"/>
                    <a:pt x="413" y="194"/>
                    <a:pt x="409" y="192"/>
                  </a:cubicBezTo>
                  <a:cubicBezTo>
                    <a:pt x="259" y="139"/>
                    <a:pt x="259" y="139"/>
                    <a:pt x="259" y="139"/>
                  </a:cubicBezTo>
                  <a:cubicBezTo>
                    <a:pt x="257" y="138"/>
                    <a:pt x="254" y="138"/>
                    <a:pt x="252" y="139"/>
                  </a:cubicBezTo>
                  <a:cubicBezTo>
                    <a:pt x="103" y="192"/>
                    <a:pt x="103" y="192"/>
                    <a:pt x="103" y="192"/>
                  </a:cubicBezTo>
                  <a:cubicBezTo>
                    <a:pt x="99" y="194"/>
                    <a:pt x="96" y="198"/>
                    <a:pt x="96" y="202"/>
                  </a:cubicBezTo>
                  <a:cubicBezTo>
                    <a:pt x="96" y="206"/>
                    <a:pt x="98" y="210"/>
                    <a:pt x="102" y="212"/>
                  </a:cubicBezTo>
                  <a:cubicBezTo>
                    <a:pt x="159" y="236"/>
                    <a:pt x="159" y="236"/>
                    <a:pt x="159" y="236"/>
                  </a:cubicBezTo>
                  <a:cubicBezTo>
                    <a:pt x="149" y="308"/>
                    <a:pt x="149" y="308"/>
                    <a:pt x="149" y="308"/>
                  </a:cubicBezTo>
                  <a:cubicBezTo>
                    <a:pt x="149" y="310"/>
                    <a:pt x="149" y="312"/>
                    <a:pt x="150" y="314"/>
                  </a:cubicBezTo>
                  <a:cubicBezTo>
                    <a:pt x="152" y="316"/>
                    <a:pt x="179" y="362"/>
                    <a:pt x="256" y="362"/>
                  </a:cubicBezTo>
                  <a:cubicBezTo>
                    <a:pt x="319" y="362"/>
                    <a:pt x="358" y="318"/>
                    <a:pt x="360" y="316"/>
                  </a:cubicBezTo>
                  <a:cubicBezTo>
                    <a:pt x="362" y="314"/>
                    <a:pt x="363" y="311"/>
                    <a:pt x="362" y="308"/>
                  </a:cubicBezTo>
                  <a:cubicBezTo>
                    <a:pt x="353" y="236"/>
                    <a:pt x="353" y="236"/>
                    <a:pt x="353" y="236"/>
                  </a:cubicBezTo>
                  <a:cubicBezTo>
                    <a:pt x="384" y="223"/>
                    <a:pt x="384" y="223"/>
                    <a:pt x="384" y="223"/>
                  </a:cubicBezTo>
                  <a:cubicBezTo>
                    <a:pt x="384" y="352"/>
                    <a:pt x="384" y="352"/>
                    <a:pt x="384" y="352"/>
                  </a:cubicBezTo>
                  <a:cubicBezTo>
                    <a:pt x="384" y="358"/>
                    <a:pt x="388" y="362"/>
                    <a:pt x="394" y="362"/>
                  </a:cubicBezTo>
                  <a:cubicBezTo>
                    <a:pt x="400" y="362"/>
                    <a:pt x="405" y="358"/>
                    <a:pt x="405" y="352"/>
                  </a:cubicBezTo>
                  <a:cubicBezTo>
                    <a:pt x="405" y="214"/>
                    <a:pt x="405" y="214"/>
                    <a:pt x="405" y="214"/>
                  </a:cubicBezTo>
                  <a:cubicBezTo>
                    <a:pt x="409" y="212"/>
                    <a:pt x="409" y="212"/>
                    <a:pt x="409" y="212"/>
                  </a:cubicBezTo>
                  <a:cubicBezTo>
                    <a:pt x="413" y="210"/>
                    <a:pt x="416" y="206"/>
                    <a:pt x="416" y="2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EF66CF3B-7313-7295-D32D-FBF197FA0768}"/>
              </a:ext>
            </a:extLst>
          </p:cNvPr>
          <p:cNvSpPr/>
          <p:nvPr/>
        </p:nvSpPr>
        <p:spPr bwMode="gray">
          <a:xfrm>
            <a:off x="6681754" y="2010822"/>
            <a:ext cx="4860006" cy="68202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88900" tIns="0" rIns="88900" bIns="88900" rtlCol="0" anchor="t"/>
          <a:lstStyle/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 Athlete Compensation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Universities can provide direct compensation to student-athletes via revenue sharing agreements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General_Fill_38">
            <a:extLst>
              <a:ext uri="{FF2B5EF4-FFF2-40B4-BE49-F238E27FC236}">
                <a16:creationId xmlns:a16="http://schemas.microsoft.com/office/drawing/2014/main" id="{95AF43BE-5CC5-EBCA-306C-AD32F3023CB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087633" y="2994162"/>
            <a:ext cx="521208" cy="521208"/>
          </a:xfrm>
          <a:custGeom>
            <a:avLst/>
            <a:gdLst>
              <a:gd name="T0" fmla="*/ 0 w 512"/>
              <a:gd name="T1" fmla="*/ 256 h 512"/>
              <a:gd name="T2" fmla="*/ 512 w 512"/>
              <a:gd name="T3" fmla="*/ 256 h 512"/>
              <a:gd name="T4" fmla="*/ 416 w 512"/>
              <a:gd name="T5" fmla="*/ 330 h 512"/>
              <a:gd name="T6" fmla="*/ 394 w 512"/>
              <a:gd name="T7" fmla="*/ 341 h 512"/>
              <a:gd name="T8" fmla="*/ 384 w 512"/>
              <a:gd name="T9" fmla="*/ 320 h 512"/>
              <a:gd name="T10" fmla="*/ 371 w 512"/>
              <a:gd name="T11" fmla="*/ 334 h 512"/>
              <a:gd name="T12" fmla="*/ 338 w 512"/>
              <a:gd name="T13" fmla="*/ 359 h 512"/>
              <a:gd name="T14" fmla="*/ 318 w 512"/>
              <a:gd name="T15" fmla="*/ 376 h 512"/>
              <a:gd name="T16" fmla="*/ 277 w 512"/>
              <a:gd name="T17" fmla="*/ 370 h 512"/>
              <a:gd name="T18" fmla="*/ 250 w 512"/>
              <a:gd name="T19" fmla="*/ 384 h 512"/>
              <a:gd name="T20" fmla="*/ 217 w 512"/>
              <a:gd name="T21" fmla="*/ 381 h 512"/>
              <a:gd name="T22" fmla="*/ 172 w 512"/>
              <a:gd name="T23" fmla="*/ 368 h 512"/>
              <a:gd name="T24" fmla="*/ 128 w 512"/>
              <a:gd name="T25" fmla="*/ 320 h 512"/>
              <a:gd name="T26" fmla="*/ 117 w 512"/>
              <a:gd name="T27" fmla="*/ 341 h 512"/>
              <a:gd name="T28" fmla="*/ 96 w 512"/>
              <a:gd name="T29" fmla="*/ 330 h 512"/>
              <a:gd name="T30" fmla="*/ 106 w 512"/>
              <a:gd name="T31" fmla="*/ 170 h 512"/>
              <a:gd name="T32" fmla="*/ 106 w 512"/>
              <a:gd name="T33" fmla="*/ 149 h 512"/>
              <a:gd name="T34" fmla="*/ 128 w 512"/>
              <a:gd name="T35" fmla="*/ 160 h 512"/>
              <a:gd name="T36" fmla="*/ 224 w 512"/>
              <a:gd name="T37" fmla="*/ 181 h 512"/>
              <a:gd name="T38" fmla="*/ 261 w 512"/>
              <a:gd name="T39" fmla="*/ 161 h 512"/>
              <a:gd name="T40" fmla="*/ 343 w 512"/>
              <a:gd name="T41" fmla="*/ 181 h 512"/>
              <a:gd name="T42" fmla="*/ 384 w 512"/>
              <a:gd name="T43" fmla="*/ 160 h 512"/>
              <a:gd name="T44" fmla="*/ 405 w 512"/>
              <a:gd name="T45" fmla="*/ 149 h 512"/>
              <a:gd name="T46" fmla="*/ 405 w 512"/>
              <a:gd name="T47" fmla="*/ 170 h 512"/>
              <a:gd name="T48" fmla="*/ 416 w 512"/>
              <a:gd name="T49" fmla="*/ 330 h 512"/>
              <a:gd name="T50" fmla="*/ 350 w 512"/>
              <a:gd name="T51" fmla="*/ 328 h 512"/>
              <a:gd name="T52" fmla="*/ 335 w 512"/>
              <a:gd name="T53" fmla="*/ 337 h 512"/>
              <a:gd name="T54" fmla="*/ 328 w 512"/>
              <a:gd name="T55" fmla="*/ 332 h 512"/>
              <a:gd name="T56" fmla="*/ 294 w 512"/>
              <a:gd name="T57" fmla="*/ 274 h 512"/>
              <a:gd name="T58" fmla="*/ 275 w 512"/>
              <a:gd name="T59" fmla="*/ 284 h 512"/>
              <a:gd name="T60" fmla="*/ 310 w 512"/>
              <a:gd name="T61" fmla="*/ 343 h 512"/>
              <a:gd name="T62" fmla="*/ 290 w 512"/>
              <a:gd name="T63" fmla="*/ 353 h 512"/>
              <a:gd name="T64" fmla="*/ 243 w 512"/>
              <a:gd name="T65" fmla="*/ 296 h 512"/>
              <a:gd name="T66" fmla="*/ 260 w 512"/>
              <a:gd name="T67" fmla="*/ 345 h 512"/>
              <a:gd name="T68" fmla="*/ 256 w 512"/>
              <a:gd name="T69" fmla="*/ 361 h 512"/>
              <a:gd name="T70" fmla="*/ 239 w 512"/>
              <a:gd name="T71" fmla="*/ 357 h 512"/>
              <a:gd name="T72" fmla="*/ 228 w 512"/>
              <a:gd name="T73" fmla="*/ 337 h 512"/>
              <a:gd name="T74" fmla="*/ 220 w 512"/>
              <a:gd name="T75" fmla="*/ 325 h 512"/>
              <a:gd name="T76" fmla="*/ 202 w 512"/>
              <a:gd name="T77" fmla="*/ 337 h 512"/>
              <a:gd name="T78" fmla="*/ 207 w 512"/>
              <a:gd name="T79" fmla="*/ 363 h 512"/>
              <a:gd name="T80" fmla="*/ 158 w 512"/>
              <a:gd name="T81" fmla="*/ 304 h 512"/>
              <a:gd name="T82" fmla="*/ 128 w 512"/>
              <a:gd name="T83" fmla="*/ 298 h 512"/>
              <a:gd name="T84" fmla="*/ 184 w 512"/>
              <a:gd name="T85" fmla="*/ 202 h 512"/>
              <a:gd name="T86" fmla="*/ 160 w 512"/>
              <a:gd name="T87" fmla="*/ 234 h 512"/>
              <a:gd name="T88" fmla="*/ 193 w 512"/>
              <a:gd name="T89" fmla="*/ 266 h 512"/>
              <a:gd name="T90" fmla="*/ 349 w 512"/>
              <a:gd name="T91" fmla="*/ 319 h 512"/>
              <a:gd name="T92" fmla="*/ 384 w 512"/>
              <a:gd name="T93" fmla="*/ 202 h 512"/>
              <a:gd name="T94" fmla="*/ 362 w 512"/>
              <a:gd name="T95" fmla="*/ 298 h 512"/>
              <a:gd name="T96" fmla="*/ 322 w 512"/>
              <a:gd name="T97" fmla="*/ 230 h 512"/>
              <a:gd name="T98" fmla="*/ 190 w 512"/>
              <a:gd name="T99" fmla="*/ 245 h 512"/>
              <a:gd name="T100" fmla="*/ 181 w 512"/>
              <a:gd name="T101" fmla="*/ 234 h 512"/>
              <a:gd name="T102" fmla="*/ 268 w 512"/>
              <a:gd name="T103" fmla="*/ 182 h 512"/>
              <a:gd name="T104" fmla="*/ 341 w 512"/>
              <a:gd name="T105" fmla="*/ 202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12" h="512">
                <a:moveTo>
                  <a:pt x="256" y="0"/>
                </a:moveTo>
                <a:cubicBezTo>
                  <a:pt x="114" y="0"/>
                  <a:pt x="0" y="114"/>
                  <a:pt x="0" y="256"/>
                </a:cubicBezTo>
                <a:cubicBezTo>
                  <a:pt x="0" y="397"/>
                  <a:pt x="114" y="512"/>
                  <a:pt x="256" y="512"/>
                </a:cubicBezTo>
                <a:cubicBezTo>
                  <a:pt x="397" y="512"/>
                  <a:pt x="512" y="397"/>
                  <a:pt x="512" y="256"/>
                </a:cubicBezTo>
                <a:cubicBezTo>
                  <a:pt x="512" y="114"/>
                  <a:pt x="397" y="0"/>
                  <a:pt x="256" y="0"/>
                </a:cubicBezTo>
                <a:close/>
                <a:moveTo>
                  <a:pt x="416" y="330"/>
                </a:moveTo>
                <a:cubicBezTo>
                  <a:pt x="416" y="336"/>
                  <a:pt x="411" y="341"/>
                  <a:pt x="405" y="341"/>
                </a:cubicBezTo>
                <a:cubicBezTo>
                  <a:pt x="394" y="341"/>
                  <a:pt x="394" y="341"/>
                  <a:pt x="394" y="341"/>
                </a:cubicBezTo>
                <a:cubicBezTo>
                  <a:pt x="388" y="341"/>
                  <a:pt x="384" y="336"/>
                  <a:pt x="384" y="330"/>
                </a:cubicBezTo>
                <a:cubicBezTo>
                  <a:pt x="384" y="320"/>
                  <a:pt x="384" y="320"/>
                  <a:pt x="384" y="320"/>
                </a:cubicBezTo>
                <a:cubicBezTo>
                  <a:pt x="371" y="320"/>
                  <a:pt x="371" y="320"/>
                  <a:pt x="371" y="320"/>
                </a:cubicBezTo>
                <a:cubicBezTo>
                  <a:pt x="372" y="324"/>
                  <a:pt x="372" y="329"/>
                  <a:pt x="371" y="334"/>
                </a:cubicBezTo>
                <a:cubicBezTo>
                  <a:pt x="368" y="342"/>
                  <a:pt x="363" y="350"/>
                  <a:pt x="355" y="354"/>
                </a:cubicBezTo>
                <a:cubicBezTo>
                  <a:pt x="350" y="357"/>
                  <a:pt x="344" y="359"/>
                  <a:pt x="338" y="359"/>
                </a:cubicBezTo>
                <a:cubicBezTo>
                  <a:pt x="336" y="359"/>
                  <a:pt x="334" y="358"/>
                  <a:pt x="332" y="358"/>
                </a:cubicBezTo>
                <a:cubicBezTo>
                  <a:pt x="330" y="365"/>
                  <a:pt x="325" y="372"/>
                  <a:pt x="318" y="376"/>
                </a:cubicBezTo>
                <a:cubicBezTo>
                  <a:pt x="313" y="380"/>
                  <a:pt x="307" y="381"/>
                  <a:pt x="301" y="381"/>
                </a:cubicBezTo>
                <a:cubicBezTo>
                  <a:pt x="292" y="381"/>
                  <a:pt x="283" y="377"/>
                  <a:pt x="277" y="370"/>
                </a:cubicBezTo>
                <a:cubicBezTo>
                  <a:pt x="274" y="374"/>
                  <a:pt x="271" y="377"/>
                  <a:pt x="267" y="379"/>
                </a:cubicBezTo>
                <a:cubicBezTo>
                  <a:pt x="261" y="382"/>
                  <a:pt x="256" y="384"/>
                  <a:pt x="250" y="384"/>
                </a:cubicBezTo>
                <a:cubicBezTo>
                  <a:pt x="241" y="384"/>
                  <a:pt x="232" y="380"/>
                  <a:pt x="226" y="374"/>
                </a:cubicBezTo>
                <a:cubicBezTo>
                  <a:pt x="224" y="376"/>
                  <a:pt x="221" y="379"/>
                  <a:pt x="217" y="381"/>
                </a:cubicBezTo>
                <a:cubicBezTo>
                  <a:pt x="212" y="384"/>
                  <a:pt x="207" y="385"/>
                  <a:pt x="202" y="385"/>
                </a:cubicBezTo>
                <a:cubicBezTo>
                  <a:pt x="190" y="385"/>
                  <a:pt x="178" y="379"/>
                  <a:pt x="172" y="368"/>
                </a:cubicBezTo>
                <a:cubicBezTo>
                  <a:pt x="143" y="320"/>
                  <a:pt x="143" y="320"/>
                  <a:pt x="143" y="320"/>
                </a:cubicBezTo>
                <a:cubicBezTo>
                  <a:pt x="128" y="320"/>
                  <a:pt x="128" y="320"/>
                  <a:pt x="128" y="320"/>
                </a:cubicBezTo>
                <a:cubicBezTo>
                  <a:pt x="128" y="330"/>
                  <a:pt x="128" y="330"/>
                  <a:pt x="128" y="330"/>
                </a:cubicBezTo>
                <a:cubicBezTo>
                  <a:pt x="128" y="336"/>
                  <a:pt x="123" y="341"/>
                  <a:pt x="117" y="341"/>
                </a:cubicBezTo>
                <a:cubicBezTo>
                  <a:pt x="106" y="341"/>
                  <a:pt x="106" y="341"/>
                  <a:pt x="106" y="341"/>
                </a:cubicBezTo>
                <a:cubicBezTo>
                  <a:pt x="100" y="341"/>
                  <a:pt x="96" y="336"/>
                  <a:pt x="96" y="330"/>
                </a:cubicBezTo>
                <a:cubicBezTo>
                  <a:pt x="96" y="324"/>
                  <a:pt x="100" y="320"/>
                  <a:pt x="106" y="320"/>
                </a:cubicBezTo>
                <a:cubicBezTo>
                  <a:pt x="106" y="170"/>
                  <a:pt x="106" y="170"/>
                  <a:pt x="106" y="170"/>
                </a:cubicBezTo>
                <a:cubicBezTo>
                  <a:pt x="100" y="170"/>
                  <a:pt x="96" y="166"/>
                  <a:pt x="96" y="160"/>
                </a:cubicBezTo>
                <a:cubicBezTo>
                  <a:pt x="96" y="154"/>
                  <a:pt x="100" y="149"/>
                  <a:pt x="106" y="149"/>
                </a:cubicBezTo>
                <a:cubicBezTo>
                  <a:pt x="117" y="149"/>
                  <a:pt x="117" y="149"/>
                  <a:pt x="117" y="149"/>
                </a:cubicBezTo>
                <a:cubicBezTo>
                  <a:pt x="123" y="149"/>
                  <a:pt x="128" y="154"/>
                  <a:pt x="128" y="160"/>
                </a:cubicBezTo>
                <a:cubicBezTo>
                  <a:pt x="128" y="181"/>
                  <a:pt x="128" y="181"/>
                  <a:pt x="128" y="181"/>
                </a:cubicBezTo>
                <a:cubicBezTo>
                  <a:pt x="224" y="181"/>
                  <a:pt x="224" y="181"/>
                  <a:pt x="224" y="181"/>
                </a:cubicBezTo>
                <a:cubicBezTo>
                  <a:pt x="224" y="181"/>
                  <a:pt x="224" y="181"/>
                  <a:pt x="224" y="181"/>
                </a:cubicBezTo>
                <a:cubicBezTo>
                  <a:pt x="261" y="161"/>
                  <a:pt x="261" y="161"/>
                  <a:pt x="261" y="161"/>
                </a:cubicBezTo>
                <a:cubicBezTo>
                  <a:pt x="264" y="160"/>
                  <a:pt x="267" y="159"/>
                  <a:pt x="269" y="160"/>
                </a:cubicBezTo>
                <a:cubicBezTo>
                  <a:pt x="343" y="181"/>
                  <a:pt x="343" y="181"/>
                  <a:pt x="343" y="181"/>
                </a:cubicBezTo>
                <a:cubicBezTo>
                  <a:pt x="384" y="181"/>
                  <a:pt x="384" y="181"/>
                  <a:pt x="384" y="181"/>
                </a:cubicBezTo>
                <a:cubicBezTo>
                  <a:pt x="384" y="160"/>
                  <a:pt x="384" y="160"/>
                  <a:pt x="384" y="160"/>
                </a:cubicBezTo>
                <a:cubicBezTo>
                  <a:pt x="384" y="154"/>
                  <a:pt x="388" y="149"/>
                  <a:pt x="394" y="149"/>
                </a:cubicBezTo>
                <a:cubicBezTo>
                  <a:pt x="405" y="149"/>
                  <a:pt x="405" y="149"/>
                  <a:pt x="405" y="149"/>
                </a:cubicBezTo>
                <a:cubicBezTo>
                  <a:pt x="411" y="149"/>
                  <a:pt x="416" y="154"/>
                  <a:pt x="416" y="160"/>
                </a:cubicBezTo>
                <a:cubicBezTo>
                  <a:pt x="416" y="166"/>
                  <a:pt x="411" y="170"/>
                  <a:pt x="405" y="170"/>
                </a:cubicBezTo>
                <a:cubicBezTo>
                  <a:pt x="405" y="320"/>
                  <a:pt x="405" y="320"/>
                  <a:pt x="405" y="320"/>
                </a:cubicBezTo>
                <a:cubicBezTo>
                  <a:pt x="411" y="320"/>
                  <a:pt x="416" y="324"/>
                  <a:pt x="416" y="330"/>
                </a:cubicBezTo>
                <a:close/>
                <a:moveTo>
                  <a:pt x="349" y="319"/>
                </a:moveTo>
                <a:cubicBezTo>
                  <a:pt x="350" y="322"/>
                  <a:pt x="351" y="325"/>
                  <a:pt x="350" y="328"/>
                </a:cubicBezTo>
                <a:cubicBezTo>
                  <a:pt x="349" y="332"/>
                  <a:pt x="347" y="334"/>
                  <a:pt x="344" y="336"/>
                </a:cubicBezTo>
                <a:cubicBezTo>
                  <a:pt x="342" y="337"/>
                  <a:pt x="338" y="338"/>
                  <a:pt x="335" y="337"/>
                </a:cubicBezTo>
                <a:cubicBezTo>
                  <a:pt x="332" y="336"/>
                  <a:pt x="330" y="334"/>
                  <a:pt x="328" y="332"/>
                </a:cubicBezTo>
                <a:cubicBezTo>
                  <a:pt x="328" y="332"/>
                  <a:pt x="328" y="332"/>
                  <a:pt x="328" y="332"/>
                </a:cubicBezTo>
                <a:cubicBezTo>
                  <a:pt x="328" y="332"/>
                  <a:pt x="328" y="332"/>
                  <a:pt x="328" y="331"/>
                </a:cubicBezTo>
                <a:cubicBezTo>
                  <a:pt x="294" y="274"/>
                  <a:pt x="294" y="274"/>
                  <a:pt x="294" y="274"/>
                </a:cubicBezTo>
                <a:cubicBezTo>
                  <a:pt x="291" y="268"/>
                  <a:pt x="284" y="267"/>
                  <a:pt x="279" y="270"/>
                </a:cubicBezTo>
                <a:cubicBezTo>
                  <a:pt x="274" y="273"/>
                  <a:pt x="272" y="279"/>
                  <a:pt x="275" y="284"/>
                </a:cubicBezTo>
                <a:cubicBezTo>
                  <a:pt x="310" y="343"/>
                  <a:pt x="310" y="343"/>
                  <a:pt x="310" y="343"/>
                </a:cubicBezTo>
                <a:cubicBezTo>
                  <a:pt x="310" y="343"/>
                  <a:pt x="310" y="343"/>
                  <a:pt x="310" y="343"/>
                </a:cubicBezTo>
                <a:cubicBezTo>
                  <a:pt x="313" y="348"/>
                  <a:pt x="313" y="355"/>
                  <a:pt x="307" y="358"/>
                </a:cubicBezTo>
                <a:cubicBezTo>
                  <a:pt x="301" y="361"/>
                  <a:pt x="294" y="359"/>
                  <a:pt x="290" y="353"/>
                </a:cubicBezTo>
                <a:cubicBezTo>
                  <a:pt x="258" y="300"/>
                  <a:pt x="258" y="300"/>
                  <a:pt x="258" y="300"/>
                </a:cubicBezTo>
                <a:cubicBezTo>
                  <a:pt x="255" y="295"/>
                  <a:pt x="249" y="293"/>
                  <a:pt x="243" y="296"/>
                </a:cubicBezTo>
                <a:cubicBezTo>
                  <a:pt x="238" y="299"/>
                  <a:pt x="237" y="306"/>
                  <a:pt x="240" y="311"/>
                </a:cubicBezTo>
                <a:cubicBezTo>
                  <a:pt x="260" y="345"/>
                  <a:pt x="260" y="345"/>
                  <a:pt x="260" y="345"/>
                </a:cubicBezTo>
                <a:cubicBezTo>
                  <a:pt x="262" y="347"/>
                  <a:pt x="262" y="350"/>
                  <a:pt x="261" y="353"/>
                </a:cubicBezTo>
                <a:cubicBezTo>
                  <a:pt x="261" y="356"/>
                  <a:pt x="259" y="359"/>
                  <a:pt x="256" y="361"/>
                </a:cubicBezTo>
                <a:cubicBezTo>
                  <a:pt x="250" y="364"/>
                  <a:pt x="243" y="362"/>
                  <a:pt x="239" y="357"/>
                </a:cubicBezTo>
                <a:cubicBezTo>
                  <a:pt x="239" y="357"/>
                  <a:pt x="239" y="357"/>
                  <a:pt x="239" y="357"/>
                </a:cubicBezTo>
                <a:cubicBezTo>
                  <a:pt x="228" y="337"/>
                  <a:pt x="228" y="337"/>
                  <a:pt x="228" y="337"/>
                </a:cubicBezTo>
                <a:cubicBezTo>
                  <a:pt x="228" y="337"/>
                  <a:pt x="228" y="337"/>
                  <a:pt x="228" y="337"/>
                </a:cubicBezTo>
                <a:cubicBezTo>
                  <a:pt x="228" y="337"/>
                  <a:pt x="228" y="337"/>
                  <a:pt x="228" y="337"/>
                </a:cubicBezTo>
                <a:cubicBezTo>
                  <a:pt x="220" y="325"/>
                  <a:pt x="220" y="325"/>
                  <a:pt x="220" y="325"/>
                </a:cubicBezTo>
                <a:cubicBezTo>
                  <a:pt x="217" y="320"/>
                  <a:pt x="210" y="319"/>
                  <a:pt x="206" y="322"/>
                </a:cubicBezTo>
                <a:cubicBezTo>
                  <a:pt x="201" y="325"/>
                  <a:pt x="199" y="332"/>
                  <a:pt x="202" y="337"/>
                </a:cubicBezTo>
                <a:cubicBezTo>
                  <a:pt x="210" y="348"/>
                  <a:pt x="210" y="348"/>
                  <a:pt x="210" y="348"/>
                </a:cubicBezTo>
                <a:cubicBezTo>
                  <a:pt x="211" y="350"/>
                  <a:pt x="214" y="358"/>
                  <a:pt x="207" y="363"/>
                </a:cubicBezTo>
                <a:cubicBezTo>
                  <a:pt x="201" y="366"/>
                  <a:pt x="193" y="362"/>
                  <a:pt x="190" y="357"/>
                </a:cubicBezTo>
                <a:cubicBezTo>
                  <a:pt x="158" y="304"/>
                  <a:pt x="158" y="304"/>
                  <a:pt x="158" y="304"/>
                </a:cubicBezTo>
                <a:cubicBezTo>
                  <a:pt x="156" y="300"/>
                  <a:pt x="153" y="298"/>
                  <a:pt x="149" y="298"/>
                </a:cubicBezTo>
                <a:cubicBezTo>
                  <a:pt x="128" y="298"/>
                  <a:pt x="128" y="298"/>
                  <a:pt x="128" y="298"/>
                </a:cubicBezTo>
                <a:cubicBezTo>
                  <a:pt x="128" y="202"/>
                  <a:pt x="128" y="202"/>
                  <a:pt x="128" y="202"/>
                </a:cubicBezTo>
                <a:cubicBezTo>
                  <a:pt x="184" y="202"/>
                  <a:pt x="184" y="202"/>
                  <a:pt x="184" y="202"/>
                </a:cubicBezTo>
                <a:cubicBezTo>
                  <a:pt x="176" y="207"/>
                  <a:pt x="176" y="207"/>
                  <a:pt x="176" y="207"/>
                </a:cubicBezTo>
                <a:cubicBezTo>
                  <a:pt x="166" y="213"/>
                  <a:pt x="160" y="223"/>
                  <a:pt x="160" y="234"/>
                </a:cubicBezTo>
                <a:cubicBezTo>
                  <a:pt x="160" y="244"/>
                  <a:pt x="164" y="254"/>
                  <a:pt x="170" y="260"/>
                </a:cubicBezTo>
                <a:cubicBezTo>
                  <a:pt x="177" y="265"/>
                  <a:pt x="185" y="267"/>
                  <a:pt x="193" y="266"/>
                </a:cubicBezTo>
                <a:cubicBezTo>
                  <a:pt x="307" y="247"/>
                  <a:pt x="307" y="247"/>
                  <a:pt x="307" y="247"/>
                </a:cubicBezTo>
                <a:lnTo>
                  <a:pt x="349" y="319"/>
                </a:lnTo>
                <a:close/>
                <a:moveTo>
                  <a:pt x="341" y="202"/>
                </a:moveTo>
                <a:cubicBezTo>
                  <a:pt x="384" y="202"/>
                  <a:pt x="384" y="202"/>
                  <a:pt x="384" y="202"/>
                </a:cubicBezTo>
                <a:cubicBezTo>
                  <a:pt x="384" y="298"/>
                  <a:pt x="384" y="298"/>
                  <a:pt x="384" y="298"/>
                </a:cubicBezTo>
                <a:cubicBezTo>
                  <a:pt x="362" y="298"/>
                  <a:pt x="362" y="298"/>
                  <a:pt x="362" y="298"/>
                </a:cubicBezTo>
                <a:cubicBezTo>
                  <a:pt x="362" y="298"/>
                  <a:pt x="362" y="299"/>
                  <a:pt x="361" y="299"/>
                </a:cubicBezTo>
                <a:cubicBezTo>
                  <a:pt x="322" y="230"/>
                  <a:pt x="322" y="230"/>
                  <a:pt x="322" y="230"/>
                </a:cubicBezTo>
                <a:cubicBezTo>
                  <a:pt x="320" y="226"/>
                  <a:pt x="316" y="224"/>
                  <a:pt x="311" y="225"/>
                </a:cubicBezTo>
                <a:cubicBezTo>
                  <a:pt x="190" y="245"/>
                  <a:pt x="190" y="245"/>
                  <a:pt x="190" y="245"/>
                </a:cubicBezTo>
                <a:cubicBezTo>
                  <a:pt x="187" y="246"/>
                  <a:pt x="185" y="245"/>
                  <a:pt x="184" y="244"/>
                </a:cubicBezTo>
                <a:cubicBezTo>
                  <a:pt x="182" y="242"/>
                  <a:pt x="181" y="238"/>
                  <a:pt x="181" y="234"/>
                </a:cubicBezTo>
                <a:cubicBezTo>
                  <a:pt x="181" y="229"/>
                  <a:pt x="184" y="227"/>
                  <a:pt x="186" y="226"/>
                </a:cubicBezTo>
                <a:cubicBezTo>
                  <a:pt x="268" y="182"/>
                  <a:pt x="268" y="182"/>
                  <a:pt x="268" y="182"/>
                </a:cubicBezTo>
                <a:cubicBezTo>
                  <a:pt x="338" y="202"/>
                  <a:pt x="338" y="202"/>
                  <a:pt x="338" y="202"/>
                </a:cubicBezTo>
                <a:cubicBezTo>
                  <a:pt x="339" y="202"/>
                  <a:pt x="340" y="202"/>
                  <a:pt x="341" y="20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0B038A5-6F4D-6571-9A54-5F92D6B33032}"/>
              </a:ext>
            </a:extLst>
          </p:cNvPr>
          <p:cNvSpPr/>
          <p:nvPr/>
        </p:nvSpPr>
        <p:spPr bwMode="gray">
          <a:xfrm>
            <a:off x="6681754" y="2912411"/>
            <a:ext cx="4860006" cy="68202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88900" tIns="0" rIns="88900" bIns="88900" rtlCol="0" anchor="t"/>
          <a:lstStyle/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Sublicensing Opportunities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Universities can sublicense NIL rights to third parties thus expanding potential earning avenues for athletes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Office_Fill_27">
            <a:extLst>
              <a:ext uri="{FF2B5EF4-FFF2-40B4-BE49-F238E27FC236}">
                <a16:creationId xmlns:a16="http://schemas.microsoft.com/office/drawing/2014/main" id="{1E2FDF41-EC1E-2475-A2EF-295181AC1CB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087633" y="3895303"/>
            <a:ext cx="521208" cy="521208"/>
          </a:xfrm>
          <a:custGeom>
            <a:avLst/>
            <a:gdLst>
              <a:gd name="T0" fmla="*/ 361 w 512"/>
              <a:gd name="T1" fmla="*/ 188 h 512"/>
              <a:gd name="T2" fmla="*/ 391 w 512"/>
              <a:gd name="T3" fmla="*/ 309 h 512"/>
              <a:gd name="T4" fmla="*/ 324 w 512"/>
              <a:gd name="T5" fmla="*/ 309 h 512"/>
              <a:gd name="T6" fmla="*/ 361 w 512"/>
              <a:gd name="T7" fmla="*/ 188 h 512"/>
              <a:gd name="T8" fmla="*/ 121 w 512"/>
              <a:gd name="T9" fmla="*/ 309 h 512"/>
              <a:gd name="T10" fmla="*/ 189 w 512"/>
              <a:gd name="T11" fmla="*/ 309 h 512"/>
              <a:gd name="T12" fmla="*/ 159 w 512"/>
              <a:gd name="T13" fmla="*/ 188 h 512"/>
              <a:gd name="T14" fmla="*/ 121 w 512"/>
              <a:gd name="T15" fmla="*/ 309 h 512"/>
              <a:gd name="T16" fmla="*/ 512 w 512"/>
              <a:gd name="T17" fmla="*/ 256 h 512"/>
              <a:gd name="T18" fmla="*/ 256 w 512"/>
              <a:gd name="T19" fmla="*/ 512 h 512"/>
              <a:gd name="T20" fmla="*/ 0 w 512"/>
              <a:gd name="T21" fmla="*/ 256 h 512"/>
              <a:gd name="T22" fmla="*/ 256 w 512"/>
              <a:gd name="T23" fmla="*/ 0 h 512"/>
              <a:gd name="T24" fmla="*/ 512 w 512"/>
              <a:gd name="T25" fmla="*/ 256 h 512"/>
              <a:gd name="T26" fmla="*/ 415 w 512"/>
              <a:gd name="T27" fmla="*/ 317 h 512"/>
              <a:gd name="T28" fmla="*/ 373 w 512"/>
              <a:gd name="T29" fmla="*/ 146 h 512"/>
              <a:gd name="T30" fmla="*/ 372 w 512"/>
              <a:gd name="T31" fmla="*/ 146 h 512"/>
              <a:gd name="T32" fmla="*/ 372 w 512"/>
              <a:gd name="T33" fmla="*/ 144 h 512"/>
              <a:gd name="T34" fmla="*/ 370 w 512"/>
              <a:gd name="T35" fmla="*/ 142 h 512"/>
              <a:gd name="T36" fmla="*/ 369 w 512"/>
              <a:gd name="T37" fmla="*/ 141 h 512"/>
              <a:gd name="T38" fmla="*/ 367 w 512"/>
              <a:gd name="T39" fmla="*/ 140 h 512"/>
              <a:gd name="T40" fmla="*/ 366 w 512"/>
              <a:gd name="T41" fmla="*/ 139 h 512"/>
              <a:gd name="T42" fmla="*/ 363 w 512"/>
              <a:gd name="T43" fmla="*/ 138 h 512"/>
              <a:gd name="T44" fmla="*/ 362 w 512"/>
              <a:gd name="T45" fmla="*/ 138 h 512"/>
              <a:gd name="T46" fmla="*/ 362 w 512"/>
              <a:gd name="T47" fmla="*/ 138 h 512"/>
              <a:gd name="T48" fmla="*/ 266 w 512"/>
              <a:gd name="T49" fmla="*/ 138 h 512"/>
              <a:gd name="T50" fmla="*/ 266 w 512"/>
              <a:gd name="T51" fmla="*/ 106 h 512"/>
              <a:gd name="T52" fmla="*/ 256 w 512"/>
              <a:gd name="T53" fmla="*/ 96 h 512"/>
              <a:gd name="T54" fmla="*/ 245 w 512"/>
              <a:gd name="T55" fmla="*/ 106 h 512"/>
              <a:gd name="T56" fmla="*/ 245 w 512"/>
              <a:gd name="T57" fmla="*/ 138 h 512"/>
              <a:gd name="T58" fmla="*/ 160 w 512"/>
              <a:gd name="T59" fmla="*/ 138 h 512"/>
              <a:gd name="T60" fmla="*/ 159 w 512"/>
              <a:gd name="T61" fmla="*/ 138 h 512"/>
              <a:gd name="T62" fmla="*/ 156 w 512"/>
              <a:gd name="T63" fmla="*/ 139 h 512"/>
              <a:gd name="T64" fmla="*/ 155 w 512"/>
              <a:gd name="T65" fmla="*/ 140 h 512"/>
              <a:gd name="T66" fmla="*/ 153 w 512"/>
              <a:gd name="T67" fmla="*/ 141 h 512"/>
              <a:gd name="T68" fmla="*/ 152 w 512"/>
              <a:gd name="T69" fmla="*/ 142 h 512"/>
              <a:gd name="T70" fmla="*/ 150 w 512"/>
              <a:gd name="T71" fmla="*/ 144 h 512"/>
              <a:gd name="T72" fmla="*/ 150 w 512"/>
              <a:gd name="T73" fmla="*/ 145 h 512"/>
              <a:gd name="T74" fmla="*/ 149 w 512"/>
              <a:gd name="T75" fmla="*/ 146 h 512"/>
              <a:gd name="T76" fmla="*/ 96 w 512"/>
              <a:gd name="T77" fmla="*/ 316 h 512"/>
              <a:gd name="T78" fmla="*/ 98 w 512"/>
              <a:gd name="T79" fmla="*/ 326 h 512"/>
              <a:gd name="T80" fmla="*/ 106 w 512"/>
              <a:gd name="T81" fmla="*/ 330 h 512"/>
              <a:gd name="T82" fmla="*/ 202 w 512"/>
              <a:gd name="T83" fmla="*/ 330 h 512"/>
              <a:gd name="T84" fmla="*/ 211 w 512"/>
              <a:gd name="T85" fmla="*/ 326 h 512"/>
              <a:gd name="T86" fmla="*/ 213 w 512"/>
              <a:gd name="T87" fmla="*/ 317 h 512"/>
              <a:gd name="T88" fmla="*/ 173 w 512"/>
              <a:gd name="T89" fmla="*/ 160 h 512"/>
              <a:gd name="T90" fmla="*/ 245 w 512"/>
              <a:gd name="T91" fmla="*/ 160 h 512"/>
              <a:gd name="T92" fmla="*/ 245 w 512"/>
              <a:gd name="T93" fmla="*/ 394 h 512"/>
              <a:gd name="T94" fmla="*/ 192 w 512"/>
              <a:gd name="T95" fmla="*/ 394 h 512"/>
              <a:gd name="T96" fmla="*/ 181 w 512"/>
              <a:gd name="T97" fmla="*/ 405 h 512"/>
              <a:gd name="T98" fmla="*/ 192 w 512"/>
              <a:gd name="T99" fmla="*/ 416 h 512"/>
              <a:gd name="T100" fmla="*/ 320 w 512"/>
              <a:gd name="T101" fmla="*/ 416 h 512"/>
              <a:gd name="T102" fmla="*/ 330 w 512"/>
              <a:gd name="T103" fmla="*/ 405 h 512"/>
              <a:gd name="T104" fmla="*/ 320 w 512"/>
              <a:gd name="T105" fmla="*/ 394 h 512"/>
              <a:gd name="T106" fmla="*/ 266 w 512"/>
              <a:gd name="T107" fmla="*/ 394 h 512"/>
              <a:gd name="T108" fmla="*/ 266 w 512"/>
              <a:gd name="T109" fmla="*/ 160 h 512"/>
              <a:gd name="T110" fmla="*/ 348 w 512"/>
              <a:gd name="T111" fmla="*/ 160 h 512"/>
              <a:gd name="T112" fmla="*/ 299 w 512"/>
              <a:gd name="T113" fmla="*/ 316 h 512"/>
              <a:gd name="T114" fmla="*/ 300 w 512"/>
              <a:gd name="T115" fmla="*/ 326 h 512"/>
              <a:gd name="T116" fmla="*/ 309 w 512"/>
              <a:gd name="T117" fmla="*/ 330 h 512"/>
              <a:gd name="T118" fmla="*/ 405 w 512"/>
              <a:gd name="T119" fmla="*/ 330 h 512"/>
              <a:gd name="T120" fmla="*/ 413 w 512"/>
              <a:gd name="T121" fmla="*/ 326 h 512"/>
              <a:gd name="T122" fmla="*/ 415 w 512"/>
              <a:gd name="T123" fmla="*/ 317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12" h="512">
                <a:moveTo>
                  <a:pt x="361" y="188"/>
                </a:moveTo>
                <a:cubicBezTo>
                  <a:pt x="391" y="309"/>
                  <a:pt x="391" y="309"/>
                  <a:pt x="391" y="309"/>
                </a:cubicBezTo>
                <a:cubicBezTo>
                  <a:pt x="324" y="309"/>
                  <a:pt x="324" y="309"/>
                  <a:pt x="324" y="309"/>
                </a:cubicBezTo>
                <a:lnTo>
                  <a:pt x="361" y="188"/>
                </a:lnTo>
                <a:close/>
                <a:moveTo>
                  <a:pt x="121" y="309"/>
                </a:moveTo>
                <a:cubicBezTo>
                  <a:pt x="189" y="309"/>
                  <a:pt x="189" y="309"/>
                  <a:pt x="189" y="309"/>
                </a:cubicBezTo>
                <a:cubicBezTo>
                  <a:pt x="159" y="188"/>
                  <a:pt x="159" y="188"/>
                  <a:pt x="159" y="188"/>
                </a:cubicBezTo>
                <a:lnTo>
                  <a:pt x="121" y="309"/>
                </a:lnTo>
                <a:close/>
                <a:moveTo>
                  <a:pt x="512" y="256"/>
                </a:moveTo>
                <a:cubicBezTo>
                  <a:pt x="512" y="397"/>
                  <a:pt x="397" y="512"/>
                  <a:pt x="256" y="512"/>
                </a:cubicBezTo>
                <a:cubicBezTo>
                  <a:pt x="114" y="512"/>
                  <a:pt x="0" y="397"/>
                  <a:pt x="0" y="256"/>
                </a:cubicBezTo>
                <a:cubicBezTo>
                  <a:pt x="0" y="114"/>
                  <a:pt x="114" y="0"/>
                  <a:pt x="256" y="0"/>
                </a:cubicBezTo>
                <a:cubicBezTo>
                  <a:pt x="397" y="0"/>
                  <a:pt x="512" y="114"/>
                  <a:pt x="512" y="256"/>
                </a:cubicBezTo>
                <a:close/>
                <a:moveTo>
                  <a:pt x="415" y="317"/>
                </a:moveTo>
                <a:cubicBezTo>
                  <a:pt x="373" y="146"/>
                  <a:pt x="373" y="146"/>
                  <a:pt x="373" y="146"/>
                </a:cubicBezTo>
                <a:cubicBezTo>
                  <a:pt x="373" y="146"/>
                  <a:pt x="372" y="146"/>
                  <a:pt x="372" y="146"/>
                </a:cubicBezTo>
                <a:cubicBezTo>
                  <a:pt x="372" y="145"/>
                  <a:pt x="372" y="145"/>
                  <a:pt x="372" y="144"/>
                </a:cubicBezTo>
                <a:cubicBezTo>
                  <a:pt x="371" y="143"/>
                  <a:pt x="371" y="143"/>
                  <a:pt x="370" y="142"/>
                </a:cubicBezTo>
                <a:cubicBezTo>
                  <a:pt x="370" y="142"/>
                  <a:pt x="370" y="141"/>
                  <a:pt x="369" y="141"/>
                </a:cubicBezTo>
                <a:cubicBezTo>
                  <a:pt x="369" y="141"/>
                  <a:pt x="368" y="140"/>
                  <a:pt x="367" y="140"/>
                </a:cubicBezTo>
                <a:cubicBezTo>
                  <a:pt x="367" y="139"/>
                  <a:pt x="367" y="139"/>
                  <a:pt x="366" y="139"/>
                </a:cubicBezTo>
                <a:cubicBezTo>
                  <a:pt x="365" y="139"/>
                  <a:pt x="364" y="138"/>
                  <a:pt x="363" y="138"/>
                </a:cubicBezTo>
                <a:cubicBezTo>
                  <a:pt x="363" y="138"/>
                  <a:pt x="363" y="138"/>
                  <a:pt x="362" y="138"/>
                </a:cubicBezTo>
                <a:cubicBezTo>
                  <a:pt x="362" y="138"/>
                  <a:pt x="362" y="138"/>
                  <a:pt x="362" y="138"/>
                </a:cubicBezTo>
                <a:cubicBezTo>
                  <a:pt x="266" y="138"/>
                  <a:pt x="266" y="138"/>
                  <a:pt x="266" y="138"/>
                </a:cubicBezTo>
                <a:cubicBezTo>
                  <a:pt x="266" y="106"/>
                  <a:pt x="266" y="106"/>
                  <a:pt x="266" y="106"/>
                </a:cubicBezTo>
                <a:cubicBezTo>
                  <a:pt x="266" y="100"/>
                  <a:pt x="262" y="96"/>
                  <a:pt x="256" y="96"/>
                </a:cubicBezTo>
                <a:cubicBezTo>
                  <a:pt x="250" y="96"/>
                  <a:pt x="245" y="100"/>
                  <a:pt x="245" y="106"/>
                </a:cubicBezTo>
                <a:cubicBezTo>
                  <a:pt x="245" y="138"/>
                  <a:pt x="245" y="138"/>
                  <a:pt x="245" y="138"/>
                </a:cubicBezTo>
                <a:cubicBezTo>
                  <a:pt x="160" y="138"/>
                  <a:pt x="160" y="138"/>
                  <a:pt x="160" y="138"/>
                </a:cubicBezTo>
                <a:cubicBezTo>
                  <a:pt x="159" y="138"/>
                  <a:pt x="159" y="138"/>
                  <a:pt x="159" y="138"/>
                </a:cubicBezTo>
                <a:cubicBezTo>
                  <a:pt x="158" y="139"/>
                  <a:pt x="157" y="139"/>
                  <a:pt x="156" y="139"/>
                </a:cubicBezTo>
                <a:cubicBezTo>
                  <a:pt x="156" y="139"/>
                  <a:pt x="155" y="139"/>
                  <a:pt x="155" y="140"/>
                </a:cubicBezTo>
                <a:cubicBezTo>
                  <a:pt x="154" y="140"/>
                  <a:pt x="153" y="141"/>
                  <a:pt x="153" y="141"/>
                </a:cubicBezTo>
                <a:cubicBezTo>
                  <a:pt x="152" y="141"/>
                  <a:pt x="152" y="142"/>
                  <a:pt x="152" y="142"/>
                </a:cubicBezTo>
                <a:cubicBezTo>
                  <a:pt x="151" y="143"/>
                  <a:pt x="151" y="143"/>
                  <a:pt x="150" y="144"/>
                </a:cubicBezTo>
                <a:cubicBezTo>
                  <a:pt x="150" y="145"/>
                  <a:pt x="150" y="145"/>
                  <a:pt x="150" y="145"/>
                </a:cubicBezTo>
                <a:cubicBezTo>
                  <a:pt x="150" y="145"/>
                  <a:pt x="150" y="146"/>
                  <a:pt x="149" y="146"/>
                </a:cubicBezTo>
                <a:cubicBezTo>
                  <a:pt x="96" y="316"/>
                  <a:pt x="96" y="316"/>
                  <a:pt x="96" y="316"/>
                </a:cubicBezTo>
                <a:cubicBezTo>
                  <a:pt x="95" y="320"/>
                  <a:pt x="96" y="323"/>
                  <a:pt x="98" y="326"/>
                </a:cubicBezTo>
                <a:cubicBezTo>
                  <a:pt x="100" y="329"/>
                  <a:pt x="103" y="330"/>
                  <a:pt x="106" y="330"/>
                </a:cubicBezTo>
                <a:cubicBezTo>
                  <a:pt x="202" y="330"/>
                  <a:pt x="202" y="330"/>
                  <a:pt x="202" y="330"/>
                </a:cubicBezTo>
                <a:cubicBezTo>
                  <a:pt x="206" y="330"/>
                  <a:pt x="209" y="329"/>
                  <a:pt x="211" y="326"/>
                </a:cubicBezTo>
                <a:cubicBezTo>
                  <a:pt x="213" y="324"/>
                  <a:pt x="213" y="320"/>
                  <a:pt x="213" y="317"/>
                </a:cubicBezTo>
                <a:cubicBezTo>
                  <a:pt x="173" y="160"/>
                  <a:pt x="173" y="160"/>
                  <a:pt x="173" y="160"/>
                </a:cubicBezTo>
                <a:cubicBezTo>
                  <a:pt x="245" y="160"/>
                  <a:pt x="245" y="160"/>
                  <a:pt x="245" y="160"/>
                </a:cubicBezTo>
                <a:cubicBezTo>
                  <a:pt x="245" y="394"/>
                  <a:pt x="245" y="394"/>
                  <a:pt x="245" y="394"/>
                </a:cubicBezTo>
                <a:cubicBezTo>
                  <a:pt x="192" y="394"/>
                  <a:pt x="192" y="394"/>
                  <a:pt x="192" y="394"/>
                </a:cubicBezTo>
                <a:cubicBezTo>
                  <a:pt x="186" y="394"/>
                  <a:pt x="181" y="399"/>
                  <a:pt x="181" y="405"/>
                </a:cubicBezTo>
                <a:cubicBezTo>
                  <a:pt x="181" y="411"/>
                  <a:pt x="186" y="416"/>
                  <a:pt x="192" y="416"/>
                </a:cubicBezTo>
                <a:cubicBezTo>
                  <a:pt x="320" y="416"/>
                  <a:pt x="320" y="416"/>
                  <a:pt x="320" y="416"/>
                </a:cubicBezTo>
                <a:cubicBezTo>
                  <a:pt x="326" y="416"/>
                  <a:pt x="330" y="411"/>
                  <a:pt x="330" y="405"/>
                </a:cubicBezTo>
                <a:cubicBezTo>
                  <a:pt x="330" y="399"/>
                  <a:pt x="326" y="394"/>
                  <a:pt x="320" y="394"/>
                </a:cubicBezTo>
                <a:cubicBezTo>
                  <a:pt x="266" y="394"/>
                  <a:pt x="266" y="394"/>
                  <a:pt x="266" y="394"/>
                </a:cubicBezTo>
                <a:cubicBezTo>
                  <a:pt x="266" y="160"/>
                  <a:pt x="266" y="160"/>
                  <a:pt x="266" y="160"/>
                </a:cubicBezTo>
                <a:cubicBezTo>
                  <a:pt x="348" y="160"/>
                  <a:pt x="348" y="160"/>
                  <a:pt x="348" y="160"/>
                </a:cubicBezTo>
                <a:cubicBezTo>
                  <a:pt x="299" y="316"/>
                  <a:pt x="299" y="316"/>
                  <a:pt x="299" y="316"/>
                </a:cubicBezTo>
                <a:cubicBezTo>
                  <a:pt x="298" y="320"/>
                  <a:pt x="298" y="323"/>
                  <a:pt x="300" y="326"/>
                </a:cubicBezTo>
                <a:cubicBezTo>
                  <a:pt x="302" y="329"/>
                  <a:pt x="306" y="330"/>
                  <a:pt x="309" y="330"/>
                </a:cubicBezTo>
                <a:cubicBezTo>
                  <a:pt x="405" y="330"/>
                  <a:pt x="405" y="330"/>
                  <a:pt x="405" y="330"/>
                </a:cubicBezTo>
                <a:cubicBezTo>
                  <a:pt x="408" y="330"/>
                  <a:pt x="411" y="329"/>
                  <a:pt x="413" y="326"/>
                </a:cubicBezTo>
                <a:cubicBezTo>
                  <a:pt x="415" y="324"/>
                  <a:pt x="416" y="320"/>
                  <a:pt x="415" y="31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A84F70C-62DB-22A4-01AB-5AD31D719545}"/>
              </a:ext>
            </a:extLst>
          </p:cNvPr>
          <p:cNvSpPr/>
          <p:nvPr/>
        </p:nvSpPr>
        <p:spPr bwMode="gray">
          <a:xfrm>
            <a:off x="6681754" y="3814000"/>
            <a:ext cx="4860006" cy="68202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88900" tIns="0" rIns="88900" bIns="88900" rtlCol="0" anchor="t"/>
          <a:lstStyle/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Fair Market Standards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Bill mandates that NIL compensation align with market rates to ensure fairness across institutions</a:t>
            </a:r>
          </a:p>
        </p:txBody>
      </p:sp>
      <p:grpSp>
        <p:nvGrpSpPr>
          <p:cNvPr id="39" name="General_Fill_27">
            <a:extLst>
              <a:ext uri="{FF2B5EF4-FFF2-40B4-BE49-F238E27FC236}">
                <a16:creationId xmlns:a16="http://schemas.microsoft.com/office/drawing/2014/main" id="{5CC42F0E-3C02-6DE7-DBF6-9F261986F9B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87633" y="5697586"/>
            <a:ext cx="521208" cy="521208"/>
            <a:chOff x="1543" y="2005"/>
            <a:chExt cx="340" cy="340"/>
          </a:xfrm>
          <a:solidFill>
            <a:schemeClr val="accent3"/>
          </a:solidFill>
        </p:grpSpPr>
        <p:sp>
          <p:nvSpPr>
            <p:cNvPr id="40" name="Freeform 499">
              <a:extLst>
                <a:ext uri="{FF2B5EF4-FFF2-40B4-BE49-F238E27FC236}">
                  <a16:creationId xmlns:a16="http://schemas.microsoft.com/office/drawing/2014/main" id="{E8DAB5B5-13EF-29A3-230E-4F66B66B38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3" y="2005"/>
              <a:ext cx="340" cy="340"/>
            </a:xfrm>
            <a:custGeom>
              <a:avLst/>
              <a:gdLst>
                <a:gd name="T0" fmla="*/ 256 w 512"/>
                <a:gd name="T1" fmla="*/ 0 h 512"/>
                <a:gd name="T2" fmla="*/ 0 w 512"/>
                <a:gd name="T3" fmla="*/ 256 h 512"/>
                <a:gd name="T4" fmla="*/ 256 w 512"/>
                <a:gd name="T5" fmla="*/ 512 h 512"/>
                <a:gd name="T6" fmla="*/ 512 w 512"/>
                <a:gd name="T7" fmla="*/ 256 h 512"/>
                <a:gd name="T8" fmla="*/ 256 w 512"/>
                <a:gd name="T9" fmla="*/ 0 h 512"/>
                <a:gd name="T10" fmla="*/ 414 w 512"/>
                <a:gd name="T11" fmla="*/ 368 h 512"/>
                <a:gd name="T12" fmla="*/ 405 w 512"/>
                <a:gd name="T13" fmla="*/ 373 h 512"/>
                <a:gd name="T14" fmla="*/ 106 w 512"/>
                <a:gd name="T15" fmla="*/ 373 h 512"/>
                <a:gd name="T16" fmla="*/ 97 w 512"/>
                <a:gd name="T17" fmla="*/ 368 h 512"/>
                <a:gd name="T18" fmla="*/ 97 w 512"/>
                <a:gd name="T19" fmla="*/ 357 h 512"/>
                <a:gd name="T20" fmla="*/ 247 w 512"/>
                <a:gd name="T21" fmla="*/ 111 h 512"/>
                <a:gd name="T22" fmla="*/ 265 w 512"/>
                <a:gd name="T23" fmla="*/ 111 h 512"/>
                <a:gd name="T24" fmla="*/ 414 w 512"/>
                <a:gd name="T25" fmla="*/ 357 h 512"/>
                <a:gd name="T26" fmla="*/ 414 w 512"/>
                <a:gd name="T27" fmla="*/ 368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2" h="512"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  <a:moveTo>
                    <a:pt x="414" y="368"/>
                  </a:moveTo>
                  <a:cubicBezTo>
                    <a:pt x="412" y="371"/>
                    <a:pt x="409" y="373"/>
                    <a:pt x="405" y="373"/>
                  </a:cubicBezTo>
                  <a:cubicBezTo>
                    <a:pt x="106" y="373"/>
                    <a:pt x="106" y="373"/>
                    <a:pt x="106" y="373"/>
                  </a:cubicBezTo>
                  <a:cubicBezTo>
                    <a:pt x="102" y="373"/>
                    <a:pt x="99" y="371"/>
                    <a:pt x="97" y="368"/>
                  </a:cubicBezTo>
                  <a:cubicBezTo>
                    <a:pt x="95" y="364"/>
                    <a:pt x="95" y="360"/>
                    <a:pt x="97" y="357"/>
                  </a:cubicBezTo>
                  <a:cubicBezTo>
                    <a:pt x="247" y="111"/>
                    <a:pt x="247" y="111"/>
                    <a:pt x="247" y="111"/>
                  </a:cubicBezTo>
                  <a:cubicBezTo>
                    <a:pt x="250" y="105"/>
                    <a:pt x="261" y="105"/>
                    <a:pt x="265" y="111"/>
                  </a:cubicBezTo>
                  <a:cubicBezTo>
                    <a:pt x="414" y="357"/>
                    <a:pt x="414" y="357"/>
                    <a:pt x="414" y="357"/>
                  </a:cubicBezTo>
                  <a:cubicBezTo>
                    <a:pt x="416" y="360"/>
                    <a:pt x="416" y="364"/>
                    <a:pt x="414" y="3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Freeform 500">
              <a:extLst>
                <a:ext uri="{FF2B5EF4-FFF2-40B4-BE49-F238E27FC236}">
                  <a16:creationId xmlns:a16="http://schemas.microsoft.com/office/drawing/2014/main" id="{DF771327-74BD-7338-37C0-D438BFD9D5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6" y="2097"/>
              <a:ext cx="173" cy="142"/>
            </a:xfrm>
            <a:custGeom>
              <a:avLst/>
              <a:gdLst>
                <a:gd name="T0" fmla="*/ 0 w 261"/>
                <a:gd name="T1" fmla="*/ 214 h 214"/>
                <a:gd name="T2" fmla="*/ 261 w 261"/>
                <a:gd name="T3" fmla="*/ 214 h 214"/>
                <a:gd name="T4" fmla="*/ 131 w 261"/>
                <a:gd name="T5" fmla="*/ 0 h 214"/>
                <a:gd name="T6" fmla="*/ 0 w 261"/>
                <a:gd name="T7" fmla="*/ 214 h 214"/>
                <a:gd name="T8" fmla="*/ 131 w 261"/>
                <a:gd name="T9" fmla="*/ 192 h 214"/>
                <a:gd name="T10" fmla="*/ 120 w 261"/>
                <a:gd name="T11" fmla="*/ 182 h 214"/>
                <a:gd name="T12" fmla="*/ 131 w 261"/>
                <a:gd name="T13" fmla="*/ 171 h 214"/>
                <a:gd name="T14" fmla="*/ 141 w 261"/>
                <a:gd name="T15" fmla="*/ 182 h 214"/>
                <a:gd name="T16" fmla="*/ 131 w 261"/>
                <a:gd name="T17" fmla="*/ 192 h 214"/>
                <a:gd name="T18" fmla="*/ 141 w 261"/>
                <a:gd name="T19" fmla="*/ 64 h 214"/>
                <a:gd name="T20" fmla="*/ 141 w 261"/>
                <a:gd name="T21" fmla="*/ 139 h 214"/>
                <a:gd name="T22" fmla="*/ 131 w 261"/>
                <a:gd name="T23" fmla="*/ 150 h 214"/>
                <a:gd name="T24" fmla="*/ 120 w 261"/>
                <a:gd name="T25" fmla="*/ 139 h 214"/>
                <a:gd name="T26" fmla="*/ 120 w 261"/>
                <a:gd name="T27" fmla="*/ 64 h 214"/>
                <a:gd name="T28" fmla="*/ 131 w 261"/>
                <a:gd name="T29" fmla="*/ 54 h 214"/>
                <a:gd name="T30" fmla="*/ 141 w 261"/>
                <a:gd name="T31" fmla="*/ 64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1" h="214">
                  <a:moveTo>
                    <a:pt x="0" y="214"/>
                  </a:moveTo>
                  <a:cubicBezTo>
                    <a:pt x="261" y="214"/>
                    <a:pt x="261" y="214"/>
                    <a:pt x="261" y="214"/>
                  </a:cubicBezTo>
                  <a:cubicBezTo>
                    <a:pt x="131" y="0"/>
                    <a:pt x="131" y="0"/>
                    <a:pt x="131" y="0"/>
                  </a:cubicBezTo>
                  <a:lnTo>
                    <a:pt x="0" y="214"/>
                  </a:lnTo>
                  <a:close/>
                  <a:moveTo>
                    <a:pt x="131" y="192"/>
                  </a:moveTo>
                  <a:cubicBezTo>
                    <a:pt x="125" y="192"/>
                    <a:pt x="120" y="188"/>
                    <a:pt x="120" y="182"/>
                  </a:cubicBezTo>
                  <a:cubicBezTo>
                    <a:pt x="120" y="176"/>
                    <a:pt x="125" y="171"/>
                    <a:pt x="131" y="171"/>
                  </a:cubicBezTo>
                  <a:cubicBezTo>
                    <a:pt x="137" y="171"/>
                    <a:pt x="141" y="176"/>
                    <a:pt x="141" y="182"/>
                  </a:cubicBezTo>
                  <a:cubicBezTo>
                    <a:pt x="141" y="188"/>
                    <a:pt x="137" y="192"/>
                    <a:pt x="131" y="192"/>
                  </a:cubicBezTo>
                  <a:close/>
                  <a:moveTo>
                    <a:pt x="141" y="64"/>
                  </a:moveTo>
                  <a:cubicBezTo>
                    <a:pt x="141" y="139"/>
                    <a:pt x="141" y="139"/>
                    <a:pt x="141" y="139"/>
                  </a:cubicBezTo>
                  <a:cubicBezTo>
                    <a:pt x="141" y="145"/>
                    <a:pt x="137" y="150"/>
                    <a:pt x="131" y="150"/>
                  </a:cubicBezTo>
                  <a:cubicBezTo>
                    <a:pt x="125" y="150"/>
                    <a:pt x="120" y="145"/>
                    <a:pt x="120" y="139"/>
                  </a:cubicBezTo>
                  <a:cubicBezTo>
                    <a:pt x="120" y="64"/>
                    <a:pt x="120" y="64"/>
                    <a:pt x="120" y="64"/>
                  </a:cubicBezTo>
                  <a:cubicBezTo>
                    <a:pt x="120" y="58"/>
                    <a:pt x="125" y="54"/>
                    <a:pt x="131" y="54"/>
                  </a:cubicBezTo>
                  <a:cubicBezTo>
                    <a:pt x="137" y="54"/>
                    <a:pt x="141" y="58"/>
                    <a:pt x="141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01E98D43-A1E7-59CD-4160-8D0DE50FF4B1}"/>
              </a:ext>
            </a:extLst>
          </p:cNvPr>
          <p:cNvSpPr/>
          <p:nvPr/>
        </p:nvSpPr>
        <p:spPr bwMode="gray">
          <a:xfrm>
            <a:off x="6681754" y="5617180"/>
            <a:ext cx="4860006" cy="68202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88900" tIns="0" rIns="88900" bIns="88900" rtlCol="0" anchor="t"/>
          <a:lstStyle/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Immediate Implementation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Bill includes emergency clause to allow universities to take immediate effect upon passage</a:t>
            </a:r>
          </a:p>
        </p:txBody>
      </p:sp>
      <p:sp>
        <p:nvSpPr>
          <p:cNvPr id="43" name="General_Fill_13">
            <a:extLst>
              <a:ext uri="{FF2B5EF4-FFF2-40B4-BE49-F238E27FC236}">
                <a16:creationId xmlns:a16="http://schemas.microsoft.com/office/drawing/2014/main" id="{F3E6A372-F8BF-61CD-1365-72690FEE925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085840" y="4796444"/>
            <a:ext cx="521208" cy="521208"/>
          </a:xfrm>
          <a:custGeom>
            <a:avLst/>
            <a:gdLst>
              <a:gd name="T0" fmla="*/ 330 w 512"/>
              <a:gd name="T1" fmla="*/ 245 h 512"/>
              <a:gd name="T2" fmla="*/ 181 w 512"/>
              <a:gd name="T3" fmla="*/ 245 h 512"/>
              <a:gd name="T4" fmla="*/ 181 w 512"/>
              <a:gd name="T5" fmla="*/ 192 h 512"/>
              <a:gd name="T6" fmla="*/ 256 w 512"/>
              <a:gd name="T7" fmla="*/ 117 h 512"/>
              <a:gd name="T8" fmla="*/ 330 w 512"/>
              <a:gd name="T9" fmla="*/ 192 h 512"/>
              <a:gd name="T10" fmla="*/ 330 w 512"/>
              <a:gd name="T11" fmla="*/ 245 h 512"/>
              <a:gd name="T12" fmla="*/ 160 w 512"/>
              <a:gd name="T13" fmla="*/ 394 h 512"/>
              <a:gd name="T14" fmla="*/ 352 w 512"/>
              <a:gd name="T15" fmla="*/ 394 h 512"/>
              <a:gd name="T16" fmla="*/ 352 w 512"/>
              <a:gd name="T17" fmla="*/ 266 h 512"/>
              <a:gd name="T18" fmla="*/ 160 w 512"/>
              <a:gd name="T19" fmla="*/ 266 h 512"/>
              <a:gd name="T20" fmla="*/ 160 w 512"/>
              <a:gd name="T21" fmla="*/ 394 h 512"/>
              <a:gd name="T22" fmla="*/ 512 w 512"/>
              <a:gd name="T23" fmla="*/ 256 h 512"/>
              <a:gd name="T24" fmla="*/ 256 w 512"/>
              <a:gd name="T25" fmla="*/ 512 h 512"/>
              <a:gd name="T26" fmla="*/ 0 w 512"/>
              <a:gd name="T27" fmla="*/ 256 h 512"/>
              <a:gd name="T28" fmla="*/ 256 w 512"/>
              <a:gd name="T29" fmla="*/ 0 h 512"/>
              <a:gd name="T30" fmla="*/ 512 w 512"/>
              <a:gd name="T31" fmla="*/ 256 h 512"/>
              <a:gd name="T32" fmla="*/ 373 w 512"/>
              <a:gd name="T33" fmla="*/ 256 h 512"/>
              <a:gd name="T34" fmla="*/ 362 w 512"/>
              <a:gd name="T35" fmla="*/ 245 h 512"/>
              <a:gd name="T36" fmla="*/ 352 w 512"/>
              <a:gd name="T37" fmla="*/ 245 h 512"/>
              <a:gd name="T38" fmla="*/ 352 w 512"/>
              <a:gd name="T39" fmla="*/ 192 h 512"/>
              <a:gd name="T40" fmla="*/ 256 w 512"/>
              <a:gd name="T41" fmla="*/ 96 h 512"/>
              <a:gd name="T42" fmla="*/ 160 w 512"/>
              <a:gd name="T43" fmla="*/ 192 h 512"/>
              <a:gd name="T44" fmla="*/ 160 w 512"/>
              <a:gd name="T45" fmla="*/ 245 h 512"/>
              <a:gd name="T46" fmla="*/ 149 w 512"/>
              <a:gd name="T47" fmla="*/ 245 h 512"/>
              <a:gd name="T48" fmla="*/ 138 w 512"/>
              <a:gd name="T49" fmla="*/ 256 h 512"/>
              <a:gd name="T50" fmla="*/ 138 w 512"/>
              <a:gd name="T51" fmla="*/ 405 h 512"/>
              <a:gd name="T52" fmla="*/ 149 w 512"/>
              <a:gd name="T53" fmla="*/ 416 h 512"/>
              <a:gd name="T54" fmla="*/ 362 w 512"/>
              <a:gd name="T55" fmla="*/ 416 h 512"/>
              <a:gd name="T56" fmla="*/ 373 w 512"/>
              <a:gd name="T57" fmla="*/ 405 h 512"/>
              <a:gd name="T58" fmla="*/ 373 w 512"/>
              <a:gd name="T59" fmla="*/ 256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12" h="512">
                <a:moveTo>
                  <a:pt x="330" y="245"/>
                </a:moveTo>
                <a:cubicBezTo>
                  <a:pt x="181" y="245"/>
                  <a:pt x="181" y="245"/>
                  <a:pt x="181" y="245"/>
                </a:cubicBezTo>
                <a:cubicBezTo>
                  <a:pt x="181" y="192"/>
                  <a:pt x="181" y="192"/>
                  <a:pt x="181" y="192"/>
                </a:cubicBezTo>
                <a:cubicBezTo>
                  <a:pt x="181" y="150"/>
                  <a:pt x="214" y="117"/>
                  <a:pt x="256" y="117"/>
                </a:cubicBezTo>
                <a:cubicBezTo>
                  <a:pt x="297" y="117"/>
                  <a:pt x="330" y="150"/>
                  <a:pt x="330" y="192"/>
                </a:cubicBezTo>
                <a:lnTo>
                  <a:pt x="330" y="245"/>
                </a:lnTo>
                <a:close/>
                <a:moveTo>
                  <a:pt x="160" y="394"/>
                </a:moveTo>
                <a:cubicBezTo>
                  <a:pt x="352" y="394"/>
                  <a:pt x="352" y="394"/>
                  <a:pt x="352" y="394"/>
                </a:cubicBezTo>
                <a:cubicBezTo>
                  <a:pt x="352" y="266"/>
                  <a:pt x="352" y="266"/>
                  <a:pt x="352" y="266"/>
                </a:cubicBezTo>
                <a:cubicBezTo>
                  <a:pt x="160" y="266"/>
                  <a:pt x="160" y="266"/>
                  <a:pt x="160" y="266"/>
                </a:cubicBezTo>
                <a:lnTo>
                  <a:pt x="160" y="394"/>
                </a:lnTo>
                <a:close/>
                <a:moveTo>
                  <a:pt x="512" y="256"/>
                </a:moveTo>
                <a:cubicBezTo>
                  <a:pt x="512" y="397"/>
                  <a:pt x="397" y="512"/>
                  <a:pt x="256" y="512"/>
                </a:cubicBezTo>
                <a:cubicBezTo>
                  <a:pt x="114" y="512"/>
                  <a:pt x="0" y="397"/>
                  <a:pt x="0" y="256"/>
                </a:cubicBezTo>
                <a:cubicBezTo>
                  <a:pt x="0" y="114"/>
                  <a:pt x="114" y="0"/>
                  <a:pt x="256" y="0"/>
                </a:cubicBezTo>
                <a:cubicBezTo>
                  <a:pt x="397" y="0"/>
                  <a:pt x="512" y="114"/>
                  <a:pt x="512" y="256"/>
                </a:cubicBezTo>
                <a:close/>
                <a:moveTo>
                  <a:pt x="373" y="256"/>
                </a:moveTo>
                <a:cubicBezTo>
                  <a:pt x="373" y="250"/>
                  <a:pt x="368" y="245"/>
                  <a:pt x="362" y="245"/>
                </a:cubicBezTo>
                <a:cubicBezTo>
                  <a:pt x="352" y="245"/>
                  <a:pt x="352" y="245"/>
                  <a:pt x="352" y="245"/>
                </a:cubicBezTo>
                <a:cubicBezTo>
                  <a:pt x="352" y="192"/>
                  <a:pt x="352" y="192"/>
                  <a:pt x="352" y="192"/>
                </a:cubicBezTo>
                <a:cubicBezTo>
                  <a:pt x="352" y="139"/>
                  <a:pt x="309" y="96"/>
                  <a:pt x="256" y="96"/>
                </a:cubicBezTo>
                <a:cubicBezTo>
                  <a:pt x="203" y="96"/>
                  <a:pt x="160" y="139"/>
                  <a:pt x="160" y="192"/>
                </a:cubicBezTo>
                <a:cubicBezTo>
                  <a:pt x="160" y="245"/>
                  <a:pt x="160" y="245"/>
                  <a:pt x="160" y="245"/>
                </a:cubicBezTo>
                <a:cubicBezTo>
                  <a:pt x="149" y="245"/>
                  <a:pt x="149" y="245"/>
                  <a:pt x="149" y="245"/>
                </a:cubicBezTo>
                <a:cubicBezTo>
                  <a:pt x="143" y="245"/>
                  <a:pt x="138" y="250"/>
                  <a:pt x="138" y="256"/>
                </a:cubicBezTo>
                <a:cubicBezTo>
                  <a:pt x="138" y="405"/>
                  <a:pt x="138" y="405"/>
                  <a:pt x="138" y="405"/>
                </a:cubicBezTo>
                <a:cubicBezTo>
                  <a:pt x="138" y="411"/>
                  <a:pt x="143" y="416"/>
                  <a:pt x="149" y="416"/>
                </a:cubicBezTo>
                <a:cubicBezTo>
                  <a:pt x="362" y="416"/>
                  <a:pt x="362" y="416"/>
                  <a:pt x="362" y="416"/>
                </a:cubicBezTo>
                <a:cubicBezTo>
                  <a:pt x="368" y="416"/>
                  <a:pt x="373" y="411"/>
                  <a:pt x="373" y="405"/>
                </a:cubicBezTo>
                <a:lnTo>
                  <a:pt x="373" y="25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31CB04B-03E6-D5D6-9538-6871AAC5A013}"/>
              </a:ext>
            </a:extLst>
          </p:cNvPr>
          <p:cNvSpPr/>
          <p:nvPr/>
        </p:nvSpPr>
        <p:spPr bwMode="gray">
          <a:xfrm>
            <a:off x="6681754" y="4715590"/>
            <a:ext cx="4860006" cy="68202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88900" tIns="0" rIns="88900" bIns="88900" rtlCol="0" anchor="t"/>
          <a:lstStyle/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Legal Protections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Provides liability protections for universities involved in NIL agreements and exempts contracts from disclosures</a:t>
            </a:r>
          </a:p>
        </p:txBody>
      </p:sp>
      <p:pic>
        <p:nvPicPr>
          <p:cNvPr id="4" name="Picture 3" descr="A picture containing bird&#10;&#10;Description automatically generated">
            <a:extLst>
              <a:ext uri="{FF2B5EF4-FFF2-40B4-BE49-F238E27FC236}">
                <a16:creationId xmlns:a16="http://schemas.microsoft.com/office/drawing/2014/main" id="{5E75DD25-9B8F-7D4C-5879-67AAB41B6AC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301" b="-72487"/>
          <a:stretch/>
        </p:blipFill>
        <p:spPr>
          <a:xfrm>
            <a:off x="0" y="6400139"/>
            <a:ext cx="12192000" cy="666051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32A43BD-3006-5BD0-A61E-14A21B03B7A1}"/>
              </a:ext>
            </a:extLst>
          </p:cNvPr>
          <p:cNvSpPr txBox="1">
            <a:spLocks/>
          </p:cNvSpPr>
          <p:nvPr/>
        </p:nvSpPr>
        <p:spPr>
          <a:xfrm>
            <a:off x="254000" y="664259"/>
            <a:ext cx="11460480" cy="5156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spcBef>
                <a:spcPts val="0"/>
              </a:spcBef>
              <a:spcAft>
                <a:spcPts val="1000"/>
              </a:spcAft>
              <a:buSzPct val="100000"/>
              <a:buFontTx/>
              <a:buNone/>
              <a:defRPr sz="3300" b="0" i="0" baseline="0">
                <a:solidFill>
                  <a:srgbClr val="0034A7"/>
                </a:solidFill>
                <a:latin typeface="Arial Black" panose="020B0A04020102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139700" indent="-139700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•"/>
              <a:defRPr lang="en-US" sz="1200" b="0" i="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304800" indent="-139700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defRPr lang="en-US" sz="1200" b="0" i="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469900" indent="-139700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◦"/>
              <a:defRPr lang="en-US" sz="1200" b="0" i="0" baseline="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635000" indent="-139700" defTabSz="798513">
              <a:spcBef>
                <a:spcPts val="0"/>
              </a:spcBef>
              <a:spcAft>
                <a:spcPts val="1000"/>
              </a:spcAft>
              <a:buClrTx/>
              <a:buSzPct val="100000"/>
              <a:buFont typeface="Arial" panose="020B0604020202020204" pitchFamily="34" charset="0"/>
              <a:buChar char="−"/>
              <a:tabLst/>
              <a:defRPr lang="en-US" sz="1200" b="0" i="0" baseline="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532800" indent="-176400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baseline="0"/>
            </a:lvl6pPr>
            <a:lvl7pPr marL="532800" indent="-176400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/>
            </a:lvl7pPr>
            <a:lvl8pPr marL="532800" indent="-176400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baseline="0"/>
            </a:lvl8pPr>
            <a:lvl9pPr marL="532800" indent="-176400">
              <a:spcBef>
                <a:spcPts val="0"/>
              </a:spcBef>
              <a:spcAft>
                <a:spcPts val="1000"/>
              </a:spcAft>
              <a:buFont typeface="Verdana" panose="020B0604030504040204" pitchFamily="34" charset="0"/>
              <a:buChar char="−"/>
              <a:defRPr sz="1200" baseline="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34A7"/>
                </a:solidFill>
                <a:effectLst/>
                <a:uLnTx/>
                <a:uFillTx/>
                <a:latin typeface="Arial Black" panose="020B0A040201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Kentucky Senate Bill 3 Summary and Insights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80EDB3-13D6-B925-902A-FD9F5EEE8D40}"/>
              </a:ext>
            </a:extLst>
          </p:cNvPr>
          <p:cNvSpPr txBox="1"/>
          <p:nvPr/>
        </p:nvSpPr>
        <p:spPr>
          <a:xfrm>
            <a:off x="248919" y="6574584"/>
            <a:ext cx="10110563" cy="1384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7"/>
              </a:rPr>
              <a:t>Kentucky Senate Bill 3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Note: Information is to be used only for informational purposes. 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8A82EF99-684D-88C4-5E48-5245371CFEDB}"/>
              </a:ext>
            </a:extLst>
          </p:cNvPr>
          <p:cNvSpPr txBox="1">
            <a:spLocks/>
          </p:cNvSpPr>
          <p:nvPr/>
        </p:nvSpPr>
        <p:spPr>
          <a:xfrm>
            <a:off x="254000" y="283943"/>
            <a:ext cx="11277600" cy="2308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 cap="all" baseline="0">
                <a:solidFill>
                  <a:srgbClr val="0034A7"/>
                </a:solidFill>
                <a:latin typeface="Arial Black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322B3B-F912-4869-BE9B-79ACA2E26E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1198" y="3506046"/>
            <a:ext cx="1904845" cy="135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0290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0BE91-5547-D4E2-5CE2-9FA375391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1F10E0-AE7B-C236-97B1-1CD0F9930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Proposed Federal Legislation</a:t>
            </a:r>
          </a:p>
        </p:txBody>
      </p:sp>
      <p:pic>
        <p:nvPicPr>
          <p:cNvPr id="4" name="Picture 3" descr="A blue and white logo&#10;&#10;Description automatically generated with low confidence">
            <a:extLst>
              <a:ext uri="{FF2B5EF4-FFF2-40B4-BE49-F238E27FC236}">
                <a16:creationId xmlns:a16="http://schemas.microsoft.com/office/drawing/2014/main" id="{C7060E30-5038-4E69-8946-7A97826D680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349" y="123630"/>
            <a:ext cx="494210" cy="404208"/>
          </a:xfrm>
          <a:prstGeom prst="rect">
            <a:avLst/>
          </a:prstGeom>
        </p:spPr>
      </p:pic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B713471E-EB00-6D07-CD4C-46E0ACFE0CF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2440" y="983467"/>
            <a:ext cx="11247120" cy="568886"/>
          </a:xfrm>
        </p:spPr>
        <p:txBody>
          <a:bodyPr/>
          <a:lstStyle/>
          <a:p>
            <a:r>
              <a:rPr lang="en-US" dirty="0"/>
              <a:t>SCORE Act vs Protect College Sports Act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7B873C3-0E1B-DD12-45AE-DDC061D36087}"/>
              </a:ext>
            </a:extLst>
          </p:cNvPr>
          <p:cNvSpPr/>
          <p:nvPr/>
        </p:nvSpPr>
        <p:spPr>
          <a:xfrm>
            <a:off x="381000" y="1267271"/>
            <a:ext cx="5600700" cy="5047952"/>
          </a:xfrm>
          <a:prstGeom prst="roundRect">
            <a:avLst>
              <a:gd name="adj" fmla="val 1509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2C40A9-11C1-E848-B01C-B40AFE8E4DE4}"/>
              </a:ext>
            </a:extLst>
          </p:cNvPr>
          <p:cNvSpPr/>
          <p:nvPr/>
        </p:nvSpPr>
        <p:spPr>
          <a:xfrm>
            <a:off x="381000" y="1267271"/>
            <a:ext cx="5600700" cy="542329"/>
          </a:xfrm>
          <a:prstGeom prst="rect">
            <a:avLst/>
          </a:prstGeom>
          <a:solidFill>
            <a:srgbClr val="1A2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4" descr="image.png">
            <a:extLst>
              <a:ext uri="{FF2B5EF4-FFF2-40B4-BE49-F238E27FC236}">
                <a16:creationId xmlns:a16="http://schemas.microsoft.com/office/drawing/2014/main" id="{788B3C11-0D55-2595-1BC8-EA44F17AC0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8570" y="1462199"/>
            <a:ext cx="152414" cy="152396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62A93FB-67F4-FB00-D350-6B74C6F1097B}"/>
              </a:ext>
            </a:extLst>
          </p:cNvPr>
          <p:cNvSpPr/>
          <p:nvPr/>
        </p:nvSpPr>
        <p:spPr>
          <a:xfrm>
            <a:off x="548580" y="2577979"/>
            <a:ext cx="5265539" cy="531377"/>
          </a:xfrm>
          <a:prstGeom prst="roundRect">
            <a:avLst>
              <a:gd name="adj" fmla="val 9322"/>
            </a:avLst>
          </a:prstGeom>
          <a:solidFill>
            <a:srgbClr val="F0F3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335F61-EEEB-04BF-70D5-2D46E7100021}"/>
              </a:ext>
            </a:extLst>
          </p:cNvPr>
          <p:cNvSpPr/>
          <p:nvPr/>
        </p:nvSpPr>
        <p:spPr>
          <a:xfrm>
            <a:off x="548580" y="2577979"/>
            <a:ext cx="38100" cy="531377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A1F40BA-07BD-A715-5852-054F0699923E}"/>
              </a:ext>
            </a:extLst>
          </p:cNvPr>
          <p:cNvSpPr/>
          <p:nvPr/>
        </p:nvSpPr>
        <p:spPr>
          <a:xfrm>
            <a:off x="548580" y="3619668"/>
            <a:ext cx="5265539" cy="577453"/>
          </a:xfrm>
          <a:prstGeom prst="roundRect">
            <a:avLst>
              <a:gd name="adj" fmla="val 6597"/>
            </a:avLst>
          </a:prstGeom>
          <a:solidFill>
            <a:srgbClr val="F0F3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40594C-C6CC-7A7A-4F9A-CFDB820BE6ED}"/>
              </a:ext>
            </a:extLst>
          </p:cNvPr>
          <p:cNvSpPr/>
          <p:nvPr/>
        </p:nvSpPr>
        <p:spPr>
          <a:xfrm>
            <a:off x="548580" y="3626126"/>
            <a:ext cx="38100" cy="577453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/>
          </a:p>
          <a:p>
            <a:pPr algn="ctr"/>
            <a:endParaRPr lang="en-US" dirty="0">
              <a:ea typeface="Calibri"/>
              <a:cs typeface="Calibri"/>
            </a:endParaRPr>
          </a:p>
          <a:p>
            <a:pPr algn="ctr"/>
            <a:endParaRPr lang="en-US" dirty="0">
              <a:ea typeface="Calibri"/>
              <a:cs typeface="Calibri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68A2E57-5232-B6CF-5697-1E2A123FCE3A}"/>
              </a:ext>
            </a:extLst>
          </p:cNvPr>
          <p:cNvSpPr/>
          <p:nvPr/>
        </p:nvSpPr>
        <p:spPr>
          <a:xfrm>
            <a:off x="515328" y="5469153"/>
            <a:ext cx="4701926" cy="193476"/>
          </a:xfrm>
          <a:prstGeom prst="roundRect">
            <a:avLst>
              <a:gd name="adj" fmla="val 19692"/>
            </a:avLst>
          </a:prstGeom>
          <a:solidFill>
            <a:srgbClr val="3A5F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F0999A2-642E-49DA-01DB-21816C7631F8}"/>
              </a:ext>
            </a:extLst>
          </p:cNvPr>
          <p:cNvSpPr/>
          <p:nvPr/>
        </p:nvSpPr>
        <p:spPr>
          <a:xfrm>
            <a:off x="6210300" y="1357678"/>
            <a:ext cx="5600700" cy="5047952"/>
          </a:xfrm>
          <a:prstGeom prst="roundRect">
            <a:avLst>
              <a:gd name="adj" fmla="val 1509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E72274-78A8-2B04-0341-CB1543997F8F}"/>
              </a:ext>
            </a:extLst>
          </p:cNvPr>
          <p:cNvSpPr/>
          <p:nvPr/>
        </p:nvSpPr>
        <p:spPr>
          <a:xfrm>
            <a:off x="6210300" y="1267271"/>
            <a:ext cx="5600700" cy="542329"/>
          </a:xfrm>
          <a:prstGeom prst="rect">
            <a:avLst/>
          </a:prstGeom>
          <a:solidFill>
            <a:srgbClr val="1A2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>
            <a:extLst>
              <a:ext uri="{FF2B5EF4-FFF2-40B4-BE49-F238E27FC236}">
                <a16:creationId xmlns:a16="http://schemas.microsoft.com/office/drawing/2014/main" id="{0B23982E-0BFB-6855-7088-C05356C012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77698" y="1462214"/>
            <a:ext cx="152414" cy="152381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DB39828-BE4F-5654-AF7C-6860C8FB973F}"/>
              </a:ext>
            </a:extLst>
          </p:cNvPr>
          <p:cNvSpPr/>
          <p:nvPr/>
        </p:nvSpPr>
        <p:spPr>
          <a:xfrm>
            <a:off x="6377880" y="2533650"/>
            <a:ext cx="5265539" cy="577453"/>
          </a:xfrm>
          <a:prstGeom prst="roundRect">
            <a:avLst>
              <a:gd name="adj" fmla="val 6597"/>
            </a:avLst>
          </a:prstGeom>
          <a:solidFill>
            <a:srgbClr val="F0F3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EA811C6-1070-A893-8DED-887F6135EC24}"/>
              </a:ext>
            </a:extLst>
          </p:cNvPr>
          <p:cNvSpPr/>
          <p:nvPr/>
        </p:nvSpPr>
        <p:spPr>
          <a:xfrm>
            <a:off x="6377880" y="2533650"/>
            <a:ext cx="38100" cy="577453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6B0DADC1-EA34-43D3-5354-A76CF522A64C}"/>
              </a:ext>
            </a:extLst>
          </p:cNvPr>
          <p:cNvSpPr/>
          <p:nvPr/>
        </p:nvSpPr>
        <p:spPr>
          <a:xfrm>
            <a:off x="6377880" y="3620541"/>
            <a:ext cx="5265539" cy="577453"/>
          </a:xfrm>
          <a:prstGeom prst="roundRect">
            <a:avLst>
              <a:gd name="adj" fmla="val 6597"/>
            </a:avLst>
          </a:prstGeom>
          <a:solidFill>
            <a:srgbClr val="F0F3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32CC73-8938-F085-758A-DF41271C49B1}"/>
              </a:ext>
            </a:extLst>
          </p:cNvPr>
          <p:cNvSpPr/>
          <p:nvPr/>
        </p:nvSpPr>
        <p:spPr>
          <a:xfrm>
            <a:off x="6377880" y="3620541"/>
            <a:ext cx="38100" cy="577453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AE095479-2E98-E6A9-2882-8F6C98F3F7BB}"/>
              </a:ext>
            </a:extLst>
          </p:cNvPr>
          <p:cNvSpPr/>
          <p:nvPr/>
        </p:nvSpPr>
        <p:spPr>
          <a:xfrm>
            <a:off x="6377698" y="5469153"/>
            <a:ext cx="4697567" cy="193476"/>
          </a:xfrm>
          <a:prstGeom prst="roundRect">
            <a:avLst>
              <a:gd name="adj" fmla="val 19692"/>
            </a:avLst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CA3CE1-DA2D-2A5F-600A-12110D82919C}"/>
              </a:ext>
            </a:extLst>
          </p:cNvPr>
          <p:cNvSpPr txBox="1"/>
          <p:nvPr/>
        </p:nvSpPr>
        <p:spPr>
          <a:xfrm>
            <a:off x="792341" y="1356683"/>
            <a:ext cx="2454198" cy="2154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400" b="1" i="0" dirty="0">
                <a:solidFill>
                  <a:srgbClr val="FFFFFF"/>
                </a:solidFill>
                <a:latin typeface="Playfair Display"/>
              </a:rPr>
              <a:t>SCORE Act (House</a:t>
            </a:r>
            <a:r>
              <a:rPr lang="en-US" sz="1400" b="1" dirty="0">
                <a:solidFill>
                  <a:srgbClr val="FFFFFF"/>
                </a:solidFill>
                <a:latin typeface="Playfair Display"/>
              </a:rPr>
              <a:t>, H.R. 4312)</a:t>
            </a:r>
            <a:endParaRPr sz="1400" b="1" i="0" dirty="0">
              <a:solidFill>
                <a:srgbClr val="FFFFFF"/>
              </a:solidFill>
              <a:latin typeface="Playfair Display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AAC2BB-B5F6-76D4-CED4-29FA834B5589}"/>
              </a:ext>
            </a:extLst>
          </p:cNvPr>
          <p:cNvSpPr txBox="1"/>
          <p:nvPr/>
        </p:nvSpPr>
        <p:spPr>
          <a:xfrm>
            <a:off x="792341" y="1558191"/>
            <a:ext cx="4757713" cy="1692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0" b="0" i="0" dirty="0">
                <a:solidFill>
                  <a:srgbClr val="C9A84C"/>
                </a:solidFill>
                <a:latin typeface="Aptos"/>
              </a:rPr>
              <a:t>Student Compensation and Opportunity through Rights and Endorsements Act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773DC5-8E6D-B6F7-049F-F71BBADB4E71}"/>
              </a:ext>
            </a:extLst>
          </p:cNvPr>
          <p:cNvSpPr txBox="1"/>
          <p:nvPr/>
        </p:nvSpPr>
        <p:spPr>
          <a:xfrm>
            <a:off x="548566" y="1923853"/>
            <a:ext cx="1250124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71" b="1" i="0" dirty="0">
                <a:solidFill>
                  <a:srgbClr val="5A6475"/>
                </a:solidFill>
                <a:latin typeface="Aptos"/>
              </a:rPr>
              <a:t>Chamber &amp; Sponsors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70041E-6D4B-BB7F-03BC-4429948937AE}"/>
              </a:ext>
            </a:extLst>
          </p:cNvPr>
          <p:cNvSpPr txBox="1"/>
          <p:nvPr/>
        </p:nvSpPr>
        <p:spPr>
          <a:xfrm>
            <a:off x="548566" y="2072379"/>
            <a:ext cx="5262106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00" b="0" i="0" dirty="0">
                <a:solidFill>
                  <a:srgbClr val="2C3E50"/>
                </a:solidFill>
                <a:latin typeface="Aptos"/>
              </a:rPr>
              <a:t>House of Representatives; bipartisan — </a:t>
            </a:r>
            <a:r>
              <a:rPr lang="en-US" sz="1000" dirty="0">
                <a:solidFill>
                  <a:srgbClr val="2C3E50"/>
                </a:solidFill>
                <a:latin typeface="Aptos"/>
              </a:rPr>
              <a:t>House Energy and Commerce Subcommittee on Commerce, Manufacturing &amp; Trade Chair Gus Bilirakis (R-FL-12) and Rep. Janelle Bynum (D-OR-5)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BDFBB4F-D473-DBDD-4164-7F06D45D76EC}"/>
              </a:ext>
            </a:extLst>
          </p:cNvPr>
          <p:cNvSpPr txBox="1"/>
          <p:nvPr/>
        </p:nvSpPr>
        <p:spPr>
          <a:xfrm>
            <a:off x="659797" y="2617152"/>
            <a:ext cx="588451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71" b="1" i="0">
                <a:solidFill>
                  <a:srgbClr val="5A6475"/>
                </a:solidFill>
                <a:latin typeface="Aptos"/>
              </a:rPr>
              <a:t>Approach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A0BBFCF-AB9B-19A5-3872-CC918576B789}"/>
              </a:ext>
            </a:extLst>
          </p:cNvPr>
          <p:cNvSpPr txBox="1"/>
          <p:nvPr/>
        </p:nvSpPr>
        <p:spPr>
          <a:xfrm>
            <a:off x="653338" y="2752765"/>
            <a:ext cx="5001709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1000" dirty="0">
                <a:solidFill>
                  <a:srgbClr val="2C3E50"/>
                </a:solidFill>
                <a:latin typeface="Aptos"/>
              </a:rPr>
              <a:t>Replaces patchwork of state NIL laws with a national standard</a:t>
            </a:r>
            <a:r>
              <a:rPr sz="1000" b="0" i="0" dirty="0">
                <a:solidFill>
                  <a:srgbClr val="2C3E50"/>
                </a:solidFill>
                <a:latin typeface="Aptos"/>
              </a:rPr>
              <a:t>; explicitly classifies student-athletes as</a:t>
            </a:r>
            <a:r>
              <a:rPr sz="1000" b="1" i="0" dirty="0">
                <a:solidFill>
                  <a:srgbClr val="2C3E50"/>
                </a:solidFill>
                <a:latin typeface="Aptos"/>
              </a:rPr>
              <a:t> non-employees</a:t>
            </a:r>
            <a:endParaRPr lang="en-US" sz="1000" b="0" i="0" dirty="0">
              <a:solidFill>
                <a:srgbClr val="2C3E50"/>
              </a:solidFill>
              <a:latin typeface="Apto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EB7AD20-2E26-9436-ECCB-93C898976999}"/>
              </a:ext>
            </a:extLst>
          </p:cNvPr>
          <p:cNvSpPr txBox="1"/>
          <p:nvPr/>
        </p:nvSpPr>
        <p:spPr>
          <a:xfrm>
            <a:off x="548566" y="3158374"/>
            <a:ext cx="890416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71" b="1" i="0">
                <a:solidFill>
                  <a:srgbClr val="5A6475"/>
                </a:solidFill>
                <a:latin typeface="Aptos"/>
              </a:rPr>
              <a:t>NIL Framework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19A1EA-44E0-9763-82A8-220251D8B568}"/>
              </a:ext>
            </a:extLst>
          </p:cNvPr>
          <p:cNvSpPr txBox="1"/>
          <p:nvPr/>
        </p:nvSpPr>
        <p:spPr>
          <a:xfrm>
            <a:off x="548566" y="3293985"/>
            <a:ext cx="5174773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0" i="0" dirty="0">
                <a:solidFill>
                  <a:srgbClr val="2C3E50"/>
                </a:solidFill>
                <a:latin typeface="Aptos"/>
              </a:rPr>
              <a:t>Uniform federal NIL standard replacing state-law patchwork; codifies House settlement revenue-sharing framework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EFB533B-2ED2-6AD6-6177-0D2938518C44}"/>
              </a:ext>
            </a:extLst>
          </p:cNvPr>
          <p:cNvSpPr txBox="1"/>
          <p:nvPr/>
        </p:nvSpPr>
        <p:spPr>
          <a:xfrm>
            <a:off x="653339" y="3665271"/>
            <a:ext cx="763766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71" b="1" i="0" dirty="0">
                <a:solidFill>
                  <a:srgbClr val="5A6475"/>
                </a:solidFill>
                <a:latin typeface="Aptos"/>
              </a:rPr>
              <a:t>Media Rights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DA4C2F-0F9A-BF7B-3596-484F328C4B04}"/>
              </a:ext>
            </a:extLst>
          </p:cNvPr>
          <p:cNvSpPr txBox="1"/>
          <p:nvPr/>
        </p:nvSpPr>
        <p:spPr>
          <a:xfrm>
            <a:off x="653339" y="3813799"/>
            <a:ext cx="4862867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i="0" dirty="0">
                <a:solidFill>
                  <a:srgbClr val="2C3E50"/>
                </a:solidFill>
                <a:latin typeface="Aptos"/>
              </a:rPr>
              <a:t>Preserves existing conference and school media rights contracts;</a:t>
            </a:r>
            <a:r>
              <a:rPr sz="1000" b="1" i="0" dirty="0">
                <a:solidFill>
                  <a:srgbClr val="2C3E50"/>
                </a:solidFill>
                <a:latin typeface="Aptos"/>
              </a:rPr>
              <a:t> no government role</a:t>
            </a:r>
            <a:r>
              <a:rPr sz="1000" b="0" i="0" dirty="0">
                <a:solidFill>
                  <a:srgbClr val="2C3E50"/>
                </a:solidFill>
                <a:latin typeface="Aptos"/>
              </a:rPr>
              <a:t> in broadcast negotiations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D7A96E4-941A-F12D-330D-28FBCB73E394}"/>
              </a:ext>
            </a:extLst>
          </p:cNvPr>
          <p:cNvSpPr txBox="1"/>
          <p:nvPr/>
        </p:nvSpPr>
        <p:spPr>
          <a:xfrm>
            <a:off x="548566" y="4265480"/>
            <a:ext cx="1505954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71" b="1" i="0">
                <a:solidFill>
                  <a:srgbClr val="5A6475"/>
                </a:solidFill>
                <a:latin typeface="Aptos"/>
              </a:rPr>
              <a:t>Student-Athlete Benefits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DDFD3A7-4BCC-2CCC-DCB0-BBD102F202E8}"/>
              </a:ext>
            </a:extLst>
          </p:cNvPr>
          <p:cNvSpPr txBox="1"/>
          <p:nvPr/>
        </p:nvSpPr>
        <p:spPr>
          <a:xfrm>
            <a:off x="548566" y="4414007"/>
            <a:ext cx="515944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i="0" dirty="0">
                <a:solidFill>
                  <a:srgbClr val="2C3E50"/>
                </a:solidFill>
                <a:latin typeface="Aptos"/>
              </a:rPr>
              <a:t>Scholarship protections, degree completion, mental health, post-participation healthcare; agent fee cap of 5%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20D8FBB-8C52-74E3-503F-52D4F1FDDD29}"/>
              </a:ext>
            </a:extLst>
          </p:cNvPr>
          <p:cNvSpPr txBox="1"/>
          <p:nvPr/>
        </p:nvSpPr>
        <p:spPr>
          <a:xfrm>
            <a:off x="548566" y="4771891"/>
            <a:ext cx="1150263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71" b="1" i="0" dirty="0">
                <a:solidFill>
                  <a:srgbClr val="5A6475"/>
                </a:solidFill>
                <a:latin typeface="Aptos"/>
              </a:rPr>
              <a:t>Sport Sponsorship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C98D715-3065-5669-9CB8-86CAD833EF57}"/>
              </a:ext>
            </a:extLst>
          </p:cNvPr>
          <p:cNvSpPr txBox="1"/>
          <p:nvPr/>
        </p:nvSpPr>
        <p:spPr>
          <a:xfrm>
            <a:off x="548566" y="4933334"/>
            <a:ext cx="5028776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0" i="0" dirty="0">
                <a:solidFill>
                  <a:srgbClr val="2C3E50"/>
                </a:solidFill>
                <a:latin typeface="Aptos"/>
              </a:rPr>
              <a:t>Codifies minimum of 16 varsity sports for FBS institutions to protect non-revenue and Olympic sports</a:t>
            </a:r>
            <a:endParaRPr lang="en-US" sz="1000" b="0" i="0" dirty="0">
              <a:solidFill>
                <a:srgbClr val="2C3E50"/>
              </a:solidFill>
              <a:latin typeface="Aptos"/>
            </a:endParaRPr>
          </a:p>
          <a:p>
            <a:pPr algn="l"/>
            <a:endParaRPr sz="1000" b="0" i="0" dirty="0">
              <a:solidFill>
                <a:srgbClr val="2C3E50"/>
              </a:solidFill>
              <a:latin typeface="Apto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E6E2A9D-9166-E901-9516-5B017F8464B1}"/>
              </a:ext>
            </a:extLst>
          </p:cNvPr>
          <p:cNvSpPr txBox="1"/>
          <p:nvPr/>
        </p:nvSpPr>
        <p:spPr>
          <a:xfrm>
            <a:off x="515328" y="5347769"/>
            <a:ext cx="388580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71" b="1" i="0" dirty="0">
                <a:solidFill>
                  <a:srgbClr val="5A6475"/>
                </a:solidFill>
                <a:latin typeface="Aptos"/>
              </a:rPr>
              <a:t>Status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1DAC150-1F19-A0FB-9BF9-7EE785EE408C}"/>
              </a:ext>
            </a:extLst>
          </p:cNvPr>
          <p:cNvSpPr txBox="1"/>
          <p:nvPr/>
        </p:nvSpPr>
        <p:spPr>
          <a:xfrm>
            <a:off x="567630" y="5469153"/>
            <a:ext cx="4478790" cy="15388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000" b="1" i="0" dirty="0">
                <a:solidFill>
                  <a:srgbClr val="FFFFFF"/>
                </a:solidFill>
                <a:latin typeface="Aptos"/>
              </a:rPr>
              <a:t>Reported out of House Energy &amp; Commerce Committee</a:t>
            </a:r>
            <a:r>
              <a:rPr lang="en-US" sz="1000" b="1" dirty="0">
                <a:solidFill>
                  <a:srgbClr val="FFFFFF"/>
                </a:solidFill>
                <a:latin typeface="Aptos"/>
              </a:rPr>
              <a:t>, </a:t>
            </a:r>
            <a:r>
              <a:rPr sz="1000" b="1" i="0" dirty="0">
                <a:solidFill>
                  <a:srgbClr val="FFFFFF"/>
                </a:solidFill>
                <a:latin typeface="Aptos"/>
              </a:rPr>
              <a:t>30-23</a:t>
            </a:r>
            <a:r>
              <a:rPr lang="en-US" sz="1000" b="1" dirty="0">
                <a:solidFill>
                  <a:srgbClr val="FFFFFF"/>
                </a:solidFill>
                <a:latin typeface="Aptos"/>
              </a:rPr>
              <a:t> — July 23, 2025</a:t>
            </a:r>
            <a:endParaRPr sz="1000" b="1" i="0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0375E8D-D2D0-D731-1850-AB722D8A35DF}"/>
              </a:ext>
            </a:extLst>
          </p:cNvPr>
          <p:cNvSpPr txBox="1"/>
          <p:nvPr/>
        </p:nvSpPr>
        <p:spPr>
          <a:xfrm>
            <a:off x="6621495" y="1356683"/>
            <a:ext cx="4432304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400" b="1" i="0" dirty="0">
                <a:solidFill>
                  <a:srgbClr val="FFFFFF"/>
                </a:solidFill>
                <a:latin typeface="Playfair Display"/>
              </a:rPr>
              <a:t>Protecting College Sports Act / PCSA (Senate, S. 4668)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D035899-8140-E38E-7CE5-02F82AEC75E4}"/>
              </a:ext>
            </a:extLst>
          </p:cNvPr>
          <p:cNvSpPr txBox="1"/>
          <p:nvPr/>
        </p:nvSpPr>
        <p:spPr>
          <a:xfrm>
            <a:off x="6621495" y="1558191"/>
            <a:ext cx="1596591" cy="1692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0" b="0" i="0" dirty="0">
                <a:solidFill>
                  <a:srgbClr val="C9A84C"/>
                </a:solidFill>
                <a:latin typeface="Aptos"/>
              </a:rPr>
              <a:t>Protect College Sports Act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8731B4E-D12A-79C7-F2C9-B3D66672443F}"/>
              </a:ext>
            </a:extLst>
          </p:cNvPr>
          <p:cNvSpPr txBox="1"/>
          <p:nvPr/>
        </p:nvSpPr>
        <p:spPr>
          <a:xfrm>
            <a:off x="6377720" y="1923853"/>
            <a:ext cx="1250124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71" b="1" i="0" dirty="0">
                <a:solidFill>
                  <a:srgbClr val="5A6475"/>
                </a:solidFill>
                <a:latin typeface="Aptos"/>
              </a:rPr>
              <a:t>Chamber &amp; Sponsors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DCF92B6-AE9D-70CD-732A-1210D58A1FC7}"/>
              </a:ext>
            </a:extLst>
          </p:cNvPr>
          <p:cNvSpPr txBox="1"/>
          <p:nvPr/>
        </p:nvSpPr>
        <p:spPr>
          <a:xfrm>
            <a:off x="6377720" y="2072379"/>
            <a:ext cx="509917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0" i="0" dirty="0">
                <a:solidFill>
                  <a:srgbClr val="2C3E50"/>
                </a:solidFill>
                <a:latin typeface="Aptos"/>
              </a:rPr>
              <a:t>Senate; bipartisan — Senate Commerce Committee Chair Ted Cruz (R-TX) and Ranking Member Maria Cantwell (D-WA)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7204B23-4A0A-EEDD-C7D2-AB5D3DAA1A60}"/>
              </a:ext>
            </a:extLst>
          </p:cNvPr>
          <p:cNvSpPr txBox="1"/>
          <p:nvPr/>
        </p:nvSpPr>
        <p:spPr>
          <a:xfrm>
            <a:off x="6482493" y="2579275"/>
            <a:ext cx="588451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71" b="1" i="0">
                <a:solidFill>
                  <a:srgbClr val="5A6475"/>
                </a:solidFill>
                <a:latin typeface="Aptos"/>
              </a:rPr>
              <a:t>Approach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66F2C6B-5471-02A9-31EC-DF5841757B1B}"/>
              </a:ext>
            </a:extLst>
          </p:cNvPr>
          <p:cNvSpPr txBox="1"/>
          <p:nvPr/>
        </p:nvSpPr>
        <p:spPr>
          <a:xfrm>
            <a:off x="6482493" y="2727802"/>
            <a:ext cx="4829798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1000" dirty="0">
                <a:solidFill>
                  <a:srgbClr val="2C3E50"/>
                </a:solidFill>
                <a:latin typeface="Aptos"/>
              </a:rPr>
              <a:t>Narrower preemption provisions of state NIL laws</a:t>
            </a:r>
            <a:r>
              <a:rPr sz="1000" b="0" i="0" dirty="0">
                <a:solidFill>
                  <a:srgbClr val="2C3E50"/>
                </a:solidFill>
                <a:latin typeface="Aptos"/>
              </a:rPr>
              <a:t>, conference realignment, media rights</a:t>
            </a:r>
            <a:r>
              <a:rPr lang="en-US" sz="1000" dirty="0">
                <a:solidFill>
                  <a:srgbClr val="2C3E50"/>
                </a:solidFill>
                <a:latin typeface="Aptos"/>
              </a:rPr>
              <a:t> pooling</a:t>
            </a:r>
            <a:r>
              <a:rPr sz="1000" b="0" i="0" dirty="0">
                <a:solidFill>
                  <a:srgbClr val="2C3E50"/>
                </a:solidFill>
                <a:latin typeface="Aptos"/>
              </a:rPr>
              <a:t>, transfer rules, agent regulation, </a:t>
            </a:r>
            <a:r>
              <a:rPr lang="en-US" sz="1000" dirty="0">
                <a:solidFill>
                  <a:srgbClr val="2C3E50"/>
                </a:solidFill>
                <a:latin typeface="Aptos"/>
              </a:rPr>
              <a:t>recruitment and tampering rules</a:t>
            </a:r>
            <a:endParaRPr lang="en-US" sz="1000" b="0" i="0" dirty="0">
              <a:solidFill>
                <a:srgbClr val="2C3E50"/>
              </a:solidFill>
              <a:latin typeface="Apto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FAF5C0B-B2F6-2762-6445-F3ECAE5E5713}"/>
              </a:ext>
            </a:extLst>
          </p:cNvPr>
          <p:cNvSpPr txBox="1"/>
          <p:nvPr/>
        </p:nvSpPr>
        <p:spPr>
          <a:xfrm>
            <a:off x="6377720" y="3179484"/>
            <a:ext cx="890416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71" b="1" i="0">
                <a:solidFill>
                  <a:srgbClr val="5A6475"/>
                </a:solidFill>
                <a:latin typeface="Aptos"/>
              </a:rPr>
              <a:t>NIL Framework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BCD9948-8B81-D786-8BBD-B55052143428}"/>
              </a:ext>
            </a:extLst>
          </p:cNvPr>
          <p:cNvSpPr txBox="1"/>
          <p:nvPr/>
        </p:nvSpPr>
        <p:spPr>
          <a:xfrm>
            <a:off x="6377720" y="3328011"/>
            <a:ext cx="5580054" cy="15388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sz="1000" b="0" i="0" dirty="0">
                <a:solidFill>
                  <a:srgbClr val="2C3E50"/>
                </a:solidFill>
                <a:latin typeface="Aptos"/>
              </a:rPr>
              <a:t>National NIL framework</a:t>
            </a:r>
            <a:r>
              <a:rPr lang="en-US" sz="1000" dirty="0">
                <a:solidFill>
                  <a:srgbClr val="2C3E50"/>
                </a:solidFill>
                <a:latin typeface="Aptos"/>
              </a:rPr>
              <a:t> for state laws that both conflict with and prevent compliance with federal law</a:t>
            </a:r>
            <a:endParaRPr lang="en-US" sz="10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BDDA746-A845-7106-8821-511BF28BEF36}"/>
              </a:ext>
            </a:extLst>
          </p:cNvPr>
          <p:cNvSpPr txBox="1"/>
          <p:nvPr/>
        </p:nvSpPr>
        <p:spPr>
          <a:xfrm>
            <a:off x="6482493" y="3666140"/>
            <a:ext cx="763766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71" b="1" i="0">
                <a:solidFill>
                  <a:srgbClr val="5A6475"/>
                </a:solidFill>
                <a:latin typeface="Aptos"/>
              </a:rPr>
              <a:t>Media Rights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179D7E0-D0DE-2565-738A-15FEE8003E41}"/>
              </a:ext>
            </a:extLst>
          </p:cNvPr>
          <p:cNvSpPr txBox="1"/>
          <p:nvPr/>
        </p:nvSpPr>
        <p:spPr>
          <a:xfrm>
            <a:off x="6482493" y="3814667"/>
            <a:ext cx="493918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000" b="1" i="0" dirty="0">
                <a:solidFill>
                  <a:srgbClr val="2C3E50"/>
                </a:solidFill>
                <a:latin typeface="Aptos"/>
              </a:rPr>
              <a:t>Broadcasting framework</a:t>
            </a:r>
            <a:r>
              <a:rPr sz="1000" b="0" i="0" dirty="0">
                <a:solidFill>
                  <a:srgbClr val="2C3E50"/>
                </a:solidFill>
                <a:latin typeface="Aptos"/>
              </a:rPr>
              <a:t> with provisions governing media </a:t>
            </a:r>
            <a:r>
              <a:rPr lang="en-US" sz="1000" dirty="0">
                <a:solidFill>
                  <a:srgbClr val="2C3E50"/>
                </a:solidFill>
                <a:latin typeface="Aptos"/>
              </a:rPr>
              <a:t>rights negotiation</a:t>
            </a:r>
            <a:r>
              <a:rPr sz="1000" b="0" i="0" dirty="0">
                <a:solidFill>
                  <a:srgbClr val="2C3E50"/>
                </a:solidFill>
                <a:latin typeface="Aptos"/>
              </a:rPr>
              <a:t>; </a:t>
            </a:r>
            <a:r>
              <a:rPr lang="en-US" sz="1000" dirty="0">
                <a:solidFill>
                  <a:srgbClr val="2C3E50"/>
                </a:solidFill>
                <a:latin typeface="Aptos"/>
              </a:rPr>
              <a:t>"voluntary pooling of media rights"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EB78421-E0ED-2F91-5B3B-A8B0F04C0CC4}"/>
              </a:ext>
            </a:extLst>
          </p:cNvPr>
          <p:cNvSpPr txBox="1"/>
          <p:nvPr/>
        </p:nvSpPr>
        <p:spPr>
          <a:xfrm>
            <a:off x="6377698" y="4283816"/>
            <a:ext cx="1505954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71" b="1" i="0" dirty="0">
                <a:solidFill>
                  <a:srgbClr val="5A6475"/>
                </a:solidFill>
                <a:latin typeface="Aptos"/>
              </a:rPr>
              <a:t>Student-Athlete Benefits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92E5C19-658B-E732-8D4A-0D3EFE540D11}"/>
              </a:ext>
            </a:extLst>
          </p:cNvPr>
          <p:cNvSpPr txBox="1"/>
          <p:nvPr/>
        </p:nvSpPr>
        <p:spPr>
          <a:xfrm>
            <a:off x="6377698" y="4450228"/>
            <a:ext cx="5786841" cy="15388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lang="en-US" sz="1000" dirty="0">
                <a:solidFill>
                  <a:srgbClr val="2C3E50"/>
                </a:solidFill>
                <a:latin typeface="Aptos"/>
              </a:rPr>
              <a:t>Medical</a:t>
            </a:r>
            <a:r>
              <a:rPr sz="1000" b="0" i="0" dirty="0">
                <a:solidFill>
                  <a:srgbClr val="2C3E50"/>
                </a:solidFill>
                <a:latin typeface="Aptos"/>
              </a:rPr>
              <a:t> trust fund</a:t>
            </a:r>
            <a:r>
              <a:rPr lang="en-US" sz="1000" dirty="0">
                <a:solidFill>
                  <a:srgbClr val="2C3E50"/>
                </a:solidFill>
                <a:latin typeface="Aptos"/>
              </a:rPr>
              <a:t>; Mandated preservation of </a:t>
            </a:r>
            <a:r>
              <a:rPr sz="1000" b="0" i="0" dirty="0">
                <a:solidFill>
                  <a:srgbClr val="2C3E50"/>
                </a:solidFill>
                <a:latin typeface="Aptos"/>
              </a:rPr>
              <a:t>women's and Olympic sports</a:t>
            </a:r>
            <a:r>
              <a:rPr lang="en-US" sz="1000" dirty="0">
                <a:solidFill>
                  <a:srgbClr val="2C3E50"/>
                </a:solidFill>
                <a:latin typeface="Aptos"/>
              </a:rPr>
              <a:t> scholarships and roster spots</a:t>
            </a:r>
            <a:endParaRPr sz="1000" b="0" i="0" dirty="0">
              <a:solidFill>
                <a:srgbClr val="2C3E50"/>
              </a:solidFill>
              <a:latin typeface="Apto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0F38F04-D45B-91B3-1A87-B616074BB4C2}"/>
              </a:ext>
            </a:extLst>
          </p:cNvPr>
          <p:cNvSpPr txBox="1"/>
          <p:nvPr/>
        </p:nvSpPr>
        <p:spPr>
          <a:xfrm>
            <a:off x="6377698" y="4771891"/>
            <a:ext cx="1080911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71" b="1" i="0" dirty="0">
                <a:solidFill>
                  <a:srgbClr val="5A6475"/>
                </a:solidFill>
                <a:latin typeface="Aptos"/>
              </a:rPr>
              <a:t>Anti-Super League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F0156B5-80C0-1717-F2C9-85579859F0B5}"/>
              </a:ext>
            </a:extLst>
          </p:cNvPr>
          <p:cNvSpPr txBox="1"/>
          <p:nvPr/>
        </p:nvSpPr>
        <p:spPr>
          <a:xfrm>
            <a:off x="6377698" y="4931068"/>
            <a:ext cx="5697072" cy="15388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r>
              <a:rPr lang="en-US" sz="1000" dirty="0">
                <a:solidFill>
                  <a:srgbClr val="2C3E50"/>
                </a:solidFill>
                <a:latin typeface="Aptos"/>
              </a:rPr>
              <a:t>Anti-super</a:t>
            </a:r>
            <a:r>
              <a:rPr sz="1000" b="0" i="0" dirty="0">
                <a:solidFill>
                  <a:srgbClr val="2C3E50"/>
                </a:solidFill>
                <a:latin typeface="Aptos"/>
              </a:rPr>
              <a:t> league provision applies to all Power Four conferences</a:t>
            </a:r>
            <a:r>
              <a:rPr lang="en-US" sz="1000" dirty="0">
                <a:solidFill>
                  <a:srgbClr val="2C3E50"/>
                </a:solidFill>
                <a:latin typeface="Aptos"/>
              </a:rPr>
              <a:t>; prevents further conference mergers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99C4682-062F-A9A3-F83D-62AF86564C2D}"/>
              </a:ext>
            </a:extLst>
          </p:cNvPr>
          <p:cNvSpPr txBox="1"/>
          <p:nvPr/>
        </p:nvSpPr>
        <p:spPr>
          <a:xfrm>
            <a:off x="6377698" y="5340518"/>
            <a:ext cx="388580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71" b="1" i="0" dirty="0">
                <a:solidFill>
                  <a:srgbClr val="5A6475"/>
                </a:solidFill>
                <a:latin typeface="Aptos"/>
              </a:rPr>
              <a:t>Status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01E8F08-F9FF-E555-959E-16458AD342C5}"/>
              </a:ext>
            </a:extLst>
          </p:cNvPr>
          <p:cNvSpPr txBox="1"/>
          <p:nvPr/>
        </p:nvSpPr>
        <p:spPr>
          <a:xfrm>
            <a:off x="6415980" y="5469153"/>
            <a:ext cx="3892091" cy="1538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000" b="1" i="0" dirty="0">
                <a:solidFill>
                  <a:srgbClr val="FFFFFF"/>
                </a:solidFill>
                <a:latin typeface="Aptos"/>
              </a:rPr>
              <a:t>Reported from Senate Commerce Committee, 19-9 — June 18, 2026</a:t>
            </a:r>
          </a:p>
        </p:txBody>
      </p:sp>
    </p:spTree>
    <p:extLst>
      <p:ext uri="{BB962C8B-B14F-4D97-AF65-F5344CB8AC3E}">
        <p14:creationId xmlns:p14="http://schemas.microsoft.com/office/powerpoint/2010/main" val="1746710553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UK_Generic">
  <a:themeElements>
    <a:clrScheme name="UK MoreX">
      <a:dk1>
        <a:sysClr val="windowText" lastClr="000000"/>
      </a:dk1>
      <a:lt1>
        <a:sysClr val="window" lastClr="FFFFFF"/>
      </a:lt1>
      <a:dk2>
        <a:srgbClr val="D6D2C4"/>
      </a:dk2>
      <a:lt2>
        <a:srgbClr val="DCDDDE"/>
      </a:lt2>
      <a:accent1>
        <a:srgbClr val="0033A0"/>
      </a:accent1>
      <a:accent2>
        <a:srgbClr val="3255A4"/>
      </a:accent2>
      <a:accent3>
        <a:srgbClr val="1E8AFF"/>
      </a:accent3>
      <a:accent4>
        <a:srgbClr val="B1C9E8"/>
      </a:accent4>
      <a:accent5>
        <a:srgbClr val="1B365D"/>
      </a:accent5>
      <a:accent6>
        <a:srgbClr val="FFDC00"/>
      </a:accent6>
      <a:hlink>
        <a:srgbClr val="1E8AFF"/>
      </a:hlink>
      <a:folHlink>
        <a:srgbClr val="53565A"/>
      </a:folHlink>
    </a:clrScheme>
    <a:fontScheme name="UK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3"/>
        </a:solidFill>
        <a:ln w="19050" algn="ctr">
          <a:noFill/>
          <a:miter lim="800000"/>
          <a:headEnd/>
          <a:tailEnd/>
        </a:ln>
      </a:spPr>
      <a:bodyPr wrap="square" lIns="88900" tIns="88900" rIns="88900" bIns="88900" rtlCol="0" anchor="ctr"/>
      <a:lstStyle>
        <a:defPPr>
          <a:lnSpc>
            <a:spcPct val="106000"/>
          </a:lnSpc>
          <a:buFont typeface="Wingdings 2" pitchFamily="18" charset="2"/>
          <a:buNone/>
          <a:defRPr sz="1600" b="1" dirty="0" smtClean="0">
            <a:solidFill>
              <a:schemeClr val="bg1"/>
            </a:solidFill>
          </a:defRPr>
        </a:defPPr>
      </a:lst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03200" indent="-203200">
          <a:spcBef>
            <a:spcPts val="600"/>
          </a:spcBef>
          <a:buSzPct val="100000"/>
          <a:buFont typeface="Arial"/>
          <a:buChar char="•"/>
          <a:defRPr dirty="0" smtClean="0">
            <a:solidFill>
              <a:srgbClr val="313131"/>
            </a:solidFill>
          </a:defRPr>
        </a:defPPr>
      </a:lstStyle>
    </a:txDef>
  </a:objectDefaults>
  <a:extraClrSchemeLst/>
  <a:custClrLst>
    <a:custClr name="Green 7">
      <a:srgbClr val="2C5234"/>
    </a:custClr>
    <a:custClr name="Green 6">
      <a:srgbClr val="046A38"/>
    </a:custClr>
    <a:custClr name="Green 5">
      <a:srgbClr val="009A44"/>
    </a:custClr>
    <a:custClr name="Green 4">
      <a:srgbClr val="43B02A"/>
    </a:custClr>
    <a:custClr name="Deloitte Green">
      <a:srgbClr val="86BC25"/>
    </a:custClr>
    <a:custClr name="Green 2">
      <a:srgbClr val="C4D600"/>
    </a:custClr>
    <a:custClr name="Green 1">
      <a:srgbClr val="E3E48D"/>
    </a:custClr>
    <a:custClr name="Teal 7">
      <a:srgbClr val="004F59"/>
    </a:custClr>
    <a:custClr name="Teal 6">
      <a:srgbClr val="007680"/>
    </a:custClr>
    <a:custClr name="Teal 5">
      <a:srgbClr val="0097A9"/>
    </a:custClr>
    <a:custClr name="Teal 4">
      <a:srgbClr val="00ABAB"/>
    </a:custClr>
    <a:custClr name="Teal 3">
      <a:srgbClr val="6FC2B4"/>
    </a:custClr>
    <a:custClr name="Teal 2">
      <a:srgbClr val="9DD4CF"/>
    </a:custClr>
    <a:custClr name="Teal 1">
      <a:srgbClr val="DDEFE8"/>
    </a:custClr>
    <a:custClr name="Blue 7">
      <a:srgbClr val="041E42"/>
    </a:custClr>
    <a:custClr name="Blue 6">
      <a:srgbClr val="012169"/>
    </a:custClr>
    <a:custClr name="Blue 5">
      <a:srgbClr val="005587"/>
    </a:custClr>
    <a:custClr name="Blue 4">
      <a:srgbClr val="0076A8"/>
    </a:custClr>
    <a:custClr name="Blue 3">
      <a:srgbClr val="00A3E0"/>
    </a:custClr>
    <a:custClr name="Blue 2">
      <a:srgbClr val="62B5E5"/>
    </a:custClr>
    <a:custClr name="Blue 1">
      <a:srgbClr val="A0DCFF"/>
    </a:custClr>
    <a:custClr name="Cool Gray 11">
      <a:srgbClr val="53565A"/>
    </a:custClr>
    <a:custClr name="Cool Gray 10">
      <a:srgbClr val="63666A"/>
    </a:custClr>
    <a:custClr name="Cool Gray 9">
      <a:srgbClr val="75787B"/>
    </a:custClr>
    <a:custClr name="Cool Gray 7">
      <a:srgbClr val="97999B"/>
    </a:custClr>
    <a:custClr name="Cool Gray 6">
      <a:srgbClr val="A7A8AA"/>
    </a:custClr>
    <a:custClr name="Cool Gray 4">
      <a:srgbClr val="BBBCBC"/>
    </a:custClr>
    <a:custClr name="Cool Gray 2">
      <a:srgbClr val="D0D0CE"/>
    </a:custClr>
    <a:custClr name="White">
      <a:srgbClr val="FFFFFF"/>
    </a:custClr>
    <a:custClr name="Black">
      <a:srgbClr val="000000"/>
    </a:custClr>
    <a:custClr name="Red">
      <a:srgbClr val="DA291C"/>
    </a:custClr>
    <a:custClr name="Orange">
      <a:srgbClr val="ED8B00"/>
    </a:custClr>
    <a:custClr name="Yellow">
      <a:srgbClr val="FFCD00"/>
    </a:custClr>
  </a:custClrLst>
  <a:extLst>
    <a:ext uri="{05A4C25C-085E-4340-85A3-A5531E510DB2}">
      <thm15:themeFamily xmlns:thm15="http://schemas.microsoft.com/office/thememl/2012/main" name="Deloitte Brand Theme" id="{7F8E7B9C-D1E6-4EAB-A888-5889AFAC97F5}" vid="{EE3CB14B-24FA-49D6-9FDE-EB9FB3296A6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119453c-8690-41cc-b450-64187e6dc9f1" xsi:nil="true"/>
    <lcf76f155ced4ddcb4097134ff3c332f xmlns="a8c8b129-e9f1-4e23-8a83-469b054fea1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1B40B8B46DB54FBC0142006BA034C8" ma:contentTypeVersion="13" ma:contentTypeDescription="Create a new document." ma:contentTypeScope="" ma:versionID="d1e205244cfb52943f0a04055f669caa">
  <xsd:schema xmlns:xsd="http://www.w3.org/2001/XMLSchema" xmlns:xs="http://www.w3.org/2001/XMLSchema" xmlns:p="http://schemas.microsoft.com/office/2006/metadata/properties" xmlns:ns2="a8c8b129-e9f1-4e23-8a83-469b054fea13" xmlns:ns3="6119453c-8690-41cc-b450-64187e6dc9f1" targetNamespace="http://schemas.microsoft.com/office/2006/metadata/properties" ma:root="true" ma:fieldsID="b585884c56992dce45130a7a50bac30f" ns2:_="" ns3:_="">
    <xsd:import namespace="a8c8b129-e9f1-4e23-8a83-469b054fea13"/>
    <xsd:import namespace="6119453c-8690-41cc-b450-64187e6dc9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c8b129-e9f1-4e23-8a83-469b054fea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98d900d-0589-4081-96eb-513de833a5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19453c-8690-41cc-b450-64187e6dc9f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d90864a-0ec4-41c3-8f05-4e5bf80ec19c}" ma:internalName="TaxCatchAll" ma:showField="CatchAllData" ma:web="6119453c-8690-41cc-b450-64187e6dc9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518A3A-1A73-44D6-9236-5CAA6792754B}">
  <ds:schemaRefs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6119453c-8690-41cc-b450-64187e6dc9f1"/>
    <ds:schemaRef ds:uri="a8c8b129-e9f1-4e23-8a83-469b054fea1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463A46E-C55F-4E16-B037-AEAE5BA715C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5B54ED-96B2-4C7B-BE4E-FE062ABF8593}">
  <ds:schemaRefs>
    <ds:schemaRef ds:uri="6119453c-8690-41cc-b450-64187e6dc9f1"/>
    <ds:schemaRef ds:uri="a8c8b129-e9f1-4e23-8a83-469b054fea1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1707</TotalTime>
  <Words>1541</Words>
  <Application>Microsoft Office PowerPoint</Application>
  <PresentationFormat>Widescreen</PresentationFormat>
  <Paragraphs>137</Paragraphs>
  <Slides>7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20" baseType="lpstr">
      <vt:lpstr>Aptos</vt:lpstr>
      <vt:lpstr>Arial</vt:lpstr>
      <vt:lpstr>Arial Black</vt:lpstr>
      <vt:lpstr>Calibri</vt:lpstr>
      <vt:lpstr>Open Sans</vt:lpstr>
      <vt:lpstr>Open Sans Light</vt:lpstr>
      <vt:lpstr>Open Sans SemiBold</vt:lpstr>
      <vt:lpstr>Playfair Display</vt:lpstr>
      <vt:lpstr>Verdana</vt:lpstr>
      <vt:lpstr>Wingdings</vt:lpstr>
      <vt:lpstr>Wingdings 2</vt:lpstr>
      <vt:lpstr>UK_Generic</vt:lpstr>
      <vt:lpstr>think-cell Slide</vt:lpstr>
      <vt:lpstr>PowerPoint Presentation</vt:lpstr>
      <vt:lpstr>PowerPoint Presentation</vt:lpstr>
      <vt:lpstr>Terms of the House Settlement</vt:lpstr>
      <vt:lpstr>House Settlement | Categories of Revenue</vt:lpstr>
      <vt:lpstr>College Sports Commission</vt:lpstr>
      <vt:lpstr>PowerPoint Presentation</vt:lpstr>
      <vt:lpstr>Proposed Federal Legislation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Smith, Kinsleigh M.</dc:creator>
  <cp:lastModifiedBy>Smith, Kinsleigh M.</cp:lastModifiedBy>
  <cp:revision>3</cp:revision>
  <dcterms:created xsi:type="dcterms:W3CDTF">2026-06-29T20:09:45Z</dcterms:created>
  <dcterms:modified xsi:type="dcterms:W3CDTF">2026-07-02T19:47:06Z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0x010100071B40B8B46DB54FBC0142006BA034C8</vt:lpwstr>
  </property>
  <property fmtid="{D5CDD505-2E9C-101B-9397-08002B2CF9AE}" pid="3" name="MediaServiceImageTags">
    <vt:lpwstr/>
  </property>
</Properties>
</file>