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drawings/drawing2.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9" r:id="rId2"/>
    <p:sldId id="526" r:id="rId3"/>
    <p:sldId id="525" r:id="rId4"/>
    <p:sldId id="522" r:id="rId5"/>
    <p:sldId id="520" r:id="rId6"/>
    <p:sldId id="530" r:id="rId7"/>
    <p:sldId id="531" r:id="rId8"/>
    <p:sldId id="532" r:id="rId9"/>
    <p:sldId id="528" r:id="rId10"/>
    <p:sldId id="524" r:id="rId11"/>
    <p:sldId id="543" r:id="rId12"/>
    <p:sldId id="539" r:id="rId13"/>
    <p:sldId id="536" r:id="rId14"/>
    <p:sldId id="537" r:id="rId15"/>
    <p:sldId id="540" r:id="rId16"/>
    <p:sldId id="544" r:id="rId17"/>
    <p:sldId id="538" r:id="rId18"/>
    <p:sldId id="529" r:id="rId19"/>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FEF"/>
    <a:srgbClr val="EBFEE2"/>
    <a:srgbClr val="ECFF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A771E4-BB69-424F-821A-C848DA2B1F6C}" v="5" dt="2026-09-08T13:22:41.411"/>
    <p1510:client id="{CD41BB53-5584-438C-9176-0A14CDB68296}" v="1" dt="2026-09-08T17:08:51.347"/>
    <p1510:client id="{DAED5F6D-9BEA-47A4-A29D-20A185E3329C}" v="1" dt="2026-09-09T12:28:16.0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85650" autoAdjust="0"/>
  </p:normalViewPr>
  <p:slideViewPr>
    <p:cSldViewPr snapToGrid="0">
      <p:cViewPr varScale="1">
        <p:scale>
          <a:sx n="95" d="100"/>
          <a:sy n="95" d="100"/>
        </p:scale>
        <p:origin x="115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haun.mckiernan\AppData\Local\Microsoft\Windows\INetCache\Content.Outlook\DN7RFE4E\Origin%20of%20Highway%20Plan%20Funding%20-%20Actual%20Spending%20DRAFT%20Revised.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on.Rigney\AppData\Local\Microsoft\Windows\INetCache\Content.Outlook\7YETVDF4\Road%20Fund%20Match%20for%20Federal%20Construction%20-%20FY07%20through%20FY26.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Ron.Rigney\AppData\Local\Microsoft\Windows\INetCache\Content.Outlook\7YETVDF4\Outstanding%20Balance%20FY2000%20to%20Curren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Sheet2!$B$7</c:f>
              <c:strCache>
                <c:ptCount val="1"/>
                <c:pt idx="0">
                  <c:v>Motor Fuels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Sheet2!$C$6:$G$6</c:f>
              <c:strCache>
                <c:ptCount val="5"/>
                <c:pt idx="0">
                  <c:v>FY24</c:v>
                </c:pt>
                <c:pt idx="1">
                  <c:v>FY25</c:v>
                </c:pt>
                <c:pt idx="2">
                  <c:v>FY26</c:v>
                </c:pt>
                <c:pt idx="3">
                  <c:v>FY27</c:v>
                </c:pt>
                <c:pt idx="4">
                  <c:v>FY28</c:v>
                </c:pt>
              </c:strCache>
            </c:strRef>
          </c:cat>
          <c:val>
            <c:numRef>
              <c:f>Sheet2!$C$7:$G$7</c:f>
              <c:numCache>
                <c:formatCode>_("$"* #,##0_);_("$"* \(#,##0\);_("$"* "-"??_);_(@_)</c:formatCode>
                <c:ptCount val="5"/>
                <c:pt idx="0">
                  <c:v>905.4</c:v>
                </c:pt>
                <c:pt idx="1">
                  <c:v>836.4</c:v>
                </c:pt>
                <c:pt idx="2">
                  <c:v>790.7</c:v>
                </c:pt>
                <c:pt idx="3">
                  <c:v>768.7</c:v>
                </c:pt>
                <c:pt idx="4">
                  <c:v>808.6</c:v>
                </c:pt>
              </c:numCache>
            </c:numRef>
          </c:val>
          <c:extLst>
            <c:ext xmlns:c16="http://schemas.microsoft.com/office/drawing/2014/chart" uri="{C3380CC4-5D6E-409C-BE32-E72D297353CC}">
              <c16:uniqueId val="{00000000-D2D6-4957-99D1-1931487A872C}"/>
            </c:ext>
          </c:extLst>
        </c:ser>
        <c:ser>
          <c:idx val="1"/>
          <c:order val="1"/>
          <c:tx>
            <c:strRef>
              <c:f>Sheet2!$B$8</c:f>
              <c:strCache>
                <c:ptCount val="1"/>
                <c:pt idx="0">
                  <c:v>Vehicle Usage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Sheet2!$C$6:$G$6</c:f>
              <c:strCache>
                <c:ptCount val="5"/>
                <c:pt idx="0">
                  <c:v>FY24</c:v>
                </c:pt>
                <c:pt idx="1">
                  <c:v>FY25</c:v>
                </c:pt>
                <c:pt idx="2">
                  <c:v>FY26</c:v>
                </c:pt>
                <c:pt idx="3">
                  <c:v>FY27</c:v>
                </c:pt>
                <c:pt idx="4">
                  <c:v>FY28</c:v>
                </c:pt>
              </c:strCache>
            </c:strRef>
          </c:cat>
          <c:val>
            <c:numRef>
              <c:f>Sheet2!$C$8:$G$8</c:f>
              <c:numCache>
                <c:formatCode>_("$"* #,##0_);_("$"* \(#,##0\);_("$"* "-"??_);_(@_)</c:formatCode>
                <c:ptCount val="5"/>
                <c:pt idx="0">
                  <c:v>671</c:v>
                </c:pt>
                <c:pt idx="1">
                  <c:v>719.5</c:v>
                </c:pt>
                <c:pt idx="2">
                  <c:v>734.2</c:v>
                </c:pt>
                <c:pt idx="3">
                  <c:v>762.8</c:v>
                </c:pt>
                <c:pt idx="4">
                  <c:v>790.8</c:v>
                </c:pt>
              </c:numCache>
            </c:numRef>
          </c:val>
          <c:extLst>
            <c:ext xmlns:c16="http://schemas.microsoft.com/office/drawing/2014/chart" uri="{C3380CC4-5D6E-409C-BE32-E72D297353CC}">
              <c16:uniqueId val="{00000001-D2D6-4957-99D1-1931487A872C}"/>
            </c:ext>
          </c:extLst>
        </c:ser>
        <c:ser>
          <c:idx val="2"/>
          <c:order val="2"/>
          <c:tx>
            <c:strRef>
              <c:f>Sheet2!$B$9</c:f>
              <c:strCache>
                <c:ptCount val="1"/>
                <c:pt idx="0">
                  <c:v>Other</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Sheet2!$C$6:$G$6</c:f>
              <c:strCache>
                <c:ptCount val="5"/>
                <c:pt idx="0">
                  <c:v>FY24</c:v>
                </c:pt>
                <c:pt idx="1">
                  <c:v>FY25</c:v>
                </c:pt>
                <c:pt idx="2">
                  <c:v>FY26</c:v>
                </c:pt>
                <c:pt idx="3">
                  <c:v>FY27</c:v>
                </c:pt>
                <c:pt idx="4">
                  <c:v>FY28</c:v>
                </c:pt>
              </c:strCache>
            </c:strRef>
          </c:cat>
          <c:val>
            <c:numRef>
              <c:f>Sheet2!$C$9:$G$9</c:f>
              <c:numCache>
                <c:formatCode>_("$"* #,##0_);_("$"* \(#,##0\);_("$"* "-"??_);_(@_)</c:formatCode>
                <c:ptCount val="5"/>
                <c:pt idx="0">
                  <c:v>298.19999999999993</c:v>
                </c:pt>
                <c:pt idx="1">
                  <c:v>307.60000000000002</c:v>
                </c:pt>
                <c:pt idx="2">
                  <c:v>297</c:v>
                </c:pt>
                <c:pt idx="3">
                  <c:v>304.5</c:v>
                </c:pt>
                <c:pt idx="4">
                  <c:v>310.00000000000023</c:v>
                </c:pt>
              </c:numCache>
            </c:numRef>
          </c:val>
          <c:extLst>
            <c:ext xmlns:c16="http://schemas.microsoft.com/office/drawing/2014/chart" uri="{C3380CC4-5D6E-409C-BE32-E72D297353CC}">
              <c16:uniqueId val="{00000002-D2D6-4957-99D1-1931487A872C}"/>
            </c:ext>
          </c:extLst>
        </c:ser>
        <c:dLbls>
          <c:showLegendKey val="0"/>
          <c:showVal val="0"/>
          <c:showCatName val="0"/>
          <c:showSerName val="0"/>
          <c:showPercent val="0"/>
          <c:showBubbleSize val="0"/>
        </c:dLbls>
        <c:gapWidth val="150"/>
        <c:overlap val="100"/>
        <c:axId val="40854592"/>
        <c:axId val="1944205600"/>
      </c:barChart>
      <c:catAx>
        <c:axId val="4085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1944205600"/>
        <c:crosses val="autoZero"/>
        <c:auto val="1"/>
        <c:lblAlgn val="ctr"/>
        <c:lblOffset val="100"/>
        <c:noMultiLvlLbl val="0"/>
      </c:catAx>
      <c:valAx>
        <c:axId val="19442056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4085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[Road Fund Match for Federal Construction - FY07 through FY26.xlsx]Sheet1!PivotTable2</c:name>
    <c:fmtId val="3"/>
  </c:pivotSource>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baseline="0" dirty="0">
                <a:solidFill>
                  <a:schemeClr val="tx1"/>
                </a:solidFill>
              </a:rPr>
              <a:t>Annual Expenditures, in Millions</a:t>
            </a:r>
            <a:endParaRPr lang="en-US" sz="2000" dirty="0">
              <a:solidFill>
                <a:schemeClr val="tx1"/>
              </a:solidFill>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Sheet1!$B$3</c:f>
              <c:strCache>
                <c:ptCount val="1"/>
                <c:pt idx="0">
                  <c:v>Total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Sheet1!$A$4:$A$25</c:f>
              <c:strCache>
                <c:ptCount val="21"/>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pt idx="19">
                  <c:v>2026</c:v>
                </c:pt>
                <c:pt idx="20">
                  <c:v>2027</c:v>
                </c:pt>
              </c:strCache>
            </c:strRef>
          </c:cat>
          <c:val>
            <c:numRef>
              <c:f>Sheet1!$B$4:$B$25</c:f>
              <c:numCache>
                <c:formatCode>_(* #,##0_);_(* \(#,##0\);_(* "-"??_);_(@_)</c:formatCode>
                <c:ptCount val="21"/>
                <c:pt idx="0">
                  <c:v>30.02444668</c:v>
                </c:pt>
                <c:pt idx="1">
                  <c:v>20.775653100000003</c:v>
                </c:pt>
                <c:pt idx="2">
                  <c:v>7.8228912199999998</c:v>
                </c:pt>
                <c:pt idx="3">
                  <c:v>8.6355455899999995</c:v>
                </c:pt>
                <c:pt idx="4">
                  <c:v>6.0845405199999991</c:v>
                </c:pt>
                <c:pt idx="5">
                  <c:v>21.878929940000003</c:v>
                </c:pt>
                <c:pt idx="6">
                  <c:v>18.789081600000003</c:v>
                </c:pt>
                <c:pt idx="7">
                  <c:v>20.103265219999997</c:v>
                </c:pt>
                <c:pt idx="8">
                  <c:v>11.14171589</c:v>
                </c:pt>
                <c:pt idx="9">
                  <c:v>19.774758600000002</c:v>
                </c:pt>
                <c:pt idx="10">
                  <c:v>12.627903470000001</c:v>
                </c:pt>
                <c:pt idx="11">
                  <c:v>13.09489694</c:v>
                </c:pt>
                <c:pt idx="12">
                  <c:v>21.04448228</c:v>
                </c:pt>
                <c:pt idx="13">
                  <c:v>39.359986670000005</c:v>
                </c:pt>
                <c:pt idx="14">
                  <c:v>74.083048560000009</c:v>
                </c:pt>
                <c:pt idx="15">
                  <c:v>132.53298674999999</c:v>
                </c:pt>
                <c:pt idx="16">
                  <c:v>149.53274059</c:v>
                </c:pt>
                <c:pt idx="17">
                  <c:v>183.48465894999998</c:v>
                </c:pt>
                <c:pt idx="18">
                  <c:v>172.63765848</c:v>
                </c:pt>
                <c:pt idx="19">
                  <c:v>239.20911002</c:v>
                </c:pt>
                <c:pt idx="20">
                  <c:v>45.010285429999996</c:v>
                </c:pt>
              </c:numCache>
            </c:numRef>
          </c:val>
          <c:extLst>
            <c:ext xmlns:c16="http://schemas.microsoft.com/office/drawing/2014/chart" uri="{C3380CC4-5D6E-409C-BE32-E72D297353CC}">
              <c16:uniqueId val="{00000000-425E-4EEB-A7B0-3557C630A531}"/>
            </c:ext>
          </c:extLst>
        </c:ser>
        <c:dLbls>
          <c:showLegendKey val="0"/>
          <c:showVal val="0"/>
          <c:showCatName val="0"/>
          <c:showSerName val="0"/>
          <c:showPercent val="0"/>
          <c:showBubbleSize val="0"/>
        </c:dLbls>
        <c:gapWidth val="219"/>
        <c:overlap val="-27"/>
        <c:axId val="802789376"/>
        <c:axId val="802787936"/>
      </c:barChart>
      <c:catAx>
        <c:axId val="802789376"/>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r>
                  <a:rPr lang="en-US" sz="1400">
                    <a:solidFill>
                      <a:schemeClr val="tx1"/>
                    </a:solidFill>
                  </a:rPr>
                  <a:t>Fiscal</a:t>
                </a:r>
                <a:r>
                  <a:rPr lang="en-US" sz="1400" baseline="0">
                    <a:solidFill>
                      <a:schemeClr val="tx1"/>
                    </a:solidFill>
                  </a:rPr>
                  <a:t> Year</a:t>
                </a:r>
                <a:endParaRPr lang="en-US" sz="1400">
                  <a:solidFill>
                    <a:schemeClr val="tx1"/>
                  </a:solidFill>
                </a:endParaRP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802787936"/>
        <c:crosses val="autoZero"/>
        <c:auto val="1"/>
        <c:lblAlgn val="ctr"/>
        <c:lblOffset val="100"/>
        <c:noMultiLvlLbl val="0"/>
      </c:catAx>
      <c:valAx>
        <c:axId val="802787936"/>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802789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[Outstanding Balance FY2000 to Current.xlsx]Chart!PivotTable5</c:name>
    <c:fmtId val="6"/>
  </c:pivotSource>
  <c:chart>
    <c:autoTitleDeleted val="1"/>
    <c:pivotFmts>
      <c:pivotFmt>
        <c:idx val="0"/>
        <c:spPr>
          <a:solidFill>
            <a:schemeClr val="accent1"/>
          </a:solidFill>
          <a:ln w="28575" cap="rnd">
            <a:solidFill>
              <a:schemeClr val="accent1"/>
            </a:solidFill>
            <a:round/>
          </a:ln>
          <a:effectLst/>
        </c:spPr>
        <c:marker>
          <c:symbol val="none"/>
        </c:marker>
        <c:dLbl>
          <c:idx val="0"/>
          <c:delete val="1"/>
          <c:extLst>
            <c:ext xmlns:c15="http://schemas.microsoft.com/office/drawing/2012/chart" uri="{CE6537A1-D6FC-4f65-9D91-7224C49458BB}"/>
          </c:extLst>
        </c:dLbl>
      </c:pivotFmt>
      <c:pivotFmt>
        <c:idx val="1"/>
        <c:spPr>
          <a:solidFill>
            <a:schemeClr val="accent1"/>
          </a:solidFill>
          <a:ln w="28575" cap="rnd">
            <a:solidFill>
              <a:schemeClr val="accent1"/>
            </a:solidFill>
            <a:round/>
          </a:ln>
          <a:effectLst/>
        </c:spPr>
        <c:marker>
          <c:symbol val="none"/>
        </c:marker>
        <c:dLbl>
          <c:idx val="0"/>
          <c:delete val="1"/>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delete val="1"/>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delete val="1"/>
          <c:extLst>
            <c:ext xmlns:c15="http://schemas.microsoft.com/office/drawing/2012/chart" uri="{CE6537A1-D6FC-4f65-9D91-7224C49458BB}"/>
          </c:extLst>
        </c:dLbl>
      </c:pivotFmt>
      <c:pivotFmt>
        <c:idx val="4"/>
        <c:spPr>
          <a:ln w="28575" cap="rnd">
            <a:solidFill>
              <a:schemeClr val="accent1"/>
            </a:solidFill>
            <a:round/>
          </a:ln>
          <a:effectLst/>
        </c:spPr>
        <c:marker>
          <c:symbol val="none"/>
        </c:marker>
        <c:dLbl>
          <c:idx val="0"/>
          <c:delete val="1"/>
          <c:extLst>
            <c:ext xmlns:c15="http://schemas.microsoft.com/office/drawing/2012/chart" uri="{CE6537A1-D6FC-4f65-9D91-7224C49458BB}"/>
          </c:extLst>
        </c:dLbl>
      </c:pivotFmt>
      <c:pivotFmt>
        <c:idx val="5"/>
        <c:spPr>
          <a:ln w="28575" cap="rnd">
            <a:solidFill>
              <a:schemeClr val="accent1"/>
            </a:solidFill>
            <a:round/>
          </a:ln>
          <a:effectLst/>
        </c:spPr>
        <c:marker>
          <c:symbol val="none"/>
        </c:marker>
        <c:dLbl>
          <c:idx val="0"/>
          <c:delete val="1"/>
          <c:extLst>
            <c:ext xmlns:c15="http://schemas.microsoft.com/office/drawing/2012/chart" uri="{CE6537A1-D6FC-4f65-9D91-7224C49458BB}"/>
          </c:extLst>
        </c:dLbl>
      </c:pivotFmt>
      <c:pivotFmt>
        <c:idx val="6"/>
        <c:spPr>
          <a:ln w="28575" cap="rnd">
            <a:solidFill>
              <a:schemeClr val="accent1"/>
            </a:solidFill>
            <a:round/>
          </a:ln>
          <a:effectLst/>
        </c:spPr>
        <c:marker>
          <c:symbol val="none"/>
        </c:marker>
        <c:dLbl>
          <c:idx val="0"/>
          <c:delete val="1"/>
          <c:extLst>
            <c:ext xmlns:c15="http://schemas.microsoft.com/office/drawing/2012/chart" uri="{CE6537A1-D6FC-4f65-9D91-7224C49458BB}"/>
          </c:extLst>
        </c:dLbl>
      </c:pivotFmt>
      <c:pivotFmt>
        <c:idx val="7"/>
        <c:spPr>
          <a:ln w="28575" cap="rnd">
            <a:solidFill>
              <a:schemeClr val="accent2"/>
            </a:solidFill>
            <a:round/>
          </a:ln>
          <a:effectLst/>
        </c:spPr>
        <c:marker>
          <c:symbol val="none"/>
        </c:marker>
        <c:dLbl>
          <c:idx val="0"/>
          <c:delete val="1"/>
          <c:extLst>
            <c:ext xmlns:c15="http://schemas.microsoft.com/office/drawing/2012/chart" uri="{CE6537A1-D6FC-4f65-9D91-7224C49458BB}"/>
          </c:extLst>
        </c:dLbl>
      </c:pivotFmt>
      <c:pivotFmt>
        <c:idx val="8"/>
        <c:spPr>
          <a:ln w="28575" cap="rnd">
            <a:solidFill>
              <a:schemeClr val="accent1"/>
            </a:solidFill>
            <a:round/>
          </a:ln>
          <a:effectLst/>
        </c:spPr>
        <c:marker>
          <c:symbol val="none"/>
        </c:marker>
        <c:dLbl>
          <c:idx val="0"/>
          <c:delete val="1"/>
          <c:extLst>
            <c:ext xmlns:c15="http://schemas.microsoft.com/office/drawing/2012/chart" uri="{CE6537A1-D6FC-4f65-9D91-7224C49458BB}"/>
          </c:extLst>
        </c:dLbl>
      </c:pivotFmt>
      <c:pivotFmt>
        <c:idx val="9"/>
        <c:spPr>
          <a:ln w="28575" cap="rnd">
            <a:solidFill>
              <a:schemeClr val="accent2"/>
            </a:solidFill>
            <a:round/>
          </a:ln>
          <a:effectLst/>
        </c:spPr>
        <c:marker>
          <c:symbol val="none"/>
        </c:marker>
        <c:dLbl>
          <c:idx val="0"/>
          <c:delete val="1"/>
          <c:extLst>
            <c:ext xmlns:c15="http://schemas.microsoft.com/office/drawing/2012/chart" uri="{CE6537A1-D6FC-4f65-9D91-7224C49458BB}"/>
          </c:extLst>
        </c:dLbl>
      </c:pivotFmt>
      <c:pivotFmt>
        <c:idx val="10"/>
        <c:spPr>
          <a:ln w="28575" cap="rnd">
            <a:solidFill>
              <a:schemeClr val="accent1"/>
            </a:solidFill>
            <a:round/>
          </a:ln>
          <a:effectLst/>
        </c:spPr>
        <c:marker>
          <c:symbol val="none"/>
        </c:marker>
        <c:dLbl>
          <c:idx val="0"/>
          <c:delete val="1"/>
          <c:extLst>
            <c:ext xmlns:c15="http://schemas.microsoft.com/office/drawing/2012/chart" uri="{CE6537A1-D6FC-4f65-9D91-7224C49458BB}"/>
          </c:extLst>
        </c:dLbl>
      </c:pivotFmt>
      <c:pivotFmt>
        <c:idx val="11"/>
        <c:spPr>
          <a:ln w="28575" cap="rnd">
            <a:solidFill>
              <a:schemeClr val="accent2"/>
            </a:solidFill>
            <a:round/>
          </a:ln>
          <a:effectLst/>
        </c:spPr>
        <c:marker>
          <c:symbol val="none"/>
        </c:marker>
        <c:dLbl>
          <c:idx val="0"/>
          <c:delete val="1"/>
          <c:extLst>
            <c:ext xmlns:c15="http://schemas.microsoft.com/office/drawing/2012/chart" uri="{CE6537A1-D6FC-4f65-9D91-7224C49458BB}"/>
          </c:extLst>
        </c:dLbl>
      </c:pivotFmt>
    </c:pivotFmts>
    <c:plotArea>
      <c:layout/>
      <c:lineChart>
        <c:grouping val="standard"/>
        <c:varyColors val="0"/>
        <c:ser>
          <c:idx val="0"/>
          <c:order val="0"/>
          <c:tx>
            <c:strRef>
              <c:f>Chart!$B$1</c:f>
              <c:strCache>
                <c:ptCount val="1"/>
                <c:pt idx="0">
                  <c:v>Average of State Construction</c:v>
                </c:pt>
              </c:strCache>
            </c:strRef>
          </c:tx>
          <c:spPr>
            <a:ln w="28575" cap="rnd">
              <a:solidFill>
                <a:schemeClr val="accent1"/>
              </a:solidFill>
              <a:round/>
            </a:ln>
            <a:effectLst/>
          </c:spPr>
          <c:marker>
            <c:symbol val="none"/>
          </c:marker>
          <c:cat>
            <c:strRef>
              <c:f>Chart!$A$2:$A$31</c:f>
              <c:strCache>
                <c:ptCount val="2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strCache>
            </c:strRef>
          </c:cat>
          <c:val>
            <c:numRef>
              <c:f>Chart!$B$2:$B$31</c:f>
              <c:numCache>
                <c:formatCode>_(* #,##0_);_(* \(#,##0\);_(* "-"??_);_(@_)</c:formatCode>
                <c:ptCount val="29"/>
                <c:pt idx="0">
                  <c:v>586.45000000000005</c:v>
                </c:pt>
                <c:pt idx="1">
                  <c:v>566.42500000000007</c:v>
                </c:pt>
                <c:pt idx="2">
                  <c:v>606.43333333333328</c:v>
                </c:pt>
                <c:pt idx="3">
                  <c:v>704.24166666666679</c:v>
                </c:pt>
                <c:pt idx="4">
                  <c:v>591.47500000000002</c:v>
                </c:pt>
                <c:pt idx="5">
                  <c:v>402.57499999999999</c:v>
                </c:pt>
                <c:pt idx="6">
                  <c:v>397.40249999999997</c:v>
                </c:pt>
                <c:pt idx="7">
                  <c:v>596.60250000000008</c:v>
                </c:pt>
                <c:pt idx="8">
                  <c:v>1032.1333333333332</c:v>
                </c:pt>
                <c:pt idx="9">
                  <c:v>844.74591666666674</c:v>
                </c:pt>
                <c:pt idx="10">
                  <c:v>611.71325000000002</c:v>
                </c:pt>
                <c:pt idx="11">
                  <c:v>437.82299999999992</c:v>
                </c:pt>
                <c:pt idx="12">
                  <c:v>353.29540233333336</c:v>
                </c:pt>
                <c:pt idx="13">
                  <c:v>664.65367391666678</c:v>
                </c:pt>
                <c:pt idx="14">
                  <c:v>799.61525466666671</c:v>
                </c:pt>
                <c:pt idx="15">
                  <c:v>956.49640808333334</c:v>
                </c:pt>
                <c:pt idx="16">
                  <c:v>914.94945831666666</c:v>
                </c:pt>
                <c:pt idx="17">
                  <c:v>694.68809666666664</c:v>
                </c:pt>
                <c:pt idx="18">
                  <c:v>546.81001666666668</c:v>
                </c:pt>
                <c:pt idx="19">
                  <c:v>510.23333333333329</c:v>
                </c:pt>
                <c:pt idx="20">
                  <c:v>445.05683136416673</c:v>
                </c:pt>
                <c:pt idx="21">
                  <c:v>344.46708333333339</c:v>
                </c:pt>
                <c:pt idx="22">
                  <c:v>437.53412166666658</c:v>
                </c:pt>
                <c:pt idx="23">
                  <c:v>498.20563833333335</c:v>
                </c:pt>
                <c:pt idx="24">
                  <c:v>548.09053333333327</c:v>
                </c:pt>
                <c:pt idx="25">
                  <c:v>490.91944166666667</c:v>
                </c:pt>
                <c:pt idx="26">
                  <c:v>483.51158333333336</c:v>
                </c:pt>
                <c:pt idx="27">
                  <c:v>292.33800834975074</c:v>
                </c:pt>
                <c:pt idx="28">
                  <c:v>215.11956585026246</c:v>
                </c:pt>
              </c:numCache>
            </c:numRef>
          </c:val>
          <c:smooth val="0"/>
          <c:extLst>
            <c:ext xmlns:c16="http://schemas.microsoft.com/office/drawing/2014/chart" uri="{C3380CC4-5D6E-409C-BE32-E72D297353CC}">
              <c16:uniqueId val="{00000000-A06C-4F17-BB8A-000AF0F91481}"/>
            </c:ext>
          </c:extLst>
        </c:ser>
        <c:ser>
          <c:idx val="1"/>
          <c:order val="1"/>
          <c:tx>
            <c:strRef>
              <c:f>Chart!$C$1</c:f>
              <c:strCache>
                <c:ptCount val="1"/>
                <c:pt idx="0">
                  <c:v>Average of Federal Construction</c:v>
                </c:pt>
              </c:strCache>
            </c:strRef>
          </c:tx>
          <c:spPr>
            <a:ln w="28575" cap="rnd">
              <a:solidFill>
                <a:schemeClr val="accent2"/>
              </a:solidFill>
              <a:round/>
            </a:ln>
            <a:effectLst/>
          </c:spPr>
          <c:marker>
            <c:symbol val="none"/>
          </c:marker>
          <c:cat>
            <c:strRef>
              <c:f>Chart!$A$2:$A$31</c:f>
              <c:strCache>
                <c:ptCount val="29"/>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strCache>
            </c:strRef>
          </c:cat>
          <c:val>
            <c:numRef>
              <c:f>Chart!$C$2:$C$31</c:f>
              <c:numCache>
                <c:formatCode>_(* #,##0_);_(* \(#,##0\);_(* "-"??_);_(@_)</c:formatCode>
                <c:ptCount val="29"/>
                <c:pt idx="0">
                  <c:v>949.69999999999993</c:v>
                </c:pt>
                <c:pt idx="1">
                  <c:v>1110.9749999999999</c:v>
                </c:pt>
                <c:pt idx="2">
                  <c:v>1103.8759283333334</c:v>
                </c:pt>
                <c:pt idx="3">
                  <c:v>1207.675</c:v>
                </c:pt>
                <c:pt idx="4">
                  <c:v>1167.3333333333333</c:v>
                </c:pt>
                <c:pt idx="5">
                  <c:v>1182.9666666666665</c:v>
                </c:pt>
                <c:pt idx="6">
                  <c:v>1216.4483333333335</c:v>
                </c:pt>
                <c:pt idx="7">
                  <c:v>1254.7258333333334</c:v>
                </c:pt>
                <c:pt idx="8">
                  <c:v>1400.9416666666666</c:v>
                </c:pt>
                <c:pt idx="9">
                  <c:v>1058.1096666666665</c:v>
                </c:pt>
                <c:pt idx="10">
                  <c:v>1220.6015833333333</c:v>
                </c:pt>
                <c:pt idx="11">
                  <c:v>1304.5460833333334</c:v>
                </c:pt>
                <c:pt idx="12">
                  <c:v>1468.2004870000001</c:v>
                </c:pt>
                <c:pt idx="13">
                  <c:v>2137.2796613333335</c:v>
                </c:pt>
                <c:pt idx="14">
                  <c:v>1409.4277126583336</c:v>
                </c:pt>
                <c:pt idx="15">
                  <c:v>1489.3745699858334</c:v>
                </c:pt>
                <c:pt idx="16">
                  <c:v>1550.5176540833334</c:v>
                </c:pt>
                <c:pt idx="17">
                  <c:v>1580.5199883333335</c:v>
                </c:pt>
                <c:pt idx="18">
                  <c:v>1604.9460983333331</c:v>
                </c:pt>
                <c:pt idx="19">
                  <c:v>1591.575</c:v>
                </c:pt>
                <c:pt idx="20">
                  <c:v>1889.2216666666666</c:v>
                </c:pt>
                <c:pt idx="21">
                  <c:v>1935.5724166666666</c:v>
                </c:pt>
                <c:pt idx="22">
                  <c:v>1882.3582371666664</c:v>
                </c:pt>
                <c:pt idx="23">
                  <c:v>2005.8456666666671</c:v>
                </c:pt>
                <c:pt idx="24">
                  <c:v>2026.7052500000002</c:v>
                </c:pt>
                <c:pt idx="25">
                  <c:v>2080.9565000000002</c:v>
                </c:pt>
                <c:pt idx="26">
                  <c:v>2639.6854166666672</c:v>
                </c:pt>
                <c:pt idx="27">
                  <c:v>2518.3332454976812</c:v>
                </c:pt>
                <c:pt idx="28">
                  <c:v>2346.7413146139875</c:v>
                </c:pt>
              </c:numCache>
            </c:numRef>
          </c:val>
          <c:smooth val="0"/>
          <c:extLst>
            <c:ext xmlns:c16="http://schemas.microsoft.com/office/drawing/2014/chart" uri="{C3380CC4-5D6E-409C-BE32-E72D297353CC}">
              <c16:uniqueId val="{00000001-A06C-4F17-BB8A-000AF0F91481}"/>
            </c:ext>
          </c:extLst>
        </c:ser>
        <c:dLbls>
          <c:showLegendKey val="0"/>
          <c:showVal val="0"/>
          <c:showCatName val="0"/>
          <c:showSerName val="0"/>
          <c:showPercent val="0"/>
          <c:showBubbleSize val="0"/>
        </c:dLbls>
        <c:smooth val="0"/>
        <c:axId val="138912175"/>
        <c:axId val="138913615"/>
      </c:lineChart>
      <c:catAx>
        <c:axId val="138912175"/>
        <c:scaling>
          <c:orientation val="minMax"/>
        </c:scaling>
        <c:delete val="0"/>
        <c:axPos val="b"/>
        <c:title>
          <c:tx>
            <c:rich>
              <a:bodyPr/>
              <a:lstStyle/>
              <a:p>
                <a:pPr>
                  <a:defRPr/>
                </a:pPr>
                <a:r>
                  <a:rPr lang="en-US"/>
                  <a:t>Fiscal Year</a:t>
                </a:r>
              </a:p>
            </c:rich>
          </c:tx>
          <c:overlay val="0"/>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38913615"/>
        <c:crosses val="autoZero"/>
        <c:auto val="1"/>
        <c:lblAlgn val="ctr"/>
        <c:lblOffset val="100"/>
        <c:noMultiLvlLbl val="0"/>
      </c:catAx>
      <c:valAx>
        <c:axId val="138913615"/>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sz="1200"/>
                </a:pPr>
                <a:r>
                  <a:rPr lang="en-US" sz="1200" dirty="0"/>
                  <a:t>Outstanding</a:t>
                </a:r>
                <a:r>
                  <a:rPr lang="en-US" sz="1200" baseline="0" dirty="0"/>
                  <a:t> Project Balance (in millions)</a:t>
                </a:r>
                <a:endParaRPr lang="en-US" sz="1200" dirty="0"/>
              </a:p>
            </c:rich>
          </c:tx>
          <c:overlay val="0"/>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912175"/>
        <c:crosses val="autoZero"/>
        <c:crossBetween val="between"/>
      </c:valAx>
    </c:plotArea>
    <c:legend>
      <c:legendPos val="r"/>
      <c:layout>
        <c:manualLayout>
          <c:xMode val="edge"/>
          <c:yMode val="edge"/>
          <c:x val="0.79015539525042533"/>
          <c:y val="0.34925347618460484"/>
          <c:w val="0.20285291953322701"/>
          <c:h val="0.20431902984258904"/>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chart>
  <c:txPr>
    <a:bodyPr/>
    <a:lstStyle/>
    <a:p>
      <a:pPr>
        <a:defRPr/>
      </a:pPr>
      <a:endParaRPr lang="en-US"/>
    </a:p>
  </c:txPr>
  <c:externalData r:id="rId1">
    <c:autoUpdate val="0"/>
  </c:externalData>
  <c:userShapes r:id="rId2"/>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0.3082</cdr:x>
      <cdr:y>0.14152</cdr:y>
    </cdr:from>
    <cdr:to>
      <cdr:x>0.39918</cdr:x>
      <cdr:y>0.19802</cdr:y>
    </cdr:to>
    <cdr:sp macro="" textlink="">
      <cdr:nvSpPr>
        <cdr:cNvPr id="2" name="TextBox 4">
          <a:extLst xmlns:a="http://schemas.openxmlformats.org/drawingml/2006/main">
            <a:ext uri="{FF2B5EF4-FFF2-40B4-BE49-F238E27FC236}">
              <a16:creationId xmlns:a16="http://schemas.microsoft.com/office/drawing/2014/main" id="{1F154107-83EA-4390-BE33-F3A647DA5C3A}"/>
            </a:ext>
          </a:extLst>
        </cdr:cNvPr>
        <cdr:cNvSpPr txBox="1"/>
      </cdr:nvSpPr>
      <cdr:spPr>
        <a:xfrm xmlns:a="http://schemas.openxmlformats.org/drawingml/2006/main" flipH="1">
          <a:off x="2374899" y="677619"/>
          <a:ext cx="701039" cy="27050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dirty="0"/>
            <a:t>$1,864</a:t>
          </a:r>
        </a:p>
      </cdr:txBody>
    </cdr:sp>
  </cdr:relSizeAnchor>
  <cdr:relSizeAnchor xmlns:cdr="http://schemas.openxmlformats.org/drawingml/2006/chartDrawing">
    <cdr:from>
      <cdr:x>0.66518</cdr:x>
      <cdr:y>0.14152</cdr:y>
    </cdr:from>
    <cdr:to>
      <cdr:x>0.75393</cdr:x>
      <cdr:y>0.20001</cdr:y>
    </cdr:to>
    <cdr:sp macro="" textlink="">
      <cdr:nvSpPr>
        <cdr:cNvPr id="3" name="TextBox 6">
          <a:extLst xmlns:a="http://schemas.openxmlformats.org/drawingml/2006/main">
            <a:ext uri="{FF2B5EF4-FFF2-40B4-BE49-F238E27FC236}">
              <a16:creationId xmlns:a16="http://schemas.microsoft.com/office/drawing/2014/main" id="{1220C7F1-FBDB-4DA9-9029-8CBB4ABC033D}"/>
            </a:ext>
          </a:extLst>
        </cdr:cNvPr>
        <cdr:cNvSpPr txBox="1"/>
      </cdr:nvSpPr>
      <cdr:spPr>
        <a:xfrm xmlns:a="http://schemas.openxmlformats.org/drawingml/2006/main" flipH="1">
          <a:off x="5125720" y="677619"/>
          <a:ext cx="683895" cy="28003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dirty="0"/>
            <a:t>$1,836</a:t>
          </a:r>
        </a:p>
      </cdr:txBody>
    </cdr:sp>
  </cdr:relSizeAnchor>
  <cdr:relSizeAnchor xmlns:cdr="http://schemas.openxmlformats.org/drawingml/2006/chartDrawing">
    <cdr:from>
      <cdr:x>0.84574</cdr:x>
      <cdr:y>0.14073</cdr:y>
    </cdr:from>
    <cdr:to>
      <cdr:x>0.93671</cdr:x>
      <cdr:y>0.20001</cdr:y>
    </cdr:to>
    <cdr:sp macro="" textlink="">
      <cdr:nvSpPr>
        <cdr:cNvPr id="4" name="TextBox 7">
          <a:extLst xmlns:a="http://schemas.openxmlformats.org/drawingml/2006/main">
            <a:ext uri="{FF2B5EF4-FFF2-40B4-BE49-F238E27FC236}">
              <a16:creationId xmlns:a16="http://schemas.microsoft.com/office/drawing/2014/main" id="{D21576AC-4D68-4667-B0F7-BB4566011F2A}"/>
            </a:ext>
          </a:extLst>
        </cdr:cNvPr>
        <cdr:cNvSpPr txBox="1"/>
      </cdr:nvSpPr>
      <cdr:spPr>
        <a:xfrm xmlns:a="http://schemas.openxmlformats.org/drawingml/2006/main" flipH="1">
          <a:off x="6517005" y="673809"/>
          <a:ext cx="701040" cy="28384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en-US" sz="1400" dirty="0"/>
            <a:t>$1,909</a:t>
          </a:r>
        </a:p>
      </cdr:txBody>
    </cdr:sp>
  </cdr:relSizeAnchor>
</c:userShapes>
</file>

<file path=ppt/drawings/drawing2.xml><?xml version="1.0" encoding="utf-8"?>
<c:userShapes xmlns:c="http://schemas.openxmlformats.org/drawingml/2006/chart">
  <cdr:relSizeAnchor xmlns:cdr="http://schemas.openxmlformats.org/drawingml/2006/chartDrawing">
    <cdr:from>
      <cdr:x>0.83613</cdr:x>
      <cdr:y>0.24364</cdr:y>
    </cdr:from>
    <cdr:to>
      <cdr:x>0.9249</cdr:x>
      <cdr:y>0.38983</cdr:y>
    </cdr:to>
    <cdr:sp macro="" textlink="">
      <cdr:nvSpPr>
        <cdr:cNvPr id="2" name="TextBox 1">
          <a:extLst xmlns:a="http://schemas.openxmlformats.org/drawingml/2006/main">
            <a:ext uri="{FF2B5EF4-FFF2-40B4-BE49-F238E27FC236}">
              <a16:creationId xmlns:a16="http://schemas.microsoft.com/office/drawing/2014/main" id="{F1839AF6-C23E-DB7C-E770-3E694DBA3BC9}"/>
            </a:ext>
          </a:extLst>
        </cdr:cNvPr>
        <cdr:cNvSpPr txBox="1"/>
      </cdr:nvSpPr>
      <cdr:spPr>
        <a:xfrm xmlns:a="http://schemas.openxmlformats.org/drawingml/2006/main">
          <a:off x="6638925" y="1095375"/>
          <a:ext cx="704850" cy="6572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0.17626</cdr:x>
      <cdr:y>0.93432</cdr:y>
    </cdr:from>
    <cdr:to>
      <cdr:x>0.77915</cdr:x>
      <cdr:y>1</cdr:y>
    </cdr:to>
    <cdr:sp macro="" textlink="">
      <cdr:nvSpPr>
        <cdr:cNvPr id="3" name="TextBox 2">
          <a:extLst xmlns:a="http://schemas.openxmlformats.org/drawingml/2006/main">
            <a:ext uri="{FF2B5EF4-FFF2-40B4-BE49-F238E27FC236}">
              <a16:creationId xmlns:a16="http://schemas.microsoft.com/office/drawing/2014/main" id="{665A92A4-2690-C556-3B04-A7D5DF2DE0C9}"/>
            </a:ext>
          </a:extLst>
        </cdr:cNvPr>
        <cdr:cNvSpPr txBox="1"/>
      </cdr:nvSpPr>
      <cdr:spPr>
        <a:xfrm xmlns:a="http://schemas.openxmlformats.org/drawingml/2006/main">
          <a:off x="1920967" y="4273830"/>
          <a:ext cx="6570693" cy="30043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0.80002</cdr:x>
      <cdr:y>0.57735</cdr:y>
    </cdr:from>
    <cdr:to>
      <cdr:x>0.97691</cdr:x>
      <cdr:y>0.91052</cdr:y>
    </cdr:to>
    <cdr:sp macro="" textlink="">
      <cdr:nvSpPr>
        <cdr:cNvPr id="4" name="TextBox 3">
          <a:extLst xmlns:a="http://schemas.openxmlformats.org/drawingml/2006/main">
            <a:ext uri="{FF2B5EF4-FFF2-40B4-BE49-F238E27FC236}">
              <a16:creationId xmlns:a16="http://schemas.microsoft.com/office/drawing/2014/main" id="{1EEEC5DF-CB80-F366-09B0-2F14DAE0BDC7}"/>
            </a:ext>
          </a:extLst>
        </cdr:cNvPr>
        <cdr:cNvSpPr txBox="1"/>
      </cdr:nvSpPr>
      <cdr:spPr>
        <a:xfrm xmlns:a="http://schemas.openxmlformats.org/drawingml/2006/main">
          <a:off x="8719134" y="2640965"/>
          <a:ext cx="1927860" cy="1524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b="1" kern="1200" dirty="0"/>
            <a:t>Note:</a:t>
          </a:r>
        </a:p>
        <a:p xmlns:a="http://schemas.openxmlformats.org/drawingml/2006/main">
          <a:r>
            <a:rPr lang="en-US" sz="1200" kern="1200" dirty="0"/>
            <a:t>Average of Month-End Outstanding Project Balances for each year (2000-2028)</a:t>
          </a:r>
        </a:p>
        <a:p xmlns:a="http://schemas.openxmlformats.org/drawingml/2006/main">
          <a:endParaRPr lang="en-US" sz="1200" kern="1200" dirty="0"/>
        </a:p>
        <a:p xmlns:a="http://schemas.openxmlformats.org/drawingml/2006/main">
          <a:r>
            <a:rPr lang="en-US" sz="1200" kern="1200" dirty="0"/>
            <a:t>FY27 &amp; FY28 are estimates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F939E36E-9C1A-4B7F-85B6-51C70519CB33}" type="datetimeFigureOut">
              <a:rPr lang="en-US" smtClean="0"/>
              <a:t>9/9/2026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476BF697-4546-40FD-B17D-804299AADE0C}" type="slidenum">
              <a:rPr lang="en-US" smtClean="0"/>
              <a:t>‹#›</a:t>
            </a:fld>
            <a:endParaRPr lang="en-US"/>
          </a:p>
        </p:txBody>
      </p:sp>
    </p:spTree>
    <p:extLst>
      <p:ext uri="{BB962C8B-B14F-4D97-AF65-F5344CB8AC3E}">
        <p14:creationId xmlns:p14="http://schemas.microsoft.com/office/powerpoint/2010/main" val="1884125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6BF697-4546-40FD-B17D-804299AADE0C}" type="slidenum">
              <a:rPr lang="en-US" smtClean="0"/>
              <a:t>1</a:t>
            </a:fld>
            <a:endParaRPr lang="en-US"/>
          </a:p>
        </p:txBody>
      </p:sp>
    </p:spTree>
    <p:extLst>
      <p:ext uri="{BB962C8B-B14F-4D97-AF65-F5344CB8AC3E}">
        <p14:creationId xmlns:p14="http://schemas.microsoft.com/office/powerpoint/2010/main" val="625189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A8184-57B2-E985-7C07-86B2880B3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057C10-6CFF-6544-DF8F-E1F43E82EC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2EFDDC-10CE-D424-EA71-4C1520469D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5FA826-1D8B-D199-B902-5B9A596FF0F9}"/>
              </a:ext>
            </a:extLst>
          </p:cNvPr>
          <p:cNvSpPr>
            <a:spLocks noGrp="1"/>
          </p:cNvSpPr>
          <p:nvPr>
            <p:ph type="sldNum" sz="quarter" idx="5"/>
          </p:nvPr>
        </p:nvSpPr>
        <p:spPr/>
        <p:txBody>
          <a:bodyPr/>
          <a:lstStyle/>
          <a:p>
            <a:fld id="{476BF697-4546-40FD-B17D-804299AADE0C}" type="slidenum">
              <a:rPr lang="en-US" smtClean="0"/>
              <a:t>3</a:t>
            </a:fld>
            <a:endParaRPr lang="en-US"/>
          </a:p>
        </p:txBody>
      </p:sp>
    </p:spTree>
    <p:extLst>
      <p:ext uri="{BB962C8B-B14F-4D97-AF65-F5344CB8AC3E}">
        <p14:creationId xmlns:p14="http://schemas.microsoft.com/office/powerpoint/2010/main" val="3309772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6BF697-4546-40FD-B17D-804299AADE0C}" type="slidenum">
              <a:rPr lang="en-US" smtClean="0"/>
              <a:t>4</a:t>
            </a:fld>
            <a:endParaRPr lang="en-US"/>
          </a:p>
        </p:txBody>
      </p:sp>
    </p:spTree>
    <p:extLst>
      <p:ext uri="{BB962C8B-B14F-4D97-AF65-F5344CB8AC3E}">
        <p14:creationId xmlns:p14="http://schemas.microsoft.com/office/powerpoint/2010/main" val="3839705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6BF697-4546-40FD-B17D-804299AADE0C}" type="slidenum">
              <a:rPr lang="en-US" smtClean="0"/>
              <a:t>5</a:t>
            </a:fld>
            <a:endParaRPr lang="en-US"/>
          </a:p>
        </p:txBody>
      </p:sp>
    </p:spTree>
    <p:extLst>
      <p:ext uri="{BB962C8B-B14F-4D97-AF65-F5344CB8AC3E}">
        <p14:creationId xmlns:p14="http://schemas.microsoft.com/office/powerpoint/2010/main" val="2576431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04656-6543-8E21-D7A0-C0F4FAD54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BCFED-E505-B65C-2CA9-49D147E671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E2FA41-C2D8-3B2C-B633-7D75C07A86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837293-9F6F-EFA9-AD16-736F61BA791E}"/>
              </a:ext>
            </a:extLst>
          </p:cNvPr>
          <p:cNvSpPr>
            <a:spLocks noGrp="1"/>
          </p:cNvSpPr>
          <p:nvPr>
            <p:ph type="sldNum" sz="quarter" idx="5"/>
          </p:nvPr>
        </p:nvSpPr>
        <p:spPr/>
        <p:txBody>
          <a:bodyPr/>
          <a:lstStyle/>
          <a:p>
            <a:fld id="{476BF697-4546-40FD-B17D-804299AADE0C}" type="slidenum">
              <a:rPr lang="en-US" smtClean="0"/>
              <a:t>6</a:t>
            </a:fld>
            <a:endParaRPr lang="en-US"/>
          </a:p>
        </p:txBody>
      </p:sp>
    </p:spTree>
    <p:extLst>
      <p:ext uri="{BB962C8B-B14F-4D97-AF65-F5344CB8AC3E}">
        <p14:creationId xmlns:p14="http://schemas.microsoft.com/office/powerpoint/2010/main" val="3791090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6BF697-4546-40FD-B17D-804299AADE0C}" type="slidenum">
              <a:rPr lang="en-US" smtClean="0"/>
              <a:t>7</a:t>
            </a:fld>
            <a:endParaRPr lang="en-US"/>
          </a:p>
        </p:txBody>
      </p:sp>
    </p:spTree>
    <p:extLst>
      <p:ext uri="{BB962C8B-B14F-4D97-AF65-F5344CB8AC3E}">
        <p14:creationId xmlns:p14="http://schemas.microsoft.com/office/powerpoint/2010/main" val="1833161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6A747-7BF3-B8EF-39CC-6F42E57DAD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B8D82-7970-0D90-B102-C49AD927B1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510367-9526-E208-748D-C0AA89A3E7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EFFA7E-4345-82A4-B87B-18077F86FD48}"/>
              </a:ext>
            </a:extLst>
          </p:cNvPr>
          <p:cNvSpPr>
            <a:spLocks noGrp="1"/>
          </p:cNvSpPr>
          <p:nvPr>
            <p:ph type="sldNum" sz="quarter" idx="5"/>
          </p:nvPr>
        </p:nvSpPr>
        <p:spPr/>
        <p:txBody>
          <a:bodyPr/>
          <a:lstStyle/>
          <a:p>
            <a:fld id="{476BF697-4546-40FD-B17D-804299AADE0C}" type="slidenum">
              <a:rPr lang="en-US" smtClean="0"/>
              <a:t>8</a:t>
            </a:fld>
            <a:endParaRPr lang="en-US"/>
          </a:p>
        </p:txBody>
      </p:sp>
    </p:spTree>
    <p:extLst>
      <p:ext uri="{BB962C8B-B14F-4D97-AF65-F5344CB8AC3E}">
        <p14:creationId xmlns:p14="http://schemas.microsoft.com/office/powerpoint/2010/main" val="3715200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6BF697-4546-40FD-B17D-804299AADE0C}" type="slidenum">
              <a:rPr lang="en-US" smtClean="0"/>
              <a:t>9</a:t>
            </a:fld>
            <a:endParaRPr lang="en-US"/>
          </a:p>
        </p:txBody>
      </p:sp>
    </p:spTree>
    <p:extLst>
      <p:ext uri="{BB962C8B-B14F-4D97-AF65-F5344CB8AC3E}">
        <p14:creationId xmlns:p14="http://schemas.microsoft.com/office/powerpoint/2010/main" val="4283863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1390A-B161-EB09-14C0-60AA7CD687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0FF89-C7BA-745E-9D02-6D13BD4284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760F7F-F80F-9C52-C03D-B142969E94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441FCF-0CA5-BA3B-F90E-68FA3407D314}"/>
              </a:ext>
            </a:extLst>
          </p:cNvPr>
          <p:cNvSpPr>
            <a:spLocks noGrp="1"/>
          </p:cNvSpPr>
          <p:nvPr>
            <p:ph type="sldNum" sz="quarter" idx="5"/>
          </p:nvPr>
        </p:nvSpPr>
        <p:spPr/>
        <p:txBody>
          <a:bodyPr/>
          <a:lstStyle/>
          <a:p>
            <a:fld id="{476BF697-4546-40FD-B17D-804299AADE0C}" type="slidenum">
              <a:rPr lang="en-US" smtClean="0"/>
              <a:t>10</a:t>
            </a:fld>
            <a:endParaRPr lang="en-US"/>
          </a:p>
        </p:txBody>
      </p:sp>
    </p:spTree>
    <p:extLst>
      <p:ext uri="{BB962C8B-B14F-4D97-AF65-F5344CB8AC3E}">
        <p14:creationId xmlns:p14="http://schemas.microsoft.com/office/powerpoint/2010/main" val="67981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6BF697-4546-40FD-B17D-804299AADE0C}" type="slidenum">
              <a:rPr lang="en-US" smtClean="0"/>
              <a:t>13</a:t>
            </a:fld>
            <a:endParaRPr lang="en-US"/>
          </a:p>
        </p:txBody>
      </p:sp>
    </p:spTree>
    <p:extLst>
      <p:ext uri="{BB962C8B-B14F-4D97-AF65-F5344CB8AC3E}">
        <p14:creationId xmlns:p14="http://schemas.microsoft.com/office/powerpoint/2010/main" val="13968240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086224" y="1447481"/>
            <a:ext cx="7191375" cy="1042987"/>
          </a:xfrm>
        </p:spPr>
        <p:txBody>
          <a:bodyPr tIns="0" anchor="t">
            <a:normAutofit/>
          </a:bodyPr>
          <a:lstStyle>
            <a:lvl1pPr algn="l">
              <a:defRPr sz="5400" b="1" baseline="0">
                <a:latin typeface="Arial" panose="020B0604020202020204" pitchFamily="34" charset="0"/>
                <a:cs typeface="Arial" panose="020B0604020202020204" pitchFamily="34" charset="0"/>
              </a:defRPr>
            </a:lvl1pPr>
          </a:lstStyle>
          <a:p>
            <a:r>
              <a:rPr lang="en-US" dirty="0"/>
              <a:t>TITLE SLIDE: NAME</a:t>
            </a:r>
          </a:p>
        </p:txBody>
      </p:sp>
      <p:sp>
        <p:nvSpPr>
          <p:cNvPr id="12" name="Text Placeholder 2"/>
          <p:cNvSpPr>
            <a:spLocks noGrp="1"/>
          </p:cNvSpPr>
          <p:nvPr>
            <p:ph type="body" idx="1" hasCustomPrompt="1"/>
          </p:nvPr>
        </p:nvSpPr>
        <p:spPr>
          <a:xfrm>
            <a:off x="4092575" y="2490468"/>
            <a:ext cx="7185025" cy="2043432"/>
          </a:xfrm>
        </p:spPr>
        <p:txBody>
          <a:bodyPr anchor="b"/>
          <a:lstStyle>
            <a:lvl1pPr marL="0" indent="0">
              <a:buNone/>
              <a:defRPr sz="2400" baseline="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Speaker information</a:t>
            </a:r>
          </a:p>
        </p:txBody>
      </p:sp>
      <p:sp>
        <p:nvSpPr>
          <p:cNvPr id="13" name="Rectangle 12"/>
          <p:cNvSpPr/>
          <p:nvPr userDrawn="1"/>
        </p:nvSpPr>
        <p:spPr>
          <a:xfrm>
            <a:off x="3667125" y="1604961"/>
            <a:ext cx="85725" cy="2827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200" y="2247313"/>
            <a:ext cx="2465097" cy="1398942"/>
          </a:xfrm>
          <a:prstGeom prst="rect">
            <a:avLst/>
          </a:prstGeom>
        </p:spPr>
      </p:pic>
      <p:sp>
        <p:nvSpPr>
          <p:cNvPr id="16" name="Rectangle 15"/>
          <p:cNvSpPr/>
          <p:nvPr userDrawn="1"/>
        </p:nvSpPr>
        <p:spPr>
          <a:xfrm>
            <a:off x="1" y="6362700"/>
            <a:ext cx="12192000" cy="495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26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ission Statement Slide">
    <p:spTree>
      <p:nvGrpSpPr>
        <p:cNvPr id="1" name=""/>
        <p:cNvGrpSpPr/>
        <p:nvPr/>
      </p:nvGrpSpPr>
      <p:grpSpPr>
        <a:xfrm>
          <a:off x="0" y="0"/>
          <a:ext cx="0" cy="0"/>
          <a:chOff x="0" y="0"/>
          <a:chExt cx="0" cy="0"/>
        </a:xfrm>
      </p:grpSpPr>
      <p:sp>
        <p:nvSpPr>
          <p:cNvPr id="7" name="Rectangle 6"/>
          <p:cNvSpPr/>
          <p:nvPr userDrawn="1"/>
        </p:nvSpPr>
        <p:spPr>
          <a:xfrm>
            <a:off x="3667126" y="1004341"/>
            <a:ext cx="107706" cy="44418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200" y="2247313"/>
            <a:ext cx="2465097" cy="1398942"/>
          </a:xfrm>
          <a:prstGeom prst="rect">
            <a:avLst/>
          </a:prstGeom>
        </p:spPr>
      </p:pic>
      <p:sp>
        <p:nvSpPr>
          <p:cNvPr id="13" name="Rectangle 12"/>
          <p:cNvSpPr/>
          <p:nvPr userDrawn="1"/>
        </p:nvSpPr>
        <p:spPr>
          <a:xfrm>
            <a:off x="1" y="6362700"/>
            <a:ext cx="12192000" cy="495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p:cNvSpPr>
            <a:spLocks noGrp="1"/>
          </p:cNvSpPr>
          <p:nvPr>
            <p:ph type="body" idx="1" hasCustomPrompt="1"/>
          </p:nvPr>
        </p:nvSpPr>
        <p:spPr>
          <a:xfrm>
            <a:off x="4134779" y="1004341"/>
            <a:ext cx="6729533" cy="4598790"/>
          </a:xfrm>
        </p:spPr>
        <p:txBody>
          <a:bodyPr>
            <a:noAutofit/>
          </a:bodyPr>
          <a:lstStyle>
            <a:lvl1pPr marL="0" indent="0">
              <a:buNone/>
              <a:defRPr sz="1800" baseline="0">
                <a:solidFill>
                  <a:schemeClr val="tx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nSpc>
                <a:spcPct val="110000"/>
              </a:lnSpc>
            </a:pPr>
            <a:r>
              <a:rPr lang="en-US" sz="2400" dirty="0"/>
              <a:t>Content</a:t>
            </a:r>
          </a:p>
          <a:p>
            <a:endParaRPr lang="en-US" dirty="0"/>
          </a:p>
        </p:txBody>
      </p:sp>
    </p:spTree>
    <p:extLst>
      <p:ext uri="{BB962C8B-B14F-4D97-AF65-F5344CB8AC3E}">
        <p14:creationId xmlns:p14="http://schemas.microsoft.com/office/powerpoint/2010/main" val="4048632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entered Section">
    <p:spTree>
      <p:nvGrpSpPr>
        <p:cNvPr id="1" name=""/>
        <p:cNvGrpSpPr/>
        <p:nvPr/>
      </p:nvGrpSpPr>
      <p:grpSpPr>
        <a:xfrm>
          <a:off x="0" y="0"/>
          <a:ext cx="0" cy="0"/>
          <a:chOff x="0" y="0"/>
          <a:chExt cx="0" cy="0"/>
        </a:xfrm>
      </p:grpSpPr>
      <p:sp>
        <p:nvSpPr>
          <p:cNvPr id="4" name="Rectangle 3"/>
          <p:cNvSpPr/>
          <p:nvPr userDrawn="1"/>
        </p:nvSpPr>
        <p:spPr>
          <a:xfrm>
            <a:off x="0" y="0"/>
            <a:ext cx="12192000" cy="1283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1283368"/>
            <a:ext cx="12192000" cy="157373"/>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533650" y="1716966"/>
            <a:ext cx="7315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4724400" y="6356350"/>
            <a:ext cx="2743200" cy="365125"/>
          </a:xfrm>
        </p:spPr>
        <p:txBody>
          <a:bodyPr/>
          <a:lstStyle>
            <a:lvl1pPr algn="ctr">
              <a:defRPr/>
            </a:lvl1pPr>
          </a:lstStyle>
          <a:p>
            <a:fld id="{8C7C9E5F-8B91-4FE5-96C2-A2C328B5021F}" type="slidenum">
              <a:rPr lang="en-US" smtClean="0"/>
              <a:pPr/>
              <a:t>‹#›</a:t>
            </a:fld>
            <a:endParaRPr lang="en-US"/>
          </a:p>
        </p:txBody>
      </p:sp>
      <p:sp>
        <p:nvSpPr>
          <p:cNvPr id="9" name="Rectangle 8"/>
          <p:cNvSpPr/>
          <p:nvPr userDrawn="1"/>
        </p:nvSpPr>
        <p:spPr>
          <a:xfrm>
            <a:off x="546100" y="6632575"/>
            <a:ext cx="11099800" cy="88900"/>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0135897" y="5816600"/>
            <a:ext cx="1752600" cy="10826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9397" y="5942679"/>
            <a:ext cx="1612900" cy="915321"/>
          </a:xfrm>
          <a:prstGeom prst="rect">
            <a:avLst/>
          </a:prstGeom>
        </p:spPr>
      </p:pic>
      <p:sp>
        <p:nvSpPr>
          <p:cNvPr id="15" name="Title 1"/>
          <p:cNvSpPr>
            <a:spLocks noGrp="1"/>
          </p:cNvSpPr>
          <p:nvPr>
            <p:ph type="title"/>
          </p:nvPr>
        </p:nvSpPr>
        <p:spPr>
          <a:xfrm>
            <a:off x="0" y="352926"/>
            <a:ext cx="12192000" cy="1087815"/>
          </a:xfr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62699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ft Title with two">
    <p:spTree>
      <p:nvGrpSpPr>
        <p:cNvPr id="1" name=""/>
        <p:cNvGrpSpPr/>
        <p:nvPr/>
      </p:nvGrpSpPr>
      <p:grpSpPr>
        <a:xfrm>
          <a:off x="0" y="0"/>
          <a:ext cx="0" cy="0"/>
          <a:chOff x="0" y="0"/>
          <a:chExt cx="0" cy="0"/>
        </a:xfrm>
      </p:grpSpPr>
      <p:sp>
        <p:nvSpPr>
          <p:cNvPr id="10" name="Rectangle 9"/>
          <p:cNvSpPr/>
          <p:nvPr userDrawn="1"/>
        </p:nvSpPr>
        <p:spPr>
          <a:xfrm>
            <a:off x="546100" y="6632575"/>
            <a:ext cx="11099800" cy="88900"/>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
            <a:ext cx="12192000" cy="1384300"/>
          </a:xfrm>
          <a:solidFill>
            <a:schemeClr val="accent2"/>
          </a:solidFill>
        </p:spPr>
        <p:txBody>
          <a:bodyPr lIns="548640" anchor="b" anchorCtr="0"/>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Rectangle 8"/>
          <p:cNvSpPr/>
          <p:nvPr userDrawn="1"/>
        </p:nvSpPr>
        <p:spPr>
          <a:xfrm>
            <a:off x="10135897" y="5816600"/>
            <a:ext cx="1752600" cy="10826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9397" y="5942679"/>
            <a:ext cx="1612900" cy="915321"/>
          </a:xfrm>
          <a:prstGeom prst="rect">
            <a:avLst/>
          </a:prstGeom>
        </p:spPr>
      </p:pic>
      <p:sp>
        <p:nvSpPr>
          <p:cNvPr id="12" name="Rectangle 11"/>
          <p:cNvSpPr/>
          <p:nvPr userDrawn="1"/>
        </p:nvSpPr>
        <p:spPr>
          <a:xfrm>
            <a:off x="-17754" y="1354492"/>
            <a:ext cx="12209753" cy="155888"/>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7221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entered - No logo">
    <p:spTree>
      <p:nvGrpSpPr>
        <p:cNvPr id="1" name=""/>
        <p:cNvGrpSpPr/>
        <p:nvPr/>
      </p:nvGrpSpPr>
      <p:grpSpPr>
        <a:xfrm>
          <a:off x="0" y="0"/>
          <a:ext cx="0" cy="0"/>
          <a:chOff x="0" y="0"/>
          <a:chExt cx="0" cy="0"/>
        </a:xfrm>
      </p:grpSpPr>
      <p:sp>
        <p:nvSpPr>
          <p:cNvPr id="15" name="Rectangle 14"/>
          <p:cNvSpPr/>
          <p:nvPr userDrawn="1"/>
        </p:nvSpPr>
        <p:spPr>
          <a:xfrm>
            <a:off x="0" y="0"/>
            <a:ext cx="12192000" cy="12833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1283368"/>
            <a:ext cx="12192000" cy="157373"/>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ntent Placeholder 2"/>
          <p:cNvSpPr>
            <a:spLocks noGrp="1"/>
          </p:cNvSpPr>
          <p:nvPr>
            <p:ph idx="1"/>
          </p:nvPr>
        </p:nvSpPr>
        <p:spPr>
          <a:xfrm>
            <a:off x="2533650" y="1716966"/>
            <a:ext cx="73152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Slide Number Placeholder 5"/>
          <p:cNvSpPr>
            <a:spLocks noGrp="1"/>
          </p:cNvSpPr>
          <p:nvPr>
            <p:ph type="sldNum" sz="quarter" idx="12"/>
          </p:nvPr>
        </p:nvSpPr>
        <p:spPr>
          <a:xfrm>
            <a:off x="4724400" y="6356350"/>
            <a:ext cx="2743200" cy="365125"/>
          </a:xfrm>
        </p:spPr>
        <p:txBody>
          <a:bodyPr/>
          <a:lstStyle>
            <a:lvl1pPr algn="ctr">
              <a:defRPr/>
            </a:lvl1pPr>
          </a:lstStyle>
          <a:p>
            <a:fld id="{8C7C9E5F-8B91-4FE5-96C2-A2C328B5021F}" type="slidenum">
              <a:rPr lang="en-US" smtClean="0"/>
              <a:pPr/>
              <a:t>‹#›</a:t>
            </a:fld>
            <a:endParaRPr lang="en-US"/>
          </a:p>
        </p:txBody>
      </p:sp>
      <p:sp>
        <p:nvSpPr>
          <p:cNvPr id="19" name="Rectangle 18"/>
          <p:cNvSpPr/>
          <p:nvPr userDrawn="1"/>
        </p:nvSpPr>
        <p:spPr>
          <a:xfrm>
            <a:off x="546100" y="6632575"/>
            <a:ext cx="11099800" cy="88900"/>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p:cNvSpPr>
            <a:spLocks noGrp="1"/>
          </p:cNvSpPr>
          <p:nvPr>
            <p:ph type="title"/>
          </p:nvPr>
        </p:nvSpPr>
        <p:spPr>
          <a:xfrm>
            <a:off x="0" y="352926"/>
            <a:ext cx="12192000" cy="1087815"/>
          </a:xfr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03989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userDrawn="1"/>
        </p:nvSpPr>
        <p:spPr>
          <a:xfrm>
            <a:off x="4562475" y="0"/>
            <a:ext cx="76295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3875" y="390525"/>
            <a:ext cx="3467101" cy="1114425"/>
          </a:xfrm>
        </p:spPr>
        <p:txBody>
          <a:bodyPr anchor="b"/>
          <a:lstStyle>
            <a:lvl1pPr>
              <a:defRPr sz="32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p:cNvSpPr>
            <a:spLocks noGrp="1"/>
          </p:cNvSpPr>
          <p:nvPr>
            <p:ph type="pic" idx="1"/>
          </p:nvPr>
        </p:nvSpPr>
        <p:spPr>
          <a:xfrm>
            <a:off x="4860758" y="390525"/>
            <a:ext cx="7007392" cy="6153150"/>
          </a:xfr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23876" y="1990726"/>
            <a:ext cx="3467100"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ectangle 6"/>
          <p:cNvSpPr/>
          <p:nvPr userDrawn="1"/>
        </p:nvSpPr>
        <p:spPr>
          <a:xfrm>
            <a:off x="4479925" y="1"/>
            <a:ext cx="125414" cy="6858000"/>
          </a:xfrm>
          <a:prstGeom prst="rect">
            <a:avLst/>
          </a:prstGeom>
          <a:gradFill flip="none" rotWithShape="1">
            <a:gsLst>
              <a:gs pos="0">
                <a:schemeClr val="accent3"/>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userDrawn="1"/>
        </p:nvSpPr>
        <p:spPr>
          <a:xfrm>
            <a:off x="7550150" y="6331506"/>
            <a:ext cx="4479925" cy="369332"/>
          </a:xfrm>
          <a:prstGeom prst="rect">
            <a:avLst/>
          </a:prstGeom>
          <a:noFill/>
        </p:spPr>
        <p:txBody>
          <a:bodyPr wrap="square" rtlCol="0">
            <a:spAutoFit/>
          </a:bodyPr>
          <a:lstStyle/>
          <a:p>
            <a:pPr algn="r"/>
            <a:r>
              <a:rPr lang="en-US" b="1" dirty="0">
                <a:solidFill>
                  <a:schemeClr val="bg1"/>
                </a:solidFill>
              </a:rPr>
              <a:t>KENTUCKY</a:t>
            </a:r>
            <a:r>
              <a:rPr lang="en-US" b="1" baseline="0" dirty="0">
                <a:solidFill>
                  <a:schemeClr val="bg1"/>
                </a:solidFill>
              </a:rPr>
              <a:t> TRANSPORTATION CABINET</a:t>
            </a:r>
            <a:endParaRPr lang="en-US" b="1" dirty="0">
              <a:solidFill>
                <a:schemeClr val="bg1"/>
              </a:solidFill>
            </a:endParaRPr>
          </a:p>
        </p:txBody>
      </p:sp>
    </p:spTree>
    <p:extLst>
      <p:ext uri="{BB962C8B-B14F-4D97-AF65-F5344CB8AC3E}">
        <p14:creationId xmlns:p14="http://schemas.microsoft.com/office/powerpoint/2010/main" val="3850814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Rectangle 13"/>
          <p:cNvSpPr/>
          <p:nvPr userDrawn="1"/>
        </p:nvSpPr>
        <p:spPr>
          <a:xfrm>
            <a:off x="9931399" y="0"/>
            <a:ext cx="2120900" cy="618966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9788" y="365125"/>
            <a:ext cx="8723312" cy="1325563"/>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839789" y="1681163"/>
            <a:ext cx="4227511"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4227511"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232400" y="1681163"/>
            <a:ext cx="4330700"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32400" y="2505075"/>
            <a:ext cx="4330700" cy="368458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A066BC-843C-419F-9977-D35BD11A7620}"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C9E5F-8B91-4FE5-96C2-A2C328B5021F}" type="slidenum">
              <a:rPr lang="en-US" smtClean="0"/>
              <a:t>‹#›</a:t>
            </a:fld>
            <a:endParaRPr lang="en-US"/>
          </a:p>
        </p:txBody>
      </p:sp>
      <p:sp>
        <p:nvSpPr>
          <p:cNvPr id="10" name="Rectangle 9"/>
          <p:cNvSpPr/>
          <p:nvPr userDrawn="1"/>
        </p:nvSpPr>
        <p:spPr>
          <a:xfrm>
            <a:off x="9931399" y="1"/>
            <a:ext cx="2120900" cy="1690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
          <p:cNvSpPr>
            <a:spLocks noGrp="1"/>
          </p:cNvSpPr>
          <p:nvPr>
            <p:ph type="pic" idx="13"/>
          </p:nvPr>
        </p:nvSpPr>
        <p:spPr>
          <a:xfrm>
            <a:off x="9931399" y="1690688"/>
            <a:ext cx="2120900" cy="5176836"/>
          </a:xfrm>
          <a:solidFill>
            <a:schemeClr val="accent2"/>
          </a:solidFill>
        </p:spPr>
        <p:txBody>
          <a:bodyPr anchor="ctr"/>
          <a:lstStyle>
            <a:lvl1pPr marL="0" indent="0" algn="ctr">
              <a:buNone/>
              <a:defRPr sz="3200">
                <a:solidFill>
                  <a:schemeClr val="bg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5" name="Rectangle 14"/>
          <p:cNvSpPr/>
          <p:nvPr userDrawn="1"/>
        </p:nvSpPr>
        <p:spPr>
          <a:xfrm>
            <a:off x="101600" y="1604168"/>
            <a:ext cx="11825802" cy="86519"/>
          </a:xfrm>
          <a:prstGeom prst="rect">
            <a:avLst/>
          </a:prstGeom>
          <a:gradFill flip="none" rotWithShape="1">
            <a:gsLst>
              <a:gs pos="0">
                <a:schemeClr val="accent3"/>
              </a:gs>
              <a:gs pos="50000">
                <a:schemeClr val="bg2">
                  <a:lumMod val="50000"/>
                  <a:tint val="44500"/>
                  <a:satMod val="160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0135897" y="5816600"/>
            <a:ext cx="1752600" cy="10826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5897" y="365125"/>
            <a:ext cx="1850456" cy="1050134"/>
          </a:xfrm>
          <a:prstGeom prst="rect">
            <a:avLst/>
          </a:prstGeom>
        </p:spPr>
      </p:pic>
    </p:spTree>
    <p:extLst>
      <p:ext uri="{BB962C8B-B14F-4D97-AF65-F5344CB8AC3E}">
        <p14:creationId xmlns:p14="http://schemas.microsoft.com/office/powerpoint/2010/main" val="985471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60596" y="2323306"/>
            <a:ext cx="5826035" cy="2899623"/>
          </a:xfrm>
        </p:spPr>
        <p:txBody>
          <a:bodyPr>
            <a:normAutofit/>
          </a:bodyPr>
          <a:lstStyle>
            <a:lvl1pPr marL="0" indent="0" algn="l">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Information</a:t>
            </a:r>
          </a:p>
          <a:p>
            <a:pPr lvl="0"/>
            <a:endParaRPr lang="en-US" dirty="0"/>
          </a:p>
          <a:p>
            <a:pPr lvl="0"/>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4270" y="3371680"/>
            <a:ext cx="380063" cy="380063"/>
          </a:xfrm>
          <a:prstGeom prst="rect">
            <a:avLst/>
          </a:prstGeom>
        </p:spPr>
      </p:pic>
      <p:sp>
        <p:nvSpPr>
          <p:cNvPr id="2" name="Rectangle 1"/>
          <p:cNvSpPr/>
          <p:nvPr userDrawn="1"/>
        </p:nvSpPr>
        <p:spPr>
          <a:xfrm>
            <a:off x="1089708" y="2840199"/>
            <a:ext cx="1310361" cy="400110"/>
          </a:xfrm>
          <a:prstGeom prst="rect">
            <a:avLst/>
          </a:prstGeom>
        </p:spPr>
        <p:txBody>
          <a:bodyPr wrap="square">
            <a:spAutoFit/>
          </a:bodyPr>
          <a:lstStyle/>
          <a:p>
            <a:pPr lvl="0"/>
            <a:r>
              <a:rPr lang="en-US" sz="2000" dirty="0">
                <a:latin typeface="Arial" panose="020B0604020202020204" pitchFamily="34" charset="0"/>
                <a:cs typeface="Arial" panose="020B0604020202020204" pitchFamily="34" charset="0"/>
              </a:rPr>
              <a:t>@</a:t>
            </a:r>
            <a:r>
              <a:rPr lang="en-US" sz="1800" dirty="0">
                <a:latin typeface="Arial" panose="020B0604020202020204" pitchFamily="34" charset="0"/>
                <a:cs typeface="Arial" panose="020B0604020202020204" pitchFamily="34" charset="0"/>
              </a:rPr>
              <a:t>KYTC</a:t>
            </a:r>
          </a:p>
        </p:txBody>
      </p:sp>
      <p:sp>
        <p:nvSpPr>
          <p:cNvPr id="10" name="Rectangle 9"/>
          <p:cNvSpPr/>
          <p:nvPr userDrawn="1"/>
        </p:nvSpPr>
        <p:spPr>
          <a:xfrm flipH="1">
            <a:off x="3525396" y="1257300"/>
            <a:ext cx="96390" cy="3965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91280" y="1257300"/>
            <a:ext cx="2465097" cy="1398942"/>
          </a:xfrm>
          <a:prstGeom prst="rect">
            <a:avLst/>
          </a:prstGeom>
        </p:spPr>
      </p:pic>
      <p:sp>
        <p:nvSpPr>
          <p:cNvPr id="3" name="Rectangle 2"/>
          <p:cNvSpPr/>
          <p:nvPr userDrawn="1"/>
        </p:nvSpPr>
        <p:spPr>
          <a:xfrm>
            <a:off x="522789" y="4853595"/>
            <a:ext cx="2593559" cy="415498"/>
          </a:xfrm>
          <a:prstGeom prst="rect">
            <a:avLst/>
          </a:prstGeom>
        </p:spPr>
        <p:txBody>
          <a:bodyPr wrap="square">
            <a:spAutoFit/>
          </a:bodyPr>
          <a:lstStyle/>
          <a:p>
            <a:pPr lvl="0" algn="ctr"/>
            <a:r>
              <a:rPr lang="en-US" sz="2100" dirty="0"/>
              <a:t>transportation.ky.gov</a:t>
            </a:r>
          </a:p>
        </p:txBody>
      </p:sp>
      <p:sp>
        <p:nvSpPr>
          <p:cNvPr id="12" name="Rectangle 11"/>
          <p:cNvSpPr/>
          <p:nvPr userDrawn="1"/>
        </p:nvSpPr>
        <p:spPr>
          <a:xfrm>
            <a:off x="1" y="6362700"/>
            <a:ext cx="12192000" cy="495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3854870" y="1257300"/>
            <a:ext cx="7191375" cy="1042987"/>
          </a:xfrm>
        </p:spPr>
        <p:txBody>
          <a:bodyPr tIns="0" anchor="t">
            <a:noAutofit/>
          </a:bodyPr>
          <a:lstStyle>
            <a:lvl1pPr algn="l">
              <a:defRPr sz="4400" b="1" baseline="0">
                <a:latin typeface="Arial" panose="020B0604020202020204" pitchFamily="34" charset="0"/>
                <a:cs typeface="Arial" panose="020B0604020202020204" pitchFamily="34" charset="0"/>
              </a:defRPr>
            </a:lvl1pPr>
          </a:lstStyle>
          <a:p>
            <a:r>
              <a:rPr lang="en-US" dirty="0"/>
              <a:t>QUESTIONS?</a:t>
            </a:r>
          </a:p>
        </p:txBody>
      </p:sp>
      <p:sp>
        <p:nvSpPr>
          <p:cNvPr id="14" name="Rectangle 13"/>
          <p:cNvSpPr/>
          <p:nvPr userDrawn="1"/>
        </p:nvSpPr>
        <p:spPr>
          <a:xfrm>
            <a:off x="1089708" y="3350046"/>
            <a:ext cx="1426476" cy="369332"/>
          </a:xfrm>
          <a:prstGeom prst="rect">
            <a:avLst/>
          </a:prstGeom>
        </p:spPr>
        <p:txBody>
          <a:bodyPr wrap="square">
            <a:spAutoFit/>
          </a:bodyPr>
          <a:lstStyle/>
          <a:p>
            <a:pPr lvl="0"/>
            <a:r>
              <a:rPr lang="en-US" sz="1800" dirty="0">
                <a:latin typeface="Arial" panose="020B0604020202020204" pitchFamily="34" charset="0"/>
                <a:cs typeface="Arial" panose="020B0604020202020204" pitchFamily="34" charset="0"/>
              </a:rPr>
              <a:t>@kytc120</a:t>
            </a:r>
          </a:p>
        </p:txBody>
      </p:sp>
      <p:sp>
        <p:nvSpPr>
          <p:cNvPr id="15" name="TextBox 14"/>
          <p:cNvSpPr txBox="1"/>
          <p:nvPr userDrawn="1"/>
        </p:nvSpPr>
        <p:spPr>
          <a:xfrm>
            <a:off x="1089708" y="3859893"/>
            <a:ext cx="1957541" cy="369332"/>
          </a:xfrm>
          <a:prstGeom prst="rect">
            <a:avLst/>
          </a:prstGeom>
          <a:noFill/>
        </p:spPr>
        <p:txBody>
          <a:bodyPr wrap="square" rtlCol="0">
            <a:spAutoFit/>
          </a:bodyPr>
          <a:lstStyle/>
          <a:p>
            <a:r>
              <a:rPr lang="en-US" sz="1800" kern="1200" dirty="0">
                <a:solidFill>
                  <a:schemeClr val="tx1"/>
                </a:solidFill>
                <a:effectLst/>
                <a:latin typeface="+mn-lt"/>
                <a:ea typeface="+mn-ea"/>
                <a:cs typeface="+mn-cs"/>
              </a:rPr>
              <a:t>@</a:t>
            </a:r>
            <a:r>
              <a:rPr lang="en-US" sz="1800" kern="1200" dirty="0" err="1">
                <a:solidFill>
                  <a:schemeClr val="tx1"/>
                </a:solidFill>
                <a:effectLst/>
                <a:latin typeface="+mn-lt"/>
                <a:ea typeface="+mn-ea"/>
                <a:cs typeface="+mn-cs"/>
              </a:rPr>
              <a:t>KYtransportation</a:t>
            </a:r>
            <a:endParaRPr lang="en-US" dirty="0"/>
          </a:p>
        </p:txBody>
      </p:sp>
      <p:sp>
        <p:nvSpPr>
          <p:cNvPr id="16" name="TextBox 15"/>
          <p:cNvSpPr txBox="1"/>
          <p:nvPr userDrawn="1"/>
        </p:nvSpPr>
        <p:spPr>
          <a:xfrm>
            <a:off x="1089708" y="4342163"/>
            <a:ext cx="1957541" cy="369332"/>
          </a:xfrm>
          <a:prstGeom prst="rect">
            <a:avLst/>
          </a:prstGeom>
          <a:noFill/>
        </p:spPr>
        <p:txBody>
          <a:bodyPr wrap="square" rtlCol="0">
            <a:spAutoFit/>
          </a:bodyPr>
          <a:lstStyle/>
          <a:p>
            <a:r>
              <a:rPr lang="en-US" sz="1800" kern="1200" dirty="0">
                <a:solidFill>
                  <a:schemeClr val="tx1"/>
                </a:solidFill>
                <a:effectLst/>
                <a:latin typeface="+mn-lt"/>
                <a:ea typeface="+mn-ea"/>
                <a:cs typeface="+mn-cs"/>
              </a:rPr>
              <a:t>@</a:t>
            </a:r>
            <a:r>
              <a:rPr lang="en-US" sz="1800" kern="1200" dirty="0" err="1">
                <a:solidFill>
                  <a:schemeClr val="tx1"/>
                </a:solidFill>
                <a:effectLst/>
                <a:latin typeface="+mn-lt"/>
                <a:ea typeface="+mn-ea"/>
                <a:cs typeface="+mn-cs"/>
              </a:rPr>
              <a:t>KYtransportation</a:t>
            </a:r>
            <a:endParaRPr lang="en-US" dirty="0"/>
          </a:p>
        </p:txBody>
      </p:sp>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6493" y="4375341"/>
            <a:ext cx="375616" cy="263520"/>
          </a:xfrm>
          <a:prstGeom prst="rect">
            <a:avLst/>
          </a:prstGeom>
        </p:spPr>
      </p:pic>
      <p:pic>
        <p:nvPicPr>
          <p:cNvPr id="18" name="Pictur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727" y="2873887"/>
            <a:ext cx="375148" cy="375148"/>
          </a:xfrm>
          <a:prstGeom prst="rect">
            <a:avLst/>
          </a:prstGeom>
        </p:spPr>
      </p:pic>
      <p:pic>
        <p:nvPicPr>
          <p:cNvPr id="19" name="Picture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79935" y="3857035"/>
            <a:ext cx="368733" cy="368733"/>
          </a:xfrm>
          <a:prstGeom prst="rect">
            <a:avLst/>
          </a:prstGeom>
        </p:spPr>
      </p:pic>
    </p:spTree>
    <p:extLst>
      <p:ext uri="{BB962C8B-B14F-4D97-AF65-F5344CB8AC3E}">
        <p14:creationId xmlns:p14="http://schemas.microsoft.com/office/powerpoint/2010/main" val="2026913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A066BC-843C-419F-9977-D35BD11A7620}" type="datetimeFigureOut">
              <a:rPr lang="en-US" smtClean="0"/>
              <a:t>9/9/2026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C9E5F-8B91-4FE5-96C2-A2C328B5021F}" type="slidenum">
              <a:rPr lang="en-US" smtClean="0"/>
              <a:t>‹#›</a:t>
            </a:fld>
            <a:endParaRPr lang="en-US"/>
          </a:p>
        </p:txBody>
      </p:sp>
    </p:spTree>
    <p:extLst>
      <p:ext uri="{BB962C8B-B14F-4D97-AF65-F5344CB8AC3E}">
        <p14:creationId xmlns:p14="http://schemas.microsoft.com/office/powerpoint/2010/main" val="185951366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4" r:id="rId4"/>
    <p:sldLayoutId id="2147483652" r:id="rId5"/>
    <p:sldLayoutId id="2147483657" r:id="rId6"/>
    <p:sldLayoutId id="2147483653" r:id="rId7"/>
    <p:sldLayoutId id="214748365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18124" y="1577687"/>
            <a:ext cx="7185025" cy="3209306"/>
          </a:xfrm>
        </p:spPr>
        <p:txBody>
          <a:bodyPr>
            <a:normAutofit/>
          </a:bodyPr>
          <a:lstStyle/>
          <a:p>
            <a:pPr algn="ctr"/>
            <a:r>
              <a:rPr lang="en-US" sz="3500" b="1" dirty="0">
                <a:latin typeface="+mn-lt"/>
              </a:rPr>
              <a:t>Legislative Oversight and </a:t>
            </a:r>
            <a:r>
              <a:rPr lang="en-US" sz="3500" b="1">
                <a:latin typeface="+mn-lt"/>
              </a:rPr>
              <a:t>Investigations Committee</a:t>
            </a:r>
            <a:endParaRPr lang="en-US" sz="2000" dirty="0">
              <a:latin typeface="+mn-lt"/>
            </a:endParaRPr>
          </a:p>
          <a:p>
            <a:pPr algn="ctr"/>
            <a:r>
              <a:rPr lang="en-US" sz="2000" dirty="0">
                <a:latin typeface="+mn-lt"/>
              </a:rPr>
              <a:t>September 10, 2026</a:t>
            </a:r>
            <a:endParaRPr lang="en-US" sz="1900" b="1" dirty="0">
              <a:latin typeface="+mn-lt"/>
            </a:endParaRPr>
          </a:p>
          <a:p>
            <a:pPr algn="ctr"/>
            <a:r>
              <a:rPr lang="en-US" sz="3200" b="1" dirty="0">
                <a:latin typeface="+mn-lt"/>
              </a:rPr>
              <a:t>Cash Management System</a:t>
            </a:r>
          </a:p>
          <a:p>
            <a:pPr algn="ctr"/>
            <a:r>
              <a:rPr lang="en-US" sz="3200" b="1" dirty="0">
                <a:latin typeface="+mn-lt"/>
              </a:rPr>
              <a:t>&amp; Project Lettings</a:t>
            </a:r>
          </a:p>
          <a:p>
            <a:pPr algn="ctr"/>
            <a:endParaRPr lang="en-US" dirty="0">
              <a:latin typeface="+mn-lt"/>
            </a:endParaRPr>
          </a:p>
        </p:txBody>
      </p:sp>
    </p:spTree>
    <p:extLst>
      <p:ext uri="{BB962C8B-B14F-4D97-AF65-F5344CB8AC3E}">
        <p14:creationId xmlns:p14="http://schemas.microsoft.com/office/powerpoint/2010/main" val="1511550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226A89-BFD8-1600-29ED-7A5BDDDB6363}"/>
              </a:ext>
            </a:extLst>
          </p:cNvPr>
          <p:cNvSpPr>
            <a:spLocks noGrp="1"/>
          </p:cNvSpPr>
          <p:nvPr>
            <p:ph type="title"/>
          </p:nvPr>
        </p:nvSpPr>
        <p:spPr/>
        <p:txBody>
          <a:bodyPr/>
          <a:lstStyle/>
          <a:p>
            <a:r>
              <a:rPr lang="en-US" dirty="0"/>
              <a:t>Cash Management Budget Bill Language</a:t>
            </a:r>
          </a:p>
        </p:txBody>
      </p:sp>
      <p:sp>
        <p:nvSpPr>
          <p:cNvPr id="13" name="TextBox 12">
            <a:extLst>
              <a:ext uri="{FF2B5EF4-FFF2-40B4-BE49-F238E27FC236}">
                <a16:creationId xmlns:a16="http://schemas.microsoft.com/office/drawing/2014/main" id="{777CD393-1BB5-2172-5408-65925E20B349}"/>
              </a:ext>
            </a:extLst>
          </p:cNvPr>
          <p:cNvSpPr txBox="1"/>
          <p:nvPr/>
        </p:nvSpPr>
        <p:spPr>
          <a:xfrm>
            <a:off x="1428749" y="1876842"/>
            <a:ext cx="8324851" cy="3785652"/>
          </a:xfrm>
          <a:prstGeom prst="rect">
            <a:avLst/>
          </a:prstGeom>
          <a:noFill/>
        </p:spPr>
        <p:txBody>
          <a:bodyPr wrap="square">
            <a:spAutoFit/>
          </a:bodyPr>
          <a:lstStyle/>
          <a:p>
            <a:r>
              <a:rPr lang="en-US" sz="2400" b="1" dirty="0"/>
              <a:t>Road Fund Cash Management:</a:t>
            </a:r>
            <a:r>
              <a:rPr lang="en-US" sz="2400" dirty="0"/>
              <a:t> …Notwithstanding KRS Chapter 45, specifically including KRS 45.242 and 45.244, the Secretary may </a:t>
            </a:r>
            <a:r>
              <a:rPr lang="en-US" sz="2400" dirty="0">
                <a:highlight>
                  <a:srgbClr val="FFFF00"/>
                </a:highlight>
              </a:rPr>
              <a:t>concurrently advance projects in the Biennial Highway Construction Plan by employing management techniques that maximize the Cabinet's ability to contract for and effectively administer the project work. </a:t>
            </a:r>
            <a:r>
              <a:rPr lang="en-US" sz="2400" dirty="0"/>
              <a:t>Under the approved Cash Management Plan, the Secretary shall continuously ensure that the unspent project and Road Fund balances available to the Transportation Cabinet are sufficient to meet expenditures consistent with appropriations provided. </a:t>
            </a:r>
          </a:p>
        </p:txBody>
      </p:sp>
    </p:spTree>
    <p:extLst>
      <p:ext uri="{BB962C8B-B14F-4D97-AF65-F5344CB8AC3E}">
        <p14:creationId xmlns:p14="http://schemas.microsoft.com/office/powerpoint/2010/main" val="3652633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4C7FF-C4EB-85AB-D6C3-068DF87882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EED39E0-BD70-9D8B-AD8D-61DA898D8609}"/>
              </a:ext>
            </a:extLst>
          </p:cNvPr>
          <p:cNvSpPr>
            <a:spLocks noGrp="1"/>
          </p:cNvSpPr>
          <p:nvPr>
            <p:ph type="title"/>
          </p:nvPr>
        </p:nvSpPr>
        <p:spPr>
          <a:xfrm>
            <a:off x="0" y="327760"/>
            <a:ext cx="12192000" cy="679040"/>
          </a:xfrm>
        </p:spPr>
        <p:txBody>
          <a:bodyPr>
            <a:normAutofit fontScale="90000"/>
          </a:bodyPr>
          <a:lstStyle/>
          <a:p>
            <a:r>
              <a:rPr lang="en-US" dirty="0"/>
              <a:t>CASH MANAGEMENT SYSTEM</a:t>
            </a:r>
          </a:p>
        </p:txBody>
      </p:sp>
      <p:sp>
        <p:nvSpPr>
          <p:cNvPr id="10" name="TextBox 9">
            <a:extLst>
              <a:ext uri="{FF2B5EF4-FFF2-40B4-BE49-F238E27FC236}">
                <a16:creationId xmlns:a16="http://schemas.microsoft.com/office/drawing/2014/main" id="{13703844-CFDE-79EF-26B9-2BB3DA8BC452}"/>
              </a:ext>
            </a:extLst>
          </p:cNvPr>
          <p:cNvSpPr txBox="1"/>
          <p:nvPr/>
        </p:nvSpPr>
        <p:spPr>
          <a:xfrm>
            <a:off x="200025" y="1935430"/>
            <a:ext cx="11390812" cy="2554545"/>
          </a:xfrm>
          <a:prstGeom prst="rect">
            <a:avLst/>
          </a:prstGeom>
          <a:noFill/>
        </p:spPr>
        <p:txBody>
          <a:bodyPr wrap="square" rtlCol="0">
            <a:spAutoFit/>
          </a:bodyPr>
          <a:lstStyle/>
          <a:p>
            <a:pPr marL="457200" indent="-457200">
              <a:spcAft>
                <a:spcPts val="2400"/>
              </a:spcAft>
              <a:buFont typeface="Arial" panose="020B0604020202020204" pitchFamily="34" charset="0"/>
              <a:buChar char="•"/>
            </a:pPr>
            <a:r>
              <a:rPr lang="en-US" sz="2800" dirty="0"/>
              <a:t>Established for 2000-02, modified in 2002-04 to specify minimum Road Fund balance of $100 million, included in subsequent budget bills</a:t>
            </a:r>
          </a:p>
          <a:p>
            <a:pPr marL="457200" indent="-457200">
              <a:spcAft>
                <a:spcPts val="1200"/>
              </a:spcAft>
              <a:buFont typeface="Arial" panose="020B0604020202020204" pitchFamily="34" charset="0"/>
              <a:buChar char="•"/>
            </a:pPr>
            <a:r>
              <a:rPr lang="en-US" sz="2800" dirty="0"/>
              <a:t>Permits KYTC to initiate work on highway projects by employing a cash flow financing program, which allows projects and payments to extend beyond the biennium with future funds</a:t>
            </a:r>
          </a:p>
        </p:txBody>
      </p:sp>
    </p:spTree>
    <p:extLst>
      <p:ext uri="{BB962C8B-B14F-4D97-AF65-F5344CB8AC3E}">
        <p14:creationId xmlns:p14="http://schemas.microsoft.com/office/powerpoint/2010/main" val="3536640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D1A481-0EBC-F2F9-49B2-1D25155F2044}"/>
              </a:ext>
            </a:extLst>
          </p:cNvPr>
          <p:cNvSpPr>
            <a:spLocks noGrp="1"/>
          </p:cNvSpPr>
          <p:nvPr>
            <p:ph type="title"/>
          </p:nvPr>
        </p:nvSpPr>
        <p:spPr>
          <a:xfrm>
            <a:off x="0" y="327760"/>
            <a:ext cx="12192000" cy="679040"/>
          </a:xfrm>
        </p:spPr>
        <p:txBody>
          <a:bodyPr>
            <a:normAutofit fontScale="90000"/>
          </a:bodyPr>
          <a:lstStyle/>
          <a:p>
            <a:r>
              <a:rPr lang="en-US" dirty="0"/>
              <a:t>CASH MANAGEMENT SYSTEM</a:t>
            </a:r>
            <a:endParaRPr lang="en-US" i="1" dirty="0"/>
          </a:p>
        </p:txBody>
      </p:sp>
      <p:sp>
        <p:nvSpPr>
          <p:cNvPr id="4" name="TextBox 3">
            <a:extLst>
              <a:ext uri="{FF2B5EF4-FFF2-40B4-BE49-F238E27FC236}">
                <a16:creationId xmlns:a16="http://schemas.microsoft.com/office/drawing/2014/main" id="{0A2674C2-B255-1874-8EDF-B938BA7EB290}"/>
              </a:ext>
            </a:extLst>
          </p:cNvPr>
          <p:cNvSpPr txBox="1"/>
          <p:nvPr/>
        </p:nvSpPr>
        <p:spPr>
          <a:xfrm>
            <a:off x="499552" y="1502688"/>
            <a:ext cx="10536865" cy="5724644"/>
          </a:xfrm>
          <a:prstGeom prst="rect">
            <a:avLst/>
          </a:prstGeom>
          <a:noFill/>
        </p:spPr>
        <p:txBody>
          <a:bodyPr wrap="square">
            <a:spAutoFit/>
          </a:bodyPr>
          <a:lstStyle/>
          <a:p>
            <a:pPr marL="0" marR="0">
              <a:spcBef>
                <a:spcPts val="0"/>
              </a:spcBef>
              <a:spcAft>
                <a:spcPts val="0"/>
              </a:spcAft>
            </a:pPr>
            <a:r>
              <a:rPr lang="en-US" sz="2400" dirty="0">
                <a:solidFill>
                  <a:srgbClr val="231F20"/>
                </a:solidFill>
                <a:latin typeface="Calibri" panose="020F0502020204030204" pitchFamily="34" charset="0"/>
                <a:ea typeface="Calibri" panose="020F0502020204030204" pitchFamily="34" charset="0"/>
              </a:rPr>
              <a:t>As presented in the State Highway Plan:</a:t>
            </a:r>
          </a:p>
          <a:p>
            <a:pPr marL="0" marR="0">
              <a:spcBef>
                <a:spcPts val="0"/>
              </a:spcBef>
              <a:spcAft>
                <a:spcPts val="0"/>
              </a:spcAft>
            </a:pPr>
            <a:endParaRPr lang="en-US" dirty="0">
              <a:solidFill>
                <a:srgbClr val="231F20"/>
              </a:solidFill>
              <a:latin typeface="Calibri" panose="020F0502020204030204" pitchFamily="34" charset="0"/>
              <a:ea typeface="Calibri" panose="020F0502020204030204" pitchFamily="34" charset="0"/>
            </a:endParaRPr>
          </a:p>
          <a:p>
            <a:pPr lvl="1"/>
            <a:r>
              <a:rPr lang="en-US" sz="2400" i="1" dirty="0">
                <a:solidFill>
                  <a:srgbClr val="231F20"/>
                </a:solidFill>
                <a:latin typeface="Calibri" panose="020F0502020204030204" pitchFamily="34" charset="0"/>
                <a:ea typeface="Calibri" panose="020F0502020204030204" pitchFamily="34" charset="0"/>
              </a:rPr>
              <a:t>D</a:t>
            </a:r>
            <a:r>
              <a:rPr lang="en-US" sz="2400" i="1" dirty="0">
                <a:solidFill>
                  <a:srgbClr val="231F20"/>
                </a:solidFill>
                <a:effectLst/>
                <a:latin typeface="Calibri" panose="020F0502020204030204" pitchFamily="34" charset="0"/>
                <a:ea typeface="Calibri" panose="020F0502020204030204" pitchFamily="34" charset="0"/>
              </a:rPr>
              <a:t>ecisions about when to obligate state project dollars and how much state project work can be afforded at any point will be made by the Secretary of Transportation and based on monthly cash management evaluations</a:t>
            </a:r>
            <a:r>
              <a:rPr lang="en-US" sz="2400" i="1" dirty="0">
                <a:solidFill>
                  <a:srgbClr val="231F20"/>
                </a:solidFill>
                <a:latin typeface="Calibri" panose="020F0502020204030204" pitchFamily="34" charset="0"/>
                <a:ea typeface="Calibri" panose="020F0502020204030204" pitchFamily="34" charset="0"/>
              </a:rPr>
              <a:t> </a:t>
            </a:r>
            <a:r>
              <a:rPr lang="en-US" sz="2400" i="1" dirty="0">
                <a:solidFill>
                  <a:srgbClr val="231F20"/>
                </a:solidFill>
                <a:effectLst/>
                <a:latin typeface="Calibri" panose="020F0502020204030204" pitchFamily="34" charset="0"/>
                <a:ea typeface="Calibri" panose="020F0502020204030204" pitchFamily="34" charset="0"/>
              </a:rPr>
              <a:t>received from KYTC’s Authorization Review Team (ART).</a:t>
            </a:r>
            <a:endParaRPr lang="en-US" sz="2000" i="1" dirty="0">
              <a:effectLst/>
              <a:latin typeface="Calibri" panose="020F0502020204030204" pitchFamily="34" charset="0"/>
              <a:ea typeface="Calibri" panose="020F0502020204030204" pitchFamily="34" charset="0"/>
            </a:endParaRPr>
          </a:p>
          <a:p>
            <a:pPr lvl="1"/>
            <a:r>
              <a:rPr lang="en-US" sz="1200" dirty="0">
                <a:solidFill>
                  <a:srgbClr val="231F20"/>
                </a:solidFill>
                <a:effectLst/>
                <a:latin typeface="Calibri" panose="020F0502020204030204" pitchFamily="34" charset="0"/>
                <a:ea typeface="Calibri" panose="020F0502020204030204" pitchFamily="34" charset="0"/>
              </a:rPr>
              <a:t> </a:t>
            </a:r>
            <a:endParaRPr lang="en-US" sz="1100" dirty="0">
              <a:effectLst/>
              <a:latin typeface="Calibri" panose="020F0502020204030204" pitchFamily="34" charset="0"/>
              <a:ea typeface="Calibri" panose="020F0502020204030204" pitchFamily="34" charset="0"/>
            </a:endParaRPr>
          </a:p>
          <a:p>
            <a:pPr lvl="1"/>
            <a:r>
              <a:rPr lang="en-US" sz="2400" dirty="0">
                <a:solidFill>
                  <a:srgbClr val="231F20"/>
                </a:solidFill>
                <a:effectLst/>
                <a:latin typeface="Calibri" panose="020F0502020204030204" pitchFamily="34" charset="0"/>
                <a:ea typeface="Calibri" panose="020F0502020204030204" pitchFamily="34" charset="0"/>
              </a:rPr>
              <a:t>The ART consists of the Cabinet’s:</a:t>
            </a:r>
          </a:p>
          <a:p>
            <a:pPr marL="742950" lvl="1" indent="-285750">
              <a:buFont typeface="Arial" panose="020B0604020202020204" pitchFamily="34" charset="0"/>
              <a:buChar char="•"/>
            </a:pPr>
            <a:r>
              <a:rPr lang="en-US" sz="2400" dirty="0">
                <a:solidFill>
                  <a:srgbClr val="231F20"/>
                </a:solidFill>
                <a:effectLst/>
                <a:latin typeface="Calibri" panose="020F0502020204030204" pitchFamily="34" charset="0"/>
                <a:ea typeface="Calibri" panose="020F0502020204030204" pitchFamily="34" charset="0"/>
              </a:rPr>
              <a:t>Secretary</a:t>
            </a:r>
          </a:p>
          <a:p>
            <a:pPr marL="742950" lvl="1" indent="-285750">
              <a:buFont typeface="Arial" panose="020B0604020202020204" pitchFamily="34" charset="0"/>
              <a:buChar char="•"/>
            </a:pPr>
            <a:r>
              <a:rPr lang="en-US" sz="2400" dirty="0">
                <a:solidFill>
                  <a:srgbClr val="231F20"/>
                </a:solidFill>
                <a:effectLst/>
                <a:latin typeface="Calibri" panose="020F0502020204030204" pitchFamily="34" charset="0"/>
                <a:ea typeface="Calibri" panose="020F0502020204030204" pitchFamily="34" charset="0"/>
              </a:rPr>
              <a:t>Deputy Secretaries</a:t>
            </a:r>
            <a:endParaRPr lang="en-US" sz="2400" dirty="0">
              <a:solidFill>
                <a:srgbClr val="231F20"/>
              </a:solidFill>
              <a:latin typeface="Calibri" panose="020F0502020204030204" pitchFamily="34" charset="0"/>
              <a:ea typeface="Calibri" panose="020F0502020204030204" pitchFamily="34" charset="0"/>
            </a:endParaRPr>
          </a:p>
          <a:p>
            <a:pPr marL="742950" lvl="1" indent="-285750">
              <a:buFont typeface="Arial" panose="020B0604020202020204" pitchFamily="34" charset="0"/>
              <a:buChar char="•"/>
            </a:pPr>
            <a:r>
              <a:rPr lang="en-US" sz="2400" dirty="0">
                <a:solidFill>
                  <a:srgbClr val="231F20"/>
                </a:solidFill>
                <a:effectLst/>
                <a:latin typeface="Calibri" panose="020F0502020204030204" pitchFamily="34" charset="0"/>
                <a:ea typeface="Calibri" panose="020F0502020204030204" pitchFamily="34" charset="0"/>
              </a:rPr>
              <a:t>State Highway Engineer</a:t>
            </a:r>
          </a:p>
          <a:p>
            <a:pPr marL="742950" lvl="1" indent="-285750">
              <a:buFont typeface="Arial" panose="020B0604020202020204" pitchFamily="34" charset="0"/>
              <a:buChar char="•"/>
            </a:pPr>
            <a:r>
              <a:rPr lang="en-US" sz="2400" dirty="0">
                <a:solidFill>
                  <a:srgbClr val="231F20"/>
                </a:solidFill>
                <a:latin typeface="Calibri" panose="020F0502020204030204" pitchFamily="34" charset="0"/>
                <a:ea typeface="Calibri" panose="020F0502020204030204" pitchFamily="34" charset="0"/>
              </a:rPr>
              <a:t>D</a:t>
            </a:r>
            <a:r>
              <a:rPr lang="en-US" sz="2400" dirty="0">
                <a:solidFill>
                  <a:srgbClr val="231F20"/>
                </a:solidFill>
                <a:effectLst/>
                <a:latin typeface="Calibri" panose="020F0502020204030204" pitchFamily="34" charset="0"/>
                <a:ea typeface="Calibri" panose="020F0502020204030204" pitchFamily="34" charset="0"/>
              </a:rPr>
              <a:t>eputy State Highway Engineers</a:t>
            </a:r>
            <a:endParaRPr lang="en-US" sz="2400" dirty="0">
              <a:solidFill>
                <a:srgbClr val="231F20"/>
              </a:solidFill>
              <a:latin typeface="Calibri" panose="020F0502020204030204" pitchFamily="34" charset="0"/>
              <a:ea typeface="Calibri" panose="020F0502020204030204" pitchFamily="34" charset="0"/>
            </a:endParaRPr>
          </a:p>
          <a:p>
            <a:pPr marL="742950" lvl="1" indent="-285750">
              <a:buFont typeface="Arial" panose="020B0604020202020204" pitchFamily="34" charset="0"/>
              <a:buChar char="•"/>
            </a:pPr>
            <a:r>
              <a:rPr lang="en-US" sz="2400" dirty="0">
                <a:solidFill>
                  <a:srgbClr val="231F20"/>
                </a:solidFill>
                <a:effectLst/>
                <a:latin typeface="Calibri" panose="020F0502020204030204" pitchFamily="34" charset="0"/>
                <a:ea typeface="Calibri" panose="020F0502020204030204" pitchFamily="34" charset="0"/>
              </a:rPr>
              <a:t>KYTC Budget Director		</a:t>
            </a:r>
          </a:p>
          <a:p>
            <a:pPr lvl="8"/>
            <a:r>
              <a:rPr lang="en-US" sz="2400" dirty="0">
                <a:solidFill>
                  <a:srgbClr val="231F20"/>
                </a:solidFill>
                <a:latin typeface="Calibri" panose="020F0502020204030204" pitchFamily="34" charset="0"/>
                <a:ea typeface="Calibri" panose="020F0502020204030204" pitchFamily="34" charset="0"/>
              </a:rPr>
              <a:t>	</a:t>
            </a:r>
            <a:r>
              <a:rPr lang="en-US" sz="2400" b="1" dirty="0">
                <a:solidFill>
                  <a:srgbClr val="231F20"/>
                </a:solidFill>
                <a:effectLst/>
                <a:latin typeface="Calibri" panose="020F0502020204030204" pitchFamily="34" charset="0"/>
                <a:ea typeface="Calibri" panose="020F0502020204030204" pitchFamily="34" charset="0"/>
              </a:rPr>
              <a:t>ART Team gauges system capacity</a:t>
            </a:r>
          </a:p>
          <a:p>
            <a:pPr marL="0" marR="0">
              <a:spcBef>
                <a:spcPts val="0"/>
              </a:spcBef>
              <a:spcAft>
                <a:spcPts val="0"/>
              </a:spcAft>
            </a:pPr>
            <a:endParaRPr lang="en-US" dirty="0">
              <a:solidFill>
                <a:srgbClr val="231F20"/>
              </a:solidFill>
              <a:latin typeface="Calibri" panose="020F0502020204030204" pitchFamily="34" charset="0"/>
              <a:ea typeface="Calibri" panose="020F0502020204030204" pitchFamily="34" charset="0"/>
            </a:endParaRPr>
          </a:p>
          <a:p>
            <a:pPr marL="0" marR="0">
              <a:spcBef>
                <a:spcPts val="0"/>
              </a:spcBef>
              <a:spcAft>
                <a:spcPts val="0"/>
              </a:spcAft>
            </a:pPr>
            <a:endParaRPr lang="en-US" dirty="0"/>
          </a:p>
        </p:txBody>
      </p:sp>
    </p:spTree>
    <p:extLst>
      <p:ext uri="{BB962C8B-B14F-4D97-AF65-F5344CB8AC3E}">
        <p14:creationId xmlns:p14="http://schemas.microsoft.com/office/powerpoint/2010/main" val="809804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EEDE014-04D2-F712-5391-ED3DC73543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9325" y="1479691"/>
            <a:ext cx="8353425" cy="5074706"/>
          </a:xfrm>
          <a:prstGeom prst="rect">
            <a:avLst/>
          </a:prstGeom>
          <a:noFill/>
        </p:spPr>
      </p:pic>
      <p:sp>
        <p:nvSpPr>
          <p:cNvPr id="3" name="Title 2">
            <a:extLst>
              <a:ext uri="{FF2B5EF4-FFF2-40B4-BE49-F238E27FC236}">
                <a16:creationId xmlns:a16="http://schemas.microsoft.com/office/drawing/2014/main" id="{D1D1A481-0EBC-F2F9-49B2-1D25155F2044}"/>
              </a:ext>
            </a:extLst>
          </p:cNvPr>
          <p:cNvSpPr>
            <a:spLocks noGrp="1"/>
          </p:cNvSpPr>
          <p:nvPr>
            <p:ph type="title"/>
          </p:nvPr>
        </p:nvSpPr>
        <p:spPr>
          <a:xfrm>
            <a:off x="0" y="352926"/>
            <a:ext cx="12192000" cy="1087815"/>
          </a:xfrm>
        </p:spPr>
        <p:txBody>
          <a:bodyPr anchor="ctr">
            <a:normAutofit/>
          </a:bodyPr>
          <a:lstStyle/>
          <a:p>
            <a:r>
              <a:rPr lang="en-US" dirty="0"/>
              <a:t>Highway Plan Funding</a:t>
            </a:r>
          </a:p>
        </p:txBody>
      </p:sp>
    </p:spTree>
    <p:extLst>
      <p:ext uri="{BB962C8B-B14F-4D97-AF65-F5344CB8AC3E}">
        <p14:creationId xmlns:p14="http://schemas.microsoft.com/office/powerpoint/2010/main" val="2007330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943AE-0192-8B7C-BD64-93722472AD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32E7793-C8BB-53D0-4885-825B983E9BC3}"/>
              </a:ext>
            </a:extLst>
          </p:cNvPr>
          <p:cNvSpPr>
            <a:spLocks noGrp="1"/>
          </p:cNvSpPr>
          <p:nvPr>
            <p:ph type="title"/>
          </p:nvPr>
        </p:nvSpPr>
        <p:spPr>
          <a:xfrm>
            <a:off x="0" y="352926"/>
            <a:ext cx="12192000" cy="1087815"/>
          </a:xfrm>
        </p:spPr>
        <p:txBody>
          <a:bodyPr anchor="ctr">
            <a:normAutofit/>
          </a:bodyPr>
          <a:lstStyle/>
          <a:p>
            <a:r>
              <a:rPr lang="en-US" dirty="0"/>
              <a:t>Road Fund Revenue</a:t>
            </a:r>
          </a:p>
        </p:txBody>
      </p:sp>
      <p:graphicFrame>
        <p:nvGraphicFramePr>
          <p:cNvPr id="8" name="Chart 7">
            <a:extLst>
              <a:ext uri="{FF2B5EF4-FFF2-40B4-BE49-F238E27FC236}">
                <a16:creationId xmlns:a16="http://schemas.microsoft.com/office/drawing/2014/main" id="{E6B2C4A2-9FFD-3A9F-1334-8848B67E643A}"/>
              </a:ext>
            </a:extLst>
          </p:cNvPr>
          <p:cNvGraphicFramePr>
            <a:graphicFrameLocks/>
          </p:cNvGraphicFramePr>
          <p:nvPr>
            <p:extLst>
              <p:ext uri="{D42A27DB-BD31-4B8C-83A1-F6EECF244321}">
                <p14:modId xmlns:p14="http://schemas.microsoft.com/office/powerpoint/2010/main" val="2135195213"/>
              </p:ext>
            </p:extLst>
          </p:nvPr>
        </p:nvGraphicFramePr>
        <p:xfrm>
          <a:off x="2243137" y="1631241"/>
          <a:ext cx="7705725" cy="478810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3">
            <a:extLst>
              <a:ext uri="{FF2B5EF4-FFF2-40B4-BE49-F238E27FC236}">
                <a16:creationId xmlns:a16="http://schemas.microsoft.com/office/drawing/2014/main" id="{5FCE7B75-685E-740F-03BE-F20430C8C2F5}"/>
              </a:ext>
            </a:extLst>
          </p:cNvPr>
          <p:cNvSpPr txBox="1"/>
          <p:nvPr/>
        </p:nvSpPr>
        <p:spPr>
          <a:xfrm>
            <a:off x="3200400" y="2308860"/>
            <a:ext cx="701040" cy="28956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dirty="0"/>
              <a:t>$1,875</a:t>
            </a:r>
          </a:p>
        </p:txBody>
      </p:sp>
      <p:sp>
        <p:nvSpPr>
          <p:cNvPr id="10" name="TextBox 5">
            <a:extLst>
              <a:ext uri="{FF2B5EF4-FFF2-40B4-BE49-F238E27FC236}">
                <a16:creationId xmlns:a16="http://schemas.microsoft.com/office/drawing/2014/main" id="{8CC0B113-42DA-40C7-86CB-9086C934CAFF}"/>
              </a:ext>
            </a:extLst>
          </p:cNvPr>
          <p:cNvSpPr txBox="1"/>
          <p:nvPr/>
        </p:nvSpPr>
        <p:spPr>
          <a:xfrm flipH="1">
            <a:off x="5999321" y="2308860"/>
            <a:ext cx="701040" cy="28003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dirty="0"/>
              <a:t>$1,822</a:t>
            </a:r>
          </a:p>
        </p:txBody>
      </p:sp>
      <p:sp>
        <p:nvSpPr>
          <p:cNvPr id="11" name="TextBox 10">
            <a:extLst>
              <a:ext uri="{FF2B5EF4-FFF2-40B4-BE49-F238E27FC236}">
                <a16:creationId xmlns:a16="http://schemas.microsoft.com/office/drawing/2014/main" id="{DE190747-2B2C-A6EA-17D1-E98B7F4282D7}"/>
              </a:ext>
            </a:extLst>
          </p:cNvPr>
          <p:cNvSpPr txBox="1"/>
          <p:nvPr/>
        </p:nvSpPr>
        <p:spPr>
          <a:xfrm>
            <a:off x="5763101" y="1501140"/>
            <a:ext cx="1173480" cy="369332"/>
          </a:xfrm>
          <a:prstGeom prst="rect">
            <a:avLst/>
          </a:prstGeom>
          <a:noFill/>
        </p:spPr>
        <p:txBody>
          <a:bodyPr wrap="square" rtlCol="0">
            <a:spAutoFit/>
          </a:bodyPr>
          <a:lstStyle/>
          <a:p>
            <a:r>
              <a:rPr lang="en-US" dirty="0"/>
              <a:t>In millions</a:t>
            </a:r>
          </a:p>
        </p:txBody>
      </p:sp>
    </p:spTree>
    <p:extLst>
      <p:ext uri="{BB962C8B-B14F-4D97-AF65-F5344CB8AC3E}">
        <p14:creationId xmlns:p14="http://schemas.microsoft.com/office/powerpoint/2010/main" val="2482973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15E5A4-BB5B-FB0F-BDD4-7E639BF12125}"/>
              </a:ext>
            </a:extLst>
          </p:cNvPr>
          <p:cNvSpPr>
            <a:spLocks noGrp="1"/>
          </p:cNvSpPr>
          <p:nvPr>
            <p:ph type="title"/>
          </p:nvPr>
        </p:nvSpPr>
        <p:spPr>
          <a:xfrm>
            <a:off x="0" y="352926"/>
            <a:ext cx="12192000" cy="1087815"/>
          </a:xfrm>
        </p:spPr>
        <p:txBody>
          <a:bodyPr anchor="ctr">
            <a:normAutofit/>
          </a:bodyPr>
          <a:lstStyle/>
          <a:p>
            <a:r>
              <a:rPr lang="en-US" sz="4100" dirty="0"/>
              <a:t>National Highway Construction Cost Index</a:t>
            </a:r>
          </a:p>
        </p:txBody>
      </p:sp>
      <p:pic>
        <p:nvPicPr>
          <p:cNvPr id="9" name="Picture 8">
            <a:extLst>
              <a:ext uri="{FF2B5EF4-FFF2-40B4-BE49-F238E27FC236}">
                <a16:creationId xmlns:a16="http://schemas.microsoft.com/office/drawing/2014/main" id="{157B704E-FA64-22E9-98C8-7541B8A73BDF}"/>
              </a:ext>
            </a:extLst>
          </p:cNvPr>
          <p:cNvPicPr>
            <a:picLocks noChangeAspect="1"/>
          </p:cNvPicPr>
          <p:nvPr/>
        </p:nvPicPr>
        <p:blipFill>
          <a:blip r:embed="rId3"/>
          <a:stretch>
            <a:fillRect/>
          </a:stretch>
        </p:blipFill>
        <p:spPr>
          <a:xfrm>
            <a:off x="2774156" y="1445537"/>
            <a:ext cx="6643688" cy="5336263"/>
          </a:xfrm>
          <a:prstGeom prst="rect">
            <a:avLst/>
          </a:prstGeom>
        </p:spPr>
      </p:pic>
    </p:spTree>
    <p:extLst>
      <p:ext uri="{BB962C8B-B14F-4D97-AF65-F5344CB8AC3E}">
        <p14:creationId xmlns:p14="http://schemas.microsoft.com/office/powerpoint/2010/main" val="3666642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8DC47-BD92-D954-4729-347242B421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38F7AA-0128-AA62-4201-D3E00C23CF23}"/>
              </a:ext>
            </a:extLst>
          </p:cNvPr>
          <p:cNvSpPr>
            <a:spLocks noGrp="1"/>
          </p:cNvSpPr>
          <p:nvPr>
            <p:ph type="title"/>
          </p:nvPr>
        </p:nvSpPr>
        <p:spPr/>
        <p:txBody>
          <a:bodyPr/>
          <a:lstStyle/>
          <a:p>
            <a:r>
              <a:rPr lang="en-US" dirty="0"/>
              <a:t>Road Fund Match for Federal Construction</a:t>
            </a:r>
          </a:p>
        </p:txBody>
      </p:sp>
      <p:graphicFrame>
        <p:nvGraphicFramePr>
          <p:cNvPr id="4" name="Content Placeholder 3">
            <a:extLst>
              <a:ext uri="{FF2B5EF4-FFF2-40B4-BE49-F238E27FC236}">
                <a16:creationId xmlns:a16="http://schemas.microsoft.com/office/drawing/2014/main" id="{8ECAEB10-EB4E-DFEE-E525-1F53699471B3}"/>
              </a:ext>
            </a:extLst>
          </p:cNvPr>
          <p:cNvGraphicFramePr>
            <a:graphicFrameLocks noGrp="1"/>
          </p:cNvGraphicFramePr>
          <p:nvPr>
            <p:ph idx="1"/>
            <p:extLst>
              <p:ext uri="{D42A27DB-BD31-4B8C-83A1-F6EECF244321}">
                <p14:modId xmlns:p14="http://schemas.microsoft.com/office/powerpoint/2010/main" val="4039857001"/>
              </p:ext>
            </p:extLst>
          </p:nvPr>
        </p:nvGraphicFramePr>
        <p:xfrm>
          <a:off x="543696" y="1440741"/>
          <a:ext cx="11133439" cy="4453432"/>
        </p:xfrm>
        <a:graphic>
          <a:graphicData uri="http://schemas.openxmlformats.org/drawingml/2006/chart">
            <c:chart xmlns:c="http://schemas.openxmlformats.org/drawingml/2006/chart" xmlns:r="http://schemas.openxmlformats.org/officeDocument/2006/relationships" r:id="rId3"/>
          </a:graphicData>
        </a:graphic>
      </p:graphicFrame>
      <p:sp>
        <p:nvSpPr>
          <p:cNvPr id="2" name="Arrow: Right 1">
            <a:extLst>
              <a:ext uri="{FF2B5EF4-FFF2-40B4-BE49-F238E27FC236}">
                <a16:creationId xmlns:a16="http://schemas.microsoft.com/office/drawing/2014/main" id="{FFFD07AB-4666-AF25-D75F-2E529A1EE54D}"/>
              </a:ext>
            </a:extLst>
          </p:cNvPr>
          <p:cNvSpPr/>
          <p:nvPr/>
        </p:nvSpPr>
        <p:spPr>
          <a:xfrm rot="16200000">
            <a:off x="7467600" y="5706174"/>
            <a:ext cx="620486" cy="37599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2786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9AE998-29C6-6A26-F4C1-8F32FCAB85C6}"/>
              </a:ext>
            </a:extLst>
          </p:cNvPr>
          <p:cNvSpPr>
            <a:spLocks noGrp="1"/>
          </p:cNvSpPr>
          <p:nvPr>
            <p:ph type="title"/>
          </p:nvPr>
        </p:nvSpPr>
        <p:spPr/>
        <p:txBody>
          <a:bodyPr/>
          <a:lstStyle/>
          <a:p>
            <a:r>
              <a:rPr lang="en-US" dirty="0"/>
              <a:t>The Project Expenditure Pipeline</a:t>
            </a:r>
          </a:p>
        </p:txBody>
      </p:sp>
      <p:graphicFrame>
        <p:nvGraphicFramePr>
          <p:cNvPr id="4" name="Content Placeholder 3">
            <a:extLst>
              <a:ext uri="{FF2B5EF4-FFF2-40B4-BE49-F238E27FC236}">
                <a16:creationId xmlns:a16="http://schemas.microsoft.com/office/drawing/2014/main" id="{38C5B498-8561-4A55-32A4-AA2DB15BEEFA}"/>
              </a:ext>
            </a:extLst>
          </p:cNvPr>
          <p:cNvGraphicFramePr>
            <a:graphicFrameLocks noGrp="1"/>
          </p:cNvGraphicFramePr>
          <p:nvPr>
            <p:ph idx="1"/>
            <p:extLst>
              <p:ext uri="{D42A27DB-BD31-4B8C-83A1-F6EECF244321}">
                <p14:modId xmlns:p14="http://schemas.microsoft.com/office/powerpoint/2010/main" val="2416742577"/>
              </p:ext>
            </p:extLst>
          </p:nvPr>
        </p:nvGraphicFramePr>
        <p:xfrm>
          <a:off x="889686" y="1542415"/>
          <a:ext cx="10898660" cy="45742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16691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25CFC-9768-A79D-EE4D-20734E1C10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17E85D4-4B28-ACE1-5C14-9DA45CAEB886}"/>
              </a:ext>
            </a:extLst>
          </p:cNvPr>
          <p:cNvSpPr>
            <a:spLocks noGrp="1"/>
          </p:cNvSpPr>
          <p:nvPr>
            <p:ph type="title"/>
          </p:nvPr>
        </p:nvSpPr>
        <p:spPr>
          <a:xfrm>
            <a:off x="0" y="327760"/>
            <a:ext cx="12192000" cy="679040"/>
          </a:xfrm>
        </p:spPr>
        <p:txBody>
          <a:bodyPr>
            <a:normAutofit fontScale="90000"/>
          </a:bodyPr>
          <a:lstStyle/>
          <a:p>
            <a:r>
              <a:rPr lang="en-US" dirty="0"/>
              <a:t>CASH MANAGEMENT SYSTEM</a:t>
            </a:r>
            <a:br>
              <a:rPr lang="en-US" dirty="0"/>
            </a:br>
            <a:r>
              <a:rPr lang="en-US" dirty="0"/>
              <a:t>Daily Monitoring</a:t>
            </a:r>
          </a:p>
        </p:txBody>
      </p:sp>
      <p:pic>
        <p:nvPicPr>
          <p:cNvPr id="9" name="Picture 8">
            <a:extLst>
              <a:ext uri="{FF2B5EF4-FFF2-40B4-BE49-F238E27FC236}">
                <a16:creationId xmlns:a16="http://schemas.microsoft.com/office/drawing/2014/main" id="{03E00363-50CA-B885-8F91-C3A3686C7C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514" y="1279235"/>
            <a:ext cx="11843657" cy="4599051"/>
          </a:xfrm>
          <a:prstGeom prst="rect">
            <a:avLst/>
          </a:prstGeom>
        </p:spPr>
      </p:pic>
      <p:cxnSp>
        <p:nvCxnSpPr>
          <p:cNvPr id="4" name="Straight Arrow Connector 3">
            <a:extLst>
              <a:ext uri="{FF2B5EF4-FFF2-40B4-BE49-F238E27FC236}">
                <a16:creationId xmlns:a16="http://schemas.microsoft.com/office/drawing/2014/main" id="{4967B2EE-D62C-2CAE-D22F-B13A62787FDF}"/>
              </a:ext>
            </a:extLst>
          </p:cNvPr>
          <p:cNvCxnSpPr>
            <a:cxnSpLocks/>
          </p:cNvCxnSpPr>
          <p:nvPr/>
        </p:nvCxnSpPr>
        <p:spPr>
          <a:xfrm flipH="1">
            <a:off x="7591425" y="1704975"/>
            <a:ext cx="276225" cy="19050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6" name="Straight Arrow Connector 5">
            <a:extLst>
              <a:ext uri="{FF2B5EF4-FFF2-40B4-BE49-F238E27FC236}">
                <a16:creationId xmlns:a16="http://schemas.microsoft.com/office/drawing/2014/main" id="{7A41A7CC-D511-CDD2-DA28-B97349499C38}"/>
              </a:ext>
            </a:extLst>
          </p:cNvPr>
          <p:cNvCxnSpPr>
            <a:cxnSpLocks/>
          </p:cNvCxnSpPr>
          <p:nvPr/>
        </p:nvCxnSpPr>
        <p:spPr>
          <a:xfrm flipH="1">
            <a:off x="8629650" y="2286000"/>
            <a:ext cx="276225" cy="19050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7" name="Straight Arrow Connector 6">
            <a:extLst>
              <a:ext uri="{FF2B5EF4-FFF2-40B4-BE49-F238E27FC236}">
                <a16:creationId xmlns:a16="http://schemas.microsoft.com/office/drawing/2014/main" id="{12128451-A06D-E89B-7B8C-3DF6CA68386D}"/>
              </a:ext>
            </a:extLst>
          </p:cNvPr>
          <p:cNvCxnSpPr>
            <a:cxnSpLocks/>
          </p:cNvCxnSpPr>
          <p:nvPr/>
        </p:nvCxnSpPr>
        <p:spPr>
          <a:xfrm flipH="1">
            <a:off x="10744200" y="2171700"/>
            <a:ext cx="276225" cy="19050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8" name="Straight Arrow Connector 7">
            <a:extLst>
              <a:ext uri="{FF2B5EF4-FFF2-40B4-BE49-F238E27FC236}">
                <a16:creationId xmlns:a16="http://schemas.microsoft.com/office/drawing/2014/main" id="{69BEB488-B025-A391-3B83-9C7A344FC22B}"/>
              </a:ext>
            </a:extLst>
          </p:cNvPr>
          <p:cNvCxnSpPr>
            <a:cxnSpLocks/>
          </p:cNvCxnSpPr>
          <p:nvPr/>
        </p:nvCxnSpPr>
        <p:spPr>
          <a:xfrm>
            <a:off x="11477625" y="3143250"/>
            <a:ext cx="231321" cy="28575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4B0E7175-A92B-3076-8133-5153E9C19835}"/>
              </a:ext>
            </a:extLst>
          </p:cNvPr>
          <p:cNvSpPr txBox="1"/>
          <p:nvPr/>
        </p:nvSpPr>
        <p:spPr>
          <a:xfrm>
            <a:off x="7867650" y="1492448"/>
            <a:ext cx="762000" cy="276999"/>
          </a:xfrm>
          <a:prstGeom prst="rect">
            <a:avLst/>
          </a:prstGeom>
          <a:noFill/>
        </p:spPr>
        <p:txBody>
          <a:bodyPr wrap="square" rtlCol="0">
            <a:spAutoFit/>
          </a:bodyPr>
          <a:lstStyle/>
          <a:p>
            <a:r>
              <a:rPr lang="en-US" sz="1200" dirty="0"/>
              <a:t>$654</a:t>
            </a:r>
          </a:p>
        </p:txBody>
      </p:sp>
      <p:sp>
        <p:nvSpPr>
          <p:cNvPr id="13" name="TextBox 12">
            <a:extLst>
              <a:ext uri="{FF2B5EF4-FFF2-40B4-BE49-F238E27FC236}">
                <a16:creationId xmlns:a16="http://schemas.microsoft.com/office/drawing/2014/main" id="{44BE5307-459D-256B-7725-93C880133D19}"/>
              </a:ext>
            </a:extLst>
          </p:cNvPr>
          <p:cNvSpPr txBox="1"/>
          <p:nvPr/>
        </p:nvSpPr>
        <p:spPr>
          <a:xfrm>
            <a:off x="8905875" y="2085201"/>
            <a:ext cx="762000" cy="276999"/>
          </a:xfrm>
          <a:prstGeom prst="rect">
            <a:avLst/>
          </a:prstGeom>
          <a:noFill/>
        </p:spPr>
        <p:txBody>
          <a:bodyPr wrap="square" rtlCol="0">
            <a:spAutoFit/>
          </a:bodyPr>
          <a:lstStyle/>
          <a:p>
            <a:r>
              <a:rPr lang="en-US" sz="1200" dirty="0"/>
              <a:t>$541</a:t>
            </a:r>
          </a:p>
        </p:txBody>
      </p:sp>
      <p:sp>
        <p:nvSpPr>
          <p:cNvPr id="15" name="TextBox 14">
            <a:extLst>
              <a:ext uri="{FF2B5EF4-FFF2-40B4-BE49-F238E27FC236}">
                <a16:creationId xmlns:a16="http://schemas.microsoft.com/office/drawing/2014/main" id="{B3B4EDF9-A293-A16D-4200-4FD2746259FC}"/>
              </a:ext>
            </a:extLst>
          </p:cNvPr>
          <p:cNvSpPr txBox="1"/>
          <p:nvPr/>
        </p:nvSpPr>
        <p:spPr>
          <a:xfrm>
            <a:off x="11020425" y="1946701"/>
            <a:ext cx="762000" cy="276999"/>
          </a:xfrm>
          <a:prstGeom prst="rect">
            <a:avLst/>
          </a:prstGeom>
          <a:noFill/>
        </p:spPr>
        <p:txBody>
          <a:bodyPr wrap="square" rtlCol="0">
            <a:spAutoFit/>
          </a:bodyPr>
          <a:lstStyle/>
          <a:p>
            <a:r>
              <a:rPr lang="en-US" sz="1200" dirty="0"/>
              <a:t>$572</a:t>
            </a:r>
          </a:p>
        </p:txBody>
      </p:sp>
      <p:sp>
        <p:nvSpPr>
          <p:cNvPr id="17" name="TextBox 16">
            <a:extLst>
              <a:ext uri="{FF2B5EF4-FFF2-40B4-BE49-F238E27FC236}">
                <a16:creationId xmlns:a16="http://schemas.microsoft.com/office/drawing/2014/main" id="{F7F950A6-EC7A-F658-F966-9AB4AB20580C}"/>
              </a:ext>
            </a:extLst>
          </p:cNvPr>
          <p:cNvSpPr txBox="1"/>
          <p:nvPr/>
        </p:nvSpPr>
        <p:spPr>
          <a:xfrm>
            <a:off x="11020425" y="2866251"/>
            <a:ext cx="762000" cy="276999"/>
          </a:xfrm>
          <a:prstGeom prst="rect">
            <a:avLst/>
          </a:prstGeom>
          <a:noFill/>
        </p:spPr>
        <p:txBody>
          <a:bodyPr wrap="square" rtlCol="0">
            <a:spAutoFit/>
          </a:bodyPr>
          <a:lstStyle/>
          <a:p>
            <a:r>
              <a:rPr lang="en-US" sz="1200" dirty="0"/>
              <a:t>$348</a:t>
            </a:r>
          </a:p>
        </p:txBody>
      </p:sp>
    </p:spTree>
    <p:extLst>
      <p:ext uri="{BB962C8B-B14F-4D97-AF65-F5344CB8AC3E}">
        <p14:creationId xmlns:p14="http://schemas.microsoft.com/office/powerpoint/2010/main" val="2136829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BF764-DE28-418D-02D0-F5079EB04D3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A1AF2F-A294-F214-021B-867397991F19}"/>
              </a:ext>
            </a:extLst>
          </p:cNvPr>
          <p:cNvSpPr>
            <a:spLocks noGrp="1"/>
          </p:cNvSpPr>
          <p:nvPr>
            <p:ph idx="1"/>
          </p:nvPr>
        </p:nvSpPr>
        <p:spPr>
          <a:xfrm>
            <a:off x="753625" y="2179191"/>
            <a:ext cx="10862269" cy="3256967"/>
          </a:xfrm>
        </p:spPr>
        <p:txBody>
          <a:bodyPr numCol="2">
            <a:normAutofit/>
          </a:bodyPr>
          <a:lstStyle/>
          <a:p>
            <a:r>
              <a:rPr lang="en-US" dirty="0"/>
              <a:t>Pavement Repair</a:t>
            </a:r>
          </a:p>
          <a:p>
            <a:r>
              <a:rPr lang="en-US" dirty="0"/>
              <a:t>Shoulder Repair</a:t>
            </a:r>
          </a:p>
          <a:p>
            <a:r>
              <a:rPr lang="en-US" dirty="0"/>
              <a:t>Mowing and Litter Pick-Up</a:t>
            </a:r>
          </a:p>
          <a:p>
            <a:r>
              <a:rPr lang="en-US" dirty="0"/>
              <a:t>Bridge Inspection and Repair</a:t>
            </a:r>
          </a:p>
          <a:p>
            <a:r>
              <a:rPr lang="en-US" dirty="0"/>
              <a:t>Guardrail Repair and Replacement</a:t>
            </a:r>
          </a:p>
          <a:p>
            <a:r>
              <a:rPr lang="en-US" dirty="0"/>
              <a:t>Traffic Signals and Lighting</a:t>
            </a:r>
          </a:p>
          <a:p>
            <a:r>
              <a:rPr lang="en-US" dirty="0"/>
              <a:t>Rest Area Staffing and Upkeep</a:t>
            </a:r>
          </a:p>
          <a:p>
            <a:r>
              <a:rPr lang="en-US" dirty="0"/>
              <a:t>Tree Cutting and Trimming</a:t>
            </a:r>
          </a:p>
          <a:p>
            <a:r>
              <a:rPr lang="en-US" dirty="0"/>
              <a:t>Maintaining Drainage</a:t>
            </a:r>
          </a:p>
          <a:p>
            <a:r>
              <a:rPr lang="en-US" dirty="0"/>
              <a:t>Emergency Response</a:t>
            </a:r>
          </a:p>
          <a:p>
            <a:r>
              <a:rPr lang="en-US" dirty="0"/>
              <a:t>Snow and Ice Response (SNIC)</a:t>
            </a:r>
          </a:p>
        </p:txBody>
      </p:sp>
      <p:sp>
        <p:nvSpPr>
          <p:cNvPr id="3" name="Title 2">
            <a:extLst>
              <a:ext uri="{FF2B5EF4-FFF2-40B4-BE49-F238E27FC236}">
                <a16:creationId xmlns:a16="http://schemas.microsoft.com/office/drawing/2014/main" id="{E0DAC647-C5BF-0A42-B164-19E5544DE46A}"/>
              </a:ext>
            </a:extLst>
          </p:cNvPr>
          <p:cNvSpPr>
            <a:spLocks noGrp="1"/>
          </p:cNvSpPr>
          <p:nvPr>
            <p:ph type="title"/>
          </p:nvPr>
        </p:nvSpPr>
        <p:spPr/>
        <p:txBody>
          <a:bodyPr/>
          <a:lstStyle/>
          <a:p>
            <a:r>
              <a:rPr lang="en-US" dirty="0"/>
              <a:t>Maintenance Components</a:t>
            </a:r>
          </a:p>
        </p:txBody>
      </p:sp>
    </p:spTree>
    <p:extLst>
      <p:ext uri="{BB962C8B-B14F-4D97-AF65-F5344CB8AC3E}">
        <p14:creationId xmlns:p14="http://schemas.microsoft.com/office/powerpoint/2010/main" val="368270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FBBCEE-0421-A42D-C6B7-5AB1183412D1}"/>
              </a:ext>
            </a:extLst>
          </p:cNvPr>
          <p:cNvSpPr>
            <a:spLocks noGrp="1"/>
          </p:cNvSpPr>
          <p:nvPr>
            <p:ph idx="1"/>
          </p:nvPr>
        </p:nvSpPr>
        <p:spPr/>
        <p:txBody>
          <a:bodyPr>
            <a:normAutofit/>
          </a:bodyPr>
          <a:lstStyle/>
          <a:p>
            <a:r>
              <a:rPr lang="en-US" dirty="0"/>
              <a:t>NHCCI trends caused tighter budget</a:t>
            </a:r>
          </a:p>
          <a:p>
            <a:r>
              <a:rPr lang="en-US" dirty="0"/>
              <a:t>Material and Contract Cost Increases</a:t>
            </a:r>
          </a:p>
          <a:p>
            <a:r>
              <a:rPr lang="en-US" dirty="0"/>
              <a:t>NHCCI increased 75%</a:t>
            </a:r>
          </a:p>
          <a:p>
            <a:r>
              <a:rPr lang="en-US" dirty="0"/>
              <a:t>Maintenance budget increased 30%</a:t>
            </a:r>
          </a:p>
          <a:p>
            <a:r>
              <a:rPr lang="en-US" dirty="0"/>
              <a:t>Back to Back Significant winters (SNIC)</a:t>
            </a:r>
          </a:p>
          <a:p>
            <a:pPr lvl="1"/>
            <a:r>
              <a:rPr lang="en-US" dirty="0"/>
              <a:t>2024 – $47M</a:t>
            </a:r>
          </a:p>
          <a:p>
            <a:pPr lvl="1"/>
            <a:r>
              <a:rPr lang="en-US" dirty="0"/>
              <a:t>2025 – $85M</a:t>
            </a:r>
          </a:p>
          <a:p>
            <a:pPr lvl="1"/>
            <a:r>
              <a:rPr lang="en-US" dirty="0"/>
              <a:t>2026 – $95M</a:t>
            </a:r>
          </a:p>
        </p:txBody>
      </p:sp>
      <p:sp>
        <p:nvSpPr>
          <p:cNvPr id="3" name="Title 2">
            <a:extLst>
              <a:ext uri="{FF2B5EF4-FFF2-40B4-BE49-F238E27FC236}">
                <a16:creationId xmlns:a16="http://schemas.microsoft.com/office/drawing/2014/main" id="{64332F4C-21C3-D9D3-B991-D7ED7F9BD318}"/>
              </a:ext>
            </a:extLst>
          </p:cNvPr>
          <p:cNvSpPr>
            <a:spLocks noGrp="1"/>
          </p:cNvSpPr>
          <p:nvPr>
            <p:ph type="title"/>
          </p:nvPr>
        </p:nvSpPr>
        <p:spPr/>
        <p:txBody>
          <a:bodyPr/>
          <a:lstStyle/>
          <a:p>
            <a:r>
              <a:rPr lang="en-US" dirty="0"/>
              <a:t>Maintenance Costs</a:t>
            </a:r>
          </a:p>
        </p:txBody>
      </p:sp>
    </p:spTree>
    <p:extLst>
      <p:ext uri="{BB962C8B-B14F-4D97-AF65-F5344CB8AC3E}">
        <p14:creationId xmlns:p14="http://schemas.microsoft.com/office/powerpoint/2010/main" val="23976128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FF969E-574A-F430-B9B8-D4DBFBB67E2E}"/>
              </a:ext>
            </a:extLst>
          </p:cNvPr>
          <p:cNvSpPr>
            <a:spLocks noGrp="1"/>
          </p:cNvSpPr>
          <p:nvPr>
            <p:ph type="title"/>
          </p:nvPr>
        </p:nvSpPr>
        <p:spPr/>
        <p:txBody>
          <a:bodyPr/>
          <a:lstStyle/>
          <a:p>
            <a:r>
              <a:rPr lang="en-US" dirty="0"/>
              <a:t>Year to Date Lettings (Jan – Aug)</a:t>
            </a:r>
          </a:p>
        </p:txBody>
      </p:sp>
      <p:graphicFrame>
        <p:nvGraphicFramePr>
          <p:cNvPr id="7" name="Content Placeholder 6">
            <a:extLst>
              <a:ext uri="{FF2B5EF4-FFF2-40B4-BE49-F238E27FC236}">
                <a16:creationId xmlns:a16="http://schemas.microsoft.com/office/drawing/2014/main" id="{B03D717D-1D05-42BF-6636-93AE010BEC6D}"/>
              </a:ext>
            </a:extLst>
          </p:cNvPr>
          <p:cNvGraphicFramePr>
            <a:graphicFrameLocks noGrp="1"/>
          </p:cNvGraphicFramePr>
          <p:nvPr>
            <p:ph idx="1"/>
            <p:extLst>
              <p:ext uri="{D42A27DB-BD31-4B8C-83A1-F6EECF244321}">
                <p14:modId xmlns:p14="http://schemas.microsoft.com/office/powerpoint/2010/main" val="2056265842"/>
              </p:ext>
            </p:extLst>
          </p:nvPr>
        </p:nvGraphicFramePr>
        <p:xfrm>
          <a:off x="1656272" y="1717674"/>
          <a:ext cx="8192579" cy="2612786"/>
        </p:xfrm>
        <a:graphic>
          <a:graphicData uri="http://schemas.openxmlformats.org/drawingml/2006/table">
            <a:tbl>
              <a:tblPr firstRow="1" bandRow="1">
                <a:tableStyleId>{F5AB1C69-6EDB-4FF4-983F-18BD219EF322}</a:tableStyleId>
              </a:tblPr>
              <a:tblGrid>
                <a:gridCol w="1162145">
                  <a:extLst>
                    <a:ext uri="{9D8B030D-6E8A-4147-A177-3AD203B41FA5}">
                      <a16:colId xmlns:a16="http://schemas.microsoft.com/office/drawing/2014/main" val="448289128"/>
                    </a:ext>
                  </a:extLst>
                </a:gridCol>
                <a:gridCol w="1969243">
                  <a:extLst>
                    <a:ext uri="{9D8B030D-6E8A-4147-A177-3AD203B41FA5}">
                      <a16:colId xmlns:a16="http://schemas.microsoft.com/office/drawing/2014/main" val="2471285852"/>
                    </a:ext>
                  </a:extLst>
                </a:gridCol>
                <a:gridCol w="1784159">
                  <a:extLst>
                    <a:ext uri="{9D8B030D-6E8A-4147-A177-3AD203B41FA5}">
                      <a16:colId xmlns:a16="http://schemas.microsoft.com/office/drawing/2014/main" val="905572304"/>
                    </a:ext>
                  </a:extLst>
                </a:gridCol>
                <a:gridCol w="1638516">
                  <a:extLst>
                    <a:ext uri="{9D8B030D-6E8A-4147-A177-3AD203B41FA5}">
                      <a16:colId xmlns:a16="http://schemas.microsoft.com/office/drawing/2014/main" val="2647537191"/>
                    </a:ext>
                  </a:extLst>
                </a:gridCol>
                <a:gridCol w="1638516">
                  <a:extLst>
                    <a:ext uri="{9D8B030D-6E8A-4147-A177-3AD203B41FA5}">
                      <a16:colId xmlns:a16="http://schemas.microsoft.com/office/drawing/2014/main" val="2664034199"/>
                    </a:ext>
                  </a:extLst>
                </a:gridCol>
              </a:tblGrid>
              <a:tr h="787586">
                <a:tc>
                  <a:txBody>
                    <a:bodyPr/>
                    <a:lstStyle/>
                    <a:p>
                      <a:pPr algn="ctr"/>
                      <a:r>
                        <a:rPr lang="en-US" dirty="0"/>
                        <a:t>Calendar Year</a:t>
                      </a:r>
                    </a:p>
                  </a:txBody>
                  <a:tcPr/>
                </a:tc>
                <a:tc>
                  <a:txBody>
                    <a:bodyPr/>
                    <a:lstStyle/>
                    <a:p>
                      <a:pPr algn="ctr"/>
                      <a:r>
                        <a:rPr lang="en-US" dirty="0"/>
                        <a:t>Total Awards</a:t>
                      </a:r>
                    </a:p>
                  </a:txBody>
                  <a:tcPr/>
                </a:tc>
                <a:tc>
                  <a:txBody>
                    <a:bodyPr/>
                    <a:lstStyle/>
                    <a:p>
                      <a:pPr algn="ctr"/>
                      <a:r>
                        <a:rPr lang="en-US" dirty="0"/>
                        <a:t>Traditional Awards</a:t>
                      </a:r>
                    </a:p>
                  </a:txBody>
                  <a:tcPr/>
                </a:tc>
                <a:tc>
                  <a:txBody>
                    <a:bodyPr/>
                    <a:lstStyle/>
                    <a:p>
                      <a:pPr algn="ctr"/>
                      <a:r>
                        <a:rPr lang="en-US" dirty="0"/>
                        <a:t>Alt Delivery Awards</a:t>
                      </a:r>
                    </a:p>
                  </a:txBody>
                  <a:tcPr/>
                </a:tc>
                <a:tc>
                  <a:txBody>
                    <a:bodyPr/>
                    <a:lstStyle/>
                    <a:p>
                      <a:pPr algn="ctr"/>
                      <a:r>
                        <a:rPr lang="en-US" dirty="0"/>
                        <a:t>Contracts Awarded</a:t>
                      </a:r>
                    </a:p>
                  </a:txBody>
                  <a:tcPr/>
                </a:tc>
                <a:extLst>
                  <a:ext uri="{0D108BD9-81ED-4DB2-BD59-A6C34878D82A}">
                    <a16:rowId xmlns:a16="http://schemas.microsoft.com/office/drawing/2014/main" val="2977593709"/>
                  </a:ext>
                </a:extLst>
              </a:tr>
              <a:tr h="456300">
                <a:tc>
                  <a:txBody>
                    <a:bodyPr/>
                    <a:lstStyle/>
                    <a:p>
                      <a:r>
                        <a:rPr lang="en-US" dirty="0"/>
                        <a:t>2023</a:t>
                      </a:r>
                    </a:p>
                  </a:txBody>
                  <a:tcP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$713,275,361</a:t>
                      </a:r>
                    </a:p>
                  </a:txBody>
                  <a:tcPr marL="7620" marR="7620" marT="7620" marB="0" anchor="ct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$712,851,819</a:t>
                      </a:r>
                    </a:p>
                  </a:txBody>
                  <a:tcPr marL="7620" marR="7620" marT="7620" marB="0" anchor="ct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$423,542 </a:t>
                      </a:r>
                    </a:p>
                  </a:txBody>
                  <a:tcPr marL="7620" marR="7620" marT="7620" marB="0" anchor="ctr"/>
                </a:tc>
                <a:tc>
                  <a:txBody>
                    <a:bodyPr/>
                    <a:lstStyle/>
                    <a:p>
                      <a:pPr algn="r" fontAlgn="ctr">
                        <a:buNone/>
                      </a:pPr>
                      <a:r>
                        <a:rPr lang="en-US" sz="2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442</a:t>
                      </a:r>
                    </a:p>
                  </a:txBody>
                  <a:tcPr marL="7620" marR="7620" marT="7620" marB="0" anchor="ctr"/>
                </a:tc>
                <a:extLst>
                  <a:ext uri="{0D108BD9-81ED-4DB2-BD59-A6C34878D82A}">
                    <a16:rowId xmlns:a16="http://schemas.microsoft.com/office/drawing/2014/main" val="3225775573"/>
                  </a:ext>
                </a:extLst>
              </a:tr>
              <a:tr h="456300">
                <a:tc>
                  <a:txBody>
                    <a:bodyPr/>
                    <a:lstStyle/>
                    <a:p>
                      <a:r>
                        <a:rPr lang="en-US" dirty="0"/>
                        <a:t>2024</a:t>
                      </a:r>
                    </a:p>
                  </a:txBody>
                  <a:tcP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$674,883,695</a:t>
                      </a:r>
                    </a:p>
                  </a:txBody>
                  <a:tcPr marL="7620" marR="7620" marT="7620" marB="0" anchor="ct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$638,598,987</a:t>
                      </a:r>
                    </a:p>
                  </a:txBody>
                  <a:tcPr marL="7620" marR="7620" marT="7620" marB="0" anchor="ct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$36,284,708 </a:t>
                      </a:r>
                    </a:p>
                  </a:txBody>
                  <a:tcPr marL="7620" marR="7620" marT="7620" marB="0" anchor="ctr"/>
                </a:tc>
                <a:tc>
                  <a:txBody>
                    <a:bodyPr/>
                    <a:lstStyle/>
                    <a:p>
                      <a:pPr algn="r" fontAlgn="ctr">
                        <a:buNone/>
                      </a:pPr>
                      <a:r>
                        <a:rPr lang="en-US" sz="2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299</a:t>
                      </a:r>
                    </a:p>
                  </a:txBody>
                  <a:tcPr marL="7620" marR="7620" marT="7620" marB="0" anchor="ctr"/>
                </a:tc>
                <a:extLst>
                  <a:ext uri="{0D108BD9-81ED-4DB2-BD59-A6C34878D82A}">
                    <a16:rowId xmlns:a16="http://schemas.microsoft.com/office/drawing/2014/main" val="2954835300"/>
                  </a:ext>
                </a:extLst>
              </a:tr>
              <a:tr h="456300">
                <a:tc>
                  <a:txBody>
                    <a:bodyPr/>
                    <a:lstStyle/>
                    <a:p>
                      <a:r>
                        <a:rPr lang="en-US" dirty="0"/>
                        <a:t>2025</a:t>
                      </a:r>
                    </a:p>
                  </a:txBody>
                  <a:tcP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$1,107,830,420</a:t>
                      </a:r>
                    </a:p>
                  </a:txBody>
                  <a:tcPr marL="7620" marR="7620" marT="7620" marB="0" anchor="ct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$839,846,127</a:t>
                      </a:r>
                    </a:p>
                  </a:txBody>
                  <a:tcPr marL="7620" marR="7620" marT="7620" marB="0" anchor="ct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$267,984,293 </a:t>
                      </a:r>
                    </a:p>
                  </a:txBody>
                  <a:tcPr marL="7620" marR="7620" marT="7620" marB="0" anchor="ctr"/>
                </a:tc>
                <a:tc>
                  <a:txBody>
                    <a:bodyPr/>
                    <a:lstStyle/>
                    <a:p>
                      <a:pPr algn="r" fontAlgn="ctr">
                        <a:buNone/>
                      </a:pPr>
                      <a:r>
                        <a:rPr lang="en-US" sz="2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397</a:t>
                      </a:r>
                    </a:p>
                  </a:txBody>
                  <a:tcPr marL="7620" marR="7620" marT="7620" marB="0" anchor="ctr"/>
                </a:tc>
                <a:extLst>
                  <a:ext uri="{0D108BD9-81ED-4DB2-BD59-A6C34878D82A}">
                    <a16:rowId xmlns:a16="http://schemas.microsoft.com/office/drawing/2014/main" val="1555118533"/>
                  </a:ext>
                </a:extLst>
              </a:tr>
              <a:tr h="456300">
                <a:tc>
                  <a:txBody>
                    <a:bodyPr/>
                    <a:lstStyle/>
                    <a:p>
                      <a:r>
                        <a:rPr lang="en-US" dirty="0"/>
                        <a:t>2026</a:t>
                      </a:r>
                    </a:p>
                  </a:txBody>
                  <a:tcPr/>
                </a:tc>
                <a:tc>
                  <a:txBody>
                    <a:bodyPr/>
                    <a:lstStyle/>
                    <a:p>
                      <a:pPr algn="r" fontAlgn="ctr">
                        <a:buNone/>
                      </a:pPr>
                      <a:r>
                        <a:rPr lang="en-US" sz="20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$1,190,059,299</a:t>
                      </a: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$621,508,700</a:t>
                      </a:r>
                    </a:p>
                  </a:txBody>
                  <a:tcPr marL="7620" marR="7620" marT="7620" marB="0" anchor="ct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$568,550,599 </a:t>
                      </a:r>
                    </a:p>
                  </a:txBody>
                  <a:tcPr marL="7620" marR="7620" marT="7620" marB="0" anchor="ctr"/>
                </a:tc>
                <a:tc>
                  <a:txBody>
                    <a:bodyPr/>
                    <a:lstStyle/>
                    <a:p>
                      <a:pPr algn="r" fontAlgn="ctr">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230</a:t>
                      </a:r>
                    </a:p>
                  </a:txBody>
                  <a:tcPr marL="7620" marR="7620" marT="7620" marB="0" anchor="ctr"/>
                </a:tc>
                <a:extLst>
                  <a:ext uri="{0D108BD9-81ED-4DB2-BD59-A6C34878D82A}">
                    <a16:rowId xmlns:a16="http://schemas.microsoft.com/office/drawing/2014/main" val="1653298661"/>
                  </a:ext>
                </a:extLst>
              </a:tr>
            </a:tbl>
          </a:graphicData>
        </a:graphic>
      </p:graphicFrame>
    </p:spTree>
    <p:extLst>
      <p:ext uri="{BB962C8B-B14F-4D97-AF65-F5344CB8AC3E}">
        <p14:creationId xmlns:p14="http://schemas.microsoft.com/office/powerpoint/2010/main" val="1169494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F8FBF-8383-FBB0-5A3F-780A287768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811205F-9E4C-6AE6-4885-5AD38BF3E163}"/>
              </a:ext>
            </a:extLst>
          </p:cNvPr>
          <p:cNvSpPr>
            <a:spLocks noGrp="1"/>
          </p:cNvSpPr>
          <p:nvPr>
            <p:ph type="title"/>
          </p:nvPr>
        </p:nvSpPr>
        <p:spPr>
          <a:xfrm>
            <a:off x="0" y="154519"/>
            <a:ext cx="12192000" cy="1087815"/>
          </a:xfrm>
        </p:spPr>
        <p:txBody>
          <a:bodyPr>
            <a:normAutofit fontScale="90000"/>
          </a:bodyPr>
          <a:lstStyle/>
          <a:p>
            <a:r>
              <a:rPr lang="en-US" dirty="0"/>
              <a:t>Pavement Management and Rural Secondary</a:t>
            </a:r>
            <a:br>
              <a:rPr lang="en-US" dirty="0"/>
            </a:br>
            <a:r>
              <a:rPr lang="en-US" dirty="0"/>
              <a:t>Year to Date Lettings (Jan – Aug)</a:t>
            </a:r>
          </a:p>
        </p:txBody>
      </p:sp>
      <p:graphicFrame>
        <p:nvGraphicFramePr>
          <p:cNvPr id="7" name="Content Placeholder 6">
            <a:extLst>
              <a:ext uri="{FF2B5EF4-FFF2-40B4-BE49-F238E27FC236}">
                <a16:creationId xmlns:a16="http://schemas.microsoft.com/office/drawing/2014/main" id="{D1257028-EB92-6646-C25B-DF656723C66E}"/>
              </a:ext>
            </a:extLst>
          </p:cNvPr>
          <p:cNvGraphicFramePr>
            <a:graphicFrameLocks noGrp="1"/>
          </p:cNvGraphicFramePr>
          <p:nvPr>
            <p:ph idx="1"/>
            <p:extLst>
              <p:ext uri="{D42A27DB-BD31-4B8C-83A1-F6EECF244321}">
                <p14:modId xmlns:p14="http://schemas.microsoft.com/office/powerpoint/2010/main" val="741939660"/>
              </p:ext>
            </p:extLst>
          </p:nvPr>
        </p:nvGraphicFramePr>
        <p:xfrm>
          <a:off x="3114136" y="1726301"/>
          <a:ext cx="4915547" cy="2612786"/>
        </p:xfrm>
        <a:graphic>
          <a:graphicData uri="http://schemas.openxmlformats.org/drawingml/2006/table">
            <a:tbl>
              <a:tblPr firstRow="1" bandRow="1">
                <a:tableStyleId>{F5AB1C69-6EDB-4FF4-983F-18BD219EF322}</a:tableStyleId>
              </a:tblPr>
              <a:tblGrid>
                <a:gridCol w="1162145">
                  <a:extLst>
                    <a:ext uri="{9D8B030D-6E8A-4147-A177-3AD203B41FA5}">
                      <a16:colId xmlns:a16="http://schemas.microsoft.com/office/drawing/2014/main" val="448289128"/>
                    </a:ext>
                  </a:extLst>
                </a:gridCol>
                <a:gridCol w="1969243">
                  <a:extLst>
                    <a:ext uri="{9D8B030D-6E8A-4147-A177-3AD203B41FA5}">
                      <a16:colId xmlns:a16="http://schemas.microsoft.com/office/drawing/2014/main" val="2471285852"/>
                    </a:ext>
                  </a:extLst>
                </a:gridCol>
                <a:gridCol w="1784159">
                  <a:extLst>
                    <a:ext uri="{9D8B030D-6E8A-4147-A177-3AD203B41FA5}">
                      <a16:colId xmlns:a16="http://schemas.microsoft.com/office/drawing/2014/main" val="905572304"/>
                    </a:ext>
                  </a:extLst>
                </a:gridCol>
              </a:tblGrid>
              <a:tr h="787586">
                <a:tc>
                  <a:txBody>
                    <a:bodyPr/>
                    <a:lstStyle/>
                    <a:p>
                      <a:pPr algn="ctr"/>
                      <a:r>
                        <a:rPr lang="en-US" dirty="0"/>
                        <a:t>Calendar Year</a:t>
                      </a:r>
                    </a:p>
                  </a:txBody>
                  <a:tcPr/>
                </a:tc>
                <a:tc>
                  <a:txBody>
                    <a:bodyPr/>
                    <a:lstStyle/>
                    <a:p>
                      <a:pPr algn="ctr"/>
                      <a:r>
                        <a:rPr lang="en-US" dirty="0"/>
                        <a:t>Traditional</a:t>
                      </a:r>
                    </a:p>
                    <a:p>
                      <a:pPr algn="ctr"/>
                      <a:r>
                        <a:rPr lang="en-US" dirty="0"/>
                        <a:t>Awards</a:t>
                      </a:r>
                    </a:p>
                  </a:txBody>
                  <a:tcPr/>
                </a:tc>
                <a:tc>
                  <a:txBody>
                    <a:bodyPr/>
                    <a:lstStyle/>
                    <a:p>
                      <a:pPr algn="ctr"/>
                      <a:r>
                        <a:rPr lang="en-US" dirty="0"/>
                        <a:t>Contracts</a:t>
                      </a:r>
                    </a:p>
                    <a:p>
                      <a:pPr algn="ctr"/>
                      <a:r>
                        <a:rPr lang="en-US" dirty="0"/>
                        <a:t>Awarded</a:t>
                      </a:r>
                    </a:p>
                  </a:txBody>
                  <a:tcPr/>
                </a:tc>
                <a:extLst>
                  <a:ext uri="{0D108BD9-81ED-4DB2-BD59-A6C34878D82A}">
                    <a16:rowId xmlns:a16="http://schemas.microsoft.com/office/drawing/2014/main" val="2977593709"/>
                  </a:ext>
                </a:extLst>
              </a:tr>
              <a:tr h="456300">
                <a:tc>
                  <a:txBody>
                    <a:bodyPr/>
                    <a:lstStyle/>
                    <a:p>
                      <a:r>
                        <a:rPr lang="en-US" dirty="0"/>
                        <a:t>2023</a:t>
                      </a:r>
                    </a:p>
                  </a:txBody>
                  <a:tcPr/>
                </a:tc>
                <a:tc>
                  <a:txBody>
                    <a:bodyPr/>
                    <a:lstStyle/>
                    <a:p>
                      <a:pPr algn="r" fontAlgn="ctr">
                        <a:buNone/>
                      </a:pPr>
                      <a:r>
                        <a:rPr lang="en-US" sz="1800" b="0" i="0" u="none" strike="noStrike" dirty="0">
                          <a:solidFill>
                            <a:srgbClr val="000000"/>
                          </a:solidFill>
                          <a:effectLst/>
                          <a:latin typeface="+mn-lt"/>
                        </a:rPr>
                        <a:t>$152,625,250</a:t>
                      </a:r>
                    </a:p>
                  </a:txBody>
                  <a:tcPr marL="7620" marR="7620" marT="7620" marB="0" anchor="ctr"/>
                </a:tc>
                <a:tc>
                  <a:txBody>
                    <a:bodyPr/>
                    <a:lstStyle/>
                    <a:p>
                      <a:pPr algn="r" fontAlgn="ctr">
                        <a:buNone/>
                      </a:pPr>
                      <a:r>
                        <a:rPr lang="en-US" sz="1800" b="0" i="0" u="none" strike="noStrike" dirty="0">
                          <a:solidFill>
                            <a:srgbClr val="000000"/>
                          </a:solidFill>
                          <a:effectLst/>
                          <a:latin typeface="+mn-lt"/>
                        </a:rPr>
                        <a:t>261</a:t>
                      </a:r>
                    </a:p>
                  </a:txBody>
                  <a:tcPr marL="7620" marR="7620" marT="7620" marB="0" anchor="ctr"/>
                </a:tc>
                <a:extLst>
                  <a:ext uri="{0D108BD9-81ED-4DB2-BD59-A6C34878D82A}">
                    <a16:rowId xmlns:a16="http://schemas.microsoft.com/office/drawing/2014/main" val="3225775573"/>
                  </a:ext>
                </a:extLst>
              </a:tr>
              <a:tr h="456300">
                <a:tc>
                  <a:txBody>
                    <a:bodyPr/>
                    <a:lstStyle/>
                    <a:p>
                      <a:r>
                        <a:rPr lang="en-US" dirty="0"/>
                        <a:t>2024</a:t>
                      </a:r>
                    </a:p>
                  </a:txBody>
                  <a:tcPr/>
                </a:tc>
                <a:tc>
                  <a:txBody>
                    <a:bodyPr/>
                    <a:lstStyle/>
                    <a:p>
                      <a:pPr algn="r" fontAlgn="ctr">
                        <a:buNone/>
                      </a:pPr>
                      <a:r>
                        <a:rPr lang="en-US" sz="1800" b="0" i="0" u="none" strike="noStrike" dirty="0">
                          <a:solidFill>
                            <a:srgbClr val="000000"/>
                          </a:solidFill>
                          <a:effectLst/>
                          <a:latin typeface="+mn-lt"/>
                        </a:rPr>
                        <a:t>$125,218,104</a:t>
                      </a:r>
                    </a:p>
                  </a:txBody>
                  <a:tcPr marL="7620" marR="7620" marT="7620" marB="0" anchor="ctr"/>
                </a:tc>
                <a:tc>
                  <a:txBody>
                    <a:bodyPr/>
                    <a:lstStyle/>
                    <a:p>
                      <a:pPr algn="r" fontAlgn="ctr">
                        <a:buNone/>
                      </a:pPr>
                      <a:r>
                        <a:rPr lang="en-US" sz="1800" b="0" i="0" u="none" strike="noStrike">
                          <a:solidFill>
                            <a:srgbClr val="000000"/>
                          </a:solidFill>
                          <a:effectLst/>
                          <a:latin typeface="+mn-lt"/>
                        </a:rPr>
                        <a:t>174</a:t>
                      </a:r>
                    </a:p>
                  </a:txBody>
                  <a:tcPr marL="7620" marR="7620" marT="7620" marB="0" anchor="ctr"/>
                </a:tc>
                <a:extLst>
                  <a:ext uri="{0D108BD9-81ED-4DB2-BD59-A6C34878D82A}">
                    <a16:rowId xmlns:a16="http://schemas.microsoft.com/office/drawing/2014/main" val="2954835300"/>
                  </a:ext>
                </a:extLst>
              </a:tr>
              <a:tr h="456300">
                <a:tc>
                  <a:txBody>
                    <a:bodyPr/>
                    <a:lstStyle/>
                    <a:p>
                      <a:r>
                        <a:rPr lang="en-US" dirty="0"/>
                        <a:t>2025</a:t>
                      </a:r>
                    </a:p>
                  </a:txBody>
                  <a:tcPr/>
                </a:tc>
                <a:tc>
                  <a:txBody>
                    <a:bodyPr/>
                    <a:lstStyle/>
                    <a:p>
                      <a:pPr algn="r" fontAlgn="ctr">
                        <a:buNone/>
                      </a:pPr>
                      <a:r>
                        <a:rPr lang="en-US" sz="1800" b="0" i="0" u="none" strike="noStrike" dirty="0">
                          <a:solidFill>
                            <a:srgbClr val="000000"/>
                          </a:solidFill>
                          <a:effectLst/>
                          <a:latin typeface="+mn-lt"/>
                        </a:rPr>
                        <a:t>$200,395,196</a:t>
                      </a:r>
                    </a:p>
                  </a:txBody>
                  <a:tcPr marL="7620" marR="7620" marT="7620" marB="0" anchor="ctr"/>
                </a:tc>
                <a:tc>
                  <a:txBody>
                    <a:bodyPr/>
                    <a:lstStyle/>
                    <a:p>
                      <a:pPr algn="r" fontAlgn="ctr">
                        <a:buNone/>
                      </a:pPr>
                      <a:r>
                        <a:rPr lang="en-US" sz="1800" b="0" i="0" u="none" strike="noStrike">
                          <a:solidFill>
                            <a:srgbClr val="000000"/>
                          </a:solidFill>
                          <a:effectLst/>
                          <a:latin typeface="+mn-lt"/>
                        </a:rPr>
                        <a:t>257</a:t>
                      </a:r>
                    </a:p>
                  </a:txBody>
                  <a:tcPr marL="7620" marR="7620" marT="7620" marB="0" anchor="ctr"/>
                </a:tc>
                <a:extLst>
                  <a:ext uri="{0D108BD9-81ED-4DB2-BD59-A6C34878D82A}">
                    <a16:rowId xmlns:a16="http://schemas.microsoft.com/office/drawing/2014/main" val="1555118533"/>
                  </a:ext>
                </a:extLst>
              </a:tr>
              <a:tr h="456300">
                <a:tc>
                  <a:txBody>
                    <a:bodyPr/>
                    <a:lstStyle/>
                    <a:p>
                      <a:r>
                        <a:rPr lang="en-US" dirty="0"/>
                        <a:t>2026</a:t>
                      </a:r>
                    </a:p>
                  </a:txBody>
                  <a:tcPr/>
                </a:tc>
                <a:tc>
                  <a:txBody>
                    <a:bodyPr/>
                    <a:lstStyle/>
                    <a:p>
                      <a:pPr algn="r" fontAlgn="ctr">
                        <a:buNone/>
                      </a:pPr>
                      <a:r>
                        <a:rPr lang="en-US" sz="1800" b="0" i="0" u="none" strike="noStrike" dirty="0">
                          <a:solidFill>
                            <a:srgbClr val="000000"/>
                          </a:solidFill>
                          <a:effectLst/>
                          <a:latin typeface="+mn-lt"/>
                        </a:rPr>
                        <a:t>$69,736,828</a:t>
                      </a:r>
                    </a:p>
                  </a:txBody>
                  <a:tcPr marL="7620" marR="7620" marT="7620" marB="0" anchor="ctr"/>
                </a:tc>
                <a:tc>
                  <a:txBody>
                    <a:bodyPr/>
                    <a:lstStyle/>
                    <a:p>
                      <a:pPr algn="r" fontAlgn="ctr">
                        <a:buNone/>
                      </a:pPr>
                      <a:r>
                        <a:rPr lang="en-US" sz="1800" b="0" i="0" u="none" strike="noStrike" dirty="0">
                          <a:solidFill>
                            <a:srgbClr val="000000"/>
                          </a:solidFill>
                          <a:effectLst/>
                          <a:latin typeface="+mn-lt"/>
                        </a:rPr>
                        <a:t>112</a:t>
                      </a:r>
                    </a:p>
                  </a:txBody>
                  <a:tcPr marL="7620" marR="7620" marT="7620" marB="0" anchor="ctr"/>
                </a:tc>
                <a:extLst>
                  <a:ext uri="{0D108BD9-81ED-4DB2-BD59-A6C34878D82A}">
                    <a16:rowId xmlns:a16="http://schemas.microsoft.com/office/drawing/2014/main" val="1653298661"/>
                  </a:ext>
                </a:extLst>
              </a:tr>
            </a:tbl>
          </a:graphicData>
        </a:graphic>
      </p:graphicFrame>
      <p:sp>
        <p:nvSpPr>
          <p:cNvPr id="2" name="TextBox 1">
            <a:extLst>
              <a:ext uri="{FF2B5EF4-FFF2-40B4-BE49-F238E27FC236}">
                <a16:creationId xmlns:a16="http://schemas.microsoft.com/office/drawing/2014/main" id="{65367163-C612-5304-05A2-B3FADF60E7FC}"/>
              </a:ext>
            </a:extLst>
          </p:cNvPr>
          <p:cNvSpPr txBox="1"/>
          <p:nvPr/>
        </p:nvSpPr>
        <p:spPr>
          <a:xfrm>
            <a:off x="3114136" y="4499888"/>
            <a:ext cx="5453672" cy="646331"/>
          </a:xfrm>
          <a:prstGeom prst="rect">
            <a:avLst/>
          </a:prstGeom>
          <a:noFill/>
        </p:spPr>
        <p:txBody>
          <a:bodyPr wrap="none" rtlCol="0">
            <a:spAutoFit/>
          </a:bodyPr>
          <a:lstStyle/>
          <a:p>
            <a:r>
              <a:rPr lang="en-US" dirty="0"/>
              <a:t>Excludes Local Assistance Road Program (LARP) Funding </a:t>
            </a:r>
          </a:p>
          <a:p>
            <a:r>
              <a:rPr lang="en-US" dirty="0"/>
              <a:t>Authorized by KYTC, but Contracted by Local Agencies</a:t>
            </a:r>
          </a:p>
        </p:txBody>
      </p:sp>
    </p:spTree>
    <p:extLst>
      <p:ext uri="{BB962C8B-B14F-4D97-AF65-F5344CB8AC3E}">
        <p14:creationId xmlns:p14="http://schemas.microsoft.com/office/powerpoint/2010/main" val="1995929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5A351-0F2D-9012-CF4C-3FEF1AFDA90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01E498-1FA2-C1B2-B260-C974793D9CC5}"/>
              </a:ext>
            </a:extLst>
          </p:cNvPr>
          <p:cNvSpPr>
            <a:spLocks noGrp="1"/>
          </p:cNvSpPr>
          <p:nvPr>
            <p:ph idx="1"/>
          </p:nvPr>
        </p:nvSpPr>
        <p:spPr/>
        <p:txBody>
          <a:bodyPr/>
          <a:lstStyle/>
          <a:p>
            <a:pPr lvl="1"/>
            <a:r>
              <a:rPr lang="en-US" dirty="0"/>
              <a:t>Pavement Treatments</a:t>
            </a:r>
          </a:p>
          <a:p>
            <a:pPr lvl="1"/>
            <a:r>
              <a:rPr lang="en-US" dirty="0"/>
              <a:t>Local Assistance Road Program (LARP)</a:t>
            </a:r>
          </a:p>
          <a:p>
            <a:pPr lvl="2"/>
            <a:r>
              <a:rPr lang="en-US" dirty="0"/>
              <a:t>$40M Total in 2024-2026</a:t>
            </a:r>
          </a:p>
          <a:p>
            <a:pPr lvl="2"/>
            <a:r>
              <a:rPr lang="en-US" dirty="0"/>
              <a:t>$90M Total in 2026-2028</a:t>
            </a:r>
          </a:p>
          <a:p>
            <a:pPr lvl="1"/>
            <a:r>
              <a:rPr lang="en-US" dirty="0"/>
              <a:t>Traditional Project</a:t>
            </a:r>
          </a:p>
          <a:p>
            <a:pPr lvl="2"/>
            <a:r>
              <a:rPr lang="en-US" dirty="0"/>
              <a:t>Spends Out over 3-5 Years</a:t>
            </a:r>
          </a:p>
          <a:p>
            <a:pPr lvl="2"/>
            <a:r>
              <a:rPr lang="en-US" dirty="0"/>
              <a:t>Small </a:t>
            </a:r>
            <a:r>
              <a:rPr lang="en-US"/>
              <a:t>percentage 5+ </a:t>
            </a:r>
            <a:r>
              <a:rPr lang="en-US" dirty="0"/>
              <a:t>Years</a:t>
            </a:r>
          </a:p>
          <a:p>
            <a:pPr lvl="1"/>
            <a:r>
              <a:rPr lang="en-US" dirty="0"/>
              <a:t>Fast Spending Projects</a:t>
            </a:r>
          </a:p>
          <a:p>
            <a:pPr lvl="2"/>
            <a:r>
              <a:rPr lang="en-US" dirty="0"/>
              <a:t>Spend out over 12-18 months</a:t>
            </a:r>
          </a:p>
        </p:txBody>
      </p:sp>
      <p:sp>
        <p:nvSpPr>
          <p:cNvPr id="3" name="Title 2">
            <a:extLst>
              <a:ext uri="{FF2B5EF4-FFF2-40B4-BE49-F238E27FC236}">
                <a16:creationId xmlns:a16="http://schemas.microsoft.com/office/drawing/2014/main" id="{C859AE89-5BA5-EBE2-DABE-1518F77E8F99}"/>
              </a:ext>
            </a:extLst>
          </p:cNvPr>
          <p:cNvSpPr>
            <a:spLocks noGrp="1"/>
          </p:cNvSpPr>
          <p:nvPr>
            <p:ph type="title"/>
          </p:nvPr>
        </p:nvSpPr>
        <p:spPr/>
        <p:txBody>
          <a:bodyPr/>
          <a:lstStyle/>
          <a:p>
            <a:r>
              <a:rPr lang="en-US" dirty="0"/>
              <a:t>Fast Spending Projects</a:t>
            </a:r>
          </a:p>
        </p:txBody>
      </p:sp>
    </p:spTree>
    <p:extLst>
      <p:ext uri="{BB962C8B-B14F-4D97-AF65-F5344CB8AC3E}">
        <p14:creationId xmlns:p14="http://schemas.microsoft.com/office/powerpoint/2010/main" val="425919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A5619-694E-7A80-209B-D5C66ABD41B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CC34E0-B53B-80AE-81D5-4D1CCA99C5B3}"/>
              </a:ext>
            </a:extLst>
          </p:cNvPr>
          <p:cNvSpPr>
            <a:spLocks noGrp="1"/>
          </p:cNvSpPr>
          <p:nvPr>
            <p:ph idx="1"/>
          </p:nvPr>
        </p:nvSpPr>
        <p:spPr/>
        <p:txBody>
          <a:bodyPr>
            <a:normAutofit/>
          </a:bodyPr>
          <a:lstStyle/>
          <a:p>
            <a:r>
              <a:rPr lang="en-US" dirty="0"/>
              <a:t>August 2025</a:t>
            </a:r>
          </a:p>
          <a:p>
            <a:pPr lvl="1"/>
            <a:r>
              <a:rPr lang="en-US" dirty="0"/>
              <a:t>$3.800</a:t>
            </a:r>
          </a:p>
          <a:p>
            <a:pPr lvl="1"/>
            <a:endParaRPr lang="en-US" dirty="0"/>
          </a:p>
          <a:p>
            <a:r>
              <a:rPr lang="en-US" dirty="0"/>
              <a:t>March 2026</a:t>
            </a:r>
          </a:p>
          <a:p>
            <a:pPr lvl="1"/>
            <a:r>
              <a:rPr lang="en-US" dirty="0"/>
              <a:t>$3.897</a:t>
            </a:r>
          </a:p>
          <a:p>
            <a:pPr lvl="1"/>
            <a:endParaRPr lang="en-US" dirty="0"/>
          </a:p>
          <a:p>
            <a:r>
              <a:rPr lang="en-US" dirty="0"/>
              <a:t>August 2026</a:t>
            </a:r>
          </a:p>
          <a:p>
            <a:pPr lvl="1"/>
            <a:r>
              <a:rPr lang="en-US" dirty="0"/>
              <a:t>$5.348</a:t>
            </a:r>
          </a:p>
          <a:p>
            <a:pPr lvl="1"/>
            <a:endParaRPr lang="en-US" dirty="0"/>
          </a:p>
          <a:p>
            <a:pPr marL="0" indent="0">
              <a:buNone/>
            </a:pPr>
            <a:r>
              <a:rPr lang="en-US" sz="1200" dirty="0"/>
              <a:t>Source: United States Energy Information Administration</a:t>
            </a:r>
          </a:p>
        </p:txBody>
      </p:sp>
      <p:sp>
        <p:nvSpPr>
          <p:cNvPr id="3" name="Title 2">
            <a:extLst>
              <a:ext uri="{FF2B5EF4-FFF2-40B4-BE49-F238E27FC236}">
                <a16:creationId xmlns:a16="http://schemas.microsoft.com/office/drawing/2014/main" id="{F6A23359-A30E-2AB8-CAD6-B5FEA933F3BB}"/>
              </a:ext>
            </a:extLst>
          </p:cNvPr>
          <p:cNvSpPr>
            <a:spLocks noGrp="1"/>
          </p:cNvSpPr>
          <p:nvPr>
            <p:ph type="title"/>
          </p:nvPr>
        </p:nvSpPr>
        <p:spPr/>
        <p:txBody>
          <a:bodyPr/>
          <a:lstStyle/>
          <a:p>
            <a:r>
              <a:rPr lang="en-US" dirty="0"/>
              <a:t>Increased Fuel Costs</a:t>
            </a:r>
          </a:p>
        </p:txBody>
      </p:sp>
    </p:spTree>
    <p:extLst>
      <p:ext uri="{BB962C8B-B14F-4D97-AF65-F5344CB8AC3E}">
        <p14:creationId xmlns:p14="http://schemas.microsoft.com/office/powerpoint/2010/main" val="1611154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548514-A1FE-0017-E5C3-48BF3F49484D}"/>
              </a:ext>
            </a:extLst>
          </p:cNvPr>
          <p:cNvSpPr>
            <a:spLocks noGrp="1"/>
          </p:cNvSpPr>
          <p:nvPr>
            <p:ph idx="1"/>
          </p:nvPr>
        </p:nvSpPr>
        <p:spPr/>
        <p:txBody>
          <a:bodyPr/>
          <a:lstStyle/>
          <a:p>
            <a:r>
              <a:rPr lang="en-US" dirty="0"/>
              <a:t>Primarily Federal and General Fund</a:t>
            </a:r>
          </a:p>
          <a:p>
            <a:endParaRPr lang="en-US" dirty="0"/>
          </a:p>
          <a:p>
            <a:r>
              <a:rPr lang="en-US" dirty="0"/>
              <a:t>Pavement Management Estimate</a:t>
            </a:r>
          </a:p>
          <a:p>
            <a:pPr lvl="1"/>
            <a:r>
              <a:rPr lang="en-US" dirty="0"/>
              <a:t>$125M Dept of Highways</a:t>
            </a:r>
          </a:p>
          <a:p>
            <a:pPr lvl="2"/>
            <a:r>
              <a:rPr lang="en-US" dirty="0"/>
              <a:t>State Maintenance Priority Routes</a:t>
            </a:r>
          </a:p>
          <a:p>
            <a:pPr lvl="1"/>
            <a:endParaRPr lang="en-US" dirty="0"/>
          </a:p>
          <a:p>
            <a:pPr lvl="1"/>
            <a:r>
              <a:rPr lang="en-US" dirty="0"/>
              <a:t>$60M Rural Secondary</a:t>
            </a:r>
          </a:p>
          <a:p>
            <a:pPr lvl="2"/>
            <a:r>
              <a:rPr lang="en-US" dirty="0"/>
              <a:t>State Rural Secondary Routes</a:t>
            </a:r>
          </a:p>
        </p:txBody>
      </p:sp>
      <p:sp>
        <p:nvSpPr>
          <p:cNvPr id="3" name="Title 2">
            <a:extLst>
              <a:ext uri="{FF2B5EF4-FFF2-40B4-BE49-F238E27FC236}">
                <a16:creationId xmlns:a16="http://schemas.microsoft.com/office/drawing/2014/main" id="{58345BBD-E605-77A3-EAEF-42D434CF0395}"/>
              </a:ext>
            </a:extLst>
          </p:cNvPr>
          <p:cNvSpPr>
            <a:spLocks noGrp="1"/>
          </p:cNvSpPr>
          <p:nvPr>
            <p:ph type="title"/>
          </p:nvPr>
        </p:nvSpPr>
        <p:spPr/>
        <p:txBody>
          <a:bodyPr/>
          <a:lstStyle/>
          <a:p>
            <a:r>
              <a:rPr lang="en-US" dirty="0"/>
              <a:t>2027 Letting Forecast</a:t>
            </a:r>
          </a:p>
        </p:txBody>
      </p:sp>
    </p:spTree>
    <p:extLst>
      <p:ext uri="{BB962C8B-B14F-4D97-AF65-F5344CB8AC3E}">
        <p14:creationId xmlns:p14="http://schemas.microsoft.com/office/powerpoint/2010/main" val="3627144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E46A60-10D9-67B8-5840-234446E55A1C}"/>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671378515"/>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FFC600"/>
      </a:accent1>
      <a:accent2>
        <a:srgbClr val="003764"/>
      </a:accent2>
      <a:accent3>
        <a:srgbClr val="5EB3E4"/>
      </a:accent3>
      <a:accent4>
        <a:srgbClr val="7F7F7F"/>
      </a:accent4>
      <a:accent5>
        <a:srgbClr val="3A3838"/>
      </a:accent5>
      <a:accent6>
        <a:srgbClr val="D8D9D7"/>
      </a:accent6>
      <a:hlink>
        <a:srgbClr val="2F5496"/>
      </a:hlink>
      <a:folHlink>
        <a:srgbClr val="833C0B"/>
      </a:folHlink>
    </a:clrScheme>
    <a:fontScheme name="KYTC">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 Powerpoint" id="{9F61B896-1C3F-4876-B1E5-ABD4C0A0BFC3}" vid="{395E123D-721D-4CB5-B541-63C115D5A1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BJ Powerpoint</Template>
  <TotalTime>84893</TotalTime>
  <Words>617</Words>
  <Application>Microsoft Office PowerPoint</Application>
  <PresentationFormat>Widescreen</PresentationFormat>
  <Paragraphs>152</Paragraphs>
  <Slides>18</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PowerPoint Presentation</vt:lpstr>
      <vt:lpstr>Cash Management Budget Bill Language</vt:lpstr>
      <vt:lpstr>CASH MANAGEMENT SYSTEM</vt:lpstr>
      <vt:lpstr>CASH MANAGEMENT SYSTEM</vt:lpstr>
      <vt:lpstr>Highway Plan Funding</vt:lpstr>
      <vt:lpstr>Road Fund Revenue</vt:lpstr>
      <vt:lpstr>National Highway Construction Cost Index</vt:lpstr>
      <vt:lpstr>Road Fund Match for Federal Construction</vt:lpstr>
      <vt:lpstr>The Project Expenditure Pipeline</vt:lpstr>
      <vt:lpstr>CASH MANAGEMENT SYSTEM Daily Monitoring</vt:lpstr>
      <vt:lpstr>Maintenance Components</vt:lpstr>
      <vt:lpstr>Maintenance Costs</vt:lpstr>
      <vt:lpstr>Year to Date Lettings (Jan – Aug)</vt:lpstr>
      <vt:lpstr>Pavement Management and Rural Secondary Year to Date Lettings (Jan – Aug)</vt:lpstr>
      <vt:lpstr>Fast Spending Projects</vt:lpstr>
      <vt:lpstr>Increased Fuel Costs</vt:lpstr>
      <vt:lpstr>2027 Letting Forecast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Rural and Municipal Aid</dc:title>
  <dc:creator>Smith, Gayle (KYTC)</dc:creator>
  <cp:lastModifiedBy>Fochtman, Elissa L (KYTC)</cp:lastModifiedBy>
  <cp:revision>124</cp:revision>
  <cp:lastPrinted>2024-10-10T14:10:08Z</cp:lastPrinted>
  <dcterms:created xsi:type="dcterms:W3CDTF">2022-11-10T15:41:37Z</dcterms:created>
  <dcterms:modified xsi:type="dcterms:W3CDTF">2026-09-09T16:14:40Z</dcterms:modified>
</cp:coreProperties>
</file>